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FF"/>
    <a:srgbClr val="B2B2B2"/>
    <a:srgbClr val="66FF66"/>
    <a:srgbClr val="FFFF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95" d="100"/>
          <a:sy n="95" d="100"/>
        </p:scale>
        <p:origin x="130"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1BED-FD64-13FD-379B-727ECC7F1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71EF37-00B0-31A9-6A34-33809D39E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55CF9A-FEA3-FEAC-8B9C-1893E1106981}"/>
              </a:ext>
            </a:extLst>
          </p:cNvPr>
          <p:cNvSpPr>
            <a:spLocks noGrp="1"/>
          </p:cNvSpPr>
          <p:nvPr>
            <p:ph type="dt" sz="half" idx="10"/>
          </p:nvPr>
        </p:nvSpPr>
        <p:spPr/>
        <p:txBody>
          <a:bodyPr/>
          <a:lstStyle/>
          <a:p>
            <a:fld id="{9139A8FB-2FD0-4EC9-B3AA-6F644F8A10E1}" type="datetimeFigureOut">
              <a:rPr lang="en-US" smtClean="0"/>
              <a:t>3/30/2023</a:t>
            </a:fld>
            <a:endParaRPr lang="en-US"/>
          </a:p>
        </p:txBody>
      </p:sp>
      <p:sp>
        <p:nvSpPr>
          <p:cNvPr id="5" name="Footer Placeholder 4">
            <a:extLst>
              <a:ext uri="{FF2B5EF4-FFF2-40B4-BE49-F238E27FC236}">
                <a16:creationId xmlns:a16="http://schemas.microsoft.com/office/drawing/2014/main" id="{5E929BEB-3DA4-38E5-01D0-8A1B9BF80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A194F-0B08-9A6B-9B7D-71D887438FC7}"/>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180164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AF22-CC98-3F24-2CAC-F4C4FE738B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D7272E-3C73-2940-21C4-5AE9575282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C460A-F1E1-0B93-DA77-74BBC0D790E6}"/>
              </a:ext>
            </a:extLst>
          </p:cNvPr>
          <p:cNvSpPr>
            <a:spLocks noGrp="1"/>
          </p:cNvSpPr>
          <p:nvPr>
            <p:ph type="dt" sz="half" idx="10"/>
          </p:nvPr>
        </p:nvSpPr>
        <p:spPr/>
        <p:txBody>
          <a:bodyPr/>
          <a:lstStyle/>
          <a:p>
            <a:fld id="{9139A8FB-2FD0-4EC9-B3AA-6F644F8A10E1}" type="datetimeFigureOut">
              <a:rPr lang="en-US" smtClean="0"/>
              <a:t>3/30/2023</a:t>
            </a:fld>
            <a:endParaRPr lang="en-US"/>
          </a:p>
        </p:txBody>
      </p:sp>
      <p:sp>
        <p:nvSpPr>
          <p:cNvPr id="5" name="Footer Placeholder 4">
            <a:extLst>
              <a:ext uri="{FF2B5EF4-FFF2-40B4-BE49-F238E27FC236}">
                <a16:creationId xmlns:a16="http://schemas.microsoft.com/office/drawing/2014/main" id="{E562B4C1-05AC-37D2-4FBC-53A53D348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F3040-A3DD-5D19-6CB3-279DE9C7215C}"/>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414220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3C1367-BD04-141A-E00B-D1EC0BA29D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257E52-C5BB-928D-F514-2F4E599FD2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3C005-79C9-2CBF-67A1-D100B00606B9}"/>
              </a:ext>
            </a:extLst>
          </p:cNvPr>
          <p:cNvSpPr>
            <a:spLocks noGrp="1"/>
          </p:cNvSpPr>
          <p:nvPr>
            <p:ph type="dt" sz="half" idx="10"/>
          </p:nvPr>
        </p:nvSpPr>
        <p:spPr/>
        <p:txBody>
          <a:bodyPr/>
          <a:lstStyle/>
          <a:p>
            <a:fld id="{9139A8FB-2FD0-4EC9-B3AA-6F644F8A10E1}" type="datetimeFigureOut">
              <a:rPr lang="en-US" smtClean="0"/>
              <a:t>3/30/2023</a:t>
            </a:fld>
            <a:endParaRPr lang="en-US"/>
          </a:p>
        </p:txBody>
      </p:sp>
      <p:sp>
        <p:nvSpPr>
          <p:cNvPr id="5" name="Footer Placeholder 4">
            <a:extLst>
              <a:ext uri="{FF2B5EF4-FFF2-40B4-BE49-F238E27FC236}">
                <a16:creationId xmlns:a16="http://schemas.microsoft.com/office/drawing/2014/main" id="{4D76B5A4-251C-AE5F-3DB5-4428DF65A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C084B-6846-3FE5-E3E1-8EC1C6841319}"/>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31226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3333-4736-38FA-B466-E4DF7B90BD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4F152C-C870-5E56-829A-DBD7BCECDA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AB46A-EB55-1F90-A8E5-DE26F0D66841}"/>
              </a:ext>
            </a:extLst>
          </p:cNvPr>
          <p:cNvSpPr>
            <a:spLocks noGrp="1"/>
          </p:cNvSpPr>
          <p:nvPr>
            <p:ph type="dt" sz="half" idx="10"/>
          </p:nvPr>
        </p:nvSpPr>
        <p:spPr/>
        <p:txBody>
          <a:bodyPr/>
          <a:lstStyle/>
          <a:p>
            <a:fld id="{9139A8FB-2FD0-4EC9-B3AA-6F644F8A10E1}" type="datetimeFigureOut">
              <a:rPr lang="en-US" smtClean="0"/>
              <a:t>3/30/2023</a:t>
            </a:fld>
            <a:endParaRPr lang="en-US"/>
          </a:p>
        </p:txBody>
      </p:sp>
      <p:sp>
        <p:nvSpPr>
          <p:cNvPr id="5" name="Footer Placeholder 4">
            <a:extLst>
              <a:ext uri="{FF2B5EF4-FFF2-40B4-BE49-F238E27FC236}">
                <a16:creationId xmlns:a16="http://schemas.microsoft.com/office/drawing/2014/main" id="{24BF080B-67D5-0539-F467-8A5054CF8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672AA-82A2-94B7-EC81-8CB0DF1C653F}"/>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1787460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58EB-9DB6-28A9-507A-3F04D76A37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FD8AAE-F6ED-6C91-B455-EFC3CAB0C4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48EE5-7EDF-70A9-53B7-239A770AF551}"/>
              </a:ext>
            </a:extLst>
          </p:cNvPr>
          <p:cNvSpPr>
            <a:spLocks noGrp="1"/>
          </p:cNvSpPr>
          <p:nvPr>
            <p:ph type="dt" sz="half" idx="10"/>
          </p:nvPr>
        </p:nvSpPr>
        <p:spPr/>
        <p:txBody>
          <a:bodyPr/>
          <a:lstStyle/>
          <a:p>
            <a:fld id="{9139A8FB-2FD0-4EC9-B3AA-6F644F8A10E1}" type="datetimeFigureOut">
              <a:rPr lang="en-US" smtClean="0"/>
              <a:t>3/30/2023</a:t>
            </a:fld>
            <a:endParaRPr lang="en-US"/>
          </a:p>
        </p:txBody>
      </p:sp>
      <p:sp>
        <p:nvSpPr>
          <p:cNvPr id="5" name="Footer Placeholder 4">
            <a:extLst>
              <a:ext uri="{FF2B5EF4-FFF2-40B4-BE49-F238E27FC236}">
                <a16:creationId xmlns:a16="http://schemas.microsoft.com/office/drawing/2014/main" id="{AD0CE160-9397-0D3D-205B-D78D17BE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D2949-2A61-3C6A-BE0F-A42124FB357F}"/>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33915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530F-A4C2-E74B-616B-E173BFEE7A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2541B7-AC63-53D6-0FFD-D1B04CD3A3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9BE37-1566-0522-2BE6-33FC94136C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6296FA-28A4-0B33-6E5B-67B152A2B372}"/>
              </a:ext>
            </a:extLst>
          </p:cNvPr>
          <p:cNvSpPr>
            <a:spLocks noGrp="1"/>
          </p:cNvSpPr>
          <p:nvPr>
            <p:ph type="dt" sz="half" idx="10"/>
          </p:nvPr>
        </p:nvSpPr>
        <p:spPr/>
        <p:txBody>
          <a:bodyPr/>
          <a:lstStyle/>
          <a:p>
            <a:fld id="{9139A8FB-2FD0-4EC9-B3AA-6F644F8A10E1}" type="datetimeFigureOut">
              <a:rPr lang="en-US" smtClean="0"/>
              <a:t>3/30/2023</a:t>
            </a:fld>
            <a:endParaRPr lang="en-US"/>
          </a:p>
        </p:txBody>
      </p:sp>
      <p:sp>
        <p:nvSpPr>
          <p:cNvPr id="6" name="Footer Placeholder 5">
            <a:extLst>
              <a:ext uri="{FF2B5EF4-FFF2-40B4-BE49-F238E27FC236}">
                <a16:creationId xmlns:a16="http://schemas.microsoft.com/office/drawing/2014/main" id="{BE914C63-EF3B-1A64-9800-098F49DBF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F371BB-D4C1-6D9E-DE8E-7838E583F371}"/>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238715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5C7C-5903-010E-B11E-AF7D0A0880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A70609-3D0B-42D9-6B57-A1E2E6444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AE7C5-5F02-D327-EFFB-3BA4A81E9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554EEB-F15D-C193-F29E-C3AAA28377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25480-3A9F-F074-6513-3BE5414722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A28C3D-BC99-754B-1C59-529E0C79CB5A}"/>
              </a:ext>
            </a:extLst>
          </p:cNvPr>
          <p:cNvSpPr>
            <a:spLocks noGrp="1"/>
          </p:cNvSpPr>
          <p:nvPr>
            <p:ph type="dt" sz="half" idx="10"/>
          </p:nvPr>
        </p:nvSpPr>
        <p:spPr/>
        <p:txBody>
          <a:bodyPr/>
          <a:lstStyle/>
          <a:p>
            <a:fld id="{9139A8FB-2FD0-4EC9-B3AA-6F644F8A10E1}" type="datetimeFigureOut">
              <a:rPr lang="en-US" smtClean="0"/>
              <a:t>3/30/2023</a:t>
            </a:fld>
            <a:endParaRPr lang="en-US"/>
          </a:p>
        </p:txBody>
      </p:sp>
      <p:sp>
        <p:nvSpPr>
          <p:cNvPr id="8" name="Footer Placeholder 7">
            <a:extLst>
              <a:ext uri="{FF2B5EF4-FFF2-40B4-BE49-F238E27FC236}">
                <a16:creationId xmlns:a16="http://schemas.microsoft.com/office/drawing/2014/main" id="{776CC4B0-B3B2-91E3-5C57-F9C7D69DDF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5F082E-F17D-C449-8BC9-FE51622463F4}"/>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363206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B0A3-D107-E0E1-1712-96C47B3172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7F1345-41AB-D5BF-6B78-55DA3535235D}"/>
              </a:ext>
            </a:extLst>
          </p:cNvPr>
          <p:cNvSpPr>
            <a:spLocks noGrp="1"/>
          </p:cNvSpPr>
          <p:nvPr>
            <p:ph type="dt" sz="half" idx="10"/>
          </p:nvPr>
        </p:nvSpPr>
        <p:spPr/>
        <p:txBody>
          <a:bodyPr/>
          <a:lstStyle/>
          <a:p>
            <a:fld id="{9139A8FB-2FD0-4EC9-B3AA-6F644F8A10E1}" type="datetimeFigureOut">
              <a:rPr lang="en-US" smtClean="0"/>
              <a:t>3/30/2023</a:t>
            </a:fld>
            <a:endParaRPr lang="en-US"/>
          </a:p>
        </p:txBody>
      </p:sp>
      <p:sp>
        <p:nvSpPr>
          <p:cNvPr id="4" name="Footer Placeholder 3">
            <a:extLst>
              <a:ext uri="{FF2B5EF4-FFF2-40B4-BE49-F238E27FC236}">
                <a16:creationId xmlns:a16="http://schemas.microsoft.com/office/drawing/2014/main" id="{47706CAA-75D1-08AB-7DBF-AFD4E67B9F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17D479-46FE-52F9-8DFE-1A0A530E9091}"/>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307134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065F1F-0BD5-0D9C-B5FC-3E863F492986}"/>
              </a:ext>
            </a:extLst>
          </p:cNvPr>
          <p:cNvSpPr>
            <a:spLocks noGrp="1"/>
          </p:cNvSpPr>
          <p:nvPr>
            <p:ph type="dt" sz="half" idx="10"/>
          </p:nvPr>
        </p:nvSpPr>
        <p:spPr/>
        <p:txBody>
          <a:bodyPr/>
          <a:lstStyle/>
          <a:p>
            <a:fld id="{9139A8FB-2FD0-4EC9-B3AA-6F644F8A10E1}" type="datetimeFigureOut">
              <a:rPr lang="en-US" smtClean="0"/>
              <a:t>3/30/2023</a:t>
            </a:fld>
            <a:endParaRPr lang="en-US"/>
          </a:p>
        </p:txBody>
      </p:sp>
      <p:sp>
        <p:nvSpPr>
          <p:cNvPr id="3" name="Footer Placeholder 2">
            <a:extLst>
              <a:ext uri="{FF2B5EF4-FFF2-40B4-BE49-F238E27FC236}">
                <a16:creationId xmlns:a16="http://schemas.microsoft.com/office/drawing/2014/main" id="{1DBD671C-75A0-8B11-8DED-60119D83BB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509915-AF5D-9E3A-6F97-601EAB01477B}"/>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186937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0CBC-1327-E326-55CA-90538E05C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029404-4EEA-F517-72DC-F0B370FA40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38338E-86E2-D129-5903-051828350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F68A2-74B8-FE84-4B31-CCD50D0D44E3}"/>
              </a:ext>
            </a:extLst>
          </p:cNvPr>
          <p:cNvSpPr>
            <a:spLocks noGrp="1"/>
          </p:cNvSpPr>
          <p:nvPr>
            <p:ph type="dt" sz="half" idx="10"/>
          </p:nvPr>
        </p:nvSpPr>
        <p:spPr/>
        <p:txBody>
          <a:bodyPr/>
          <a:lstStyle/>
          <a:p>
            <a:fld id="{9139A8FB-2FD0-4EC9-B3AA-6F644F8A10E1}" type="datetimeFigureOut">
              <a:rPr lang="en-US" smtClean="0"/>
              <a:t>3/30/2023</a:t>
            </a:fld>
            <a:endParaRPr lang="en-US"/>
          </a:p>
        </p:txBody>
      </p:sp>
      <p:sp>
        <p:nvSpPr>
          <p:cNvPr id="6" name="Footer Placeholder 5">
            <a:extLst>
              <a:ext uri="{FF2B5EF4-FFF2-40B4-BE49-F238E27FC236}">
                <a16:creationId xmlns:a16="http://schemas.microsoft.com/office/drawing/2014/main" id="{F29FE0D1-3E95-8B8D-D2C0-DB7923BA61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BC8D6-C2E1-7B8E-7A79-9958F42EFEEF}"/>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374955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6DD8-DE61-3D9E-8638-2D42DBDB2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3ACD5-C22D-CCDD-7DB1-E350834FA2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A8ED86-9FFF-7689-1AF8-5608993D4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D08B5-EE66-DB77-70EE-D04B2C609605}"/>
              </a:ext>
            </a:extLst>
          </p:cNvPr>
          <p:cNvSpPr>
            <a:spLocks noGrp="1"/>
          </p:cNvSpPr>
          <p:nvPr>
            <p:ph type="dt" sz="half" idx="10"/>
          </p:nvPr>
        </p:nvSpPr>
        <p:spPr/>
        <p:txBody>
          <a:bodyPr/>
          <a:lstStyle/>
          <a:p>
            <a:fld id="{9139A8FB-2FD0-4EC9-B3AA-6F644F8A10E1}" type="datetimeFigureOut">
              <a:rPr lang="en-US" smtClean="0"/>
              <a:t>3/30/2023</a:t>
            </a:fld>
            <a:endParaRPr lang="en-US"/>
          </a:p>
        </p:txBody>
      </p:sp>
      <p:sp>
        <p:nvSpPr>
          <p:cNvPr id="6" name="Footer Placeholder 5">
            <a:extLst>
              <a:ext uri="{FF2B5EF4-FFF2-40B4-BE49-F238E27FC236}">
                <a16:creationId xmlns:a16="http://schemas.microsoft.com/office/drawing/2014/main" id="{2A0E40F3-66A0-A82D-630D-BDE1EF8A1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F4715-A342-306B-06F2-D997583832C8}"/>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305221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B483CF-1780-4E44-89B8-1A4CF2B07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DC6899-3E4C-F171-5F07-C38CC8E4CC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95EEF-9932-46B2-1E4B-7AEC5AA8A5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39A8FB-2FD0-4EC9-B3AA-6F644F8A10E1}" type="datetimeFigureOut">
              <a:rPr lang="en-US" smtClean="0"/>
              <a:t>3/30/2023</a:t>
            </a:fld>
            <a:endParaRPr lang="en-US"/>
          </a:p>
        </p:txBody>
      </p:sp>
      <p:sp>
        <p:nvSpPr>
          <p:cNvPr id="5" name="Footer Placeholder 4">
            <a:extLst>
              <a:ext uri="{FF2B5EF4-FFF2-40B4-BE49-F238E27FC236}">
                <a16:creationId xmlns:a16="http://schemas.microsoft.com/office/drawing/2014/main" id="{CEE24E32-C845-87A1-BBE8-7731C4604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A22D69-2D91-A025-99C6-B13E6A6ED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780BE-BA43-4EFB-B3BE-49E8A8E99208}" type="slidenum">
              <a:rPr lang="en-US" smtClean="0"/>
              <a:t>‹#›</a:t>
            </a:fld>
            <a:endParaRPr lang="en-US"/>
          </a:p>
        </p:txBody>
      </p:sp>
    </p:spTree>
    <p:extLst>
      <p:ext uri="{BB962C8B-B14F-4D97-AF65-F5344CB8AC3E}">
        <p14:creationId xmlns:p14="http://schemas.microsoft.com/office/powerpoint/2010/main" val="180645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0AECA4B4-1243-8F0B-36B4-C6329E9CFE5B}"/>
              </a:ext>
            </a:extLst>
          </p:cNvPr>
          <p:cNvSpPr/>
          <p:nvPr/>
        </p:nvSpPr>
        <p:spPr>
          <a:xfrm>
            <a:off x="6223607" y="3007717"/>
            <a:ext cx="416220" cy="365760"/>
          </a:xfrm>
          <a:prstGeom prst="rect">
            <a:avLst/>
          </a:prstGeom>
          <a:solidFill>
            <a:schemeClr val="accent6">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t>RT</a:t>
            </a:r>
          </a:p>
        </p:txBody>
      </p:sp>
      <p:sp>
        <p:nvSpPr>
          <p:cNvPr id="89" name="Rectangle 88">
            <a:extLst>
              <a:ext uri="{FF2B5EF4-FFF2-40B4-BE49-F238E27FC236}">
                <a16:creationId xmlns:a16="http://schemas.microsoft.com/office/drawing/2014/main" id="{88886621-F2AF-6097-B6F0-C6B378AA20AD}"/>
              </a:ext>
            </a:extLst>
          </p:cNvPr>
          <p:cNvSpPr/>
          <p:nvPr/>
        </p:nvSpPr>
        <p:spPr>
          <a:xfrm>
            <a:off x="5713891" y="3007717"/>
            <a:ext cx="502920" cy="365760"/>
          </a:xfrm>
          <a:prstGeom prst="rect">
            <a:avLst/>
          </a:prstGeom>
          <a:solidFill>
            <a:schemeClr val="accent6">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t>Face Moves</a:t>
            </a:r>
          </a:p>
        </p:txBody>
      </p:sp>
      <p:cxnSp>
        <p:nvCxnSpPr>
          <p:cNvPr id="87" name="Straight Connector 86">
            <a:extLst>
              <a:ext uri="{FF2B5EF4-FFF2-40B4-BE49-F238E27FC236}">
                <a16:creationId xmlns:a16="http://schemas.microsoft.com/office/drawing/2014/main" id="{B8350B3A-6B8F-D3B6-B267-2F1F2A9E016C}"/>
              </a:ext>
            </a:extLst>
          </p:cNvPr>
          <p:cNvCxnSpPr>
            <a:cxnSpLocks/>
          </p:cNvCxnSpPr>
          <p:nvPr/>
        </p:nvCxnSpPr>
        <p:spPr>
          <a:xfrm>
            <a:off x="6222962" y="2606237"/>
            <a:ext cx="0" cy="317071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B8B6782-1D5B-0AC3-088B-2F348B7F3DB0}"/>
              </a:ext>
            </a:extLst>
          </p:cNvPr>
          <p:cNvSpPr/>
          <p:nvPr/>
        </p:nvSpPr>
        <p:spPr>
          <a:xfrm>
            <a:off x="3734897" y="3007717"/>
            <a:ext cx="420624" cy="365760"/>
          </a:xfrm>
          <a:prstGeom prst="rect">
            <a:avLst/>
          </a:prstGeom>
          <a:solidFill>
            <a:schemeClr val="accent6">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t>RT</a:t>
            </a:r>
          </a:p>
        </p:txBody>
      </p:sp>
      <p:sp>
        <p:nvSpPr>
          <p:cNvPr id="28" name="Rectangle 27">
            <a:extLst>
              <a:ext uri="{FF2B5EF4-FFF2-40B4-BE49-F238E27FC236}">
                <a16:creationId xmlns:a16="http://schemas.microsoft.com/office/drawing/2014/main" id="{61A8C412-0166-6C35-E9BC-2C758C5E5FF2}"/>
              </a:ext>
            </a:extLst>
          </p:cNvPr>
          <p:cNvSpPr/>
          <p:nvPr/>
        </p:nvSpPr>
        <p:spPr>
          <a:xfrm>
            <a:off x="3229159" y="3007717"/>
            <a:ext cx="502920" cy="365760"/>
          </a:xfrm>
          <a:prstGeom prst="rect">
            <a:avLst/>
          </a:prstGeom>
          <a:solidFill>
            <a:schemeClr val="accent6">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t>Ani Moves</a:t>
            </a:r>
          </a:p>
        </p:txBody>
      </p:sp>
      <p:sp>
        <p:nvSpPr>
          <p:cNvPr id="6" name="Rectangle 5">
            <a:extLst>
              <a:ext uri="{FF2B5EF4-FFF2-40B4-BE49-F238E27FC236}">
                <a16:creationId xmlns:a16="http://schemas.microsoft.com/office/drawing/2014/main" id="{120CAF78-F262-4132-9207-E8C8FEACB5B4}"/>
              </a:ext>
            </a:extLst>
          </p:cNvPr>
          <p:cNvSpPr/>
          <p:nvPr/>
        </p:nvSpPr>
        <p:spPr>
          <a:xfrm flipH="1">
            <a:off x="1652918" y="2641957"/>
            <a:ext cx="1566864" cy="365760"/>
          </a:xfrm>
          <a:prstGeom prst="rect">
            <a:avLst/>
          </a:prstGeom>
          <a:solidFill>
            <a:schemeClr val="accent1"/>
          </a:solidFill>
          <a:ln w="63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No </a:t>
            </a:r>
            <a:r>
              <a:rPr lang="en-US" dirty="0" err="1"/>
              <a:t>Att</a:t>
            </a:r>
            <a:endParaRPr lang="en-US" dirty="0"/>
          </a:p>
        </p:txBody>
      </p:sp>
      <p:cxnSp>
        <p:nvCxnSpPr>
          <p:cNvPr id="13" name="Straight Connector 12">
            <a:extLst>
              <a:ext uri="{FF2B5EF4-FFF2-40B4-BE49-F238E27FC236}">
                <a16:creationId xmlns:a16="http://schemas.microsoft.com/office/drawing/2014/main" id="{D01CCFB7-DF08-7F46-70D1-C049FEA4C811}"/>
              </a:ext>
            </a:extLst>
          </p:cNvPr>
          <p:cNvCxnSpPr>
            <a:cxnSpLocks/>
          </p:cNvCxnSpPr>
          <p:nvPr/>
        </p:nvCxnSpPr>
        <p:spPr>
          <a:xfrm>
            <a:off x="3229159" y="2630954"/>
            <a:ext cx="0" cy="316247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A83B80D-FF5B-BB68-C767-C11EBF8AE296}"/>
              </a:ext>
            </a:extLst>
          </p:cNvPr>
          <p:cNvCxnSpPr>
            <a:cxnSpLocks/>
          </p:cNvCxnSpPr>
          <p:nvPr/>
        </p:nvCxnSpPr>
        <p:spPr>
          <a:xfrm>
            <a:off x="1657396" y="2626832"/>
            <a:ext cx="10094" cy="316659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C7B1D55-7A67-41F1-81B0-CDFEDF4936B6}"/>
              </a:ext>
            </a:extLst>
          </p:cNvPr>
          <p:cNvSpPr/>
          <p:nvPr/>
        </p:nvSpPr>
        <p:spPr>
          <a:xfrm>
            <a:off x="7898157" y="3429000"/>
            <a:ext cx="3769169" cy="368794"/>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Static </a:t>
            </a:r>
            <a:r>
              <a:rPr lang="en-US" sz="1400" dirty="0" err="1"/>
              <a:t>Anim</a:t>
            </a:r>
            <a:endParaRPr lang="en-US" sz="1400" dirty="0"/>
          </a:p>
        </p:txBody>
      </p:sp>
      <p:sp>
        <p:nvSpPr>
          <p:cNvPr id="4" name="Title 3">
            <a:extLst>
              <a:ext uri="{FF2B5EF4-FFF2-40B4-BE49-F238E27FC236}">
                <a16:creationId xmlns:a16="http://schemas.microsoft.com/office/drawing/2014/main" id="{12C170C5-4431-4B5B-A88A-9A10B42DB180}"/>
              </a:ext>
            </a:extLst>
          </p:cNvPr>
          <p:cNvSpPr>
            <a:spLocks noGrp="1"/>
          </p:cNvSpPr>
          <p:nvPr>
            <p:ph type="title"/>
          </p:nvPr>
        </p:nvSpPr>
        <p:spPr>
          <a:xfrm>
            <a:off x="838200" y="95888"/>
            <a:ext cx="10515600" cy="1325563"/>
          </a:xfrm>
        </p:spPr>
        <p:txBody>
          <a:bodyPr/>
          <a:lstStyle/>
          <a:p>
            <a:r>
              <a:rPr lang="en-US" dirty="0" err="1"/>
              <a:t>FlickerFace</a:t>
            </a:r>
            <a:r>
              <a:rPr lang="en-US" dirty="0"/>
              <a:t> 4</a:t>
            </a:r>
          </a:p>
        </p:txBody>
      </p:sp>
      <p:cxnSp>
        <p:nvCxnSpPr>
          <p:cNvPr id="7" name="Straight Connector 6">
            <a:extLst>
              <a:ext uri="{FF2B5EF4-FFF2-40B4-BE49-F238E27FC236}">
                <a16:creationId xmlns:a16="http://schemas.microsoft.com/office/drawing/2014/main" id="{CAD81C8B-0ABF-45D4-9E63-0E79010B0B14}"/>
              </a:ext>
            </a:extLst>
          </p:cNvPr>
          <p:cNvCxnSpPr/>
          <p:nvPr/>
        </p:nvCxnSpPr>
        <p:spPr>
          <a:xfrm>
            <a:off x="1191895" y="3216910"/>
            <a:ext cx="0" cy="2316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78498A1-D97C-4653-B3E0-B8CE5F760B9A}"/>
              </a:ext>
            </a:extLst>
          </p:cNvPr>
          <p:cNvCxnSpPr>
            <a:cxnSpLocks/>
          </p:cNvCxnSpPr>
          <p:nvPr/>
        </p:nvCxnSpPr>
        <p:spPr>
          <a:xfrm flipH="1">
            <a:off x="1191895" y="5533390"/>
            <a:ext cx="10466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62956A-DDD0-42B0-9EB3-8AE3754316B9}"/>
              </a:ext>
            </a:extLst>
          </p:cNvPr>
          <p:cNvSpPr txBox="1"/>
          <p:nvPr/>
        </p:nvSpPr>
        <p:spPr>
          <a:xfrm>
            <a:off x="194950" y="3422620"/>
            <a:ext cx="924550" cy="369332"/>
          </a:xfrm>
          <a:prstGeom prst="rect">
            <a:avLst/>
          </a:prstGeom>
          <a:noFill/>
        </p:spPr>
        <p:txBody>
          <a:bodyPr wrap="square" rtlCol="0">
            <a:spAutoFit/>
          </a:bodyPr>
          <a:lstStyle/>
          <a:p>
            <a:pPr algn="r"/>
            <a:r>
              <a:rPr lang="en-US" dirty="0"/>
              <a:t>Right</a:t>
            </a:r>
          </a:p>
        </p:txBody>
      </p:sp>
      <p:sp>
        <p:nvSpPr>
          <p:cNvPr id="19" name="TextBox 18">
            <a:extLst>
              <a:ext uri="{FF2B5EF4-FFF2-40B4-BE49-F238E27FC236}">
                <a16:creationId xmlns:a16="http://schemas.microsoft.com/office/drawing/2014/main" id="{CE51DE9E-3DAB-4F76-BFF5-B1C4DC4721FD}"/>
              </a:ext>
            </a:extLst>
          </p:cNvPr>
          <p:cNvSpPr txBox="1"/>
          <p:nvPr/>
        </p:nvSpPr>
        <p:spPr>
          <a:xfrm>
            <a:off x="194950" y="4190484"/>
            <a:ext cx="924550" cy="369332"/>
          </a:xfrm>
          <a:prstGeom prst="rect">
            <a:avLst/>
          </a:prstGeom>
          <a:noFill/>
        </p:spPr>
        <p:txBody>
          <a:bodyPr wrap="square" rtlCol="0">
            <a:spAutoFit/>
          </a:bodyPr>
          <a:lstStyle/>
          <a:p>
            <a:pPr algn="r"/>
            <a:r>
              <a:rPr lang="en-US" dirty="0"/>
              <a:t>Centre</a:t>
            </a:r>
          </a:p>
        </p:txBody>
      </p:sp>
      <p:sp>
        <p:nvSpPr>
          <p:cNvPr id="20" name="TextBox 19">
            <a:extLst>
              <a:ext uri="{FF2B5EF4-FFF2-40B4-BE49-F238E27FC236}">
                <a16:creationId xmlns:a16="http://schemas.microsoft.com/office/drawing/2014/main" id="{7B4FD4D6-2927-4289-B5E8-A1E3ADDDB02D}"/>
              </a:ext>
            </a:extLst>
          </p:cNvPr>
          <p:cNvSpPr txBox="1"/>
          <p:nvPr/>
        </p:nvSpPr>
        <p:spPr>
          <a:xfrm>
            <a:off x="194950" y="4977268"/>
            <a:ext cx="924550" cy="369332"/>
          </a:xfrm>
          <a:prstGeom prst="rect">
            <a:avLst/>
          </a:prstGeom>
          <a:noFill/>
        </p:spPr>
        <p:txBody>
          <a:bodyPr wrap="square" rtlCol="0">
            <a:spAutoFit/>
          </a:bodyPr>
          <a:lstStyle/>
          <a:p>
            <a:pPr algn="r"/>
            <a:r>
              <a:rPr lang="en-US" dirty="0"/>
              <a:t>Left</a:t>
            </a:r>
          </a:p>
        </p:txBody>
      </p:sp>
      <p:sp>
        <p:nvSpPr>
          <p:cNvPr id="32" name="Rectangle 31">
            <a:extLst>
              <a:ext uri="{FF2B5EF4-FFF2-40B4-BE49-F238E27FC236}">
                <a16:creationId xmlns:a16="http://schemas.microsoft.com/office/drawing/2014/main" id="{111778D5-0FEC-44A5-A235-400A3BC8B235}"/>
              </a:ext>
            </a:extLst>
          </p:cNvPr>
          <p:cNvSpPr/>
          <p:nvPr/>
        </p:nvSpPr>
        <p:spPr>
          <a:xfrm>
            <a:off x="3938910" y="4989583"/>
            <a:ext cx="596896" cy="371456"/>
          </a:xfrm>
          <a:prstGeom prst="rect">
            <a:avLst/>
          </a:prstGeom>
          <a:noFill/>
          <a:ln w="9525">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bg1"/>
              </a:solidFill>
            </a:endParaRPr>
          </a:p>
        </p:txBody>
      </p:sp>
      <p:cxnSp>
        <p:nvCxnSpPr>
          <p:cNvPr id="36" name="Straight Connector 35">
            <a:extLst>
              <a:ext uri="{FF2B5EF4-FFF2-40B4-BE49-F238E27FC236}">
                <a16:creationId xmlns:a16="http://schemas.microsoft.com/office/drawing/2014/main" id="{02F65FDD-249B-4504-A432-94ADB3DBCA43}"/>
              </a:ext>
            </a:extLst>
          </p:cNvPr>
          <p:cNvCxnSpPr>
            <a:cxnSpLocks/>
          </p:cNvCxnSpPr>
          <p:nvPr/>
        </p:nvCxnSpPr>
        <p:spPr>
          <a:xfrm>
            <a:off x="5725992" y="2626832"/>
            <a:ext cx="0" cy="317071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D8BF6AA-9AAF-41DB-955B-5D4FA9B90733}"/>
              </a:ext>
            </a:extLst>
          </p:cNvPr>
          <p:cNvCxnSpPr>
            <a:cxnSpLocks/>
          </p:cNvCxnSpPr>
          <p:nvPr/>
        </p:nvCxnSpPr>
        <p:spPr>
          <a:xfrm>
            <a:off x="7889429" y="2626832"/>
            <a:ext cx="0" cy="3170718"/>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A8942AB-7E27-4374-B233-A2100E18AFDF}"/>
              </a:ext>
            </a:extLst>
          </p:cNvPr>
          <p:cNvSpPr/>
          <p:nvPr/>
        </p:nvSpPr>
        <p:spPr>
          <a:xfrm>
            <a:off x="6364595" y="4989583"/>
            <a:ext cx="1005851" cy="360939"/>
          </a:xfrm>
          <a:prstGeom prst="rect">
            <a:avLst/>
          </a:prstGeom>
          <a:noFill/>
          <a:ln w="9525">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0DD13C1-364D-449B-B74C-1CEE38444986}"/>
              </a:ext>
            </a:extLst>
          </p:cNvPr>
          <p:cNvSpPr/>
          <p:nvPr/>
        </p:nvSpPr>
        <p:spPr>
          <a:xfrm>
            <a:off x="7929498" y="4210648"/>
            <a:ext cx="3769168" cy="37654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12Hz Face; 5 </a:t>
            </a:r>
            <a:r>
              <a:rPr lang="en-US" dirty="0" err="1">
                <a:solidFill>
                  <a:schemeClr val="bg1"/>
                </a:solidFill>
              </a:rPr>
              <a:t>RefCy</a:t>
            </a:r>
            <a:r>
              <a:rPr lang="en-US" dirty="0">
                <a:solidFill>
                  <a:schemeClr val="bg1"/>
                </a:solidFill>
              </a:rPr>
              <a:t>/</a:t>
            </a:r>
            <a:r>
              <a:rPr lang="en-US" dirty="0" err="1">
                <a:solidFill>
                  <a:schemeClr val="bg1"/>
                </a:solidFill>
              </a:rPr>
              <a:t>FliCy</a:t>
            </a:r>
            <a:r>
              <a:rPr lang="en-US" dirty="0">
                <a:solidFill>
                  <a:schemeClr val="bg1"/>
                </a:solidFill>
              </a:rPr>
              <a:t>     </a:t>
            </a:r>
          </a:p>
        </p:txBody>
      </p:sp>
      <p:sp>
        <p:nvSpPr>
          <p:cNvPr id="48" name="Rectangle 47">
            <a:extLst>
              <a:ext uri="{FF2B5EF4-FFF2-40B4-BE49-F238E27FC236}">
                <a16:creationId xmlns:a16="http://schemas.microsoft.com/office/drawing/2014/main" id="{14EDB330-EF0E-AF18-CBE0-B1899DE0E611}"/>
              </a:ext>
            </a:extLst>
          </p:cNvPr>
          <p:cNvSpPr/>
          <p:nvPr/>
        </p:nvSpPr>
        <p:spPr>
          <a:xfrm flipH="1">
            <a:off x="4151586" y="2637772"/>
            <a:ext cx="1566864" cy="365760"/>
          </a:xfrm>
          <a:prstGeom prst="rect">
            <a:avLst/>
          </a:prstGeom>
          <a:solidFill>
            <a:schemeClr val="accent2"/>
          </a:solidFill>
          <a:ln w="63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Att</a:t>
            </a:r>
            <a:endParaRPr lang="en-US" dirty="0"/>
          </a:p>
        </p:txBody>
      </p:sp>
      <p:sp>
        <p:nvSpPr>
          <p:cNvPr id="26" name="Rectangle 25">
            <a:extLst>
              <a:ext uri="{FF2B5EF4-FFF2-40B4-BE49-F238E27FC236}">
                <a16:creationId xmlns:a16="http://schemas.microsoft.com/office/drawing/2014/main" id="{1FAC0DCB-BEA5-4FF9-90F6-CBCED63F28B6}"/>
              </a:ext>
            </a:extLst>
          </p:cNvPr>
          <p:cNvSpPr/>
          <p:nvPr/>
        </p:nvSpPr>
        <p:spPr>
          <a:xfrm>
            <a:off x="7888325" y="4220480"/>
            <a:ext cx="548635" cy="374904"/>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dirty="0"/>
              <a:t>Fade In</a:t>
            </a:r>
            <a:endParaRPr lang="en-US" dirty="0"/>
          </a:p>
        </p:txBody>
      </p:sp>
      <p:sp>
        <p:nvSpPr>
          <p:cNvPr id="117" name="TextBox 116">
            <a:extLst>
              <a:ext uri="{FF2B5EF4-FFF2-40B4-BE49-F238E27FC236}">
                <a16:creationId xmlns:a16="http://schemas.microsoft.com/office/drawing/2014/main" id="{044B3CA0-E9EC-4AD2-96F2-01232E144D32}"/>
              </a:ext>
            </a:extLst>
          </p:cNvPr>
          <p:cNvSpPr txBox="1"/>
          <p:nvPr/>
        </p:nvSpPr>
        <p:spPr>
          <a:xfrm>
            <a:off x="7211773" y="4798814"/>
            <a:ext cx="433098" cy="369332"/>
          </a:xfrm>
          <a:prstGeom prst="rect">
            <a:avLst/>
          </a:prstGeom>
          <a:noFill/>
        </p:spPr>
        <p:txBody>
          <a:bodyPr wrap="square" rtlCol="0">
            <a:spAutoFit/>
          </a:bodyPr>
          <a:lstStyle/>
          <a:p>
            <a:pPr algn="ctr"/>
            <a:r>
              <a:rPr lang="en-US" dirty="0"/>
              <a:t>ITI</a:t>
            </a:r>
          </a:p>
        </p:txBody>
      </p:sp>
      <p:cxnSp>
        <p:nvCxnSpPr>
          <p:cNvPr id="39" name="Straight Connector 38">
            <a:extLst>
              <a:ext uri="{FF2B5EF4-FFF2-40B4-BE49-F238E27FC236}">
                <a16:creationId xmlns:a16="http://schemas.microsoft.com/office/drawing/2014/main" id="{361548A8-B8DF-F933-B389-B7826D09169E}"/>
              </a:ext>
            </a:extLst>
          </p:cNvPr>
          <p:cNvCxnSpPr>
            <a:cxnSpLocks/>
          </p:cNvCxnSpPr>
          <p:nvPr/>
        </p:nvCxnSpPr>
        <p:spPr>
          <a:xfrm>
            <a:off x="4156426" y="2626832"/>
            <a:ext cx="0" cy="316247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B57B69C-5794-49D4-8B6A-60B119884FFF}"/>
              </a:ext>
            </a:extLst>
          </p:cNvPr>
          <p:cNvCxnSpPr>
            <a:cxnSpLocks/>
          </p:cNvCxnSpPr>
          <p:nvPr/>
        </p:nvCxnSpPr>
        <p:spPr>
          <a:xfrm>
            <a:off x="3731190" y="2626832"/>
            <a:ext cx="0" cy="316247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92A3A2F-215D-417F-886B-361EDD56D172}"/>
              </a:ext>
            </a:extLst>
          </p:cNvPr>
          <p:cNvSpPr/>
          <p:nvPr/>
        </p:nvSpPr>
        <p:spPr>
          <a:xfrm>
            <a:off x="1204294" y="4213668"/>
            <a:ext cx="4525640" cy="371456"/>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6Hz Face; 10 </a:t>
            </a:r>
            <a:r>
              <a:rPr lang="en-US" dirty="0" err="1">
                <a:solidFill>
                  <a:schemeClr val="bg1"/>
                </a:solidFill>
              </a:rPr>
              <a:t>RefCy</a:t>
            </a:r>
            <a:r>
              <a:rPr lang="en-US" dirty="0">
                <a:solidFill>
                  <a:schemeClr val="bg1"/>
                </a:solidFill>
              </a:rPr>
              <a:t>/</a:t>
            </a:r>
            <a:r>
              <a:rPr lang="en-US" dirty="0" err="1">
                <a:solidFill>
                  <a:schemeClr val="bg1"/>
                </a:solidFill>
              </a:rPr>
              <a:t>FliCy</a:t>
            </a:r>
            <a:r>
              <a:rPr lang="en-US" dirty="0">
                <a:solidFill>
                  <a:schemeClr val="bg1"/>
                </a:solidFill>
              </a:rPr>
              <a:t>; 6 </a:t>
            </a:r>
            <a:r>
              <a:rPr lang="en-US" dirty="0" err="1">
                <a:solidFill>
                  <a:schemeClr val="bg1"/>
                </a:solidFill>
              </a:rPr>
              <a:t>FliCy</a:t>
            </a:r>
            <a:r>
              <a:rPr lang="en-US" dirty="0">
                <a:solidFill>
                  <a:schemeClr val="bg1"/>
                </a:solidFill>
              </a:rPr>
              <a:t>/sec     </a:t>
            </a:r>
          </a:p>
        </p:txBody>
      </p:sp>
      <p:sp>
        <p:nvSpPr>
          <p:cNvPr id="24" name="Rectangle 23">
            <a:extLst>
              <a:ext uri="{FF2B5EF4-FFF2-40B4-BE49-F238E27FC236}">
                <a16:creationId xmlns:a16="http://schemas.microsoft.com/office/drawing/2014/main" id="{8F269349-679B-4D70-A041-7C96A540924C}"/>
              </a:ext>
            </a:extLst>
          </p:cNvPr>
          <p:cNvSpPr/>
          <p:nvPr/>
        </p:nvSpPr>
        <p:spPr>
          <a:xfrm>
            <a:off x="1196490" y="4214038"/>
            <a:ext cx="457200" cy="369392"/>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dirty="0"/>
              <a:t>Fade In</a:t>
            </a:r>
            <a:endParaRPr lang="en-US" dirty="0"/>
          </a:p>
        </p:txBody>
      </p:sp>
      <p:sp>
        <p:nvSpPr>
          <p:cNvPr id="60" name="TextBox 59">
            <a:extLst>
              <a:ext uri="{FF2B5EF4-FFF2-40B4-BE49-F238E27FC236}">
                <a16:creationId xmlns:a16="http://schemas.microsoft.com/office/drawing/2014/main" id="{151A4781-8AA1-4B90-83C0-E0A819F87758}"/>
              </a:ext>
            </a:extLst>
          </p:cNvPr>
          <p:cNvSpPr txBox="1"/>
          <p:nvPr/>
        </p:nvSpPr>
        <p:spPr>
          <a:xfrm>
            <a:off x="938525" y="6215127"/>
            <a:ext cx="503554" cy="276999"/>
          </a:xfrm>
          <a:prstGeom prst="rect">
            <a:avLst/>
          </a:prstGeom>
          <a:noFill/>
        </p:spPr>
        <p:txBody>
          <a:bodyPr wrap="square" rtlCol="0">
            <a:spAutoFit/>
          </a:bodyPr>
          <a:lstStyle/>
          <a:p>
            <a:pPr algn="ctr"/>
            <a:r>
              <a:rPr lang="en-US" sz="1200" dirty="0"/>
              <a:t>0</a:t>
            </a:r>
          </a:p>
        </p:txBody>
      </p:sp>
      <p:sp>
        <p:nvSpPr>
          <p:cNvPr id="61" name="TextBox 60">
            <a:extLst>
              <a:ext uri="{FF2B5EF4-FFF2-40B4-BE49-F238E27FC236}">
                <a16:creationId xmlns:a16="http://schemas.microsoft.com/office/drawing/2014/main" id="{D55B16D5-119D-4BC0-9F2C-EC6CAAA931CA}"/>
              </a:ext>
            </a:extLst>
          </p:cNvPr>
          <p:cNvSpPr txBox="1"/>
          <p:nvPr/>
        </p:nvSpPr>
        <p:spPr>
          <a:xfrm>
            <a:off x="3392535" y="6215127"/>
            <a:ext cx="656909" cy="276999"/>
          </a:xfrm>
          <a:prstGeom prst="rect">
            <a:avLst/>
          </a:prstGeom>
          <a:noFill/>
        </p:spPr>
        <p:txBody>
          <a:bodyPr wrap="square" rtlCol="0">
            <a:spAutoFit/>
          </a:bodyPr>
          <a:lstStyle/>
          <a:p>
            <a:pPr algn="ctr"/>
            <a:r>
              <a:rPr lang="en-US" sz="1200" dirty="0"/>
              <a:t>3167</a:t>
            </a:r>
          </a:p>
        </p:txBody>
      </p:sp>
      <p:sp>
        <p:nvSpPr>
          <p:cNvPr id="62" name="TextBox 61">
            <a:extLst>
              <a:ext uri="{FF2B5EF4-FFF2-40B4-BE49-F238E27FC236}">
                <a16:creationId xmlns:a16="http://schemas.microsoft.com/office/drawing/2014/main" id="{A8575A7C-3F5C-4842-8EF6-2070D4EDD0A3}"/>
              </a:ext>
            </a:extLst>
          </p:cNvPr>
          <p:cNvSpPr txBox="1"/>
          <p:nvPr/>
        </p:nvSpPr>
        <p:spPr>
          <a:xfrm>
            <a:off x="3825533" y="6215127"/>
            <a:ext cx="656909" cy="276999"/>
          </a:xfrm>
          <a:prstGeom prst="rect">
            <a:avLst/>
          </a:prstGeom>
          <a:noFill/>
        </p:spPr>
        <p:txBody>
          <a:bodyPr wrap="square" rtlCol="0">
            <a:spAutoFit/>
          </a:bodyPr>
          <a:lstStyle/>
          <a:p>
            <a:pPr algn="ctr"/>
            <a:r>
              <a:rPr lang="en-US" sz="1200" dirty="0"/>
              <a:t>4167</a:t>
            </a:r>
          </a:p>
        </p:txBody>
      </p:sp>
      <p:sp>
        <p:nvSpPr>
          <p:cNvPr id="63" name="TextBox 62">
            <a:extLst>
              <a:ext uri="{FF2B5EF4-FFF2-40B4-BE49-F238E27FC236}">
                <a16:creationId xmlns:a16="http://schemas.microsoft.com/office/drawing/2014/main" id="{52C97115-8CA9-4030-B4E3-ADDE64B62090}"/>
              </a:ext>
            </a:extLst>
          </p:cNvPr>
          <p:cNvSpPr txBox="1"/>
          <p:nvPr/>
        </p:nvSpPr>
        <p:spPr>
          <a:xfrm>
            <a:off x="5394644" y="6215127"/>
            <a:ext cx="656909" cy="276999"/>
          </a:xfrm>
          <a:prstGeom prst="rect">
            <a:avLst/>
          </a:prstGeom>
          <a:noFill/>
        </p:spPr>
        <p:txBody>
          <a:bodyPr wrap="square" rtlCol="0">
            <a:spAutoFit/>
          </a:bodyPr>
          <a:lstStyle/>
          <a:p>
            <a:pPr algn="ctr"/>
            <a:r>
              <a:rPr lang="en-US" sz="1200" dirty="0"/>
              <a:t>6167</a:t>
            </a:r>
          </a:p>
        </p:txBody>
      </p:sp>
      <p:sp>
        <p:nvSpPr>
          <p:cNvPr id="65" name="TextBox 64">
            <a:extLst>
              <a:ext uri="{FF2B5EF4-FFF2-40B4-BE49-F238E27FC236}">
                <a16:creationId xmlns:a16="http://schemas.microsoft.com/office/drawing/2014/main" id="{2D6CD53A-35A2-403B-A468-A5357751D46F}"/>
              </a:ext>
            </a:extLst>
          </p:cNvPr>
          <p:cNvSpPr txBox="1"/>
          <p:nvPr/>
        </p:nvSpPr>
        <p:spPr>
          <a:xfrm>
            <a:off x="6242709" y="6215127"/>
            <a:ext cx="800571" cy="276999"/>
          </a:xfrm>
          <a:prstGeom prst="rect">
            <a:avLst/>
          </a:prstGeom>
          <a:noFill/>
        </p:spPr>
        <p:txBody>
          <a:bodyPr wrap="square" rtlCol="0">
            <a:spAutoFit/>
          </a:bodyPr>
          <a:lstStyle/>
          <a:p>
            <a:pPr algn="ctr"/>
            <a:r>
              <a:rPr lang="en-US" sz="1200" dirty="0"/>
              <a:t>7500</a:t>
            </a:r>
          </a:p>
        </p:txBody>
      </p:sp>
      <p:sp>
        <p:nvSpPr>
          <p:cNvPr id="66" name="TextBox 65">
            <a:extLst>
              <a:ext uri="{FF2B5EF4-FFF2-40B4-BE49-F238E27FC236}">
                <a16:creationId xmlns:a16="http://schemas.microsoft.com/office/drawing/2014/main" id="{A1182FF8-418B-4DC3-A337-B590652C3180}"/>
              </a:ext>
            </a:extLst>
          </p:cNvPr>
          <p:cNvSpPr txBox="1"/>
          <p:nvPr/>
        </p:nvSpPr>
        <p:spPr>
          <a:xfrm>
            <a:off x="2893044" y="6215127"/>
            <a:ext cx="656909" cy="276999"/>
          </a:xfrm>
          <a:prstGeom prst="rect">
            <a:avLst/>
          </a:prstGeom>
          <a:noFill/>
        </p:spPr>
        <p:txBody>
          <a:bodyPr wrap="square" rtlCol="0">
            <a:spAutoFit/>
          </a:bodyPr>
          <a:lstStyle/>
          <a:p>
            <a:pPr algn="ctr"/>
            <a:r>
              <a:rPr lang="en-US" sz="1200" dirty="0"/>
              <a:t>2833</a:t>
            </a:r>
          </a:p>
        </p:txBody>
      </p:sp>
      <p:sp>
        <p:nvSpPr>
          <p:cNvPr id="67" name="TextBox 66">
            <a:extLst>
              <a:ext uri="{FF2B5EF4-FFF2-40B4-BE49-F238E27FC236}">
                <a16:creationId xmlns:a16="http://schemas.microsoft.com/office/drawing/2014/main" id="{4F98DBA1-EA1B-4073-BD53-6D47B376DB93}"/>
              </a:ext>
            </a:extLst>
          </p:cNvPr>
          <p:cNvSpPr txBox="1"/>
          <p:nvPr/>
        </p:nvSpPr>
        <p:spPr>
          <a:xfrm>
            <a:off x="6665213" y="6215127"/>
            <a:ext cx="800571" cy="276999"/>
          </a:xfrm>
          <a:prstGeom prst="rect">
            <a:avLst/>
          </a:prstGeom>
          <a:noFill/>
        </p:spPr>
        <p:txBody>
          <a:bodyPr wrap="square" rtlCol="0">
            <a:spAutoFit/>
          </a:bodyPr>
          <a:lstStyle/>
          <a:p>
            <a:pPr algn="ctr"/>
            <a:r>
              <a:rPr lang="en-US" sz="1200" dirty="0"/>
              <a:t>8333</a:t>
            </a:r>
          </a:p>
        </p:txBody>
      </p:sp>
      <p:sp>
        <p:nvSpPr>
          <p:cNvPr id="68" name="TextBox 67">
            <a:extLst>
              <a:ext uri="{FF2B5EF4-FFF2-40B4-BE49-F238E27FC236}">
                <a16:creationId xmlns:a16="http://schemas.microsoft.com/office/drawing/2014/main" id="{276AA86B-5C9D-4810-8302-34A7ECD14468}"/>
              </a:ext>
            </a:extLst>
          </p:cNvPr>
          <p:cNvSpPr txBox="1"/>
          <p:nvPr/>
        </p:nvSpPr>
        <p:spPr>
          <a:xfrm>
            <a:off x="309404" y="6215127"/>
            <a:ext cx="800571" cy="276999"/>
          </a:xfrm>
          <a:prstGeom prst="rect">
            <a:avLst/>
          </a:prstGeom>
          <a:noFill/>
        </p:spPr>
        <p:txBody>
          <a:bodyPr wrap="square" rtlCol="0">
            <a:spAutoFit/>
          </a:bodyPr>
          <a:lstStyle/>
          <a:p>
            <a:pPr algn="ctr"/>
            <a:r>
              <a:rPr lang="en-US" sz="1200" dirty="0"/>
              <a:t>Time (</a:t>
            </a:r>
            <a:r>
              <a:rPr lang="en-US" sz="1200" dirty="0" err="1"/>
              <a:t>ms</a:t>
            </a:r>
            <a:r>
              <a:rPr lang="en-US" sz="1200" dirty="0"/>
              <a:t>)</a:t>
            </a:r>
          </a:p>
        </p:txBody>
      </p:sp>
      <p:sp>
        <p:nvSpPr>
          <p:cNvPr id="70" name="TextBox 69">
            <a:extLst>
              <a:ext uri="{FF2B5EF4-FFF2-40B4-BE49-F238E27FC236}">
                <a16:creationId xmlns:a16="http://schemas.microsoft.com/office/drawing/2014/main" id="{49634367-A777-4B99-AFC1-8A8837FE236A}"/>
              </a:ext>
            </a:extLst>
          </p:cNvPr>
          <p:cNvSpPr txBox="1"/>
          <p:nvPr/>
        </p:nvSpPr>
        <p:spPr>
          <a:xfrm>
            <a:off x="938525" y="5919852"/>
            <a:ext cx="503554" cy="276999"/>
          </a:xfrm>
          <a:prstGeom prst="rect">
            <a:avLst/>
          </a:prstGeom>
          <a:noFill/>
        </p:spPr>
        <p:txBody>
          <a:bodyPr wrap="square" rtlCol="0">
            <a:spAutoFit/>
          </a:bodyPr>
          <a:lstStyle/>
          <a:p>
            <a:pPr algn="ctr"/>
            <a:r>
              <a:rPr lang="en-US" sz="1200" dirty="0"/>
              <a:t>0</a:t>
            </a:r>
          </a:p>
        </p:txBody>
      </p:sp>
      <p:sp>
        <p:nvSpPr>
          <p:cNvPr id="71" name="TextBox 70">
            <a:extLst>
              <a:ext uri="{FF2B5EF4-FFF2-40B4-BE49-F238E27FC236}">
                <a16:creationId xmlns:a16="http://schemas.microsoft.com/office/drawing/2014/main" id="{3B177340-7AEB-456E-8DF9-B91FE9AF28FC}"/>
              </a:ext>
            </a:extLst>
          </p:cNvPr>
          <p:cNvSpPr txBox="1"/>
          <p:nvPr/>
        </p:nvSpPr>
        <p:spPr>
          <a:xfrm>
            <a:off x="3392535" y="5919852"/>
            <a:ext cx="656909" cy="276999"/>
          </a:xfrm>
          <a:prstGeom prst="rect">
            <a:avLst/>
          </a:prstGeom>
          <a:noFill/>
        </p:spPr>
        <p:txBody>
          <a:bodyPr wrap="square" rtlCol="0">
            <a:spAutoFit/>
          </a:bodyPr>
          <a:lstStyle/>
          <a:p>
            <a:pPr algn="ctr"/>
            <a:r>
              <a:rPr lang="en-US" sz="1200" dirty="0"/>
              <a:t>190</a:t>
            </a:r>
          </a:p>
        </p:txBody>
      </p:sp>
      <p:sp>
        <p:nvSpPr>
          <p:cNvPr id="72" name="TextBox 71">
            <a:extLst>
              <a:ext uri="{FF2B5EF4-FFF2-40B4-BE49-F238E27FC236}">
                <a16:creationId xmlns:a16="http://schemas.microsoft.com/office/drawing/2014/main" id="{3A3A155B-62A4-4420-AE28-5EE3DC14EF60}"/>
              </a:ext>
            </a:extLst>
          </p:cNvPr>
          <p:cNvSpPr txBox="1"/>
          <p:nvPr/>
        </p:nvSpPr>
        <p:spPr>
          <a:xfrm>
            <a:off x="3825533" y="5919852"/>
            <a:ext cx="656909" cy="276999"/>
          </a:xfrm>
          <a:prstGeom prst="rect">
            <a:avLst/>
          </a:prstGeom>
          <a:noFill/>
        </p:spPr>
        <p:txBody>
          <a:bodyPr wrap="square" rtlCol="0">
            <a:spAutoFit/>
          </a:bodyPr>
          <a:lstStyle/>
          <a:p>
            <a:pPr algn="ctr"/>
            <a:r>
              <a:rPr lang="en-US" sz="1200" dirty="0"/>
              <a:t>250</a:t>
            </a:r>
          </a:p>
        </p:txBody>
      </p:sp>
      <p:sp>
        <p:nvSpPr>
          <p:cNvPr id="73" name="TextBox 72">
            <a:extLst>
              <a:ext uri="{FF2B5EF4-FFF2-40B4-BE49-F238E27FC236}">
                <a16:creationId xmlns:a16="http://schemas.microsoft.com/office/drawing/2014/main" id="{A1BF8937-41C3-4075-BFC0-7F1DB20E500F}"/>
              </a:ext>
            </a:extLst>
          </p:cNvPr>
          <p:cNvSpPr txBox="1"/>
          <p:nvPr/>
        </p:nvSpPr>
        <p:spPr>
          <a:xfrm>
            <a:off x="5394644" y="5919852"/>
            <a:ext cx="656909" cy="276999"/>
          </a:xfrm>
          <a:prstGeom prst="rect">
            <a:avLst/>
          </a:prstGeom>
          <a:noFill/>
        </p:spPr>
        <p:txBody>
          <a:bodyPr wrap="square" rtlCol="0">
            <a:spAutoFit/>
          </a:bodyPr>
          <a:lstStyle/>
          <a:p>
            <a:pPr algn="ctr"/>
            <a:r>
              <a:rPr lang="en-US" sz="1200" dirty="0"/>
              <a:t>370</a:t>
            </a:r>
          </a:p>
        </p:txBody>
      </p:sp>
      <p:sp>
        <p:nvSpPr>
          <p:cNvPr id="74" name="TextBox 73">
            <a:extLst>
              <a:ext uri="{FF2B5EF4-FFF2-40B4-BE49-F238E27FC236}">
                <a16:creationId xmlns:a16="http://schemas.microsoft.com/office/drawing/2014/main" id="{AC86661D-0D2A-4194-9896-381962A528C5}"/>
              </a:ext>
            </a:extLst>
          </p:cNvPr>
          <p:cNvSpPr txBox="1"/>
          <p:nvPr/>
        </p:nvSpPr>
        <p:spPr>
          <a:xfrm>
            <a:off x="6314540" y="5919852"/>
            <a:ext cx="656909" cy="276999"/>
          </a:xfrm>
          <a:prstGeom prst="rect">
            <a:avLst/>
          </a:prstGeom>
          <a:noFill/>
        </p:spPr>
        <p:txBody>
          <a:bodyPr wrap="square" rtlCol="0">
            <a:spAutoFit/>
          </a:bodyPr>
          <a:lstStyle/>
          <a:p>
            <a:pPr algn="ctr"/>
            <a:r>
              <a:rPr lang="en-US" sz="1200" dirty="0"/>
              <a:t>450</a:t>
            </a:r>
          </a:p>
        </p:txBody>
      </p:sp>
      <p:sp>
        <p:nvSpPr>
          <p:cNvPr id="75" name="TextBox 74">
            <a:extLst>
              <a:ext uri="{FF2B5EF4-FFF2-40B4-BE49-F238E27FC236}">
                <a16:creationId xmlns:a16="http://schemas.microsoft.com/office/drawing/2014/main" id="{05888E43-C4B5-4C92-86D1-1ABE8D4F445B}"/>
              </a:ext>
            </a:extLst>
          </p:cNvPr>
          <p:cNvSpPr txBox="1"/>
          <p:nvPr/>
        </p:nvSpPr>
        <p:spPr>
          <a:xfrm>
            <a:off x="6737044" y="5919852"/>
            <a:ext cx="656909" cy="276999"/>
          </a:xfrm>
          <a:prstGeom prst="rect">
            <a:avLst/>
          </a:prstGeom>
          <a:noFill/>
        </p:spPr>
        <p:txBody>
          <a:bodyPr wrap="square" rtlCol="0">
            <a:spAutoFit/>
          </a:bodyPr>
          <a:lstStyle/>
          <a:p>
            <a:pPr algn="ctr"/>
            <a:r>
              <a:rPr lang="en-US" sz="1200" dirty="0"/>
              <a:t>500</a:t>
            </a:r>
          </a:p>
        </p:txBody>
      </p:sp>
      <p:sp>
        <p:nvSpPr>
          <p:cNvPr id="80" name="TextBox 79">
            <a:extLst>
              <a:ext uri="{FF2B5EF4-FFF2-40B4-BE49-F238E27FC236}">
                <a16:creationId xmlns:a16="http://schemas.microsoft.com/office/drawing/2014/main" id="{7CCCA174-8140-425D-8388-B938F033C73B}"/>
              </a:ext>
            </a:extLst>
          </p:cNvPr>
          <p:cNvSpPr txBox="1"/>
          <p:nvPr/>
        </p:nvSpPr>
        <p:spPr>
          <a:xfrm>
            <a:off x="2893044" y="5919852"/>
            <a:ext cx="656909" cy="276999"/>
          </a:xfrm>
          <a:prstGeom prst="rect">
            <a:avLst/>
          </a:prstGeom>
          <a:noFill/>
        </p:spPr>
        <p:txBody>
          <a:bodyPr wrap="square" rtlCol="0">
            <a:spAutoFit/>
          </a:bodyPr>
          <a:lstStyle/>
          <a:p>
            <a:pPr algn="ctr"/>
            <a:r>
              <a:rPr lang="en-US" sz="1200" dirty="0"/>
              <a:t>170</a:t>
            </a:r>
          </a:p>
        </p:txBody>
      </p:sp>
      <p:sp>
        <p:nvSpPr>
          <p:cNvPr id="81" name="TextBox 80">
            <a:extLst>
              <a:ext uri="{FF2B5EF4-FFF2-40B4-BE49-F238E27FC236}">
                <a16:creationId xmlns:a16="http://schemas.microsoft.com/office/drawing/2014/main" id="{C2976E43-9098-4394-8843-CDD2CAFE5174}"/>
              </a:ext>
            </a:extLst>
          </p:cNvPr>
          <p:cNvSpPr txBox="1"/>
          <p:nvPr/>
        </p:nvSpPr>
        <p:spPr>
          <a:xfrm>
            <a:off x="309404" y="5919852"/>
            <a:ext cx="800571" cy="276999"/>
          </a:xfrm>
          <a:prstGeom prst="rect">
            <a:avLst/>
          </a:prstGeom>
          <a:noFill/>
        </p:spPr>
        <p:txBody>
          <a:bodyPr wrap="square" rtlCol="0">
            <a:spAutoFit/>
          </a:bodyPr>
          <a:lstStyle/>
          <a:p>
            <a:pPr algn="ctr"/>
            <a:r>
              <a:rPr lang="en-US" sz="1200" dirty="0"/>
              <a:t>Ref Cy</a:t>
            </a:r>
          </a:p>
        </p:txBody>
      </p:sp>
      <p:cxnSp>
        <p:nvCxnSpPr>
          <p:cNvPr id="14" name="Straight Connector 13">
            <a:extLst>
              <a:ext uri="{FF2B5EF4-FFF2-40B4-BE49-F238E27FC236}">
                <a16:creationId xmlns:a16="http://schemas.microsoft.com/office/drawing/2014/main" id="{8C4C5480-0390-4359-9A58-3BD173A5CC49}"/>
              </a:ext>
            </a:extLst>
          </p:cNvPr>
          <p:cNvCxnSpPr>
            <a:cxnSpLocks/>
            <a:stCxn id="81" idx="1"/>
            <a:endCxn id="81" idx="1"/>
          </p:cNvCxnSpPr>
          <p:nvPr/>
        </p:nvCxnSpPr>
        <p:spPr>
          <a:xfrm>
            <a:off x="309404" y="605835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C4AF3729-3781-4A27-BD5F-3F624EA06ACD}"/>
              </a:ext>
            </a:extLst>
          </p:cNvPr>
          <p:cNvSpPr txBox="1"/>
          <p:nvPr/>
        </p:nvSpPr>
        <p:spPr>
          <a:xfrm>
            <a:off x="85725" y="85725"/>
            <a:ext cx="2638425" cy="369332"/>
          </a:xfrm>
          <a:prstGeom prst="rect">
            <a:avLst/>
          </a:prstGeom>
          <a:noFill/>
        </p:spPr>
        <p:txBody>
          <a:bodyPr wrap="square" rtlCol="0">
            <a:spAutoFit/>
          </a:bodyPr>
          <a:lstStyle/>
          <a:p>
            <a:r>
              <a:rPr lang="en-US" dirty="0"/>
              <a:t>V3_2023-03-28</a:t>
            </a:r>
          </a:p>
        </p:txBody>
      </p:sp>
      <p:cxnSp>
        <p:nvCxnSpPr>
          <p:cNvPr id="90" name="Straight Connector 89">
            <a:extLst>
              <a:ext uri="{FF2B5EF4-FFF2-40B4-BE49-F238E27FC236}">
                <a16:creationId xmlns:a16="http://schemas.microsoft.com/office/drawing/2014/main" id="{F2E9AFED-A3A2-1F81-FC7D-B1AAE0ADB02C}"/>
              </a:ext>
            </a:extLst>
          </p:cNvPr>
          <p:cNvCxnSpPr>
            <a:cxnSpLocks/>
          </p:cNvCxnSpPr>
          <p:nvPr/>
        </p:nvCxnSpPr>
        <p:spPr>
          <a:xfrm>
            <a:off x="6640135" y="2622710"/>
            <a:ext cx="0" cy="316247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0F3E1707-6321-40DA-ECAC-119EDD6D32D3}"/>
              </a:ext>
            </a:extLst>
          </p:cNvPr>
          <p:cNvSpPr/>
          <p:nvPr/>
        </p:nvSpPr>
        <p:spPr>
          <a:xfrm>
            <a:off x="5730642" y="4210648"/>
            <a:ext cx="1307952" cy="380665"/>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Face</a:t>
            </a:r>
          </a:p>
        </p:txBody>
      </p:sp>
      <p:cxnSp>
        <p:nvCxnSpPr>
          <p:cNvPr id="92" name="Straight Connector 91">
            <a:extLst>
              <a:ext uri="{FF2B5EF4-FFF2-40B4-BE49-F238E27FC236}">
                <a16:creationId xmlns:a16="http://schemas.microsoft.com/office/drawing/2014/main" id="{4EE287F1-30E8-C679-2809-EF0467F4F59E}"/>
              </a:ext>
            </a:extLst>
          </p:cNvPr>
          <p:cNvCxnSpPr>
            <a:cxnSpLocks/>
          </p:cNvCxnSpPr>
          <p:nvPr/>
        </p:nvCxnSpPr>
        <p:spPr>
          <a:xfrm>
            <a:off x="7039302" y="2618588"/>
            <a:ext cx="0" cy="3162474"/>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EF1901E3-9491-4E77-D2FD-1B832B6706C8}"/>
              </a:ext>
            </a:extLst>
          </p:cNvPr>
          <p:cNvSpPr txBox="1"/>
          <p:nvPr/>
        </p:nvSpPr>
        <p:spPr>
          <a:xfrm>
            <a:off x="1188251" y="2095500"/>
            <a:ext cx="5770767" cy="369332"/>
          </a:xfrm>
          <a:prstGeom prst="rect">
            <a:avLst/>
          </a:prstGeom>
          <a:solidFill>
            <a:schemeClr val="bg2"/>
          </a:solidFill>
        </p:spPr>
        <p:txBody>
          <a:bodyPr wrap="square" rtlCol="0">
            <a:spAutoFit/>
          </a:bodyPr>
          <a:lstStyle/>
          <a:p>
            <a:r>
              <a:rPr lang="en-US" dirty="0"/>
              <a:t>Tr_1</a:t>
            </a:r>
          </a:p>
        </p:txBody>
      </p:sp>
      <p:sp>
        <p:nvSpPr>
          <p:cNvPr id="97" name="TextBox 96">
            <a:extLst>
              <a:ext uri="{FF2B5EF4-FFF2-40B4-BE49-F238E27FC236}">
                <a16:creationId xmlns:a16="http://schemas.microsoft.com/office/drawing/2014/main" id="{EAD50FD3-D451-1822-7E69-1529892AEF7A}"/>
              </a:ext>
            </a:extLst>
          </p:cNvPr>
          <p:cNvSpPr txBox="1"/>
          <p:nvPr/>
        </p:nvSpPr>
        <p:spPr>
          <a:xfrm>
            <a:off x="7889429" y="2095500"/>
            <a:ext cx="3769170" cy="369332"/>
          </a:xfrm>
          <a:prstGeom prst="rect">
            <a:avLst/>
          </a:prstGeom>
          <a:solidFill>
            <a:schemeClr val="bg2"/>
          </a:solidFill>
        </p:spPr>
        <p:txBody>
          <a:bodyPr wrap="square" rtlCol="0">
            <a:spAutoFit/>
          </a:bodyPr>
          <a:lstStyle/>
          <a:p>
            <a:r>
              <a:rPr lang="en-US" dirty="0"/>
              <a:t>Tr_2</a:t>
            </a:r>
          </a:p>
        </p:txBody>
      </p:sp>
      <p:sp>
        <p:nvSpPr>
          <p:cNvPr id="99" name="TextBox 98">
            <a:extLst>
              <a:ext uri="{FF2B5EF4-FFF2-40B4-BE49-F238E27FC236}">
                <a16:creationId xmlns:a16="http://schemas.microsoft.com/office/drawing/2014/main" id="{02E2DEA3-51D0-C137-7C66-1B1666118CC2}"/>
              </a:ext>
            </a:extLst>
          </p:cNvPr>
          <p:cNvSpPr txBox="1"/>
          <p:nvPr/>
        </p:nvSpPr>
        <p:spPr>
          <a:xfrm>
            <a:off x="1414775" y="6215127"/>
            <a:ext cx="503554" cy="276999"/>
          </a:xfrm>
          <a:prstGeom prst="rect">
            <a:avLst/>
          </a:prstGeom>
          <a:noFill/>
        </p:spPr>
        <p:txBody>
          <a:bodyPr wrap="square" rtlCol="0">
            <a:spAutoFit/>
          </a:bodyPr>
          <a:lstStyle/>
          <a:p>
            <a:pPr algn="ctr"/>
            <a:r>
              <a:rPr lang="en-US" sz="1200" dirty="0"/>
              <a:t>833</a:t>
            </a:r>
          </a:p>
        </p:txBody>
      </p:sp>
      <p:sp>
        <p:nvSpPr>
          <p:cNvPr id="100" name="TextBox 99">
            <a:extLst>
              <a:ext uri="{FF2B5EF4-FFF2-40B4-BE49-F238E27FC236}">
                <a16:creationId xmlns:a16="http://schemas.microsoft.com/office/drawing/2014/main" id="{98EB2CF6-57D8-E783-70D2-AE057126A3A9}"/>
              </a:ext>
            </a:extLst>
          </p:cNvPr>
          <p:cNvSpPr txBox="1"/>
          <p:nvPr/>
        </p:nvSpPr>
        <p:spPr>
          <a:xfrm>
            <a:off x="1414775" y="5919852"/>
            <a:ext cx="503554" cy="276999"/>
          </a:xfrm>
          <a:prstGeom prst="rect">
            <a:avLst/>
          </a:prstGeom>
          <a:noFill/>
        </p:spPr>
        <p:txBody>
          <a:bodyPr wrap="square" rtlCol="0">
            <a:spAutoFit/>
          </a:bodyPr>
          <a:lstStyle/>
          <a:p>
            <a:pPr algn="ctr"/>
            <a:r>
              <a:rPr lang="en-US" sz="1200" dirty="0"/>
              <a:t>50</a:t>
            </a:r>
          </a:p>
        </p:txBody>
      </p:sp>
      <p:sp>
        <p:nvSpPr>
          <p:cNvPr id="101" name="TextBox 100">
            <a:extLst>
              <a:ext uri="{FF2B5EF4-FFF2-40B4-BE49-F238E27FC236}">
                <a16:creationId xmlns:a16="http://schemas.microsoft.com/office/drawing/2014/main" id="{D50ACC8A-273E-2A8D-DF48-A2C0BCB0E6B8}"/>
              </a:ext>
            </a:extLst>
          </p:cNvPr>
          <p:cNvSpPr txBox="1"/>
          <p:nvPr/>
        </p:nvSpPr>
        <p:spPr>
          <a:xfrm>
            <a:off x="352425" y="1053465"/>
            <a:ext cx="11487147" cy="923330"/>
          </a:xfrm>
          <a:prstGeom prst="rect">
            <a:avLst/>
          </a:prstGeom>
          <a:noFill/>
        </p:spPr>
        <p:txBody>
          <a:bodyPr wrap="square" rtlCol="0">
            <a:spAutoFit/>
          </a:bodyPr>
          <a:lstStyle/>
          <a:p>
            <a:r>
              <a:rPr lang="en-US" dirty="0"/>
              <a:t>Task: Look at the Face in the </a:t>
            </a:r>
            <a:r>
              <a:rPr lang="en-US" dirty="0" err="1"/>
              <a:t>centre</a:t>
            </a:r>
            <a:r>
              <a:rPr lang="en-US" dirty="0"/>
              <a:t> but attend to the Cartoon in the periphery. When the cartoon swings, press the Spacebar. Continue to look at the Face and pay attention to the Face. When the Face swings, press the Spacebar again. The Face/Cartoon move for 500 </a:t>
            </a:r>
            <a:r>
              <a:rPr lang="en-US" dirty="0" err="1"/>
              <a:t>ms.</a:t>
            </a:r>
            <a:r>
              <a:rPr lang="en-US" dirty="0"/>
              <a:t> Motion onset is jittered (can be either 83 </a:t>
            </a:r>
            <a:r>
              <a:rPr lang="en-US" dirty="0" err="1"/>
              <a:t>ms</a:t>
            </a:r>
            <a:r>
              <a:rPr lang="en-US" dirty="0"/>
              <a:t> or 333 </a:t>
            </a:r>
            <a:r>
              <a:rPr lang="en-US" dirty="0" err="1"/>
              <a:t>ms</a:t>
            </a:r>
            <a:r>
              <a:rPr lang="en-US" dirty="0"/>
              <a:t> after </a:t>
            </a:r>
            <a:r>
              <a:rPr lang="en-US" dirty="0" err="1"/>
              <a:t>NoAtt</a:t>
            </a:r>
            <a:r>
              <a:rPr lang="en-US" dirty="0"/>
              <a:t>/</a:t>
            </a:r>
            <a:r>
              <a:rPr lang="en-US" dirty="0" err="1"/>
              <a:t>Att</a:t>
            </a:r>
            <a:r>
              <a:rPr lang="en-US" dirty="0"/>
              <a:t> epoch ends).  </a:t>
            </a:r>
          </a:p>
        </p:txBody>
      </p:sp>
      <p:sp>
        <p:nvSpPr>
          <p:cNvPr id="102" name="TextBox 101">
            <a:extLst>
              <a:ext uri="{FF2B5EF4-FFF2-40B4-BE49-F238E27FC236}">
                <a16:creationId xmlns:a16="http://schemas.microsoft.com/office/drawing/2014/main" id="{F8594026-C358-C987-2103-D71E7066E4FD}"/>
              </a:ext>
            </a:extLst>
          </p:cNvPr>
          <p:cNvSpPr txBox="1"/>
          <p:nvPr/>
        </p:nvSpPr>
        <p:spPr>
          <a:xfrm>
            <a:off x="5892901" y="6215127"/>
            <a:ext cx="656909" cy="276999"/>
          </a:xfrm>
          <a:prstGeom prst="rect">
            <a:avLst/>
          </a:prstGeom>
          <a:noFill/>
        </p:spPr>
        <p:txBody>
          <a:bodyPr wrap="square" rtlCol="0">
            <a:spAutoFit/>
          </a:bodyPr>
          <a:lstStyle/>
          <a:p>
            <a:pPr algn="ctr"/>
            <a:r>
              <a:rPr lang="en-US" sz="1200" dirty="0"/>
              <a:t>6500</a:t>
            </a:r>
          </a:p>
        </p:txBody>
      </p:sp>
      <p:sp>
        <p:nvSpPr>
          <p:cNvPr id="103" name="TextBox 102">
            <a:extLst>
              <a:ext uri="{FF2B5EF4-FFF2-40B4-BE49-F238E27FC236}">
                <a16:creationId xmlns:a16="http://schemas.microsoft.com/office/drawing/2014/main" id="{13E057AF-49C8-322F-4A17-C9B505B40A5D}"/>
              </a:ext>
            </a:extLst>
          </p:cNvPr>
          <p:cNvSpPr txBox="1"/>
          <p:nvPr/>
        </p:nvSpPr>
        <p:spPr>
          <a:xfrm>
            <a:off x="5892901" y="5919852"/>
            <a:ext cx="656909" cy="276999"/>
          </a:xfrm>
          <a:prstGeom prst="rect">
            <a:avLst/>
          </a:prstGeom>
          <a:noFill/>
        </p:spPr>
        <p:txBody>
          <a:bodyPr wrap="square" rtlCol="0">
            <a:spAutoFit/>
          </a:bodyPr>
          <a:lstStyle/>
          <a:p>
            <a:pPr algn="ctr"/>
            <a:r>
              <a:rPr lang="en-US" sz="1200" dirty="0"/>
              <a:t>390</a:t>
            </a:r>
          </a:p>
        </p:txBody>
      </p:sp>
      <p:sp>
        <p:nvSpPr>
          <p:cNvPr id="16" name="Rectangle 15">
            <a:extLst>
              <a:ext uri="{FF2B5EF4-FFF2-40B4-BE49-F238E27FC236}">
                <a16:creationId xmlns:a16="http://schemas.microsoft.com/office/drawing/2014/main" id="{83CA5563-58F8-4C7E-970F-B508892B0D41}"/>
              </a:ext>
            </a:extLst>
          </p:cNvPr>
          <p:cNvSpPr/>
          <p:nvPr/>
        </p:nvSpPr>
        <p:spPr>
          <a:xfrm>
            <a:off x="1191897" y="4989583"/>
            <a:ext cx="5846697" cy="369311"/>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Static Ani </a:t>
            </a:r>
          </a:p>
        </p:txBody>
      </p:sp>
    </p:spTree>
    <p:extLst>
      <p:ext uri="{BB962C8B-B14F-4D97-AF65-F5344CB8AC3E}">
        <p14:creationId xmlns:p14="http://schemas.microsoft.com/office/powerpoint/2010/main" val="358869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E5114943-D9A3-4F71-AA98-04FD2A9CE6BE}"/>
              </a:ext>
            </a:extLst>
          </p:cNvPr>
          <p:cNvSpPr/>
          <p:nvPr/>
        </p:nvSpPr>
        <p:spPr>
          <a:xfrm>
            <a:off x="155530" y="1905000"/>
            <a:ext cx="5940470" cy="2133600"/>
          </a:xfrm>
          <a:prstGeom prst="rect">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3890F365-D514-61E9-E24F-89BAF6DF0CB3}"/>
              </a:ext>
            </a:extLst>
          </p:cNvPr>
          <p:cNvPicPr>
            <a:picLocks noChangeAspect="1"/>
          </p:cNvPicPr>
          <p:nvPr/>
        </p:nvPicPr>
        <p:blipFill>
          <a:blip r:embed="rId2">
            <a:alphaModFix amt="30000"/>
            <a:extLst>
              <a:ext uri="{28A0092B-C50C-407E-A947-70E740481C1C}">
                <a14:useLocalDpi xmlns:a14="http://schemas.microsoft.com/office/drawing/2010/main" val="0"/>
              </a:ext>
            </a:extLst>
          </a:blip>
          <a:srcRect/>
          <a:stretch/>
        </p:blipFill>
        <p:spPr>
          <a:xfrm>
            <a:off x="2571430" y="2331720"/>
            <a:ext cx="1108671" cy="1371600"/>
          </a:xfrm>
          <a:prstGeom prst="rect">
            <a:avLst/>
          </a:prstGeom>
        </p:spPr>
      </p:pic>
      <p:sp>
        <p:nvSpPr>
          <p:cNvPr id="10" name="Cloud 9">
            <a:extLst>
              <a:ext uri="{FF2B5EF4-FFF2-40B4-BE49-F238E27FC236}">
                <a16:creationId xmlns:a16="http://schemas.microsoft.com/office/drawing/2014/main" id="{CB5DEA8B-7898-49F0-951B-8CD72D4E7AC6}"/>
              </a:ext>
            </a:extLst>
          </p:cNvPr>
          <p:cNvSpPr/>
          <p:nvPr/>
        </p:nvSpPr>
        <p:spPr>
          <a:xfrm>
            <a:off x="4307063" y="2622503"/>
            <a:ext cx="1025810" cy="698593"/>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a:extLst>
              <a:ext uri="{FF2B5EF4-FFF2-40B4-BE49-F238E27FC236}">
                <a16:creationId xmlns:a16="http://schemas.microsoft.com/office/drawing/2014/main" id="{6D15E226-33EA-49D6-8E97-FFFE6D0654C2}"/>
              </a:ext>
            </a:extLst>
          </p:cNvPr>
          <p:cNvCxnSpPr>
            <a:cxnSpLocks/>
          </p:cNvCxnSpPr>
          <p:nvPr/>
        </p:nvCxnSpPr>
        <p:spPr>
          <a:xfrm>
            <a:off x="2571430" y="2242375"/>
            <a:ext cx="1097280"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30A374DB-F2F8-44FA-9BDE-A1CC50E99918}"/>
              </a:ext>
            </a:extLst>
          </p:cNvPr>
          <p:cNvSpPr txBox="1"/>
          <p:nvPr/>
        </p:nvSpPr>
        <p:spPr>
          <a:xfrm>
            <a:off x="2733637" y="1922088"/>
            <a:ext cx="772322" cy="307777"/>
          </a:xfrm>
          <a:prstGeom prst="rect">
            <a:avLst/>
          </a:prstGeom>
          <a:noFill/>
        </p:spPr>
        <p:txBody>
          <a:bodyPr wrap="square" rtlCol="0">
            <a:spAutoFit/>
          </a:bodyPr>
          <a:lstStyle/>
          <a:p>
            <a:pPr algn="ctr"/>
            <a:r>
              <a:rPr lang="en-US" sz="1400" dirty="0"/>
              <a:t>5.5 deg</a:t>
            </a:r>
          </a:p>
        </p:txBody>
      </p:sp>
      <p:sp>
        <p:nvSpPr>
          <p:cNvPr id="25" name="TextBox 24">
            <a:extLst>
              <a:ext uri="{FF2B5EF4-FFF2-40B4-BE49-F238E27FC236}">
                <a16:creationId xmlns:a16="http://schemas.microsoft.com/office/drawing/2014/main" id="{02C77973-2611-45CC-BFB9-0B24B62FF674}"/>
              </a:ext>
            </a:extLst>
          </p:cNvPr>
          <p:cNvSpPr txBox="1"/>
          <p:nvPr/>
        </p:nvSpPr>
        <p:spPr>
          <a:xfrm flipH="1">
            <a:off x="6866021" y="917258"/>
            <a:ext cx="5165474" cy="1015663"/>
          </a:xfrm>
          <a:prstGeom prst="rect">
            <a:avLst/>
          </a:prstGeom>
          <a:noFill/>
        </p:spPr>
        <p:txBody>
          <a:bodyPr wrap="square" rtlCol="0">
            <a:spAutoFit/>
          </a:bodyPr>
          <a:lstStyle/>
          <a:p>
            <a:r>
              <a:rPr lang="en-US" sz="2000" dirty="0"/>
              <a:t>Flicker Freq: 6 Hz vs 12 Hz (blocked trials)</a:t>
            </a:r>
          </a:p>
          <a:p>
            <a:r>
              <a:rPr lang="en-US" sz="2000" dirty="0"/>
              <a:t>Central Stim: Face (19 faces </a:t>
            </a:r>
            <a:r>
              <a:rPr lang="en-US" sz="2000" dirty="0" err="1"/>
              <a:t>NimStim</a:t>
            </a:r>
            <a:r>
              <a:rPr lang="en-US" sz="2000" dirty="0"/>
              <a:t> </a:t>
            </a:r>
            <a:r>
              <a:rPr lang="en-US" sz="2000" dirty="0" err="1"/>
              <a:t>db</a:t>
            </a:r>
            <a:r>
              <a:rPr lang="en-US" sz="2000" dirty="0"/>
              <a:t>)</a:t>
            </a:r>
          </a:p>
          <a:p>
            <a:r>
              <a:rPr lang="en-US" sz="2000" dirty="0"/>
              <a:t>Peripheral Stim: Cartoon</a:t>
            </a:r>
          </a:p>
        </p:txBody>
      </p:sp>
      <p:sp>
        <p:nvSpPr>
          <p:cNvPr id="5" name="Title 3">
            <a:extLst>
              <a:ext uri="{FF2B5EF4-FFF2-40B4-BE49-F238E27FC236}">
                <a16:creationId xmlns:a16="http://schemas.microsoft.com/office/drawing/2014/main" id="{82E1646F-7AC4-6B5E-2114-32C7276238F4}"/>
              </a:ext>
            </a:extLst>
          </p:cNvPr>
          <p:cNvSpPr>
            <a:spLocks noGrp="1"/>
          </p:cNvSpPr>
          <p:nvPr>
            <p:ph type="title"/>
          </p:nvPr>
        </p:nvSpPr>
        <p:spPr>
          <a:xfrm>
            <a:off x="838200" y="24768"/>
            <a:ext cx="10515600" cy="1325563"/>
          </a:xfrm>
        </p:spPr>
        <p:txBody>
          <a:bodyPr/>
          <a:lstStyle/>
          <a:p>
            <a:r>
              <a:rPr lang="en-US" dirty="0" err="1"/>
              <a:t>FlickerFace</a:t>
            </a:r>
            <a:r>
              <a:rPr lang="en-US" dirty="0"/>
              <a:t> 4</a:t>
            </a:r>
          </a:p>
        </p:txBody>
      </p:sp>
      <p:sp>
        <p:nvSpPr>
          <p:cNvPr id="13" name="Rectangle 12">
            <a:extLst>
              <a:ext uri="{FF2B5EF4-FFF2-40B4-BE49-F238E27FC236}">
                <a16:creationId xmlns:a16="http://schemas.microsoft.com/office/drawing/2014/main" id="{61C7BFAB-8DD3-29AC-9C03-CB7CFF54D27E}"/>
              </a:ext>
            </a:extLst>
          </p:cNvPr>
          <p:cNvSpPr/>
          <p:nvPr/>
        </p:nvSpPr>
        <p:spPr>
          <a:xfrm>
            <a:off x="565105" y="3733800"/>
            <a:ext cx="5940470" cy="2133600"/>
          </a:xfrm>
          <a:prstGeom prst="rect">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loud 13">
            <a:extLst>
              <a:ext uri="{FF2B5EF4-FFF2-40B4-BE49-F238E27FC236}">
                <a16:creationId xmlns:a16="http://schemas.microsoft.com/office/drawing/2014/main" id="{46E3D158-B2D7-0E56-F39A-64194B1DB59C}"/>
              </a:ext>
            </a:extLst>
          </p:cNvPr>
          <p:cNvSpPr/>
          <p:nvPr/>
        </p:nvSpPr>
        <p:spPr>
          <a:xfrm>
            <a:off x="4720037" y="4575955"/>
            <a:ext cx="1025810" cy="698593"/>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a:extLst>
              <a:ext uri="{FF2B5EF4-FFF2-40B4-BE49-F238E27FC236}">
                <a16:creationId xmlns:a16="http://schemas.microsoft.com/office/drawing/2014/main" id="{8839DA67-0D0E-4645-A2D6-3ECACC784082}"/>
              </a:ext>
            </a:extLst>
          </p:cNvPr>
          <p:cNvCxnSpPr>
            <a:cxnSpLocks/>
          </p:cNvCxnSpPr>
          <p:nvPr/>
        </p:nvCxnSpPr>
        <p:spPr>
          <a:xfrm>
            <a:off x="3119798" y="2988167"/>
            <a:ext cx="1700170"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E27FA0C6-2E6A-4F20-97DE-97B96DD6D0C4}"/>
              </a:ext>
            </a:extLst>
          </p:cNvPr>
          <p:cNvSpPr txBox="1"/>
          <p:nvPr/>
        </p:nvSpPr>
        <p:spPr>
          <a:xfrm>
            <a:off x="3624244" y="2674683"/>
            <a:ext cx="706815" cy="307777"/>
          </a:xfrm>
          <a:prstGeom prst="rect">
            <a:avLst/>
          </a:prstGeom>
          <a:noFill/>
        </p:spPr>
        <p:txBody>
          <a:bodyPr wrap="square" rtlCol="0">
            <a:spAutoFit/>
          </a:bodyPr>
          <a:lstStyle/>
          <a:p>
            <a:r>
              <a:rPr lang="en-US" sz="1400" dirty="0"/>
              <a:t>10 deg</a:t>
            </a:r>
          </a:p>
        </p:txBody>
      </p:sp>
      <p:sp>
        <p:nvSpPr>
          <p:cNvPr id="9" name="TextBox 8">
            <a:extLst>
              <a:ext uri="{FF2B5EF4-FFF2-40B4-BE49-F238E27FC236}">
                <a16:creationId xmlns:a16="http://schemas.microsoft.com/office/drawing/2014/main" id="{E59B3342-7A5B-7887-D4FA-9E64D321035A}"/>
              </a:ext>
            </a:extLst>
          </p:cNvPr>
          <p:cNvSpPr txBox="1"/>
          <p:nvPr/>
        </p:nvSpPr>
        <p:spPr>
          <a:xfrm>
            <a:off x="7860632" y="2988167"/>
            <a:ext cx="3493168" cy="646331"/>
          </a:xfrm>
          <a:prstGeom prst="rect">
            <a:avLst/>
          </a:prstGeom>
          <a:noFill/>
        </p:spPr>
        <p:txBody>
          <a:bodyPr wrap="square" rtlCol="0">
            <a:spAutoFit/>
          </a:bodyPr>
          <a:lstStyle/>
          <a:p>
            <a:r>
              <a:rPr lang="en-US" dirty="0"/>
              <a:t>Chose 6 Hz because we plan to use 6 Hz </a:t>
            </a:r>
            <a:r>
              <a:rPr lang="en-US" dirty="0" err="1"/>
              <a:t>fq</a:t>
            </a:r>
            <a:r>
              <a:rPr lang="en-US" dirty="0"/>
              <a:t> for babies.</a:t>
            </a:r>
          </a:p>
        </p:txBody>
      </p:sp>
      <p:cxnSp>
        <p:nvCxnSpPr>
          <p:cNvPr id="3" name="Straight Arrow Connector 2">
            <a:extLst>
              <a:ext uri="{FF2B5EF4-FFF2-40B4-BE49-F238E27FC236}">
                <a16:creationId xmlns:a16="http://schemas.microsoft.com/office/drawing/2014/main" id="{82E411FB-B854-A3DA-3583-441E06A9880E}"/>
              </a:ext>
            </a:extLst>
          </p:cNvPr>
          <p:cNvCxnSpPr>
            <a:cxnSpLocks/>
          </p:cNvCxnSpPr>
          <p:nvPr/>
        </p:nvCxnSpPr>
        <p:spPr>
          <a:xfrm flipV="1">
            <a:off x="4326194" y="2532169"/>
            <a:ext cx="949787"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DBEF0D0-B037-6030-5AC3-A89B58FDB3E4}"/>
              </a:ext>
            </a:extLst>
          </p:cNvPr>
          <p:cNvSpPr txBox="1"/>
          <p:nvPr/>
        </p:nvSpPr>
        <p:spPr>
          <a:xfrm>
            <a:off x="4402700" y="2201112"/>
            <a:ext cx="772322" cy="307777"/>
          </a:xfrm>
          <a:prstGeom prst="rect">
            <a:avLst/>
          </a:prstGeom>
          <a:noFill/>
        </p:spPr>
        <p:txBody>
          <a:bodyPr wrap="square" rtlCol="0">
            <a:spAutoFit/>
          </a:bodyPr>
          <a:lstStyle/>
          <a:p>
            <a:pPr algn="ctr"/>
            <a:r>
              <a:rPr lang="en-US" sz="1400" dirty="0"/>
              <a:t>5 deg</a:t>
            </a:r>
          </a:p>
        </p:txBody>
      </p:sp>
      <p:pic>
        <p:nvPicPr>
          <p:cNvPr id="8" name="Picture 7">
            <a:extLst>
              <a:ext uri="{FF2B5EF4-FFF2-40B4-BE49-F238E27FC236}">
                <a16:creationId xmlns:a16="http://schemas.microsoft.com/office/drawing/2014/main" id="{E8B26D90-4D2D-AFDF-2759-C3E90B1C3FF4}"/>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2981005" y="4114800"/>
            <a:ext cx="1108671" cy="1371600"/>
          </a:xfrm>
          <a:prstGeom prst="rect">
            <a:avLst/>
          </a:prstGeom>
        </p:spPr>
      </p:pic>
    </p:spTree>
    <p:extLst>
      <p:ext uri="{BB962C8B-B14F-4D97-AF65-F5344CB8AC3E}">
        <p14:creationId xmlns:p14="http://schemas.microsoft.com/office/powerpoint/2010/main" val="1099089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2053</TotalTime>
  <Words>201</Words>
  <Application>Microsoft Office PowerPoint</Application>
  <PresentationFormat>Widescreen</PresentationFormat>
  <Paragraphs>50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FlickerFace 4</vt:lpstr>
      <vt:lpstr>FlickerFace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Trials</dc:title>
  <dc:creator>Ganea, Natasa</dc:creator>
  <cp:lastModifiedBy>Ganea, Natasa</cp:lastModifiedBy>
  <cp:revision>106</cp:revision>
  <dcterms:created xsi:type="dcterms:W3CDTF">2023-01-09T15:20:28Z</dcterms:created>
  <dcterms:modified xsi:type="dcterms:W3CDTF">2023-03-30T20:26:41Z</dcterms:modified>
</cp:coreProperties>
</file>