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Lato"/>
      <p:regular r:id="rId29"/>
      <p:bold r:id="rId30"/>
      <p:italic r:id="rId31"/>
      <p:boldItalic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omforta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a2be0109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98a2be0109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9c77a65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9c77a65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9c77a65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9c77a65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9c77a65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9c77a65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1561864f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1561864f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9c77a65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9c77a65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9c77a65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9c77a65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7ea734e6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7ea734e6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561864f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1561864f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1561864f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1561864f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b277083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b277083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ea734e6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ea734e6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b277083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b277083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39e596d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39e596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c39e596d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c39e596d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9bc3fa5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9bc3fa5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39e596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39e596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15fbd086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15fbd086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39e596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39e596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5fbd086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5fbd086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7ea734e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7ea734e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4b4cc0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c4b4cc0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9c77a6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9c77a6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127.0.0.1:8050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5" Type="http://schemas.openxmlformats.org/officeDocument/2006/relationships/image" Target="../media/image2.jpg"/><Relationship Id="rId6" Type="http://schemas.openxmlformats.org/officeDocument/2006/relationships/image" Target="../media/image10.jpg"/><Relationship Id="rId7" Type="http://schemas.openxmlformats.org/officeDocument/2006/relationships/image" Target="../media/image18.jpg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45936">
            <a:off x="4626397" y="-308722"/>
            <a:ext cx="3676880" cy="367684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86750" y="2980025"/>
            <a:ext cx="8669100" cy="1040700"/>
          </a:xfrm>
          <a:prstGeom prst="rect">
            <a:avLst/>
          </a:pr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Raleway"/>
              <a:buNone/>
            </a:pPr>
            <a:r>
              <a:rPr b="1" i="0" lang="en" sz="5000" u="none" cap="none" strike="noStrike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Just-in-Time Intervention</a:t>
            </a:r>
            <a:endParaRPr sz="5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42054" y="4075735"/>
            <a:ext cx="7558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Hosuk Choi, Matt Yang, Mia Zhao, Attush Dhakal, </a:t>
            </a:r>
            <a:endParaRPr b="0" i="0" sz="14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Aashay Amin, </a:t>
            </a: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Saurabh Chatterjee, Rachel Paul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76500" y="-123250"/>
            <a:ext cx="490500" cy="417600"/>
          </a:xfrm>
          <a:prstGeom prst="ellipse">
            <a:avLst/>
          </a:prstGeom>
          <a:solidFill>
            <a:srgbClr val="FFFFFF">
              <a:alpha val="368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76500" y="225450"/>
            <a:ext cx="490500" cy="417600"/>
          </a:xfrm>
          <a:prstGeom prst="ellipse">
            <a:avLst/>
          </a:prstGeom>
          <a:solidFill>
            <a:srgbClr val="FFFFFF">
              <a:alpha val="368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76500" y="29150"/>
            <a:ext cx="490500" cy="417600"/>
          </a:xfrm>
          <a:prstGeom prst="ellipse">
            <a:avLst/>
          </a:prstGeom>
          <a:solidFill>
            <a:srgbClr val="FFFFFF">
              <a:alpha val="368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76500" y="394550"/>
            <a:ext cx="490500" cy="417600"/>
          </a:xfrm>
          <a:prstGeom prst="ellipse">
            <a:avLst/>
          </a:prstGeom>
          <a:solidFill>
            <a:srgbClr val="FFFFFF">
              <a:alpha val="368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r>
              <a:rPr lang="en"/>
              <a:t> Models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017725"/>
            <a:ext cx="53574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DecisionTreeRegressor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max_depth: 2, min samples in leaf: 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RandomForestRegressor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max_depth: 5, min samples in leaf: 14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Similar result: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Page_close_agg_count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Seq_next_agg_count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Next_selected_agg _count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Seq_goto_agg _count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Load_video_agg count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Move from R to Python for better interpretation and alignment to the model pipeline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225" y="-162575"/>
            <a:ext cx="3645774" cy="27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5770" l="0" r="0" t="-5770"/>
          <a:stretch/>
        </p:blipFill>
        <p:spPr>
          <a:xfrm>
            <a:off x="5498225" y="2329125"/>
            <a:ext cx="3645774" cy="27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234075"/>
            <a:ext cx="510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nsemble and Other </a:t>
            </a:r>
            <a:r>
              <a:rPr lang="en"/>
              <a:t>Models 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874000"/>
            <a:ext cx="5104800" cy="4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BaggingRegressor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max_depth: 4, min samples in leaf: 14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Train RMSE: 0.0296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AdaBoostRegressor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max_depth: 4, min samples in leaf: 19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Train RMSE: 0.029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GradientBoostingRegressor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max_depth: 5, min samples in leaf: 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Train RMSE: 0.018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KNN Regressor(to evaluate fast training)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k=11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Train RMSE: 0.027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450" y="50225"/>
            <a:ext cx="3675600" cy="27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521" y="2798300"/>
            <a:ext cx="3312328" cy="23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20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Selection &amp; Results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575" y="679375"/>
            <a:ext cx="4139426" cy="23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39425" y="780875"/>
            <a:ext cx="5071800" cy="426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Gradient Boosted trees worked best.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All others trees were close.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Linear Algorithms did not perform well.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Final RMSE: 0.018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final model performed great for lower % progress values but did not perform well for higher % progress, indicating some bias in the model.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Sample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on Test Set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Original Progress: </a:t>
            </a:r>
            <a:r>
              <a:rPr lang="en" sz="1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0.04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, Predicted Progress: </a:t>
            </a:r>
            <a:r>
              <a:rPr lang="en" sz="1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0.037</a:t>
            </a:r>
            <a:endParaRPr sz="1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Original Progress: 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0.88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, Predicted Progress: 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0.52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850" y="3158300"/>
            <a:ext cx="3285825" cy="18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Previous Work Done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Our project replicated much of the work from Garner &amp; Brooks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 applied the predictive modeling techniques mentioned in the paper to find the best predictive model for the problem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Garner &amp; Brooks found that using clickstream data and non-parametric tree-based models produced the most accurate predictions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Our findings align with this claim, with our best model being Gradient Boosting Regressor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64875"/>
            <a:ext cx="4267200" cy="19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18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Ran multiple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algorithms,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Selected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Cosine k Means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Used Silhouette Score as the factor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Found 3 clusters using elbow method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Cluster shows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interesting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observation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100" y="2993575"/>
            <a:ext cx="6379151" cy="19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Further Analysis of 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Live Progress Track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Run the model in a real-time basis to predict students’ performance and provide </a:t>
            </a:r>
            <a:r>
              <a:rPr lang="en" sz="1500"/>
              <a:t>necessary</a:t>
            </a:r>
            <a:r>
              <a:rPr lang="en" sz="1500"/>
              <a:t> interventions.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Reduce the model bias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The current model not performs well with a higher percent of progress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Introducing data with higher percent of progress and refine the model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Validating model with more datasets and </a:t>
            </a:r>
            <a:r>
              <a:rPr lang="en" sz="1500"/>
              <a:t>previous</a:t>
            </a:r>
            <a:r>
              <a:rPr lang="en" sz="1500"/>
              <a:t> data source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Formalizing Model for Scalability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Test/Automate machine learning pipeline on other classes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Put model into S3 bucket for scalable querying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ctrTitle"/>
          </p:nvPr>
        </p:nvSpPr>
        <p:spPr>
          <a:xfrm>
            <a:off x="311708" y="985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Times New Roman"/>
                <a:ea typeface="Times New Roman"/>
                <a:cs typeface="Times New Roman"/>
                <a:sym typeface="Times New Roman"/>
              </a:rPr>
              <a:t>Web Development Team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Team : Front-end Overview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30250"/>
            <a:ext cx="85206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Redocumented all the front-end files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Removed redundancies / unneeded code/comments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Improved table-data page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Added Resources Page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Added Completion % Page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Made advanced mock-up (end-goal mock-up)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Added sidebar for better navigation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Separated App.py into multiple files (was starting to grow out of hand)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New home page!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Team : Demo!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40251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Added a resources page that can be expanded upon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Currently has these 3 links but can later add different things such as emailing encouragement and whatnot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New home page that can be expanded on in the future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4299825" y="1152475"/>
            <a:ext cx="45324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Added a completion % prediction page for the model that the model team had worked on this semester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Connected to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real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database and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real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model to display predicted grade as well as current stats in a scrollable table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11750" y="3907575"/>
            <a:ext cx="85206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u="sng">
                <a:solidFill>
                  <a:schemeClr val="hlink"/>
                </a:solidFill>
                <a:hlinkClick r:id="rId3"/>
              </a:rPr>
              <a:t>http://127.0.0.1:8050/</a:t>
            </a:r>
            <a:r>
              <a:rPr lang="en" sz="3800"/>
              <a:t> </a:t>
            </a:r>
            <a:endParaRPr sz="3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Back-end: Progress since last presentation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Updated dummy model so columns on which the model is applied to is known (instead of randomly picking 7 columns)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actual model worked on by model team so frontend is able to display information based on inputted student id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Spent time helping frontend with </a:t>
            </a: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restructuring</a:t>
            </a: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app.py into multiple pages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985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213550" y="198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Back-end: </a:t>
            </a:r>
            <a:r>
              <a:rPr lang="en" sz="2800"/>
              <a:t>Semester Overview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213550" y="937475"/>
            <a:ext cx="39189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are working on now:</a:t>
            </a:r>
            <a:endParaRPr b="1"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Finishing up documentation and refactoring to implement best practices (i.e. creating a class for the model) to help make start of next semester seamless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4673200" y="937475"/>
            <a:ext cx="39189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goals for the semester were:</a:t>
            </a:r>
            <a:endParaRPr b="1"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web app with C21U DB (Completed)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functions to assist with query as needed by the Front-end (Completed)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output of real model (Completed)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email notification that triggers when predicted completion drops below a threshold (Reach Goal - Not started)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Future Semesters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Intervention Ideas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More ideas for just-in-time-intervention - (email triggers)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Front-end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Make it look more like the final mock-up (responsiveness graph, media query)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Add more re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ources / Decide on how we want to intervene (more holistic data)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Back-end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Integrate into Canvas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Integration of other models that future model-training teams create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Auto-ingest models by class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Connect to models stored in cloud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Misc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Survey users to get feedback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Come up with additional features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Summary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Model Training Team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Despite limitations on prior data, did a great job exploring new data and drawing both useful insights from completion percentage rates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New members learned a lot about how data analysis is done, starting with obtaining the data, to data clean-up, to data engineering, to model training and finally evaluation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Web Development Team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Great planning effort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Massive front-end and back-end efforts, fully connected to C21U database and querying like a production app!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Proper agile development practices and a lot of great communication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Solid groundwork laid out for future plans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311708" y="985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Team!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600" y="1063250"/>
            <a:ext cx="1542900" cy="1542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725" y="1063250"/>
            <a:ext cx="1542900" cy="1542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475" y="1063250"/>
            <a:ext cx="1542900" cy="1542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1325" y="3011275"/>
            <a:ext cx="1542900" cy="1542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0538" y="3011125"/>
            <a:ext cx="1543200" cy="154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350" y="1063250"/>
            <a:ext cx="1542900" cy="15429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92113" y="3011275"/>
            <a:ext cx="1542900" cy="1542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958025" y="2638350"/>
            <a:ext cx="737400" cy="41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Attush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36225" y="2651675"/>
            <a:ext cx="737400" cy="41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Hosuk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199550" y="2638363"/>
            <a:ext cx="879000" cy="41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7376725" y="2651675"/>
            <a:ext cx="792900" cy="41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Aashay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824075" y="4674200"/>
            <a:ext cx="879000" cy="41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Saurabh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144075" y="4674200"/>
            <a:ext cx="737400" cy="41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6499950" y="4674200"/>
            <a:ext cx="524400" cy="41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Project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Project inspired by an analysis conducted by Gardner and Brooks (UMich) in 2018, who laid the framework for attempting to predict student success in MOOCs (https://arxiv.org/abs/1711.06349)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 their paper, they used raw data sources from many MOOCs platforms.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■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Clickstream data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■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Assignment data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■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Forum data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have access to many similar datasets via Georgia Tech’s numerous online courses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Our team’s ultimate goal is to not only gain insight into what drives student success, but also to be able to easily present our results to professors and students on a class-by-class basis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Logistical Accomplishments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428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Switched from Slack to Teams, awesome communication all-around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usage of Trello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Weekly Trello board reviews as a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stay up-to-date with what everyone is doing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Near 100% sub-team meeting attendance!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code reviews and pull-requests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972" y="1274900"/>
            <a:ext cx="4158150" cy="329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this Semester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Weeks 1 to 6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Ramping up on project (review of previous semester’s work, credentials, dataset, etc.)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Creating plans for this semester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Preliminary work on web app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Split up into sub-groups: Data modeling team and app development team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Weeks 7 to 10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Data Modeling Team: Data cleanup, null value removal, data exploration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App Development Team: Improved mock up website, continued work on front-end features and back-end work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Weeks 11 to now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Model training/evaluation and major app progress!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311708" y="985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Times New Roman"/>
                <a:ea typeface="Times New Roman"/>
                <a:cs typeface="Times New Roman"/>
                <a:sym typeface="Times New Roman"/>
              </a:rPr>
              <a:t>Data Modeling Team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Work Done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5" y="1071575"/>
            <a:ext cx="8820648" cy="36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Model Training and Initial Efforts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7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semester, we have a new exciting data set (due to database limitations)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Rather than predicting final grades, we are predicting course completion rates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Also trying to gain insights from non-supervised learning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LinearRegression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Train RMSE: 0.033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Lasso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Train RMSE: 0.034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Overall Linear models did not work very well.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