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Lato"/>
      <p:regular r:id="rId33"/>
      <p:bold r:id="rId34"/>
      <p:italic r:id="rId35"/>
      <p:boldItalic r:id="rId36"/>
    </p:embeddedFont>
    <p:embeddedFont>
      <p:font typeface="Comfortaa"/>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Lato-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Lato-italic.fntdata"/><Relationship Id="rId12" Type="http://schemas.openxmlformats.org/officeDocument/2006/relationships/slide" Target="slides/slide6.xml"/><Relationship Id="rId34" Type="http://schemas.openxmlformats.org/officeDocument/2006/relationships/font" Target="fonts/Lato-bold.fntdata"/><Relationship Id="rId15" Type="http://schemas.openxmlformats.org/officeDocument/2006/relationships/slide" Target="slides/slide9.xml"/><Relationship Id="rId37" Type="http://schemas.openxmlformats.org/officeDocument/2006/relationships/font" Target="fonts/Comfortaa-regular.fntdata"/><Relationship Id="rId14" Type="http://schemas.openxmlformats.org/officeDocument/2006/relationships/slide" Target="slides/slide8.xml"/><Relationship Id="rId36" Type="http://schemas.openxmlformats.org/officeDocument/2006/relationships/font" Target="fonts/Lato-boldItalic.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Comfortaa-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8a2be0109_0_5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98a2be0109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2cb881fc9_1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2cb881fc9_1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Lindsey</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In our first sub-team presentation, we were asked by what week could a user expect to have an accurate prediction from our model.</a:t>
            </a:r>
            <a:endParaRPr/>
          </a:p>
          <a:p>
            <a:pPr indent="-298450" lvl="0" marL="457200" rtl="0" algn="l">
              <a:spcBef>
                <a:spcPts val="0"/>
              </a:spcBef>
              <a:spcAft>
                <a:spcPts val="0"/>
              </a:spcAft>
              <a:buSzPts val="1100"/>
              <a:buChar char="-"/>
            </a:pPr>
            <a:r>
              <a:rPr lang="en"/>
              <a:t>After doing some model training we able to calculate this as seen here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379e2022f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379e2022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Saurabh</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2cb881fc9_1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d2cb881fc9_1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Saurabh</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bd9ad2e93d_2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bd9ad2e93d_2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bec2e36ba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bec2e36ba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Ania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d2cb881fc9_1_4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d2cb881fc9_1_4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Ania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d478aa4b26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d478aa4b26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Ania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d478aa4b26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d478aa4b26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Ania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d478aa4b26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d478aa4b26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Ania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d2cb881fc9_1_4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d2cb881fc9_1_4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Aashay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7ea734e6f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7ea734e6f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d2cb881fc9_1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d2cb881fc9_1_4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d2cb881fc9_1_4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d2cb881fc9_1_4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Attush</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d47a761d19_1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d47a761d19_1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Attush</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d2cb881fc9_1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d2cb881fc9_1_4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be7769658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Saurabh</a:t>
            </a:r>
            <a:endParaRPr/>
          </a:p>
        </p:txBody>
      </p:sp>
      <p:sp>
        <p:nvSpPr>
          <p:cNvPr id="291" name="Google Shape;291;gbe7769658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d478aa4ab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d478aa4ab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Saurabh</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99bc3fa50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99bc3fa50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d9ad2e93d_2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bd9ad2e93d_2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2cb881fc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2cb881fc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Saurabh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2cb881fc9_1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2cb881fc9_1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Saurabh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d9ad2e93d_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bd9ad2e93d_2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2cb881fc9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2cb881fc9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Saurabh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2cb881fc9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Saurabh</a:t>
            </a:r>
            <a:endParaRPr/>
          </a:p>
        </p:txBody>
      </p:sp>
      <p:sp>
        <p:nvSpPr>
          <p:cNvPr id="165" name="Google Shape;165;gd2cb881fc9_1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2cb881fc9_1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2cb881fc9_1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Cindy</a:t>
            </a:r>
            <a:endParaRPr/>
          </a:p>
          <a:p>
            <a:pPr indent="0" lvl="0" marL="0" rtl="0" algn="l">
              <a:spcBef>
                <a:spcPts val="0"/>
              </a:spcBef>
              <a:spcAft>
                <a:spcPts val="0"/>
              </a:spcAft>
              <a:buNone/>
            </a:pPr>
            <a:r>
              <a:t/>
            </a:r>
            <a:endParaRPr/>
          </a:p>
          <a:p>
            <a:pPr indent="-298450" lvl="0" marL="457200" rtl="0" algn="l">
              <a:spcBef>
                <a:spcPts val="0"/>
              </a:spcBef>
              <a:spcAft>
                <a:spcPts val="0"/>
              </a:spcAft>
              <a:buClr>
                <a:schemeClr val="dk1"/>
              </a:buClr>
              <a:buSzPts val="1100"/>
              <a:buChar char="-"/>
            </a:pPr>
            <a:r>
              <a:rPr lang="en">
                <a:solidFill>
                  <a:schemeClr val="dk1"/>
                </a:solidFill>
              </a:rPr>
              <a:t>Overall Gradient Boosting performed really well on the train data in both stem and non-stem courses, but not so much on test data</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While interestingly Knn did best on the train data for the stem course but performed the worst on the test data which seems to indicate overfitting of the model on the train data</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Overall the RMSE was higher in the non-STEM course, likely because of low volume of data.</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hyperlink" Target="https://github.gatech.edu/C21U/vip-research/blob/Atush/JITIProd/README.md"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hyperlink" Target="https://arxiv.org/abs/1711.06349" TargetMode="External"/><Relationship Id="rId4" Type="http://schemas.openxmlformats.org/officeDocument/2006/relationships/hyperlink" Target="https://ieeexplore.ieee.org/document/7917237" TargetMode="External"/><Relationship Id="rId5" Type="http://schemas.openxmlformats.org/officeDocument/2006/relationships/hyperlink" Target="https://economics.sas.upenn.edu/sites/default/files/filevault/14-031.pdf" TargetMode="External"/><Relationship Id="rId6" Type="http://schemas.openxmlformats.org/officeDocument/2006/relationships/hyperlink" Target="https://www.oerknowledgecloud.org/archive/Li-Moore2018_Article_MotivatingStudentsInMassiveOpe.pdf" TargetMode="External"/><Relationship Id="rId7" Type="http://schemas.openxmlformats.org/officeDocument/2006/relationships/hyperlink" Target="https://www.sciencedaily.com/releases/2020/06/200615152116.ht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8.jpg"/><Relationship Id="rId5" Type="http://schemas.openxmlformats.org/officeDocument/2006/relationships/image" Target="../media/image1.png"/><Relationship Id="rId6" Type="http://schemas.openxmlformats.org/officeDocument/2006/relationships/image" Target="../media/image28.jpg"/><Relationship Id="rId7" Type="http://schemas.openxmlformats.org/officeDocument/2006/relationships/image" Target="../media/image29.jpg"/><Relationship Id="rId8"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proceedings.mlr.press/v74/branco17a/branco17a.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9.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98" name="Shape 98"/>
        <p:cNvGrpSpPr/>
        <p:nvPr/>
      </p:nvGrpSpPr>
      <p:grpSpPr>
        <a:xfrm>
          <a:off x="0" y="0"/>
          <a:ext cx="0" cy="0"/>
          <a:chOff x="0" y="0"/>
          <a:chExt cx="0" cy="0"/>
        </a:xfrm>
      </p:grpSpPr>
      <p:pic>
        <p:nvPicPr>
          <p:cNvPr id="99" name="Google Shape;99;p25"/>
          <p:cNvPicPr preferRelativeResize="0"/>
          <p:nvPr/>
        </p:nvPicPr>
        <p:blipFill>
          <a:blip r:embed="rId3">
            <a:alphaModFix/>
          </a:blip>
          <a:stretch>
            <a:fillRect/>
          </a:stretch>
        </p:blipFill>
        <p:spPr>
          <a:xfrm rot="-3245936">
            <a:off x="4626397" y="-308722"/>
            <a:ext cx="3676880" cy="3676842"/>
          </a:xfrm>
          <a:prstGeom prst="rect">
            <a:avLst/>
          </a:prstGeom>
          <a:noFill/>
          <a:ln>
            <a:noFill/>
          </a:ln>
        </p:spPr>
      </p:pic>
      <p:sp>
        <p:nvSpPr>
          <p:cNvPr id="100" name="Google Shape;100;p25"/>
          <p:cNvSpPr txBox="1"/>
          <p:nvPr/>
        </p:nvSpPr>
        <p:spPr>
          <a:xfrm>
            <a:off x="286750" y="2980025"/>
            <a:ext cx="8669100" cy="1040700"/>
          </a:xfrm>
          <a:prstGeom prst="rect">
            <a:avLst/>
          </a:prstGeom>
          <a:solidFill>
            <a:srgbClr val="FFFFFF">
              <a:alpha val="44690"/>
            </a:srgbClr>
          </a:solid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1A1A1A"/>
              </a:buClr>
              <a:buSzPts val="3200"/>
              <a:buFont typeface="Raleway"/>
              <a:buNone/>
            </a:pPr>
            <a:r>
              <a:rPr b="1" i="0" lang="en" sz="5000" u="none" cap="none" strike="noStrike">
                <a:solidFill>
                  <a:srgbClr val="262626"/>
                </a:solidFill>
                <a:latin typeface="Comfortaa"/>
                <a:ea typeface="Comfortaa"/>
                <a:cs typeface="Comfortaa"/>
                <a:sym typeface="Comfortaa"/>
              </a:rPr>
              <a:t>Just-in-Time Intervention</a:t>
            </a:r>
            <a:endParaRPr sz="5000">
              <a:latin typeface="Comfortaa"/>
              <a:ea typeface="Comfortaa"/>
              <a:cs typeface="Comfortaa"/>
              <a:sym typeface="Comfortaa"/>
            </a:endParaRPr>
          </a:p>
        </p:txBody>
      </p:sp>
      <p:sp>
        <p:nvSpPr>
          <p:cNvPr id="101" name="Google Shape;101;p25"/>
          <p:cNvSpPr/>
          <p:nvPr/>
        </p:nvSpPr>
        <p:spPr>
          <a:xfrm>
            <a:off x="842054" y="4075735"/>
            <a:ext cx="7558500" cy="284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a:solidFill>
                  <a:srgbClr val="595959"/>
                </a:solidFill>
                <a:latin typeface="Lato"/>
                <a:ea typeface="Lato"/>
                <a:cs typeface="Lato"/>
                <a:sym typeface="Lato"/>
              </a:rPr>
              <a:t>Final Sub Team Presentation</a:t>
            </a:r>
            <a:endParaRPr>
              <a:solidFill>
                <a:srgbClr val="595959"/>
              </a:solidFill>
              <a:latin typeface="Lato"/>
              <a:ea typeface="Lato"/>
              <a:cs typeface="Lato"/>
              <a:sym typeface="Lato"/>
            </a:endParaRPr>
          </a:p>
        </p:txBody>
      </p:sp>
      <p:sp>
        <p:nvSpPr>
          <p:cNvPr id="102" name="Google Shape;102;p25"/>
          <p:cNvSpPr/>
          <p:nvPr/>
        </p:nvSpPr>
        <p:spPr>
          <a:xfrm>
            <a:off x="676500" y="-123250"/>
            <a:ext cx="490500" cy="417600"/>
          </a:xfrm>
          <a:prstGeom prst="ellipse">
            <a:avLst/>
          </a:prstGeom>
          <a:solidFill>
            <a:srgbClr val="FFFFFF">
              <a:alpha val="368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5"/>
          <p:cNvSpPr/>
          <p:nvPr/>
        </p:nvSpPr>
        <p:spPr>
          <a:xfrm>
            <a:off x="676500" y="225450"/>
            <a:ext cx="490500" cy="417600"/>
          </a:xfrm>
          <a:prstGeom prst="ellipse">
            <a:avLst/>
          </a:prstGeom>
          <a:solidFill>
            <a:srgbClr val="FFFFFF">
              <a:alpha val="368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5"/>
          <p:cNvSpPr/>
          <p:nvPr/>
        </p:nvSpPr>
        <p:spPr>
          <a:xfrm>
            <a:off x="676500" y="29150"/>
            <a:ext cx="490500" cy="417600"/>
          </a:xfrm>
          <a:prstGeom prst="ellipse">
            <a:avLst/>
          </a:prstGeom>
          <a:solidFill>
            <a:srgbClr val="FFFFFF">
              <a:alpha val="368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5"/>
          <p:cNvSpPr/>
          <p:nvPr/>
        </p:nvSpPr>
        <p:spPr>
          <a:xfrm>
            <a:off x="676500" y="394550"/>
            <a:ext cx="490500" cy="417600"/>
          </a:xfrm>
          <a:prstGeom prst="ellipse">
            <a:avLst/>
          </a:prstGeom>
          <a:solidFill>
            <a:srgbClr val="FFFFFF">
              <a:alpha val="368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311700" y="63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requirement before accurate prediction</a:t>
            </a:r>
            <a:endParaRPr/>
          </a:p>
        </p:txBody>
      </p:sp>
      <p:sp>
        <p:nvSpPr>
          <p:cNvPr id="185" name="Google Shape;185;p34"/>
          <p:cNvSpPr txBox="1"/>
          <p:nvPr>
            <p:ph idx="1" type="body"/>
          </p:nvPr>
        </p:nvSpPr>
        <p:spPr>
          <a:xfrm>
            <a:off x="311700" y="799000"/>
            <a:ext cx="4650900" cy="43446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 sz="1700"/>
              <a:t>MGT100</a:t>
            </a:r>
            <a:endParaRPr b="1" sz="1700"/>
          </a:p>
          <a:p>
            <a:pPr indent="-317500" lvl="1" marL="914400" rtl="0" algn="l">
              <a:spcBef>
                <a:spcPts val="0"/>
              </a:spcBef>
              <a:spcAft>
                <a:spcPts val="0"/>
              </a:spcAft>
              <a:buSzPts val="1400"/>
              <a:buChar char="○"/>
            </a:pPr>
            <a:r>
              <a:rPr lang="en"/>
              <a:t>For the initial few weeks, RMSE was high(0.3) and started to drop from Week-10 and from Week-15 it came down to about 0.05</a:t>
            </a:r>
            <a:endParaRPr/>
          </a:p>
          <a:p>
            <a:pPr indent="-317500" lvl="1" marL="914400" rtl="0" algn="l">
              <a:spcBef>
                <a:spcPts val="0"/>
              </a:spcBef>
              <a:spcAft>
                <a:spcPts val="0"/>
              </a:spcAft>
              <a:buSzPts val="1400"/>
              <a:buChar char="○"/>
            </a:pPr>
            <a:r>
              <a:rPr lang="en"/>
              <a:t>It can be concluded that from week 10 the model will be capable of producing success with high accuracy. </a:t>
            </a:r>
            <a:endParaRPr/>
          </a:p>
          <a:p>
            <a:pPr indent="-336550" lvl="0" marL="457200" rtl="0" algn="l">
              <a:spcBef>
                <a:spcPts val="0"/>
              </a:spcBef>
              <a:spcAft>
                <a:spcPts val="0"/>
              </a:spcAft>
              <a:buSzPts val="1700"/>
              <a:buChar char="❖"/>
            </a:pPr>
            <a:r>
              <a:rPr b="1" lang="en" sz="1700"/>
              <a:t>CS1301</a:t>
            </a:r>
            <a:endParaRPr b="1" sz="1700"/>
          </a:p>
          <a:p>
            <a:pPr indent="-317500" lvl="1" marL="914400" rtl="0" algn="l">
              <a:spcBef>
                <a:spcPts val="0"/>
              </a:spcBef>
              <a:spcAft>
                <a:spcPts val="0"/>
              </a:spcAft>
              <a:buSzPts val="1400"/>
              <a:buChar char="○"/>
            </a:pPr>
            <a:r>
              <a:rPr lang="en" sz="1400"/>
              <a:t>For the initial few weeks, RMSE was high(0.</a:t>
            </a:r>
            <a:r>
              <a:rPr lang="en"/>
              <a:t>22</a:t>
            </a:r>
            <a:r>
              <a:rPr lang="en" sz="1400"/>
              <a:t>) and started to drop from Week-</a:t>
            </a:r>
            <a:r>
              <a:rPr lang="en"/>
              <a:t>7</a:t>
            </a:r>
            <a:r>
              <a:rPr lang="en" sz="1400"/>
              <a:t> </a:t>
            </a:r>
            <a:endParaRPr sz="1400"/>
          </a:p>
          <a:p>
            <a:pPr indent="-317500" lvl="1" marL="914400" rtl="0" algn="l">
              <a:spcBef>
                <a:spcPts val="0"/>
              </a:spcBef>
              <a:spcAft>
                <a:spcPts val="0"/>
              </a:spcAft>
              <a:buSzPts val="1400"/>
              <a:buChar char="○"/>
            </a:pPr>
            <a:r>
              <a:rPr lang="en" sz="1400"/>
              <a:t>It can be concluded that from week </a:t>
            </a:r>
            <a:r>
              <a:rPr lang="en"/>
              <a:t>7</a:t>
            </a:r>
            <a:r>
              <a:rPr lang="en" sz="1400"/>
              <a:t> the model will be capable of producing success with high accuracy. </a:t>
            </a:r>
            <a:endParaRPr sz="1400"/>
          </a:p>
          <a:p>
            <a:pPr indent="-317500" lvl="1" marL="914400" rtl="0" algn="l">
              <a:spcBef>
                <a:spcPts val="0"/>
              </a:spcBef>
              <a:spcAft>
                <a:spcPts val="0"/>
              </a:spcAft>
              <a:buSzPts val="1400"/>
              <a:buChar char="○"/>
            </a:pPr>
            <a:r>
              <a:rPr lang="en"/>
              <a:t>Over variation is not too high because the data is very skewed to the left</a:t>
            </a:r>
            <a:endParaRPr/>
          </a:p>
        </p:txBody>
      </p:sp>
      <p:pic>
        <p:nvPicPr>
          <p:cNvPr id="186" name="Google Shape;186;p34"/>
          <p:cNvPicPr preferRelativeResize="0"/>
          <p:nvPr/>
        </p:nvPicPr>
        <p:blipFill>
          <a:blip r:embed="rId3">
            <a:alphaModFix/>
          </a:blip>
          <a:stretch>
            <a:fillRect/>
          </a:stretch>
        </p:blipFill>
        <p:spPr>
          <a:xfrm>
            <a:off x="4908550" y="673300"/>
            <a:ext cx="3759600" cy="2060600"/>
          </a:xfrm>
          <a:prstGeom prst="rect">
            <a:avLst/>
          </a:prstGeom>
          <a:noFill/>
          <a:ln>
            <a:noFill/>
          </a:ln>
        </p:spPr>
      </p:pic>
      <p:sp>
        <p:nvSpPr>
          <p:cNvPr id="187" name="Google Shape;187;p34"/>
          <p:cNvSpPr txBox="1"/>
          <p:nvPr/>
        </p:nvSpPr>
        <p:spPr>
          <a:xfrm>
            <a:off x="6280800" y="590838"/>
            <a:ext cx="92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MGT100</a:t>
            </a:r>
            <a:endParaRPr/>
          </a:p>
        </p:txBody>
      </p:sp>
      <p:sp>
        <p:nvSpPr>
          <p:cNvPr id="188" name="Google Shape;188;p34"/>
          <p:cNvSpPr txBox="1"/>
          <p:nvPr/>
        </p:nvSpPr>
        <p:spPr>
          <a:xfrm>
            <a:off x="6326200" y="2746538"/>
            <a:ext cx="92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CS1301</a:t>
            </a:r>
            <a:endParaRPr/>
          </a:p>
        </p:txBody>
      </p:sp>
      <p:pic>
        <p:nvPicPr>
          <p:cNvPr id="189" name="Google Shape;189;p34"/>
          <p:cNvPicPr preferRelativeResize="0"/>
          <p:nvPr/>
        </p:nvPicPr>
        <p:blipFill>
          <a:blip r:embed="rId4">
            <a:alphaModFix/>
          </a:blip>
          <a:stretch>
            <a:fillRect/>
          </a:stretch>
        </p:blipFill>
        <p:spPr>
          <a:xfrm>
            <a:off x="5106075" y="2871400"/>
            <a:ext cx="3726226" cy="2152200"/>
          </a:xfrm>
          <a:prstGeom prst="rect">
            <a:avLst/>
          </a:prstGeom>
          <a:noFill/>
          <a:ln>
            <a:noFill/>
          </a:ln>
        </p:spPr>
      </p:pic>
      <p:sp>
        <p:nvSpPr>
          <p:cNvPr id="190" name="Google Shape;190;p34"/>
          <p:cNvSpPr txBox="1"/>
          <p:nvPr/>
        </p:nvSpPr>
        <p:spPr>
          <a:xfrm>
            <a:off x="6463325" y="2771188"/>
            <a:ext cx="92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CS1301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311700" y="199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Aggregated </a:t>
            </a:r>
            <a:r>
              <a:rPr lang="en"/>
              <a:t>vs Time Series Model Comparison</a:t>
            </a:r>
            <a:endParaRPr/>
          </a:p>
        </p:txBody>
      </p:sp>
      <p:sp>
        <p:nvSpPr>
          <p:cNvPr id="196" name="Google Shape;196;p35"/>
          <p:cNvSpPr txBox="1"/>
          <p:nvPr>
            <p:ph idx="1" type="body"/>
          </p:nvPr>
        </p:nvSpPr>
        <p:spPr>
          <a:xfrm>
            <a:off x="311700" y="3592950"/>
            <a:ext cx="8520600" cy="1475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sz="1600"/>
              <a:t>Used</a:t>
            </a:r>
            <a:r>
              <a:rPr lang="en" sz="1600"/>
              <a:t> CS data for analysis</a:t>
            </a:r>
            <a:endParaRPr sz="1600"/>
          </a:p>
          <a:p>
            <a:pPr indent="-330200" lvl="0" marL="457200" rtl="0" algn="l">
              <a:spcBef>
                <a:spcPts val="0"/>
              </a:spcBef>
              <a:spcAft>
                <a:spcPts val="0"/>
              </a:spcAft>
              <a:buSzPts val="1600"/>
              <a:buChar char="❖"/>
            </a:pPr>
            <a:r>
              <a:rPr lang="en" sz="1600"/>
              <a:t>RMSE is much lower in the aggregated analysis because the final aggregated data is highly </a:t>
            </a:r>
            <a:r>
              <a:rPr lang="en" sz="1600"/>
              <a:t>correlated</a:t>
            </a:r>
            <a:r>
              <a:rPr lang="en" sz="1600"/>
              <a:t> with progress.</a:t>
            </a:r>
            <a:endParaRPr sz="1600"/>
          </a:p>
          <a:p>
            <a:pPr indent="-330200" lvl="0" marL="457200" rtl="0" algn="l">
              <a:spcBef>
                <a:spcPts val="0"/>
              </a:spcBef>
              <a:spcAft>
                <a:spcPts val="0"/>
              </a:spcAft>
              <a:buSzPts val="1600"/>
              <a:buChar char="❖"/>
            </a:pPr>
            <a:r>
              <a:rPr lang="en" sz="1600"/>
              <a:t>RMSE is higher in the time </a:t>
            </a:r>
            <a:r>
              <a:rPr lang="en" sz="1600"/>
              <a:t>series</a:t>
            </a:r>
            <a:r>
              <a:rPr lang="en" sz="1600"/>
              <a:t> analysis as the initial weeks are not able to provide good predictions.</a:t>
            </a:r>
            <a:endParaRPr sz="1600"/>
          </a:p>
        </p:txBody>
      </p:sp>
      <p:pic>
        <p:nvPicPr>
          <p:cNvPr id="197" name="Google Shape;197;p35"/>
          <p:cNvPicPr preferRelativeResize="0"/>
          <p:nvPr/>
        </p:nvPicPr>
        <p:blipFill>
          <a:blip r:embed="rId3">
            <a:alphaModFix/>
          </a:blip>
          <a:stretch>
            <a:fillRect/>
          </a:stretch>
        </p:blipFill>
        <p:spPr>
          <a:xfrm>
            <a:off x="152400" y="924175"/>
            <a:ext cx="4360200" cy="2354925"/>
          </a:xfrm>
          <a:prstGeom prst="rect">
            <a:avLst/>
          </a:prstGeom>
          <a:noFill/>
          <a:ln>
            <a:noFill/>
          </a:ln>
        </p:spPr>
      </p:pic>
      <p:sp>
        <p:nvSpPr>
          <p:cNvPr id="198" name="Google Shape;198;p35"/>
          <p:cNvSpPr txBox="1"/>
          <p:nvPr/>
        </p:nvSpPr>
        <p:spPr>
          <a:xfrm>
            <a:off x="1980675" y="3202900"/>
            <a:ext cx="164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Aggregated Model</a:t>
            </a:r>
            <a:endParaRPr/>
          </a:p>
        </p:txBody>
      </p:sp>
      <p:sp>
        <p:nvSpPr>
          <p:cNvPr id="199" name="Google Shape;199;p35"/>
          <p:cNvSpPr txBox="1"/>
          <p:nvPr/>
        </p:nvSpPr>
        <p:spPr>
          <a:xfrm>
            <a:off x="6570825" y="3279100"/>
            <a:ext cx="164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Time series </a:t>
            </a:r>
            <a:r>
              <a:rPr lang="en"/>
              <a:t>Model</a:t>
            </a:r>
            <a:endParaRPr/>
          </a:p>
        </p:txBody>
      </p:sp>
      <p:pic>
        <p:nvPicPr>
          <p:cNvPr id="200" name="Google Shape;200;p35"/>
          <p:cNvPicPr preferRelativeResize="0"/>
          <p:nvPr/>
        </p:nvPicPr>
        <p:blipFill>
          <a:blip r:embed="rId4">
            <a:alphaModFix/>
          </a:blip>
          <a:stretch>
            <a:fillRect/>
          </a:stretch>
        </p:blipFill>
        <p:spPr>
          <a:xfrm>
            <a:off x="4469263" y="801438"/>
            <a:ext cx="4625675" cy="2600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311700" y="174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206" name="Google Shape;206;p36"/>
          <p:cNvSpPr txBox="1"/>
          <p:nvPr>
            <p:ph idx="1" type="body"/>
          </p:nvPr>
        </p:nvSpPr>
        <p:spPr>
          <a:xfrm>
            <a:off x="1274700" y="994550"/>
            <a:ext cx="7557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Due to data </a:t>
            </a:r>
            <a:r>
              <a:rPr lang="en" sz="1600"/>
              <a:t>imbalanced </a:t>
            </a:r>
            <a:r>
              <a:rPr lang="en" sz="1600"/>
              <a:t>the time </a:t>
            </a:r>
            <a:r>
              <a:rPr lang="en" sz="1600"/>
              <a:t>series</a:t>
            </a:r>
            <a:r>
              <a:rPr lang="en" sz="1600"/>
              <a:t> models are not performing at its best. </a:t>
            </a:r>
            <a:endParaRPr sz="1600"/>
          </a:p>
          <a:p>
            <a:pPr indent="-330200" lvl="1" marL="914400" rtl="0" algn="l">
              <a:spcBef>
                <a:spcPts val="0"/>
              </a:spcBef>
              <a:spcAft>
                <a:spcPts val="0"/>
              </a:spcAft>
              <a:buSzPts val="1600"/>
              <a:buChar char="○"/>
            </a:pPr>
            <a:r>
              <a:rPr lang="en" sz="1600"/>
              <a:t>Test with data that has higher % </a:t>
            </a:r>
            <a:r>
              <a:rPr lang="en" sz="1600"/>
              <a:t>complete(removing explorers)</a:t>
            </a:r>
            <a:r>
              <a:rPr lang="en" sz="1600"/>
              <a:t>.</a:t>
            </a:r>
            <a:endParaRPr sz="1600"/>
          </a:p>
          <a:p>
            <a:pPr indent="-330200" lvl="1" marL="914400" rtl="0" algn="l">
              <a:spcBef>
                <a:spcPts val="0"/>
              </a:spcBef>
              <a:spcAft>
                <a:spcPts val="0"/>
              </a:spcAft>
              <a:buSzPts val="1600"/>
              <a:buChar char="○"/>
            </a:pPr>
            <a:r>
              <a:rPr lang="en" sz="1600"/>
              <a:t>Removing data with very high active weeks(&gt;50) using sophisticated outlier removal techniques. Very likely these are instructors/TAs</a:t>
            </a:r>
            <a:endParaRPr sz="1600"/>
          </a:p>
          <a:p>
            <a:pPr indent="0" lvl="0" marL="9144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Evaluate the use to true time series modelling techniques like CNN and RNN</a:t>
            </a:r>
            <a:endParaRPr sz="1600"/>
          </a:p>
          <a:p>
            <a:pPr indent="-330200" lvl="1" marL="914400" rtl="0" algn="l">
              <a:spcBef>
                <a:spcPts val="0"/>
              </a:spcBef>
              <a:spcAft>
                <a:spcPts val="0"/>
              </a:spcAft>
              <a:buSzPts val="1600"/>
              <a:buChar char="○"/>
            </a:pPr>
            <a:r>
              <a:rPr lang="en" sz="1600"/>
              <a:t>If there is a way to add week-by-week progress data a true time series model can be run</a:t>
            </a:r>
            <a:endParaRPr sz="1600"/>
          </a:p>
          <a:p>
            <a:pPr indent="-330200" lvl="1" marL="914400" rtl="0" algn="l">
              <a:spcBef>
                <a:spcPts val="0"/>
              </a:spcBef>
              <a:spcAft>
                <a:spcPts val="0"/>
              </a:spcAft>
              <a:buSzPts val="1600"/>
              <a:buChar char="○"/>
            </a:pPr>
            <a:r>
              <a:rPr lang="en" sz="1600"/>
              <a:t>Week progress can be extrapolated using a regression model and used</a:t>
            </a:r>
            <a:endParaRPr sz="1600"/>
          </a:p>
          <a:p>
            <a:pPr indent="0" lvl="0" marL="914400" rtl="0" algn="l">
              <a:spcBef>
                <a:spcPts val="0"/>
              </a:spcBef>
              <a:spcAft>
                <a:spcPts val="0"/>
              </a:spcAft>
              <a:buNone/>
            </a:pPr>
            <a:r>
              <a:rPr lang="en" sz="1600"/>
              <a:t> </a:t>
            </a:r>
            <a:endParaRPr sz="1600"/>
          </a:p>
          <a:p>
            <a:pPr indent="-330200" lvl="0" marL="457200" rtl="0" algn="l">
              <a:spcBef>
                <a:spcPts val="0"/>
              </a:spcBef>
              <a:spcAft>
                <a:spcPts val="0"/>
              </a:spcAft>
              <a:buSzPts val="1600"/>
              <a:buChar char="❖"/>
            </a:pPr>
            <a:r>
              <a:rPr lang="en" sz="1600"/>
              <a:t>Adding a ETL process to store time series predictions for showing plots in the web app</a:t>
            </a:r>
            <a:endParaRPr sz="1600"/>
          </a:p>
        </p:txBody>
      </p:sp>
      <p:pic>
        <p:nvPicPr>
          <p:cNvPr id="207" name="Google Shape;207;p36"/>
          <p:cNvPicPr preferRelativeResize="0"/>
          <p:nvPr/>
        </p:nvPicPr>
        <p:blipFill>
          <a:blip r:embed="rId3">
            <a:alphaModFix/>
          </a:blip>
          <a:stretch>
            <a:fillRect/>
          </a:stretch>
        </p:blipFill>
        <p:spPr>
          <a:xfrm>
            <a:off x="249775" y="994538"/>
            <a:ext cx="1159425" cy="1061275"/>
          </a:xfrm>
          <a:prstGeom prst="rect">
            <a:avLst/>
          </a:prstGeom>
          <a:noFill/>
          <a:ln>
            <a:noFill/>
          </a:ln>
        </p:spPr>
      </p:pic>
      <p:pic>
        <p:nvPicPr>
          <p:cNvPr id="208" name="Google Shape;208;p36"/>
          <p:cNvPicPr preferRelativeResize="0"/>
          <p:nvPr/>
        </p:nvPicPr>
        <p:blipFill>
          <a:blip r:embed="rId4">
            <a:alphaModFix/>
          </a:blip>
          <a:stretch>
            <a:fillRect/>
          </a:stretch>
        </p:blipFill>
        <p:spPr>
          <a:xfrm>
            <a:off x="316972" y="2505038"/>
            <a:ext cx="1025020" cy="1061275"/>
          </a:xfrm>
          <a:prstGeom prst="rect">
            <a:avLst/>
          </a:prstGeom>
          <a:noFill/>
          <a:ln>
            <a:noFill/>
          </a:ln>
        </p:spPr>
      </p:pic>
      <p:pic>
        <p:nvPicPr>
          <p:cNvPr id="209" name="Google Shape;209;p36"/>
          <p:cNvPicPr preferRelativeResize="0"/>
          <p:nvPr/>
        </p:nvPicPr>
        <p:blipFill>
          <a:blip r:embed="rId5">
            <a:alphaModFix/>
          </a:blip>
          <a:stretch>
            <a:fillRect/>
          </a:stretch>
        </p:blipFill>
        <p:spPr>
          <a:xfrm>
            <a:off x="374562" y="4015525"/>
            <a:ext cx="909850" cy="9139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213" name="Shape 213"/>
        <p:cNvGrpSpPr/>
        <p:nvPr/>
      </p:nvGrpSpPr>
      <p:grpSpPr>
        <a:xfrm>
          <a:off x="0" y="0"/>
          <a:ext cx="0" cy="0"/>
          <a:chOff x="0" y="0"/>
          <a:chExt cx="0" cy="0"/>
        </a:xfrm>
      </p:grpSpPr>
      <p:sp>
        <p:nvSpPr>
          <p:cNvPr id="214" name="Google Shape;214;p37"/>
          <p:cNvSpPr txBox="1"/>
          <p:nvPr>
            <p:ph type="ctrTitle"/>
          </p:nvPr>
        </p:nvSpPr>
        <p:spPr>
          <a:xfrm>
            <a:off x="311708" y="985750"/>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4700">
                <a:latin typeface="Times New Roman"/>
                <a:ea typeface="Times New Roman"/>
                <a:cs typeface="Times New Roman"/>
                <a:sym typeface="Times New Roman"/>
              </a:rPr>
              <a:t>Web Development Team</a:t>
            </a:r>
            <a:endParaRPr sz="47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ph type="title"/>
          </p:nvPr>
        </p:nvSpPr>
        <p:spPr>
          <a:xfrm>
            <a:off x="311700" y="1066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UX</a:t>
            </a:r>
            <a:r>
              <a:rPr lang="en"/>
              <a:t> Team: </a:t>
            </a:r>
            <a:r>
              <a:rPr lang="en"/>
              <a:t>Progress</a:t>
            </a:r>
            <a:r>
              <a:rPr lang="en"/>
              <a:t> since last presentation</a:t>
            </a:r>
            <a:endParaRPr/>
          </a:p>
        </p:txBody>
      </p:sp>
      <p:sp>
        <p:nvSpPr>
          <p:cNvPr id="220" name="Google Shape;220;p38"/>
          <p:cNvSpPr txBox="1"/>
          <p:nvPr>
            <p:ph idx="1" type="body"/>
          </p:nvPr>
        </p:nvSpPr>
        <p:spPr>
          <a:xfrm>
            <a:off x="311700" y="802800"/>
            <a:ext cx="8520600" cy="3912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Times New Roman"/>
              <a:buChar char="❖"/>
            </a:pPr>
            <a:r>
              <a:rPr b="1" lang="en" sz="2000">
                <a:latin typeface="Times New Roman"/>
                <a:ea typeface="Times New Roman"/>
                <a:cs typeface="Times New Roman"/>
                <a:sym typeface="Times New Roman"/>
              </a:rPr>
              <a:t>UX Research and wireframe updates</a:t>
            </a:r>
            <a:endParaRPr b="1" sz="20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Modified the e</a:t>
            </a:r>
            <a:r>
              <a:rPr lang="en" sz="1800">
                <a:latin typeface="Times New Roman"/>
                <a:ea typeface="Times New Roman"/>
                <a:cs typeface="Times New Roman"/>
                <a:sym typeface="Times New Roman"/>
              </a:rPr>
              <a:t>xisting wireframes based on UX research interview with Sonam</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Proposed short term goals for the current(development) application based on UX Research.</a:t>
            </a:r>
            <a:endParaRPr sz="18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b="1" lang="en" sz="2000">
                <a:latin typeface="Times New Roman"/>
                <a:ea typeface="Times New Roman"/>
                <a:cs typeface="Times New Roman"/>
                <a:sym typeface="Times New Roman"/>
              </a:rPr>
              <a:t>Model Prediction in the web</a:t>
            </a:r>
            <a:endParaRPr b="1" sz="20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I</a:t>
            </a:r>
            <a:r>
              <a:rPr lang="en" sz="1800">
                <a:latin typeface="Times New Roman"/>
                <a:ea typeface="Times New Roman"/>
                <a:cs typeface="Times New Roman"/>
                <a:sym typeface="Times New Roman"/>
              </a:rPr>
              <a:t>ntegrated the 4 models created by the ML team in the web application</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Created wrappers for the models to encapsulate models</a:t>
            </a:r>
            <a:endParaRPr sz="18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b="1" lang="en" sz="2000">
                <a:latin typeface="Times New Roman"/>
                <a:ea typeface="Times New Roman"/>
                <a:cs typeface="Times New Roman"/>
                <a:sym typeface="Times New Roman"/>
              </a:rPr>
              <a:t>New </a:t>
            </a:r>
            <a:r>
              <a:rPr b="1" lang="en" sz="2000">
                <a:latin typeface="Times New Roman"/>
                <a:ea typeface="Times New Roman"/>
                <a:cs typeface="Times New Roman"/>
                <a:sym typeface="Times New Roman"/>
              </a:rPr>
              <a:t>Production</a:t>
            </a:r>
            <a:r>
              <a:rPr b="1" lang="en" sz="2000">
                <a:latin typeface="Times New Roman"/>
                <a:ea typeface="Times New Roman"/>
                <a:cs typeface="Times New Roman"/>
                <a:sym typeface="Times New Roman"/>
              </a:rPr>
              <a:t> App to match wireframes</a:t>
            </a:r>
            <a:endParaRPr b="1" sz="20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Created a new instance of the web application to be used as production</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Incorporated the </a:t>
            </a:r>
            <a:r>
              <a:rPr lang="en" sz="1800">
                <a:latin typeface="Times New Roman"/>
                <a:ea typeface="Times New Roman"/>
                <a:cs typeface="Times New Roman"/>
                <a:sym typeface="Times New Roman"/>
              </a:rPr>
              <a:t>wireframe</a:t>
            </a:r>
            <a:r>
              <a:rPr lang="en" sz="1800">
                <a:latin typeface="Times New Roman"/>
                <a:ea typeface="Times New Roman"/>
                <a:cs typeface="Times New Roman"/>
                <a:sym typeface="Times New Roman"/>
              </a:rPr>
              <a:t> designs for the Overview page into the production application. </a:t>
            </a:r>
            <a:endParaRPr sz="18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9"/>
          <p:cNvSpPr txBox="1"/>
          <p:nvPr>
            <p:ph type="title"/>
          </p:nvPr>
        </p:nvSpPr>
        <p:spPr>
          <a:xfrm>
            <a:off x="311700" y="1066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UX Research</a:t>
            </a:r>
            <a:endParaRPr/>
          </a:p>
        </p:txBody>
      </p:sp>
      <p:sp>
        <p:nvSpPr>
          <p:cNvPr id="226" name="Google Shape;226;p39"/>
          <p:cNvSpPr txBox="1"/>
          <p:nvPr>
            <p:ph idx="1" type="body"/>
          </p:nvPr>
        </p:nvSpPr>
        <p:spPr>
          <a:xfrm>
            <a:off x="311700" y="679350"/>
            <a:ext cx="8520600" cy="4035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Wireframe Updates</a:t>
            </a:r>
            <a:endParaRPr sz="2000">
              <a:latin typeface="Times New Roman"/>
              <a:ea typeface="Times New Roman"/>
              <a:cs typeface="Times New Roman"/>
              <a:sym typeface="Times New Roman"/>
            </a:endParaRPr>
          </a:p>
          <a:p>
            <a:pPr indent="-311150" lvl="1" marL="914400" rtl="0" algn="l">
              <a:lnSpc>
                <a:spcPct val="115000"/>
              </a:lnSpc>
              <a:spcBef>
                <a:spcPts val="0"/>
              </a:spcBef>
              <a:spcAft>
                <a:spcPts val="0"/>
              </a:spcAft>
              <a:buSzPts val="1300"/>
              <a:buFont typeface="Times New Roman"/>
              <a:buChar char="○"/>
            </a:pPr>
            <a:r>
              <a:rPr b="1" lang="en" sz="1300">
                <a:latin typeface="Times New Roman"/>
                <a:ea typeface="Times New Roman"/>
                <a:cs typeface="Times New Roman"/>
                <a:sym typeface="Times New Roman"/>
              </a:rPr>
              <a:t>Overview Page Main Feedback:</a:t>
            </a:r>
            <a:r>
              <a:rPr lang="en" sz="1300">
                <a:latin typeface="Times New Roman"/>
                <a:ea typeface="Times New Roman"/>
                <a:cs typeface="Times New Roman"/>
                <a:sym typeface="Times New Roman"/>
              </a:rPr>
              <a:t> </a:t>
            </a:r>
            <a:r>
              <a:rPr lang="en" sz="1200">
                <a:latin typeface="Times New Roman"/>
                <a:ea typeface="Times New Roman"/>
                <a:cs typeface="Times New Roman"/>
                <a:sym typeface="Times New Roman"/>
              </a:rPr>
              <a:t>Overview page should be more informative than interactive and the importance of all overall progress information appearing on both the Overview and Performance page should reconsidered </a:t>
            </a:r>
            <a:endParaRPr sz="1200">
              <a:latin typeface="Times New Roman"/>
              <a:ea typeface="Times New Roman"/>
              <a:cs typeface="Times New Roman"/>
              <a:sym typeface="Times New Roman"/>
            </a:endParaRPr>
          </a:p>
        </p:txBody>
      </p:sp>
      <p:sp>
        <p:nvSpPr>
          <p:cNvPr id="227" name="Google Shape;227;p39"/>
          <p:cNvSpPr txBox="1"/>
          <p:nvPr/>
        </p:nvSpPr>
        <p:spPr>
          <a:xfrm>
            <a:off x="2046950" y="4733088"/>
            <a:ext cx="92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Before</a:t>
            </a:r>
            <a:endParaRPr/>
          </a:p>
        </p:txBody>
      </p:sp>
      <p:sp>
        <p:nvSpPr>
          <p:cNvPr id="228" name="Google Shape;228;p39"/>
          <p:cNvSpPr txBox="1"/>
          <p:nvPr/>
        </p:nvSpPr>
        <p:spPr>
          <a:xfrm>
            <a:off x="6646525" y="4724813"/>
            <a:ext cx="92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After</a:t>
            </a:r>
            <a:endParaRPr/>
          </a:p>
        </p:txBody>
      </p:sp>
      <p:pic>
        <p:nvPicPr>
          <p:cNvPr id="229" name="Google Shape;229;p39"/>
          <p:cNvPicPr preferRelativeResize="0"/>
          <p:nvPr/>
        </p:nvPicPr>
        <p:blipFill>
          <a:blip r:embed="rId3">
            <a:alphaModFix/>
          </a:blip>
          <a:stretch>
            <a:fillRect/>
          </a:stretch>
        </p:blipFill>
        <p:spPr>
          <a:xfrm>
            <a:off x="4810723" y="1679125"/>
            <a:ext cx="3720824" cy="3149725"/>
          </a:xfrm>
          <a:prstGeom prst="rect">
            <a:avLst/>
          </a:prstGeom>
          <a:noFill/>
          <a:ln>
            <a:noFill/>
          </a:ln>
        </p:spPr>
      </p:pic>
      <p:pic>
        <p:nvPicPr>
          <p:cNvPr id="230" name="Google Shape;230;p39"/>
          <p:cNvPicPr preferRelativeResize="0"/>
          <p:nvPr/>
        </p:nvPicPr>
        <p:blipFill>
          <a:blip r:embed="rId4">
            <a:alphaModFix/>
          </a:blip>
          <a:stretch>
            <a:fillRect/>
          </a:stretch>
        </p:blipFill>
        <p:spPr>
          <a:xfrm>
            <a:off x="311700" y="1651500"/>
            <a:ext cx="3720825" cy="317734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0"/>
          <p:cNvSpPr txBox="1"/>
          <p:nvPr>
            <p:ph type="title"/>
          </p:nvPr>
        </p:nvSpPr>
        <p:spPr>
          <a:xfrm>
            <a:off x="311700" y="1066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UX Research</a:t>
            </a:r>
            <a:endParaRPr/>
          </a:p>
        </p:txBody>
      </p:sp>
      <p:sp>
        <p:nvSpPr>
          <p:cNvPr id="236" name="Google Shape;236;p40"/>
          <p:cNvSpPr txBox="1"/>
          <p:nvPr>
            <p:ph idx="1" type="body"/>
          </p:nvPr>
        </p:nvSpPr>
        <p:spPr>
          <a:xfrm>
            <a:off x="311700" y="624850"/>
            <a:ext cx="8520600" cy="4089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Wireframe Updates</a:t>
            </a:r>
            <a:endParaRPr sz="2000">
              <a:latin typeface="Times New Roman"/>
              <a:ea typeface="Times New Roman"/>
              <a:cs typeface="Times New Roman"/>
              <a:sym typeface="Times New Roman"/>
            </a:endParaRPr>
          </a:p>
          <a:p>
            <a:pPr indent="-355600" lvl="1" marL="914400" rtl="0" algn="l">
              <a:spcBef>
                <a:spcPts val="0"/>
              </a:spcBef>
              <a:spcAft>
                <a:spcPts val="0"/>
              </a:spcAft>
              <a:buSzPts val="2000"/>
              <a:buFont typeface="Times New Roman"/>
              <a:buChar char="○"/>
            </a:pPr>
            <a:r>
              <a:rPr b="1" lang="en" sz="1300">
                <a:latin typeface="Times New Roman"/>
                <a:ea typeface="Times New Roman"/>
                <a:cs typeface="Times New Roman"/>
                <a:sym typeface="Times New Roman"/>
              </a:rPr>
              <a:t>Performance Page Main Feedback:</a:t>
            </a:r>
            <a:r>
              <a:rPr lang="en" sz="1300">
                <a:latin typeface="Times New Roman"/>
                <a:ea typeface="Times New Roman"/>
                <a:cs typeface="Times New Roman"/>
                <a:sym typeface="Times New Roman"/>
              </a:rPr>
              <a:t> </a:t>
            </a:r>
            <a:r>
              <a:rPr lang="en" sz="1200">
                <a:latin typeface="Times New Roman"/>
                <a:ea typeface="Times New Roman"/>
                <a:cs typeface="Times New Roman"/>
                <a:sym typeface="Times New Roman"/>
              </a:rPr>
              <a:t>Remove previous weeks performance data underlay and provide more course specific information for students to browse</a:t>
            </a:r>
            <a:endParaRPr sz="2000">
              <a:latin typeface="Times New Roman"/>
              <a:ea typeface="Times New Roman"/>
              <a:cs typeface="Times New Roman"/>
              <a:sym typeface="Times New Roman"/>
            </a:endParaRPr>
          </a:p>
        </p:txBody>
      </p:sp>
      <p:sp>
        <p:nvSpPr>
          <p:cNvPr id="237" name="Google Shape;237;p40"/>
          <p:cNvSpPr txBox="1"/>
          <p:nvPr/>
        </p:nvSpPr>
        <p:spPr>
          <a:xfrm>
            <a:off x="2228675" y="4765288"/>
            <a:ext cx="92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Before</a:t>
            </a:r>
            <a:endParaRPr/>
          </a:p>
        </p:txBody>
      </p:sp>
      <p:sp>
        <p:nvSpPr>
          <p:cNvPr id="238" name="Google Shape;238;p40"/>
          <p:cNvSpPr txBox="1"/>
          <p:nvPr/>
        </p:nvSpPr>
        <p:spPr>
          <a:xfrm>
            <a:off x="6646525" y="4765288"/>
            <a:ext cx="92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After</a:t>
            </a:r>
            <a:endParaRPr/>
          </a:p>
        </p:txBody>
      </p:sp>
      <p:pic>
        <p:nvPicPr>
          <p:cNvPr id="239" name="Google Shape;239;p40"/>
          <p:cNvPicPr preferRelativeResize="0"/>
          <p:nvPr/>
        </p:nvPicPr>
        <p:blipFill>
          <a:blip r:embed="rId3">
            <a:alphaModFix/>
          </a:blip>
          <a:stretch>
            <a:fillRect/>
          </a:stretch>
        </p:blipFill>
        <p:spPr>
          <a:xfrm>
            <a:off x="596325" y="1595900"/>
            <a:ext cx="3836325" cy="3265351"/>
          </a:xfrm>
          <a:prstGeom prst="rect">
            <a:avLst/>
          </a:prstGeom>
          <a:noFill/>
          <a:ln>
            <a:noFill/>
          </a:ln>
        </p:spPr>
      </p:pic>
      <p:pic>
        <p:nvPicPr>
          <p:cNvPr id="240" name="Google Shape;240;p40"/>
          <p:cNvPicPr preferRelativeResize="0"/>
          <p:nvPr/>
        </p:nvPicPr>
        <p:blipFill>
          <a:blip r:embed="rId4">
            <a:alphaModFix/>
          </a:blip>
          <a:stretch>
            <a:fillRect/>
          </a:stretch>
        </p:blipFill>
        <p:spPr>
          <a:xfrm>
            <a:off x="4645525" y="1593450"/>
            <a:ext cx="3836326" cy="327024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1"/>
          <p:cNvSpPr txBox="1"/>
          <p:nvPr>
            <p:ph type="title"/>
          </p:nvPr>
        </p:nvSpPr>
        <p:spPr>
          <a:xfrm>
            <a:off x="311700" y="1066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UX Research</a:t>
            </a:r>
            <a:endParaRPr/>
          </a:p>
        </p:txBody>
      </p:sp>
      <p:sp>
        <p:nvSpPr>
          <p:cNvPr id="246" name="Google Shape;246;p41"/>
          <p:cNvSpPr txBox="1"/>
          <p:nvPr>
            <p:ph idx="1" type="body"/>
          </p:nvPr>
        </p:nvSpPr>
        <p:spPr>
          <a:xfrm>
            <a:off x="311700" y="802800"/>
            <a:ext cx="8520600" cy="3912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Wireframe Updates</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b="1" lang="en" sz="1300">
                <a:latin typeface="Times New Roman"/>
                <a:ea typeface="Times New Roman"/>
                <a:cs typeface="Times New Roman"/>
                <a:sym typeface="Times New Roman"/>
              </a:rPr>
              <a:t>Improve Page Main Feedback:</a:t>
            </a:r>
            <a:r>
              <a:rPr lang="en" sz="1300">
                <a:latin typeface="Times New Roman"/>
                <a:ea typeface="Times New Roman"/>
                <a:cs typeface="Times New Roman"/>
                <a:sym typeface="Times New Roman"/>
              </a:rPr>
              <a:t> </a:t>
            </a:r>
            <a:r>
              <a:rPr lang="en" sz="1200">
                <a:latin typeface="Times New Roman"/>
                <a:ea typeface="Times New Roman"/>
                <a:cs typeface="Times New Roman"/>
                <a:sym typeface="Times New Roman"/>
              </a:rPr>
              <a:t>Be clear on how improvement task actions can be accepted and minimize visual clutter</a:t>
            </a:r>
            <a:endParaRPr sz="2000">
              <a:latin typeface="Times New Roman"/>
              <a:ea typeface="Times New Roman"/>
              <a:cs typeface="Times New Roman"/>
              <a:sym typeface="Times New Roman"/>
            </a:endParaRPr>
          </a:p>
        </p:txBody>
      </p:sp>
      <p:sp>
        <p:nvSpPr>
          <p:cNvPr id="247" name="Google Shape;247;p41"/>
          <p:cNvSpPr txBox="1"/>
          <p:nvPr/>
        </p:nvSpPr>
        <p:spPr>
          <a:xfrm>
            <a:off x="2198350" y="4805063"/>
            <a:ext cx="92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Before</a:t>
            </a:r>
            <a:endParaRPr/>
          </a:p>
        </p:txBody>
      </p:sp>
      <p:sp>
        <p:nvSpPr>
          <p:cNvPr id="248" name="Google Shape;248;p41"/>
          <p:cNvSpPr txBox="1"/>
          <p:nvPr/>
        </p:nvSpPr>
        <p:spPr>
          <a:xfrm>
            <a:off x="6767900" y="4805063"/>
            <a:ext cx="92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After</a:t>
            </a:r>
            <a:endParaRPr/>
          </a:p>
        </p:txBody>
      </p:sp>
      <p:pic>
        <p:nvPicPr>
          <p:cNvPr id="249" name="Google Shape;249;p41"/>
          <p:cNvPicPr preferRelativeResize="0"/>
          <p:nvPr/>
        </p:nvPicPr>
        <p:blipFill>
          <a:blip r:embed="rId3">
            <a:alphaModFix/>
          </a:blip>
          <a:stretch>
            <a:fillRect/>
          </a:stretch>
        </p:blipFill>
        <p:spPr>
          <a:xfrm>
            <a:off x="4959075" y="1580375"/>
            <a:ext cx="3909426" cy="3325700"/>
          </a:xfrm>
          <a:prstGeom prst="rect">
            <a:avLst/>
          </a:prstGeom>
          <a:noFill/>
          <a:ln>
            <a:noFill/>
          </a:ln>
        </p:spPr>
      </p:pic>
      <p:pic>
        <p:nvPicPr>
          <p:cNvPr id="250" name="Google Shape;250;p41"/>
          <p:cNvPicPr preferRelativeResize="0"/>
          <p:nvPr/>
        </p:nvPicPr>
        <p:blipFill>
          <a:blip r:embed="rId4">
            <a:alphaModFix/>
          </a:blip>
          <a:stretch>
            <a:fillRect/>
          </a:stretch>
        </p:blipFill>
        <p:spPr>
          <a:xfrm>
            <a:off x="376950" y="1578263"/>
            <a:ext cx="3909425" cy="332992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2"/>
          <p:cNvSpPr txBox="1"/>
          <p:nvPr>
            <p:ph type="title"/>
          </p:nvPr>
        </p:nvSpPr>
        <p:spPr>
          <a:xfrm>
            <a:off x="311700" y="1066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UX Research</a:t>
            </a:r>
            <a:endParaRPr/>
          </a:p>
        </p:txBody>
      </p:sp>
      <p:sp>
        <p:nvSpPr>
          <p:cNvPr id="256" name="Google Shape;256;p42"/>
          <p:cNvSpPr txBox="1"/>
          <p:nvPr>
            <p:ph idx="1" type="body"/>
          </p:nvPr>
        </p:nvSpPr>
        <p:spPr>
          <a:xfrm>
            <a:off x="311700" y="539550"/>
            <a:ext cx="8520600" cy="3912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Addition of Resources Page</a:t>
            </a:r>
            <a:endParaRPr sz="2000">
              <a:latin typeface="Times New Roman"/>
              <a:ea typeface="Times New Roman"/>
              <a:cs typeface="Times New Roman"/>
              <a:sym typeface="Times New Roman"/>
            </a:endParaRPr>
          </a:p>
          <a:p>
            <a:pPr indent="-355600" lvl="1" marL="914400" rtl="0" algn="l">
              <a:lnSpc>
                <a:spcPct val="115000"/>
              </a:lnSpc>
              <a:spcBef>
                <a:spcPts val="0"/>
              </a:spcBef>
              <a:spcAft>
                <a:spcPts val="0"/>
              </a:spcAft>
              <a:buSzPts val="2000"/>
              <a:buFont typeface="Times New Roman"/>
              <a:buChar char="○"/>
            </a:pPr>
            <a:r>
              <a:rPr lang="en" sz="1300">
                <a:latin typeface="Times New Roman"/>
                <a:ea typeface="Times New Roman"/>
                <a:cs typeface="Times New Roman"/>
                <a:sym typeface="Times New Roman"/>
              </a:rPr>
              <a:t>The common resources that previously appeared at the bottom of the Improve Your Score page were moved to their own page for easy access</a:t>
            </a:r>
            <a:endParaRPr sz="1200">
              <a:latin typeface="Times New Roman"/>
              <a:ea typeface="Times New Roman"/>
              <a:cs typeface="Times New Roman"/>
              <a:sym typeface="Times New Roman"/>
            </a:endParaRPr>
          </a:p>
        </p:txBody>
      </p:sp>
      <p:pic>
        <p:nvPicPr>
          <p:cNvPr id="257" name="Google Shape;257;p42"/>
          <p:cNvPicPr preferRelativeResize="0"/>
          <p:nvPr/>
        </p:nvPicPr>
        <p:blipFill>
          <a:blip r:embed="rId3">
            <a:alphaModFix/>
          </a:blip>
          <a:stretch>
            <a:fillRect/>
          </a:stretch>
        </p:blipFill>
        <p:spPr>
          <a:xfrm>
            <a:off x="2556800" y="1600750"/>
            <a:ext cx="4030400" cy="3468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3"/>
          <p:cNvSpPr txBox="1"/>
          <p:nvPr>
            <p:ph type="title"/>
          </p:nvPr>
        </p:nvSpPr>
        <p:spPr>
          <a:xfrm>
            <a:off x="311700" y="1066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Backend Update</a:t>
            </a:r>
            <a:endParaRPr/>
          </a:p>
        </p:txBody>
      </p:sp>
      <p:sp>
        <p:nvSpPr>
          <p:cNvPr id="263" name="Google Shape;263;p43"/>
          <p:cNvSpPr txBox="1"/>
          <p:nvPr>
            <p:ph idx="1" type="body"/>
          </p:nvPr>
        </p:nvSpPr>
        <p:spPr>
          <a:xfrm>
            <a:off x="311700" y="802800"/>
            <a:ext cx="8520600" cy="3912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Completed integrating the 4 models created by the ML team</a:t>
            </a:r>
            <a:endParaRPr sz="2000">
              <a:latin typeface="Times New Roman"/>
              <a:ea typeface="Times New Roman"/>
              <a:cs typeface="Times New Roman"/>
              <a:sym typeface="Times New Roman"/>
            </a:endParaRPr>
          </a:p>
          <a:p>
            <a:pPr indent="-355600" lvl="1" marL="9144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Created new page with multiple inputs to support using the model</a:t>
            </a:r>
            <a:endParaRPr sz="2000">
              <a:latin typeface="Times New Roman"/>
              <a:ea typeface="Times New Roman"/>
              <a:cs typeface="Times New Roman"/>
              <a:sym typeface="Times New Roman"/>
            </a:endParaRPr>
          </a:p>
          <a:p>
            <a:pPr indent="-355600" lvl="1" marL="9144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Inputs include taking in student id, week, and model information</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Other things accomplished this semester:</a:t>
            </a:r>
            <a:endParaRPr sz="2000">
              <a:latin typeface="Times New Roman"/>
              <a:ea typeface="Times New Roman"/>
              <a:cs typeface="Times New Roman"/>
              <a:sym typeface="Times New Roman"/>
            </a:endParaRPr>
          </a:p>
          <a:p>
            <a:pPr indent="-355600" lvl="1" marL="9144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Created wrappers for the models to encapsulate models</a:t>
            </a:r>
            <a:endParaRPr sz="2000">
              <a:latin typeface="Times New Roman"/>
              <a:ea typeface="Times New Roman"/>
              <a:cs typeface="Times New Roman"/>
              <a:sym typeface="Times New Roman"/>
            </a:endParaRPr>
          </a:p>
          <a:p>
            <a:pPr indent="-355600" lvl="1" marL="9144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Spent a great amount of time researching Canvas OAuth Flow, </a:t>
            </a:r>
            <a:r>
              <a:rPr lang="en" sz="2000">
                <a:latin typeface="Times New Roman"/>
                <a:ea typeface="Times New Roman"/>
                <a:cs typeface="Times New Roman"/>
                <a:sym typeface="Times New Roman"/>
              </a:rPr>
              <a:t>including</a:t>
            </a:r>
            <a:r>
              <a:rPr lang="en" sz="2000">
                <a:latin typeface="Times New Roman"/>
                <a:ea typeface="Times New Roman"/>
                <a:cs typeface="Times New Roman"/>
                <a:sym typeface="Times New Roman"/>
              </a:rPr>
              <a:t> documentation</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Plans for the future:</a:t>
            </a:r>
            <a:endParaRPr sz="2000">
              <a:latin typeface="Times New Roman"/>
              <a:ea typeface="Times New Roman"/>
              <a:cs typeface="Times New Roman"/>
              <a:sym typeface="Times New Roman"/>
            </a:endParaRPr>
          </a:p>
          <a:p>
            <a:pPr indent="-355600" lvl="1" marL="9144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Implement a login flow (not through Canvas LTI)</a:t>
            </a:r>
            <a:endParaRPr sz="2000">
              <a:latin typeface="Times New Roman"/>
              <a:ea typeface="Times New Roman"/>
              <a:cs typeface="Times New Roman"/>
              <a:sym typeface="Times New Roman"/>
            </a:endParaRPr>
          </a:p>
          <a:p>
            <a:pPr indent="-355600" lvl="1" marL="9144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Give suggestions on how user can improve based on information the models provide</a:t>
            </a:r>
            <a:endParaRPr sz="2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09" name="Shape 109"/>
        <p:cNvGrpSpPr/>
        <p:nvPr/>
      </p:nvGrpSpPr>
      <p:grpSpPr>
        <a:xfrm>
          <a:off x="0" y="0"/>
          <a:ext cx="0" cy="0"/>
          <a:chOff x="0" y="0"/>
          <a:chExt cx="0" cy="0"/>
        </a:xfrm>
      </p:grpSpPr>
      <p:sp>
        <p:nvSpPr>
          <p:cNvPr id="110" name="Google Shape;110;p26"/>
          <p:cNvSpPr txBox="1"/>
          <p:nvPr>
            <p:ph type="ctrTitle"/>
          </p:nvPr>
        </p:nvSpPr>
        <p:spPr>
          <a:xfrm>
            <a:off x="311708" y="9857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700">
                <a:latin typeface="Times New Roman"/>
                <a:ea typeface="Times New Roman"/>
                <a:cs typeface="Times New Roman"/>
                <a:sym typeface="Times New Roman"/>
              </a:rPr>
              <a:t>Introduction</a:t>
            </a:r>
            <a:endParaRPr sz="47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267" name="Shape 267"/>
        <p:cNvGrpSpPr/>
        <p:nvPr/>
      </p:nvGrpSpPr>
      <p:grpSpPr>
        <a:xfrm>
          <a:off x="0" y="0"/>
          <a:ext cx="0" cy="0"/>
          <a:chOff x="0" y="0"/>
          <a:chExt cx="0" cy="0"/>
        </a:xfrm>
      </p:grpSpPr>
      <p:sp>
        <p:nvSpPr>
          <p:cNvPr id="268" name="Google Shape;268;p44"/>
          <p:cNvSpPr txBox="1"/>
          <p:nvPr>
            <p:ph type="ctrTitle"/>
          </p:nvPr>
        </p:nvSpPr>
        <p:spPr>
          <a:xfrm>
            <a:off x="311708" y="647350"/>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4700">
                <a:latin typeface="Times New Roman"/>
                <a:ea typeface="Times New Roman"/>
                <a:cs typeface="Times New Roman"/>
                <a:sym typeface="Times New Roman"/>
              </a:rPr>
              <a:t>Backend Demo</a:t>
            </a:r>
            <a:endParaRPr sz="4700">
              <a:latin typeface="Times New Roman"/>
              <a:ea typeface="Times New Roman"/>
              <a:cs typeface="Times New Roman"/>
              <a:sym typeface="Times New Roman"/>
            </a:endParaRPr>
          </a:p>
        </p:txBody>
      </p:sp>
      <p:pic>
        <p:nvPicPr>
          <p:cNvPr id="269" name="Google Shape;269;p44"/>
          <p:cNvPicPr preferRelativeResize="0"/>
          <p:nvPr/>
        </p:nvPicPr>
        <p:blipFill>
          <a:blip r:embed="rId3">
            <a:alphaModFix/>
          </a:blip>
          <a:stretch>
            <a:fillRect/>
          </a:stretch>
        </p:blipFill>
        <p:spPr>
          <a:xfrm>
            <a:off x="3807025" y="2699950"/>
            <a:ext cx="1800349" cy="18003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5"/>
          <p:cNvSpPr txBox="1"/>
          <p:nvPr>
            <p:ph type="title"/>
          </p:nvPr>
        </p:nvSpPr>
        <p:spPr>
          <a:xfrm>
            <a:off x="311700" y="1066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Frontend update</a:t>
            </a:r>
            <a:endParaRPr/>
          </a:p>
        </p:txBody>
      </p:sp>
      <p:sp>
        <p:nvSpPr>
          <p:cNvPr id="275" name="Google Shape;275;p45"/>
          <p:cNvSpPr txBox="1"/>
          <p:nvPr>
            <p:ph idx="1" type="body"/>
          </p:nvPr>
        </p:nvSpPr>
        <p:spPr>
          <a:xfrm>
            <a:off x="311700" y="795300"/>
            <a:ext cx="8520600" cy="38979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New </a:t>
            </a:r>
            <a:r>
              <a:rPr lang="en" sz="2000">
                <a:latin typeface="Times New Roman"/>
                <a:ea typeface="Times New Roman"/>
                <a:cs typeface="Times New Roman"/>
                <a:sym typeface="Times New Roman"/>
              </a:rPr>
              <a:t>production(prod) instance:</a:t>
            </a:r>
            <a:endParaRPr sz="20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The </a:t>
            </a:r>
            <a:r>
              <a:rPr lang="en" sz="1800">
                <a:latin typeface="Times New Roman"/>
                <a:ea typeface="Times New Roman"/>
                <a:cs typeface="Times New Roman"/>
                <a:sym typeface="Times New Roman"/>
              </a:rPr>
              <a:t>production(prod) </a:t>
            </a:r>
            <a:r>
              <a:rPr lang="en" sz="1800">
                <a:latin typeface="Times New Roman"/>
                <a:ea typeface="Times New Roman"/>
                <a:cs typeface="Times New Roman"/>
                <a:sym typeface="Times New Roman"/>
              </a:rPr>
              <a:t>instance of the web application has been set up in github </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The prod </a:t>
            </a:r>
            <a:r>
              <a:rPr lang="en" sz="1800">
                <a:latin typeface="Times New Roman"/>
                <a:ea typeface="Times New Roman"/>
                <a:cs typeface="Times New Roman"/>
                <a:sym typeface="Times New Roman"/>
              </a:rPr>
              <a:t>instance</a:t>
            </a:r>
            <a:r>
              <a:rPr lang="en" sz="1800">
                <a:latin typeface="Times New Roman"/>
                <a:ea typeface="Times New Roman"/>
                <a:cs typeface="Times New Roman"/>
                <a:sym typeface="Times New Roman"/>
              </a:rPr>
              <a:t> is a Flask </a:t>
            </a:r>
            <a:r>
              <a:rPr lang="en" sz="1800">
                <a:latin typeface="Times New Roman"/>
                <a:ea typeface="Times New Roman"/>
                <a:cs typeface="Times New Roman"/>
                <a:sym typeface="Times New Roman"/>
              </a:rPr>
              <a:t>based</a:t>
            </a:r>
            <a:r>
              <a:rPr lang="en" sz="1800">
                <a:latin typeface="Times New Roman"/>
                <a:ea typeface="Times New Roman"/>
                <a:cs typeface="Times New Roman"/>
                <a:sym typeface="Times New Roman"/>
              </a:rPr>
              <a:t> web application built using Python and SQL</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Various open </a:t>
            </a:r>
            <a:r>
              <a:rPr lang="en" sz="1800">
                <a:latin typeface="Times New Roman"/>
                <a:ea typeface="Times New Roman"/>
                <a:cs typeface="Times New Roman"/>
                <a:sym typeface="Times New Roman"/>
              </a:rPr>
              <a:t>source</a:t>
            </a:r>
            <a:r>
              <a:rPr lang="en" sz="1800">
                <a:latin typeface="Times New Roman"/>
                <a:ea typeface="Times New Roman"/>
                <a:cs typeface="Times New Roman"/>
                <a:sym typeface="Times New Roman"/>
              </a:rPr>
              <a:t> tools such as B</a:t>
            </a:r>
            <a:r>
              <a:rPr lang="en" sz="1800">
                <a:latin typeface="Times New Roman"/>
                <a:ea typeface="Times New Roman"/>
                <a:cs typeface="Times New Roman"/>
                <a:sym typeface="Times New Roman"/>
              </a:rPr>
              <a:t>ootstrap</a:t>
            </a:r>
            <a:r>
              <a:rPr lang="en" sz="1800">
                <a:latin typeface="Times New Roman"/>
                <a:ea typeface="Times New Roman"/>
                <a:cs typeface="Times New Roman"/>
                <a:sym typeface="Times New Roman"/>
              </a:rPr>
              <a:t>, Argon Dashboard is used</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Complete </a:t>
            </a:r>
            <a:r>
              <a:rPr lang="en" sz="1800">
                <a:latin typeface="Times New Roman"/>
                <a:ea typeface="Times New Roman"/>
                <a:cs typeface="Times New Roman"/>
                <a:sym typeface="Times New Roman"/>
              </a:rPr>
              <a:t>documentation for prod instance is also complete and available </a:t>
            </a:r>
            <a:r>
              <a:rPr lang="en" sz="1800" u="sng">
                <a:solidFill>
                  <a:schemeClr val="hlink"/>
                </a:solidFill>
                <a:latin typeface="Times New Roman"/>
                <a:ea typeface="Times New Roman"/>
                <a:cs typeface="Times New Roman"/>
                <a:sym typeface="Times New Roman"/>
                <a:hlinkClick r:id="rId3"/>
              </a:rPr>
              <a:t>here</a:t>
            </a:r>
            <a:endParaRPr sz="1800">
              <a:latin typeface="Times New Roman"/>
              <a:ea typeface="Times New Roman"/>
              <a:cs typeface="Times New Roman"/>
              <a:sym typeface="Times New Roman"/>
            </a:endParaRPr>
          </a:p>
          <a:p>
            <a:pPr indent="-355600" lvl="1" marL="914400" rtl="0" algn="l">
              <a:lnSpc>
                <a:spcPct val="11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2 pages - Overview and Performance page is completed</a:t>
            </a:r>
            <a:endParaRPr sz="2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Future goal:</a:t>
            </a:r>
            <a:endParaRPr sz="20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Develop further pages and connect the app with the backend</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Host the application on AWS/GCP</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6"/>
          <p:cNvSpPr txBox="1"/>
          <p:nvPr>
            <p:ph type="title"/>
          </p:nvPr>
        </p:nvSpPr>
        <p:spPr>
          <a:xfrm>
            <a:off x="311700" y="35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Frontend update</a:t>
            </a:r>
            <a:endParaRPr/>
          </a:p>
        </p:txBody>
      </p:sp>
      <p:sp>
        <p:nvSpPr>
          <p:cNvPr id="281" name="Google Shape;281;p46"/>
          <p:cNvSpPr txBox="1"/>
          <p:nvPr>
            <p:ph idx="1" type="body"/>
          </p:nvPr>
        </p:nvSpPr>
        <p:spPr>
          <a:xfrm>
            <a:off x="3074526" y="4501300"/>
            <a:ext cx="3086700" cy="54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000">
                <a:latin typeface="Times New Roman"/>
                <a:ea typeface="Times New Roman"/>
                <a:cs typeface="Times New Roman"/>
                <a:sym typeface="Times New Roman"/>
              </a:rPr>
              <a:t>The Application </a:t>
            </a:r>
            <a:r>
              <a:rPr b="1" lang="en" sz="2000">
                <a:latin typeface="Times New Roman"/>
                <a:ea typeface="Times New Roman"/>
                <a:cs typeface="Times New Roman"/>
                <a:sym typeface="Times New Roman"/>
              </a:rPr>
              <a:t>Structure</a:t>
            </a:r>
            <a:endParaRPr b="1" sz="2000">
              <a:latin typeface="Times New Roman"/>
              <a:ea typeface="Times New Roman"/>
              <a:cs typeface="Times New Roman"/>
              <a:sym typeface="Times New Roman"/>
            </a:endParaRPr>
          </a:p>
        </p:txBody>
      </p:sp>
      <p:pic>
        <p:nvPicPr>
          <p:cNvPr id="282" name="Google Shape;282;p46"/>
          <p:cNvPicPr preferRelativeResize="0"/>
          <p:nvPr/>
        </p:nvPicPr>
        <p:blipFill>
          <a:blip r:embed="rId3">
            <a:alphaModFix/>
          </a:blip>
          <a:stretch>
            <a:fillRect/>
          </a:stretch>
        </p:blipFill>
        <p:spPr>
          <a:xfrm>
            <a:off x="2046575" y="688788"/>
            <a:ext cx="5142602" cy="37659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286" name="Shape 286"/>
        <p:cNvGrpSpPr/>
        <p:nvPr/>
      </p:nvGrpSpPr>
      <p:grpSpPr>
        <a:xfrm>
          <a:off x="0" y="0"/>
          <a:ext cx="0" cy="0"/>
          <a:chOff x="0" y="0"/>
          <a:chExt cx="0" cy="0"/>
        </a:xfrm>
      </p:grpSpPr>
      <p:sp>
        <p:nvSpPr>
          <p:cNvPr id="287" name="Google Shape;287;p47"/>
          <p:cNvSpPr txBox="1"/>
          <p:nvPr>
            <p:ph type="ctrTitle"/>
          </p:nvPr>
        </p:nvSpPr>
        <p:spPr>
          <a:xfrm>
            <a:off x="390483" y="771450"/>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4700">
                <a:latin typeface="Times New Roman"/>
                <a:ea typeface="Times New Roman"/>
                <a:cs typeface="Times New Roman"/>
                <a:sym typeface="Times New Roman"/>
              </a:rPr>
              <a:t>Frontend D</a:t>
            </a:r>
            <a:r>
              <a:rPr lang="en" sz="4700">
                <a:latin typeface="Times New Roman"/>
                <a:ea typeface="Times New Roman"/>
                <a:cs typeface="Times New Roman"/>
                <a:sym typeface="Times New Roman"/>
              </a:rPr>
              <a:t>emo</a:t>
            </a:r>
            <a:endParaRPr sz="4700">
              <a:latin typeface="Times New Roman"/>
              <a:ea typeface="Times New Roman"/>
              <a:cs typeface="Times New Roman"/>
              <a:sym typeface="Times New Roman"/>
            </a:endParaRPr>
          </a:p>
        </p:txBody>
      </p:sp>
      <p:pic>
        <p:nvPicPr>
          <p:cNvPr id="288" name="Google Shape;288;p47"/>
          <p:cNvPicPr preferRelativeResize="0"/>
          <p:nvPr/>
        </p:nvPicPr>
        <p:blipFill>
          <a:blip r:embed="rId3">
            <a:alphaModFix/>
          </a:blip>
          <a:stretch>
            <a:fillRect/>
          </a:stretch>
        </p:blipFill>
        <p:spPr>
          <a:xfrm>
            <a:off x="3750600" y="2750850"/>
            <a:ext cx="1800349" cy="18003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8"/>
          <p:cNvSpPr txBox="1"/>
          <p:nvPr>
            <p:ph type="title"/>
          </p:nvPr>
        </p:nvSpPr>
        <p:spPr>
          <a:xfrm>
            <a:off x="311700" y="3096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Conclusion</a:t>
            </a:r>
            <a:endParaRPr/>
          </a:p>
        </p:txBody>
      </p:sp>
      <p:sp>
        <p:nvSpPr>
          <p:cNvPr id="294" name="Google Shape;294;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As a team we </a:t>
            </a:r>
            <a:r>
              <a:rPr lang="en" sz="2000">
                <a:latin typeface="Times New Roman"/>
                <a:ea typeface="Times New Roman"/>
                <a:cs typeface="Times New Roman"/>
                <a:sym typeface="Times New Roman"/>
              </a:rPr>
              <a:t>achieved</a:t>
            </a:r>
            <a:r>
              <a:rPr lang="en" sz="2000">
                <a:latin typeface="Times New Roman"/>
                <a:ea typeface="Times New Roman"/>
                <a:cs typeface="Times New Roman"/>
                <a:sym typeface="Times New Roman"/>
              </a:rPr>
              <a:t> a lot this semester</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Highlights</a:t>
            </a:r>
            <a:endParaRPr sz="2000">
              <a:latin typeface="Times New Roman"/>
              <a:ea typeface="Times New Roman"/>
              <a:cs typeface="Times New Roman"/>
              <a:sym typeface="Times New Roman"/>
            </a:endParaRPr>
          </a:p>
          <a:p>
            <a:pPr indent="-355600" lvl="1" marL="914400" rtl="0" algn="l">
              <a:spcBef>
                <a:spcPts val="0"/>
              </a:spcBef>
              <a:spcAft>
                <a:spcPts val="0"/>
              </a:spcAft>
              <a:buSzPts val="2000"/>
              <a:buFont typeface="Times New Roman"/>
              <a:buChar char="○"/>
            </a:pPr>
            <a:r>
              <a:rPr lang="en" sz="1800">
                <a:latin typeface="Times New Roman"/>
                <a:ea typeface="Times New Roman"/>
                <a:cs typeface="Times New Roman"/>
                <a:sym typeface="Times New Roman"/>
              </a:rPr>
              <a:t>UX Research and wireframe updates</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New web </a:t>
            </a:r>
            <a:r>
              <a:rPr lang="en" sz="1800">
                <a:latin typeface="Times New Roman"/>
                <a:ea typeface="Times New Roman"/>
                <a:cs typeface="Times New Roman"/>
                <a:sym typeface="Times New Roman"/>
              </a:rPr>
              <a:t>application aligning to the wireframes</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Explore multiple dataset for modeling and prove that the </a:t>
            </a:r>
            <a:r>
              <a:rPr lang="en" sz="1800">
                <a:latin typeface="Times New Roman"/>
                <a:ea typeface="Times New Roman"/>
                <a:cs typeface="Times New Roman"/>
                <a:sym typeface="Times New Roman"/>
              </a:rPr>
              <a:t>approach</a:t>
            </a:r>
            <a:r>
              <a:rPr lang="en" sz="1800">
                <a:latin typeface="Times New Roman"/>
                <a:ea typeface="Times New Roman"/>
                <a:cs typeface="Times New Roman"/>
                <a:sym typeface="Times New Roman"/>
              </a:rPr>
              <a:t> works well for most type of courses.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
                <a:latin typeface="Times New Roman"/>
                <a:ea typeface="Times New Roman"/>
                <a:cs typeface="Times New Roman"/>
                <a:sym typeface="Times New Roman"/>
              </a:rPr>
              <a:t>Aligning to our Project outcome </a:t>
            </a:r>
            <a:r>
              <a:rPr lang="en">
                <a:latin typeface="Times New Roman"/>
                <a:ea typeface="Times New Roman"/>
                <a:cs typeface="Times New Roman"/>
                <a:sym typeface="Times New Roman"/>
              </a:rPr>
              <a:t>Groundwork completed to get a MVP ready to be rolled out soon. </a:t>
            </a:r>
            <a:endParaRPr sz="18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300" name="Google Shape;300;p49"/>
          <p:cNvSpPr txBox="1"/>
          <p:nvPr>
            <p:ph idx="1" type="body"/>
          </p:nvPr>
        </p:nvSpPr>
        <p:spPr>
          <a:xfrm>
            <a:off x="311700" y="1152475"/>
            <a:ext cx="8520600" cy="3739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Char char="❖"/>
            </a:pPr>
            <a:r>
              <a:rPr lang="en" sz="1500">
                <a:latin typeface="Times New Roman"/>
                <a:ea typeface="Times New Roman"/>
                <a:cs typeface="Times New Roman"/>
                <a:sym typeface="Times New Roman"/>
              </a:rPr>
              <a:t>General Resources </a:t>
            </a:r>
            <a:endParaRPr sz="1500">
              <a:latin typeface="Times New Roman"/>
              <a:ea typeface="Times New Roman"/>
              <a:cs typeface="Times New Roman"/>
              <a:sym typeface="Times New Roman"/>
            </a:endParaRPr>
          </a:p>
          <a:p>
            <a:pPr indent="-311150" lvl="1" marL="9144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“Student Success Prediction in MOOCs” by Josh Garner and Christopher Brooks: </a:t>
            </a:r>
            <a:r>
              <a:rPr lang="en" sz="1300" u="sng">
                <a:solidFill>
                  <a:schemeClr val="hlink"/>
                </a:solidFill>
                <a:latin typeface="Times New Roman"/>
                <a:ea typeface="Times New Roman"/>
                <a:cs typeface="Times New Roman"/>
                <a:sym typeface="Times New Roman"/>
                <a:hlinkClick r:id="rId3"/>
              </a:rPr>
              <a:t>https://arxiv.org/abs/1711.06349</a:t>
            </a:r>
            <a:r>
              <a:rPr lang="en"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500">
                <a:latin typeface="Times New Roman"/>
                <a:ea typeface="Times New Roman"/>
                <a:cs typeface="Times New Roman"/>
                <a:sym typeface="Times New Roman"/>
              </a:rPr>
              <a:t>ML Research Resources</a:t>
            </a:r>
            <a:endParaRPr sz="1500">
              <a:latin typeface="Times New Roman"/>
              <a:ea typeface="Times New Roman"/>
              <a:cs typeface="Times New Roman"/>
              <a:sym typeface="Times New Roman"/>
            </a:endParaRPr>
          </a:p>
          <a:p>
            <a:pPr indent="-311150" lvl="1" marL="914400" rtl="0" algn="l">
              <a:spcBef>
                <a:spcPts val="0"/>
              </a:spcBef>
              <a:spcAft>
                <a:spcPts val="0"/>
              </a:spcAft>
              <a:buSzPts val="1300"/>
              <a:buFont typeface="Times New Roman"/>
              <a:buChar char="○"/>
            </a:pPr>
            <a:r>
              <a:rPr b="1" lang="en" sz="1300">
                <a:latin typeface="Times New Roman"/>
                <a:ea typeface="Times New Roman"/>
                <a:cs typeface="Times New Roman"/>
                <a:sym typeface="Times New Roman"/>
              </a:rPr>
              <a:t> </a:t>
            </a:r>
            <a:r>
              <a:rPr lang="en" sz="1300">
                <a:latin typeface="Times New Roman"/>
                <a:ea typeface="Times New Roman"/>
                <a:cs typeface="Times New Roman"/>
                <a:sym typeface="Times New Roman"/>
              </a:rPr>
              <a:t>“Behavior-Based Grade Prediction for MOOCs via Time Series Neural Networks” by Tsung-Yen Yang, Christopher Brinton(Princeton University): </a:t>
            </a:r>
            <a:r>
              <a:rPr lang="en" sz="1300" u="sng">
                <a:solidFill>
                  <a:schemeClr val="hlink"/>
                </a:solidFill>
                <a:latin typeface="Times New Roman"/>
                <a:ea typeface="Times New Roman"/>
                <a:cs typeface="Times New Roman"/>
                <a:sym typeface="Times New Roman"/>
                <a:hlinkClick r:id="rId4"/>
              </a:rPr>
              <a:t>https://ieeexplore.ieee.org/document/7917237</a:t>
            </a:r>
            <a:endParaRPr sz="1300">
              <a:latin typeface="Times New Roman"/>
              <a:ea typeface="Times New Roman"/>
              <a:cs typeface="Times New Roman"/>
              <a:sym typeface="Times New Roman"/>
            </a:endParaRPr>
          </a:p>
          <a:p>
            <a:pPr indent="-311150" lvl="1" marL="9144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“Mass attrition: An analysis of drop out from a Principles of Microeconomics MOOC” by Rebecca M Stein and Gloria Allione(University of Pennsylvania): </a:t>
            </a:r>
            <a:r>
              <a:rPr lang="en" sz="1300" u="sng">
                <a:solidFill>
                  <a:schemeClr val="hlink"/>
                </a:solidFill>
                <a:latin typeface="Times New Roman"/>
                <a:ea typeface="Times New Roman"/>
                <a:cs typeface="Times New Roman"/>
                <a:sym typeface="Times New Roman"/>
                <a:hlinkClick r:id="rId5"/>
              </a:rPr>
              <a:t>https://economics.sas.upenn.edu/sites/default/files/filevault/14-031.pdf</a:t>
            </a:r>
            <a:endParaRPr sz="13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500">
                <a:latin typeface="Times New Roman"/>
                <a:ea typeface="Times New Roman"/>
                <a:cs typeface="Times New Roman"/>
                <a:sym typeface="Times New Roman"/>
              </a:rPr>
              <a:t>UX Research Resources</a:t>
            </a:r>
            <a:endParaRPr sz="1500">
              <a:latin typeface="Times New Roman"/>
              <a:ea typeface="Times New Roman"/>
              <a:cs typeface="Times New Roman"/>
              <a:sym typeface="Times New Roman"/>
            </a:endParaRPr>
          </a:p>
          <a:p>
            <a:pPr indent="-311150" lvl="1" marL="9144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“Motivating Students In Massive Open Online Courses (MOOCs)” by Kun Lee and David Richard Moore: </a:t>
            </a:r>
            <a:r>
              <a:rPr lang="en" sz="1300" u="sng">
                <a:solidFill>
                  <a:schemeClr val="hlink"/>
                </a:solidFill>
                <a:latin typeface="Times New Roman"/>
                <a:ea typeface="Times New Roman"/>
                <a:cs typeface="Times New Roman"/>
                <a:sym typeface="Times New Roman"/>
                <a:hlinkClick r:id="rId6"/>
              </a:rPr>
              <a:t>https://www.oerknowledgecloud.org/archive/Li-Moore2018_Article_MotivatingStudentsInMassiveOpe.pdf</a:t>
            </a:r>
            <a:r>
              <a:rPr lang="en"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p>
            <a:pPr indent="-311150" lvl="1" marL="9144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“No single solution helps all students complete MOOCs” Cornell University: </a:t>
            </a:r>
            <a:r>
              <a:rPr lang="en" sz="1300" u="sng">
                <a:solidFill>
                  <a:schemeClr val="hlink"/>
                </a:solidFill>
                <a:latin typeface="Times New Roman"/>
                <a:ea typeface="Times New Roman"/>
                <a:cs typeface="Times New Roman"/>
                <a:sym typeface="Times New Roman"/>
                <a:hlinkClick r:id="rId7"/>
              </a:rPr>
              <a:t>https://www.sciencedaily.com/releases/2020/06/200615152116.htm</a:t>
            </a:r>
            <a:r>
              <a:rPr lang="en"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p>
            <a:pPr indent="0" lvl="0" marL="914400" rtl="0" algn="l">
              <a:spcBef>
                <a:spcPts val="0"/>
              </a:spcBef>
              <a:spcAft>
                <a:spcPts val="0"/>
              </a:spcAft>
              <a:buNone/>
            </a:pPr>
            <a:r>
              <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b="1" sz="17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304" name="Shape 304"/>
        <p:cNvGrpSpPr/>
        <p:nvPr/>
      </p:nvGrpSpPr>
      <p:grpSpPr>
        <a:xfrm>
          <a:off x="0" y="0"/>
          <a:ext cx="0" cy="0"/>
          <a:chOff x="0" y="0"/>
          <a:chExt cx="0" cy="0"/>
        </a:xfrm>
      </p:grpSpPr>
      <p:sp>
        <p:nvSpPr>
          <p:cNvPr id="305" name="Google Shape;305;p50"/>
          <p:cNvSpPr txBox="1"/>
          <p:nvPr>
            <p:ph type="ctrTitle"/>
          </p:nvPr>
        </p:nvSpPr>
        <p:spPr>
          <a:xfrm>
            <a:off x="311708" y="9857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700">
                <a:latin typeface="Times New Roman"/>
                <a:ea typeface="Times New Roman"/>
                <a:cs typeface="Times New Roman"/>
                <a:sym typeface="Times New Roman"/>
              </a:rPr>
              <a:t>Thank you!!</a:t>
            </a:r>
            <a:endParaRPr sz="47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311700" y="2403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Meet the Team!</a:t>
            </a:r>
            <a:endParaRPr/>
          </a:p>
        </p:txBody>
      </p:sp>
      <p:pic>
        <p:nvPicPr>
          <p:cNvPr id="116" name="Google Shape;116;p27"/>
          <p:cNvPicPr preferRelativeResize="0"/>
          <p:nvPr/>
        </p:nvPicPr>
        <p:blipFill rotWithShape="1">
          <a:blip r:embed="rId3">
            <a:alphaModFix/>
          </a:blip>
          <a:srcRect b="0" l="0" r="0" t="0"/>
          <a:stretch/>
        </p:blipFill>
        <p:spPr>
          <a:xfrm>
            <a:off x="5886929" y="1017725"/>
            <a:ext cx="1542900" cy="1542900"/>
          </a:xfrm>
          <a:prstGeom prst="ellipse">
            <a:avLst/>
          </a:prstGeom>
          <a:noFill/>
          <a:ln>
            <a:noFill/>
          </a:ln>
        </p:spPr>
      </p:pic>
      <p:pic>
        <p:nvPicPr>
          <p:cNvPr id="117" name="Google Shape;117;p27"/>
          <p:cNvPicPr preferRelativeResize="0"/>
          <p:nvPr/>
        </p:nvPicPr>
        <p:blipFill rotWithShape="1">
          <a:blip r:embed="rId4">
            <a:alphaModFix/>
          </a:blip>
          <a:srcRect b="0" l="0" r="0" t="0"/>
          <a:stretch/>
        </p:blipFill>
        <p:spPr>
          <a:xfrm>
            <a:off x="1492113" y="1056587"/>
            <a:ext cx="1542900" cy="1542900"/>
          </a:xfrm>
          <a:prstGeom prst="flowChartConnector">
            <a:avLst/>
          </a:prstGeom>
          <a:noFill/>
          <a:ln>
            <a:noFill/>
          </a:ln>
        </p:spPr>
      </p:pic>
      <p:pic>
        <p:nvPicPr>
          <p:cNvPr id="118" name="Google Shape;118;p27"/>
          <p:cNvPicPr preferRelativeResize="0"/>
          <p:nvPr/>
        </p:nvPicPr>
        <p:blipFill rotWithShape="1">
          <a:blip r:embed="rId5">
            <a:alphaModFix/>
          </a:blip>
          <a:srcRect b="0" l="0" r="0" t="0"/>
          <a:stretch/>
        </p:blipFill>
        <p:spPr>
          <a:xfrm>
            <a:off x="1492113" y="3011275"/>
            <a:ext cx="1542900" cy="1542900"/>
          </a:xfrm>
          <a:prstGeom prst="ellipse">
            <a:avLst/>
          </a:prstGeom>
          <a:noFill/>
          <a:ln>
            <a:noFill/>
          </a:ln>
        </p:spPr>
      </p:pic>
      <p:sp>
        <p:nvSpPr>
          <p:cNvPr id="119" name="Google Shape;119;p27"/>
          <p:cNvSpPr txBox="1"/>
          <p:nvPr/>
        </p:nvSpPr>
        <p:spPr>
          <a:xfrm>
            <a:off x="1894863" y="2595925"/>
            <a:ext cx="737400" cy="4152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Attush</a:t>
            </a:r>
            <a:endParaRPr b="0" i="0" sz="1400" u="none" cap="none" strike="noStrike">
              <a:solidFill>
                <a:srgbClr val="000000"/>
              </a:solidFill>
              <a:latin typeface="Arial"/>
              <a:ea typeface="Arial"/>
              <a:cs typeface="Arial"/>
              <a:sym typeface="Arial"/>
            </a:endParaRPr>
          </a:p>
        </p:txBody>
      </p:sp>
      <p:sp>
        <p:nvSpPr>
          <p:cNvPr id="120" name="Google Shape;120;p27"/>
          <p:cNvSpPr txBox="1"/>
          <p:nvPr/>
        </p:nvSpPr>
        <p:spPr>
          <a:xfrm>
            <a:off x="4313875" y="2638363"/>
            <a:ext cx="879000" cy="4152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Ania</a:t>
            </a:r>
            <a:endParaRPr b="0" i="0" sz="1400" u="none" cap="none" strike="noStrike">
              <a:solidFill>
                <a:srgbClr val="000000"/>
              </a:solidFill>
              <a:latin typeface="Arial"/>
              <a:ea typeface="Arial"/>
              <a:cs typeface="Arial"/>
              <a:sym typeface="Arial"/>
            </a:endParaRPr>
          </a:p>
        </p:txBody>
      </p:sp>
      <p:sp>
        <p:nvSpPr>
          <p:cNvPr id="121" name="Google Shape;121;p27"/>
          <p:cNvSpPr txBox="1"/>
          <p:nvPr/>
        </p:nvSpPr>
        <p:spPr>
          <a:xfrm>
            <a:off x="6365688" y="2535988"/>
            <a:ext cx="792900" cy="4152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Aashay</a:t>
            </a:r>
            <a:endParaRPr b="0" i="0" sz="1400" u="none" cap="none" strike="noStrike">
              <a:solidFill>
                <a:srgbClr val="000000"/>
              </a:solidFill>
              <a:latin typeface="Arial"/>
              <a:ea typeface="Arial"/>
              <a:cs typeface="Arial"/>
              <a:sym typeface="Arial"/>
            </a:endParaRPr>
          </a:p>
        </p:txBody>
      </p:sp>
      <p:sp>
        <p:nvSpPr>
          <p:cNvPr id="122" name="Google Shape;122;p27"/>
          <p:cNvSpPr txBox="1"/>
          <p:nvPr/>
        </p:nvSpPr>
        <p:spPr>
          <a:xfrm>
            <a:off x="1824075" y="4674200"/>
            <a:ext cx="879000" cy="4152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Saurabh</a:t>
            </a:r>
            <a:endParaRPr b="0" i="0" sz="1400" u="none" cap="none" strike="noStrike">
              <a:solidFill>
                <a:srgbClr val="000000"/>
              </a:solidFill>
              <a:latin typeface="Arial"/>
              <a:ea typeface="Arial"/>
              <a:cs typeface="Arial"/>
              <a:sym typeface="Arial"/>
            </a:endParaRPr>
          </a:p>
        </p:txBody>
      </p:sp>
      <p:sp>
        <p:nvSpPr>
          <p:cNvPr id="123" name="Google Shape;123;p27"/>
          <p:cNvSpPr txBox="1"/>
          <p:nvPr/>
        </p:nvSpPr>
        <p:spPr>
          <a:xfrm>
            <a:off x="4144075" y="4674200"/>
            <a:ext cx="912834" cy="4152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Lindsey</a:t>
            </a:r>
            <a:endParaRPr b="0" i="0" sz="1400" u="none" cap="none" strike="noStrike">
              <a:solidFill>
                <a:srgbClr val="000000"/>
              </a:solidFill>
              <a:latin typeface="Arial"/>
              <a:ea typeface="Arial"/>
              <a:cs typeface="Arial"/>
              <a:sym typeface="Arial"/>
            </a:endParaRPr>
          </a:p>
        </p:txBody>
      </p:sp>
      <p:sp>
        <p:nvSpPr>
          <p:cNvPr id="124" name="Google Shape;124;p27"/>
          <p:cNvSpPr txBox="1"/>
          <p:nvPr/>
        </p:nvSpPr>
        <p:spPr>
          <a:xfrm>
            <a:off x="6499950" y="4674200"/>
            <a:ext cx="658638" cy="4152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Cindy</a:t>
            </a:r>
            <a:endParaRPr b="0" i="0" sz="1400" u="none" cap="none" strike="noStrike">
              <a:solidFill>
                <a:srgbClr val="000000"/>
              </a:solidFill>
              <a:latin typeface="Arial"/>
              <a:ea typeface="Arial"/>
              <a:cs typeface="Arial"/>
              <a:sym typeface="Arial"/>
            </a:endParaRPr>
          </a:p>
        </p:txBody>
      </p:sp>
      <p:pic>
        <p:nvPicPr>
          <p:cNvPr id="125" name="Google Shape;125;p27"/>
          <p:cNvPicPr preferRelativeResize="0"/>
          <p:nvPr/>
        </p:nvPicPr>
        <p:blipFill rotWithShape="1">
          <a:blip r:embed="rId6">
            <a:alphaModFix/>
          </a:blip>
          <a:srcRect b="21228" l="5657" r="9783" t="3146"/>
          <a:stretch/>
        </p:blipFill>
        <p:spPr>
          <a:xfrm>
            <a:off x="6021000" y="2965350"/>
            <a:ext cx="1482300" cy="1694700"/>
          </a:xfrm>
          <a:prstGeom prst="ellipse">
            <a:avLst/>
          </a:prstGeom>
          <a:noFill/>
          <a:ln>
            <a:noFill/>
          </a:ln>
        </p:spPr>
      </p:pic>
      <p:pic>
        <p:nvPicPr>
          <p:cNvPr id="126" name="Google Shape;126;p27"/>
          <p:cNvPicPr preferRelativeResize="0"/>
          <p:nvPr/>
        </p:nvPicPr>
        <p:blipFill rotWithShape="1">
          <a:blip r:embed="rId7">
            <a:alphaModFix/>
          </a:blip>
          <a:srcRect b="21176" l="10043" r="3376" t="13884"/>
          <a:stretch/>
        </p:blipFill>
        <p:spPr>
          <a:xfrm>
            <a:off x="3741313" y="1017737"/>
            <a:ext cx="1542900" cy="1542900"/>
          </a:xfrm>
          <a:prstGeom prst="flowChartConnector">
            <a:avLst/>
          </a:prstGeom>
          <a:noFill/>
          <a:ln>
            <a:noFill/>
          </a:ln>
        </p:spPr>
      </p:pic>
      <p:pic>
        <p:nvPicPr>
          <p:cNvPr id="127" name="Google Shape;127;p27"/>
          <p:cNvPicPr preferRelativeResize="0"/>
          <p:nvPr/>
        </p:nvPicPr>
        <p:blipFill rotWithShape="1">
          <a:blip r:embed="rId8">
            <a:alphaModFix/>
          </a:blip>
          <a:srcRect b="2162" l="0" r="0" t="2171"/>
          <a:stretch/>
        </p:blipFill>
        <p:spPr>
          <a:xfrm>
            <a:off x="3741313" y="3092450"/>
            <a:ext cx="1542900" cy="1542900"/>
          </a:xfrm>
          <a:prstGeom prst="flowChartConnector">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of Project</a:t>
            </a:r>
            <a:endParaRPr/>
          </a:p>
        </p:txBody>
      </p:sp>
      <p:sp>
        <p:nvSpPr>
          <p:cNvPr id="133" name="Google Shape;133;p28"/>
          <p:cNvSpPr txBox="1"/>
          <p:nvPr>
            <p:ph idx="1" type="body"/>
          </p:nvPr>
        </p:nvSpPr>
        <p:spPr>
          <a:xfrm>
            <a:off x="1264275" y="1152475"/>
            <a:ext cx="7568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Goal</a:t>
            </a:r>
            <a:endParaRPr b="1"/>
          </a:p>
          <a:p>
            <a:pPr indent="0" lvl="0" marL="0" rtl="0" algn="l">
              <a:spcBef>
                <a:spcPts val="1600"/>
              </a:spcBef>
              <a:spcAft>
                <a:spcPts val="0"/>
              </a:spcAft>
              <a:buClr>
                <a:schemeClr val="dk1"/>
              </a:buClr>
              <a:buSzPts val="1100"/>
              <a:buFont typeface="Arial"/>
              <a:buNone/>
            </a:pPr>
            <a:r>
              <a:rPr lang="en" sz="1500"/>
              <a:t>Build a web application that predicts student outcome for any given course using a machine learning model.</a:t>
            </a:r>
            <a:endParaRPr sz="1500"/>
          </a:p>
          <a:p>
            <a:pPr indent="0" lvl="0" marL="0" rtl="0" algn="l">
              <a:spcBef>
                <a:spcPts val="1600"/>
              </a:spcBef>
              <a:spcAft>
                <a:spcPts val="0"/>
              </a:spcAft>
              <a:buClr>
                <a:schemeClr val="dk1"/>
              </a:buClr>
              <a:buSzPts val="1100"/>
              <a:buFont typeface="Arial"/>
              <a:buNone/>
            </a:pPr>
            <a:r>
              <a:t/>
            </a:r>
            <a:endParaRPr sz="1500"/>
          </a:p>
          <a:p>
            <a:pPr indent="0" lvl="0" marL="0" rtl="0" algn="l">
              <a:spcBef>
                <a:spcPts val="0"/>
              </a:spcBef>
              <a:spcAft>
                <a:spcPts val="0"/>
              </a:spcAft>
              <a:buClr>
                <a:schemeClr val="dk1"/>
              </a:buClr>
              <a:buSzPts val="1100"/>
              <a:buFont typeface="Arial"/>
              <a:buNone/>
            </a:pPr>
            <a:r>
              <a:rPr b="1" lang="en"/>
              <a:t>Outcome</a:t>
            </a:r>
            <a:endParaRPr b="1"/>
          </a:p>
          <a:p>
            <a:pPr indent="0" lvl="0" marL="0" rtl="0" algn="l">
              <a:spcBef>
                <a:spcPts val="1600"/>
              </a:spcBef>
              <a:spcAft>
                <a:spcPts val="0"/>
              </a:spcAft>
              <a:buClr>
                <a:schemeClr val="dk1"/>
              </a:buClr>
              <a:buSzPts val="1100"/>
              <a:buFont typeface="Arial"/>
              <a:buNone/>
            </a:pPr>
            <a:r>
              <a:rPr lang="en" sz="1500"/>
              <a:t>A Minimal Viable Product that predicts student outcome based on student grades and engagement data (attendance, click stream, log-in duration, etc) for any given course</a:t>
            </a:r>
            <a:endParaRPr sz="1500"/>
          </a:p>
          <a:p>
            <a:pPr indent="0" lvl="0" marL="0" rtl="0" algn="l">
              <a:spcBef>
                <a:spcPts val="0"/>
              </a:spcBef>
              <a:spcAft>
                <a:spcPts val="0"/>
              </a:spcAft>
              <a:buNone/>
            </a:pPr>
            <a:r>
              <a:t/>
            </a:r>
            <a:endParaRPr/>
          </a:p>
        </p:txBody>
      </p:sp>
      <p:pic>
        <p:nvPicPr>
          <p:cNvPr id="134" name="Google Shape;134;p28"/>
          <p:cNvPicPr preferRelativeResize="0"/>
          <p:nvPr/>
        </p:nvPicPr>
        <p:blipFill>
          <a:blip r:embed="rId3">
            <a:alphaModFix/>
          </a:blip>
          <a:stretch>
            <a:fillRect/>
          </a:stretch>
        </p:blipFill>
        <p:spPr>
          <a:xfrm>
            <a:off x="191749" y="1208875"/>
            <a:ext cx="1025675" cy="1003300"/>
          </a:xfrm>
          <a:prstGeom prst="rect">
            <a:avLst/>
          </a:prstGeom>
          <a:noFill/>
          <a:ln>
            <a:noFill/>
          </a:ln>
        </p:spPr>
      </p:pic>
      <p:pic>
        <p:nvPicPr>
          <p:cNvPr id="135" name="Google Shape;135;p28"/>
          <p:cNvPicPr preferRelativeResize="0"/>
          <p:nvPr/>
        </p:nvPicPr>
        <p:blipFill>
          <a:blip r:embed="rId4">
            <a:alphaModFix/>
          </a:blip>
          <a:stretch>
            <a:fillRect/>
          </a:stretch>
        </p:blipFill>
        <p:spPr>
          <a:xfrm>
            <a:off x="168325" y="2832650"/>
            <a:ext cx="1072524" cy="825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9"/>
          <p:cNvSpPr txBox="1"/>
          <p:nvPr>
            <p:ph type="title"/>
          </p:nvPr>
        </p:nvSpPr>
        <p:spPr>
          <a:xfrm>
            <a:off x="266575" y="45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Logistical Accomplishments</a:t>
            </a:r>
            <a:endParaRPr/>
          </a:p>
        </p:txBody>
      </p:sp>
      <p:sp>
        <p:nvSpPr>
          <p:cNvPr id="141" name="Google Shape;141;p29"/>
          <p:cNvSpPr txBox="1"/>
          <p:nvPr>
            <p:ph idx="1" type="body"/>
          </p:nvPr>
        </p:nvSpPr>
        <p:spPr>
          <a:xfrm>
            <a:off x="203175" y="678050"/>
            <a:ext cx="8811300" cy="1139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 </a:t>
            </a:r>
            <a:r>
              <a:rPr b="1" lang="en"/>
              <a:t>Attendance</a:t>
            </a:r>
            <a:r>
              <a:rPr lang="en"/>
              <a:t>: </a:t>
            </a:r>
            <a:r>
              <a:rPr lang="en" sz="1700"/>
              <a:t>90% overall attendance for sub team meetings</a:t>
            </a:r>
            <a:r>
              <a:rPr lang="en"/>
              <a:t> </a:t>
            </a:r>
            <a:endParaRPr sz="1400"/>
          </a:p>
          <a:p>
            <a:pPr indent="0" lvl="0" marL="0" rtl="0" algn="l">
              <a:lnSpc>
                <a:spcPct val="115000"/>
              </a:lnSpc>
              <a:spcBef>
                <a:spcPts val="0"/>
              </a:spcBef>
              <a:spcAft>
                <a:spcPts val="0"/>
              </a:spcAft>
              <a:buClr>
                <a:schemeClr val="dk1"/>
              </a:buClr>
              <a:buSzPts val="1100"/>
              <a:buFont typeface="Arial"/>
              <a:buNone/>
            </a:pPr>
            <a:r>
              <a:rPr lang="en"/>
              <a:t>❖ </a:t>
            </a:r>
            <a:r>
              <a:rPr b="1" lang="en"/>
              <a:t>Trello</a:t>
            </a:r>
            <a:r>
              <a:rPr lang="en"/>
              <a:t>: </a:t>
            </a:r>
            <a:r>
              <a:rPr lang="en" sz="1700"/>
              <a:t>Team worked well using Trello tasks. Most tasks are completed or under review.</a:t>
            </a:r>
            <a:endParaRPr sz="1700"/>
          </a:p>
          <a:p>
            <a:pPr indent="0" lvl="0" marL="0" rtl="0" algn="l">
              <a:spcBef>
                <a:spcPts val="0"/>
              </a:spcBef>
              <a:spcAft>
                <a:spcPts val="0"/>
              </a:spcAft>
              <a:buClr>
                <a:schemeClr val="dk1"/>
              </a:buClr>
              <a:buSzPts val="1100"/>
              <a:buFont typeface="Arial"/>
              <a:buNone/>
            </a:pPr>
            <a:r>
              <a:rPr lang="en"/>
              <a:t>❖ </a:t>
            </a:r>
            <a:r>
              <a:rPr b="1" lang="en"/>
              <a:t>Documentation</a:t>
            </a:r>
            <a:r>
              <a:rPr lang="en"/>
              <a:t>: </a:t>
            </a:r>
            <a:r>
              <a:rPr lang="en" sz="1700"/>
              <a:t>Extra focus on documentation for smoother hand-off</a:t>
            </a:r>
            <a:endParaRPr sz="1700"/>
          </a:p>
          <a:p>
            <a:pPr indent="0" lvl="0" marL="0" rtl="0" algn="l">
              <a:spcBef>
                <a:spcPts val="0"/>
              </a:spcBef>
              <a:spcAft>
                <a:spcPts val="0"/>
              </a:spcAft>
              <a:buNone/>
            </a:pPr>
            <a:r>
              <a:t/>
            </a:r>
            <a:endParaRPr/>
          </a:p>
        </p:txBody>
      </p:sp>
      <p:pic>
        <p:nvPicPr>
          <p:cNvPr id="142" name="Google Shape;142;p29"/>
          <p:cNvPicPr preferRelativeResize="0"/>
          <p:nvPr/>
        </p:nvPicPr>
        <p:blipFill>
          <a:blip r:embed="rId3">
            <a:alphaModFix/>
          </a:blip>
          <a:stretch>
            <a:fillRect/>
          </a:stretch>
        </p:blipFill>
        <p:spPr>
          <a:xfrm>
            <a:off x="1193750" y="1935500"/>
            <a:ext cx="7094776" cy="3151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46" name="Shape 146"/>
        <p:cNvGrpSpPr/>
        <p:nvPr/>
      </p:nvGrpSpPr>
      <p:grpSpPr>
        <a:xfrm>
          <a:off x="0" y="0"/>
          <a:ext cx="0" cy="0"/>
          <a:chOff x="0" y="0"/>
          <a:chExt cx="0" cy="0"/>
        </a:xfrm>
      </p:grpSpPr>
      <p:sp>
        <p:nvSpPr>
          <p:cNvPr id="147" name="Google Shape;147;p30"/>
          <p:cNvSpPr txBox="1"/>
          <p:nvPr>
            <p:ph type="ctrTitle"/>
          </p:nvPr>
        </p:nvSpPr>
        <p:spPr>
          <a:xfrm>
            <a:off x="311708" y="985750"/>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4700">
                <a:latin typeface="Times New Roman"/>
                <a:ea typeface="Times New Roman"/>
                <a:cs typeface="Times New Roman"/>
                <a:sym typeface="Times New Roman"/>
              </a:rPr>
              <a:t>Data Modeling Team</a:t>
            </a:r>
            <a:endParaRPr sz="47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1"/>
          <p:cNvSpPr txBox="1"/>
          <p:nvPr>
            <p:ph type="title"/>
          </p:nvPr>
        </p:nvSpPr>
        <p:spPr>
          <a:xfrm>
            <a:off x="311700" y="155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
              <a:t>Data Modeling Team: Goal</a:t>
            </a:r>
            <a:endParaRPr/>
          </a:p>
          <a:p>
            <a:pPr indent="0" lvl="0" marL="0" rtl="0" algn="l">
              <a:spcBef>
                <a:spcPts val="0"/>
              </a:spcBef>
              <a:spcAft>
                <a:spcPts val="0"/>
              </a:spcAft>
              <a:buNone/>
            </a:pPr>
            <a:r>
              <a:t/>
            </a:r>
            <a:endParaRPr/>
          </a:p>
        </p:txBody>
      </p:sp>
      <p:pic>
        <p:nvPicPr>
          <p:cNvPr id="153" name="Google Shape;153;p31"/>
          <p:cNvPicPr preferRelativeResize="0"/>
          <p:nvPr/>
        </p:nvPicPr>
        <p:blipFill>
          <a:blip r:embed="rId3">
            <a:alphaModFix/>
          </a:blip>
          <a:stretch>
            <a:fillRect/>
          </a:stretch>
        </p:blipFill>
        <p:spPr>
          <a:xfrm>
            <a:off x="104250" y="776150"/>
            <a:ext cx="8817749" cy="4367350"/>
          </a:xfrm>
          <a:prstGeom prst="rect">
            <a:avLst/>
          </a:prstGeom>
          <a:noFill/>
          <a:ln>
            <a:noFill/>
          </a:ln>
        </p:spPr>
      </p:pic>
      <p:sp>
        <p:nvSpPr>
          <p:cNvPr id="154" name="Google Shape;154;p31"/>
          <p:cNvSpPr txBox="1"/>
          <p:nvPr/>
        </p:nvSpPr>
        <p:spPr>
          <a:xfrm>
            <a:off x="7154700" y="1974575"/>
            <a:ext cx="97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Compare</a:t>
            </a:r>
            <a:endParaRPr b="1"/>
          </a:p>
        </p:txBody>
      </p:sp>
      <p:sp>
        <p:nvSpPr>
          <p:cNvPr id="155" name="Google Shape;155;p31"/>
          <p:cNvSpPr txBox="1"/>
          <p:nvPr>
            <p:ph idx="1" type="body"/>
          </p:nvPr>
        </p:nvSpPr>
        <p:spPr>
          <a:xfrm>
            <a:off x="426700" y="2374775"/>
            <a:ext cx="2560200" cy="266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Goal :</a:t>
            </a:r>
            <a:r>
              <a:rPr b="1" lang="en" sz="1400">
                <a:latin typeface="Times New Roman"/>
                <a:ea typeface="Times New Roman"/>
                <a:cs typeface="Times New Roman"/>
                <a:sym typeface="Times New Roman"/>
              </a:rPr>
              <a:t> </a:t>
            </a:r>
            <a:r>
              <a:rPr lang="en" sz="1400">
                <a:latin typeface="Times New Roman"/>
                <a:ea typeface="Times New Roman"/>
                <a:cs typeface="Times New Roman"/>
                <a:sym typeface="Times New Roman"/>
              </a:rPr>
              <a:t>Apply predictive modeling techniques from previous semester to new dataset and compare the results of the two course to find correlations and patterns.</a:t>
            </a:r>
            <a:endParaRPr sz="1400">
              <a:latin typeface="Times New Roman"/>
              <a:ea typeface="Times New Roman"/>
              <a:cs typeface="Times New Roman"/>
              <a:sym typeface="Times New Roman"/>
            </a:endParaRPr>
          </a:p>
          <a:p>
            <a:pPr indent="0" lvl="0" marL="0" rtl="0" algn="l">
              <a:spcBef>
                <a:spcPts val="0"/>
              </a:spcBef>
              <a:spcAft>
                <a:spcPts val="0"/>
              </a:spcAft>
              <a:buNone/>
            </a:pPr>
            <a:r>
              <a:rPr b="1" lang="en" sz="1700">
                <a:latin typeface="Times New Roman"/>
                <a:ea typeface="Times New Roman"/>
                <a:cs typeface="Times New Roman"/>
                <a:sym typeface="Times New Roman"/>
              </a:rPr>
              <a:t>Paper:  </a:t>
            </a:r>
            <a:r>
              <a:rPr lang="en" sz="1400">
                <a:latin typeface="Times New Roman"/>
                <a:ea typeface="Times New Roman"/>
                <a:cs typeface="Times New Roman"/>
                <a:sym typeface="Times New Roman"/>
              </a:rPr>
              <a:t>Student success prediction in MOOCs by Gardner &amp; Brooks (University of Washington)</a:t>
            </a:r>
            <a:endParaRPr b="1" sz="1400">
              <a:latin typeface="Times New Roman"/>
              <a:ea typeface="Times New Roman"/>
              <a:cs typeface="Times New Roman"/>
              <a:sym typeface="Times New Roman"/>
            </a:endParaRPr>
          </a:p>
        </p:txBody>
      </p:sp>
      <p:sp>
        <p:nvSpPr>
          <p:cNvPr id="156" name="Google Shape;156;p31"/>
          <p:cNvSpPr txBox="1"/>
          <p:nvPr/>
        </p:nvSpPr>
        <p:spPr>
          <a:xfrm>
            <a:off x="3965388" y="1974575"/>
            <a:ext cx="121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Time Series</a:t>
            </a:r>
            <a:endParaRPr b="1"/>
          </a:p>
        </p:txBody>
      </p:sp>
      <p:sp>
        <p:nvSpPr>
          <p:cNvPr id="157" name="Google Shape;157;p31"/>
          <p:cNvSpPr txBox="1"/>
          <p:nvPr/>
        </p:nvSpPr>
        <p:spPr>
          <a:xfrm>
            <a:off x="791550" y="1974575"/>
            <a:ext cx="172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Model Evaluation</a:t>
            </a:r>
            <a:endParaRPr b="1"/>
          </a:p>
        </p:txBody>
      </p:sp>
      <p:sp>
        <p:nvSpPr>
          <p:cNvPr id="158" name="Google Shape;158;p31"/>
          <p:cNvSpPr txBox="1"/>
          <p:nvPr>
            <p:ph idx="1" type="body"/>
          </p:nvPr>
        </p:nvSpPr>
        <p:spPr>
          <a:xfrm>
            <a:off x="3394250" y="2374775"/>
            <a:ext cx="2467500" cy="266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Goal : </a:t>
            </a:r>
            <a:r>
              <a:rPr lang="en" sz="1400">
                <a:latin typeface="Times New Roman"/>
                <a:ea typeface="Times New Roman"/>
                <a:cs typeface="Times New Roman"/>
                <a:sym typeface="Times New Roman"/>
              </a:rPr>
              <a:t>Evaluate the impact of time series clickstream data on predicting course progress and student success</a:t>
            </a:r>
            <a:endParaRPr sz="1400">
              <a:latin typeface="Times New Roman"/>
              <a:ea typeface="Times New Roman"/>
              <a:cs typeface="Times New Roman"/>
              <a:sym typeface="Times New Roman"/>
            </a:endParaRPr>
          </a:p>
          <a:p>
            <a:pPr indent="0" lvl="0" marL="0" rtl="0" algn="l">
              <a:spcBef>
                <a:spcPts val="0"/>
              </a:spcBef>
              <a:spcAft>
                <a:spcPts val="0"/>
              </a:spcAft>
              <a:buNone/>
            </a:pPr>
            <a:r>
              <a:rPr b="1" lang="en" sz="1700">
                <a:latin typeface="Times New Roman"/>
                <a:ea typeface="Times New Roman"/>
                <a:cs typeface="Times New Roman"/>
                <a:sym typeface="Times New Roman"/>
              </a:rPr>
              <a:t>Paper: </a:t>
            </a:r>
            <a:r>
              <a:rPr lang="en" sz="1400">
                <a:latin typeface="Times New Roman"/>
                <a:ea typeface="Times New Roman"/>
                <a:cs typeface="Times New Roman"/>
                <a:sym typeface="Times New Roman"/>
              </a:rPr>
              <a:t>Behavior-Based Grade Prediction for MOOCs via Time Series Neural Networks by Tsung-Yen Yang, Christopher Brinton (Princeton University)</a:t>
            </a:r>
            <a:endParaRPr b="1" sz="1400">
              <a:latin typeface="Times New Roman"/>
              <a:ea typeface="Times New Roman"/>
              <a:cs typeface="Times New Roman"/>
              <a:sym typeface="Times New Roman"/>
            </a:endParaRPr>
          </a:p>
        </p:txBody>
      </p:sp>
      <p:sp>
        <p:nvSpPr>
          <p:cNvPr id="159" name="Google Shape;159;p31"/>
          <p:cNvSpPr txBox="1"/>
          <p:nvPr>
            <p:ph idx="1" type="body"/>
          </p:nvPr>
        </p:nvSpPr>
        <p:spPr>
          <a:xfrm>
            <a:off x="6361800" y="2571750"/>
            <a:ext cx="2560200" cy="246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Goal : </a:t>
            </a:r>
            <a:r>
              <a:rPr lang="en" sz="1400">
                <a:latin typeface="Times New Roman"/>
                <a:ea typeface="Times New Roman"/>
                <a:cs typeface="Times New Roman"/>
                <a:sym typeface="Times New Roman"/>
              </a:rPr>
              <a:t>Compare our results with a similar research</a:t>
            </a:r>
            <a:endParaRPr sz="1400">
              <a:latin typeface="Times New Roman"/>
              <a:ea typeface="Times New Roman"/>
              <a:cs typeface="Times New Roman"/>
              <a:sym typeface="Times New Roman"/>
            </a:endParaRPr>
          </a:p>
          <a:p>
            <a:pPr indent="0" lvl="0" marL="0" rtl="0" algn="l">
              <a:spcBef>
                <a:spcPts val="0"/>
              </a:spcBef>
              <a:spcAft>
                <a:spcPts val="0"/>
              </a:spcAft>
              <a:buNone/>
            </a:pPr>
            <a:r>
              <a:rPr b="1" lang="en" sz="1700">
                <a:latin typeface="Times New Roman"/>
                <a:ea typeface="Times New Roman"/>
                <a:cs typeface="Times New Roman"/>
                <a:sym typeface="Times New Roman"/>
              </a:rPr>
              <a:t>Paper: </a:t>
            </a:r>
            <a:r>
              <a:rPr lang="en" sz="1400">
                <a:latin typeface="Times New Roman"/>
                <a:ea typeface="Times New Roman"/>
                <a:cs typeface="Times New Roman"/>
                <a:sym typeface="Times New Roman"/>
              </a:rPr>
              <a:t>Mass attrition: An analysis of drop out from a Principles of Microeconomics MOOC by Rebecca M Stein and Gloria Allione (University of Pennsylvania) </a:t>
            </a:r>
            <a:endParaRPr b="1" sz="1400">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p:txBody>
      </p:sp>
      <p:pic>
        <p:nvPicPr>
          <p:cNvPr id="160" name="Google Shape;160;p31"/>
          <p:cNvPicPr preferRelativeResize="0"/>
          <p:nvPr/>
        </p:nvPicPr>
        <p:blipFill>
          <a:blip r:embed="rId4">
            <a:alphaModFix/>
          </a:blip>
          <a:stretch>
            <a:fillRect/>
          </a:stretch>
        </p:blipFill>
        <p:spPr>
          <a:xfrm>
            <a:off x="2570200" y="4663600"/>
            <a:ext cx="400200" cy="400200"/>
          </a:xfrm>
          <a:prstGeom prst="rect">
            <a:avLst/>
          </a:prstGeom>
          <a:noFill/>
          <a:ln>
            <a:noFill/>
          </a:ln>
        </p:spPr>
      </p:pic>
      <p:pic>
        <p:nvPicPr>
          <p:cNvPr id="161" name="Google Shape;161;p31"/>
          <p:cNvPicPr preferRelativeResize="0"/>
          <p:nvPr/>
        </p:nvPicPr>
        <p:blipFill>
          <a:blip r:embed="rId4">
            <a:alphaModFix/>
          </a:blip>
          <a:stretch>
            <a:fillRect/>
          </a:stretch>
        </p:blipFill>
        <p:spPr>
          <a:xfrm>
            <a:off x="5509400" y="4663600"/>
            <a:ext cx="400200" cy="400200"/>
          </a:xfrm>
          <a:prstGeom prst="rect">
            <a:avLst/>
          </a:prstGeom>
          <a:noFill/>
          <a:ln>
            <a:noFill/>
          </a:ln>
        </p:spPr>
      </p:pic>
      <p:pic>
        <p:nvPicPr>
          <p:cNvPr id="162" name="Google Shape;162;p31"/>
          <p:cNvPicPr preferRelativeResize="0"/>
          <p:nvPr/>
        </p:nvPicPr>
        <p:blipFill>
          <a:blip r:embed="rId4">
            <a:alphaModFix/>
          </a:blip>
          <a:stretch>
            <a:fillRect/>
          </a:stretch>
        </p:blipFill>
        <p:spPr>
          <a:xfrm>
            <a:off x="8508300" y="4663600"/>
            <a:ext cx="400200" cy="400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2"/>
          <p:cNvSpPr txBox="1"/>
          <p:nvPr>
            <p:ph type="title"/>
          </p:nvPr>
        </p:nvSpPr>
        <p:spPr>
          <a:xfrm>
            <a:off x="311700" y="1322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Progress Since Last Presentation</a:t>
            </a:r>
            <a:endParaRPr/>
          </a:p>
        </p:txBody>
      </p:sp>
      <p:sp>
        <p:nvSpPr>
          <p:cNvPr id="168" name="Google Shape;168;p32"/>
          <p:cNvSpPr txBox="1"/>
          <p:nvPr>
            <p:ph idx="1" type="body"/>
          </p:nvPr>
        </p:nvSpPr>
        <p:spPr>
          <a:xfrm>
            <a:off x="311700" y="704975"/>
            <a:ext cx="8520600" cy="4321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Times New Roman"/>
              <a:buChar char="❖"/>
            </a:pPr>
            <a:r>
              <a:rPr b="1" lang="en" sz="1600"/>
              <a:t>Time Series Modeling</a:t>
            </a:r>
            <a:endParaRPr b="1" sz="1600"/>
          </a:p>
          <a:p>
            <a:pPr indent="-311150" lvl="1" marL="914400" rtl="0" algn="l">
              <a:lnSpc>
                <a:spcPct val="115000"/>
              </a:lnSpc>
              <a:spcBef>
                <a:spcPts val="0"/>
              </a:spcBef>
              <a:spcAft>
                <a:spcPts val="0"/>
              </a:spcAft>
              <a:buSzPts val="1300"/>
              <a:buChar char="○"/>
            </a:pPr>
            <a:r>
              <a:rPr lang="en" sz="1300"/>
              <a:t>Improved outlier removal approach</a:t>
            </a:r>
            <a:endParaRPr sz="1300"/>
          </a:p>
          <a:p>
            <a:pPr indent="-311150" lvl="1" marL="914400" rtl="0" algn="l">
              <a:lnSpc>
                <a:spcPct val="115000"/>
              </a:lnSpc>
              <a:spcBef>
                <a:spcPts val="0"/>
              </a:spcBef>
              <a:spcAft>
                <a:spcPts val="0"/>
              </a:spcAft>
              <a:buSzPts val="1300"/>
              <a:buChar char="○"/>
            </a:pPr>
            <a:r>
              <a:rPr lang="en" sz="1300"/>
              <a:t>Fixed performance issues with data aggregation for CS course</a:t>
            </a:r>
            <a:endParaRPr sz="1300"/>
          </a:p>
          <a:p>
            <a:pPr indent="-311150" lvl="1" marL="914400" rtl="0" algn="l">
              <a:lnSpc>
                <a:spcPct val="115000"/>
              </a:lnSpc>
              <a:spcBef>
                <a:spcPts val="0"/>
              </a:spcBef>
              <a:spcAft>
                <a:spcPts val="0"/>
              </a:spcAft>
              <a:buSzPts val="1300"/>
              <a:buChar char="○"/>
            </a:pPr>
            <a:r>
              <a:rPr lang="en" sz="1300"/>
              <a:t>Build a framework for time series modeling</a:t>
            </a:r>
            <a:endParaRPr sz="1300"/>
          </a:p>
          <a:p>
            <a:pPr indent="-311150" lvl="1" marL="914400" rtl="0" algn="l">
              <a:lnSpc>
                <a:spcPct val="115000"/>
              </a:lnSpc>
              <a:spcBef>
                <a:spcPts val="0"/>
              </a:spcBef>
              <a:spcAft>
                <a:spcPts val="0"/>
              </a:spcAft>
              <a:buSzPts val="1300"/>
              <a:buChar char="○"/>
            </a:pPr>
            <a:r>
              <a:rPr lang="en" sz="1300"/>
              <a:t>Build Time Series Model for CS course</a:t>
            </a:r>
            <a:endParaRPr sz="1300"/>
          </a:p>
          <a:p>
            <a:pPr indent="-311150" lvl="1" marL="914400" rtl="0" algn="l">
              <a:lnSpc>
                <a:spcPct val="115000"/>
              </a:lnSpc>
              <a:spcBef>
                <a:spcPts val="0"/>
              </a:spcBef>
              <a:spcAft>
                <a:spcPts val="0"/>
              </a:spcAft>
              <a:buSzPts val="1300"/>
              <a:buChar char="○"/>
            </a:pPr>
            <a:r>
              <a:rPr lang="en" sz="1300"/>
              <a:t>Build Time Series Model for MGT course</a:t>
            </a:r>
            <a:endParaRPr sz="1300"/>
          </a:p>
          <a:p>
            <a:pPr indent="-330200" lvl="0" marL="457200" rtl="0" algn="l">
              <a:spcBef>
                <a:spcPts val="0"/>
              </a:spcBef>
              <a:spcAft>
                <a:spcPts val="0"/>
              </a:spcAft>
              <a:buSzPts val="1600"/>
              <a:buFont typeface="Times New Roman"/>
              <a:buChar char="❖"/>
            </a:pPr>
            <a:r>
              <a:rPr b="1" lang="en" sz="1600">
                <a:latin typeface="Times New Roman"/>
                <a:ea typeface="Times New Roman"/>
                <a:cs typeface="Times New Roman"/>
                <a:sym typeface="Times New Roman"/>
              </a:rPr>
              <a:t>Compare STEM and non-STEM results for Time series modeling</a:t>
            </a:r>
            <a:endParaRPr b="1" sz="900">
              <a:latin typeface="Times New Roman"/>
              <a:ea typeface="Times New Roman"/>
              <a:cs typeface="Times New Roman"/>
              <a:sym typeface="Times New Roman"/>
            </a:endParaRPr>
          </a:p>
          <a:p>
            <a:pPr indent="-311150" lvl="1" marL="914400" rtl="0" algn="l">
              <a:spcBef>
                <a:spcPts val="0"/>
              </a:spcBef>
              <a:spcAft>
                <a:spcPts val="0"/>
              </a:spcAft>
              <a:buSzPts val="1300"/>
              <a:buChar char="○"/>
            </a:pPr>
            <a:r>
              <a:rPr lang="en" sz="1300"/>
              <a:t>Run time series learning technique to MGT100 and compare model performances with CS1301 </a:t>
            </a:r>
            <a:endParaRPr sz="1300"/>
          </a:p>
          <a:p>
            <a:pPr indent="-342900" lvl="0" marL="457200" rtl="0" algn="l">
              <a:spcBef>
                <a:spcPts val="0"/>
              </a:spcBef>
              <a:spcAft>
                <a:spcPts val="0"/>
              </a:spcAft>
              <a:buSzPts val="1800"/>
              <a:buFont typeface="Times New Roman"/>
              <a:buChar char="❖"/>
            </a:pPr>
            <a:r>
              <a:rPr b="1" lang="en" sz="1600"/>
              <a:t>Determine minimum weeks data required for predicting</a:t>
            </a:r>
            <a:endParaRPr b="1" sz="1600"/>
          </a:p>
          <a:p>
            <a:pPr indent="-311150" lvl="1" marL="914400" rtl="0" algn="l">
              <a:spcBef>
                <a:spcPts val="0"/>
              </a:spcBef>
              <a:spcAft>
                <a:spcPts val="0"/>
              </a:spcAft>
              <a:buSzPts val="1300"/>
              <a:buChar char="○"/>
            </a:pPr>
            <a:r>
              <a:rPr lang="en" sz="1300"/>
              <a:t>Implement filtering techniques on the time series test set and generate a plot to determine the minimum amount/weeks of data required for making accurate prediction.</a:t>
            </a:r>
            <a:endParaRPr sz="12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 sz="1600"/>
              <a:t>Adding synthetic data to the dataset to fix data imbalance</a:t>
            </a:r>
            <a:endParaRPr b="1" sz="1600"/>
          </a:p>
          <a:p>
            <a:pPr indent="-311150" lvl="1" marL="914400" rtl="0" algn="l">
              <a:spcBef>
                <a:spcPts val="0"/>
              </a:spcBef>
              <a:spcAft>
                <a:spcPts val="0"/>
              </a:spcAft>
              <a:buSzPts val="1300"/>
              <a:buChar char="○"/>
            </a:pPr>
            <a:r>
              <a:rPr lang="en" sz="1300"/>
              <a:t>Implemented using a Python implementation of Synthetic Minority Over-Sampling Technique for Regression with Gaussian Noise (SMOGN).</a:t>
            </a:r>
            <a:endParaRPr sz="1300"/>
          </a:p>
          <a:p>
            <a:pPr indent="-304800" lvl="1" marL="914400" rtl="0" algn="l">
              <a:spcBef>
                <a:spcPts val="0"/>
              </a:spcBef>
              <a:spcAft>
                <a:spcPts val="0"/>
              </a:spcAft>
              <a:buSzPts val="1200"/>
              <a:buChar char="○"/>
            </a:pPr>
            <a:r>
              <a:rPr lang="en" sz="1300"/>
              <a:t>Branco, P., Torgo, L., Ribeiro, R. (2017). SMOGN: A Pre-Processing Approach for Imbalanced Regression. Proceedings of Machine Learning Research, 74:36-50. </a:t>
            </a:r>
            <a:r>
              <a:rPr lang="en" sz="1200" u="sng">
                <a:solidFill>
                  <a:schemeClr val="hlink"/>
                </a:solidFill>
                <a:hlinkClick r:id="rId3"/>
              </a:rPr>
              <a:t>http://proceedings.mlr.press/v74/branco17a/branco17a.pdf</a:t>
            </a:r>
            <a:endParaRPr sz="1200"/>
          </a:p>
          <a:p>
            <a:pPr indent="0" lvl="0" marL="457200" rtl="0" algn="l">
              <a:spcBef>
                <a:spcPts val="0"/>
              </a:spcBef>
              <a:spcAft>
                <a:spcPts val="0"/>
              </a:spcAft>
              <a:buNone/>
            </a:pPr>
            <a:r>
              <a:t/>
            </a:r>
            <a:endParaRPr sz="19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3"/>
          <p:cNvSpPr txBox="1"/>
          <p:nvPr>
            <p:ph type="title"/>
          </p:nvPr>
        </p:nvSpPr>
        <p:spPr>
          <a:xfrm>
            <a:off x="172475" y="180825"/>
            <a:ext cx="865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STEM vs Non-STEM Time </a:t>
            </a:r>
            <a:r>
              <a:rPr lang="en"/>
              <a:t>Series</a:t>
            </a:r>
            <a:r>
              <a:rPr lang="en"/>
              <a:t> Model Comparison</a:t>
            </a:r>
            <a:endParaRPr/>
          </a:p>
          <a:p>
            <a:pPr indent="0" lvl="0" marL="0" rtl="0" algn="l">
              <a:spcBef>
                <a:spcPts val="0"/>
              </a:spcBef>
              <a:spcAft>
                <a:spcPts val="0"/>
              </a:spcAft>
              <a:buNone/>
            </a:pPr>
            <a:r>
              <a:t/>
            </a:r>
            <a:endParaRPr/>
          </a:p>
        </p:txBody>
      </p:sp>
      <p:sp>
        <p:nvSpPr>
          <p:cNvPr id="174" name="Google Shape;174;p33"/>
          <p:cNvSpPr txBox="1"/>
          <p:nvPr>
            <p:ph idx="1" type="body"/>
          </p:nvPr>
        </p:nvSpPr>
        <p:spPr>
          <a:xfrm>
            <a:off x="417050" y="3782875"/>
            <a:ext cx="8272500" cy="1298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sz="1600"/>
              <a:t>Gradient boosting</a:t>
            </a:r>
            <a:r>
              <a:rPr lang="en" sz="1600"/>
              <a:t> performed best for both STEM and non-STEM</a:t>
            </a:r>
            <a:endParaRPr sz="1600"/>
          </a:p>
          <a:p>
            <a:pPr indent="-330200" lvl="0" marL="457200" rtl="0" algn="l">
              <a:spcBef>
                <a:spcPts val="0"/>
              </a:spcBef>
              <a:spcAft>
                <a:spcPts val="0"/>
              </a:spcAft>
              <a:buSzPts val="1600"/>
              <a:buChar char="❖"/>
            </a:pPr>
            <a:r>
              <a:rPr lang="en" sz="1600"/>
              <a:t>Interestingly, kNN performed well in the CV RMSE on the train set for the CS course.</a:t>
            </a:r>
            <a:endParaRPr sz="1600"/>
          </a:p>
          <a:p>
            <a:pPr indent="-330200" lvl="0" marL="457200" rtl="0" algn="l">
              <a:spcBef>
                <a:spcPts val="0"/>
              </a:spcBef>
              <a:spcAft>
                <a:spcPts val="0"/>
              </a:spcAft>
              <a:buSzPts val="1600"/>
              <a:buChar char="❖"/>
            </a:pPr>
            <a:r>
              <a:rPr lang="en" sz="1600"/>
              <a:t>On an average RMSE was higher in the non-STEM course, likely because of low volume of data.</a:t>
            </a:r>
            <a:endParaRPr sz="1600"/>
          </a:p>
        </p:txBody>
      </p:sp>
      <p:pic>
        <p:nvPicPr>
          <p:cNvPr id="175" name="Google Shape;175;p33"/>
          <p:cNvPicPr preferRelativeResize="0"/>
          <p:nvPr/>
        </p:nvPicPr>
        <p:blipFill rotWithShape="1">
          <a:blip r:embed="rId3">
            <a:alphaModFix/>
          </a:blip>
          <a:srcRect b="0" l="999" r="1009" t="0"/>
          <a:stretch/>
        </p:blipFill>
        <p:spPr>
          <a:xfrm>
            <a:off x="363100" y="787775"/>
            <a:ext cx="4039675" cy="2484500"/>
          </a:xfrm>
          <a:prstGeom prst="rect">
            <a:avLst/>
          </a:prstGeom>
          <a:noFill/>
          <a:ln>
            <a:noFill/>
          </a:ln>
        </p:spPr>
      </p:pic>
      <p:sp>
        <p:nvSpPr>
          <p:cNvPr id="176" name="Google Shape;176;p33"/>
          <p:cNvSpPr txBox="1"/>
          <p:nvPr/>
        </p:nvSpPr>
        <p:spPr>
          <a:xfrm>
            <a:off x="2173200" y="3235563"/>
            <a:ext cx="92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MGT100</a:t>
            </a:r>
            <a:endParaRPr/>
          </a:p>
        </p:txBody>
      </p:sp>
      <p:sp>
        <p:nvSpPr>
          <p:cNvPr id="177" name="Google Shape;177;p33"/>
          <p:cNvSpPr txBox="1"/>
          <p:nvPr/>
        </p:nvSpPr>
        <p:spPr>
          <a:xfrm>
            <a:off x="6682225" y="3235575"/>
            <a:ext cx="8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CS1301</a:t>
            </a:r>
            <a:endParaRPr/>
          </a:p>
        </p:txBody>
      </p:sp>
      <p:pic>
        <p:nvPicPr>
          <p:cNvPr id="178" name="Google Shape;178;p33"/>
          <p:cNvPicPr preferRelativeResize="0"/>
          <p:nvPr/>
        </p:nvPicPr>
        <p:blipFill>
          <a:blip r:embed="rId4">
            <a:alphaModFix/>
          </a:blip>
          <a:stretch>
            <a:fillRect/>
          </a:stretch>
        </p:blipFill>
        <p:spPr>
          <a:xfrm>
            <a:off x="4572000" y="905925"/>
            <a:ext cx="3872993" cy="2177250"/>
          </a:xfrm>
          <a:prstGeom prst="rect">
            <a:avLst/>
          </a:prstGeom>
          <a:noFill/>
          <a:ln>
            <a:noFill/>
          </a:ln>
        </p:spPr>
      </p:pic>
      <p:pic>
        <p:nvPicPr>
          <p:cNvPr id="179" name="Google Shape;179;p33"/>
          <p:cNvPicPr preferRelativeResize="0"/>
          <p:nvPr/>
        </p:nvPicPr>
        <p:blipFill>
          <a:blip r:embed="rId5">
            <a:alphaModFix/>
          </a:blip>
          <a:stretch>
            <a:fillRect/>
          </a:stretch>
        </p:blipFill>
        <p:spPr>
          <a:xfrm>
            <a:off x="4454175" y="694363"/>
            <a:ext cx="4625675" cy="2600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