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Lato"/>
      <p:regular r:id="rId31"/>
      <p:bold r:id="rId32"/>
      <p:italic r:id="rId33"/>
      <p:boldItalic r:id="rId34"/>
    </p:embeddedFont>
    <p:embeddedFont>
      <p:font typeface="Comforta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35" Type="http://schemas.openxmlformats.org/officeDocument/2006/relationships/font" Target="fonts/Comfortaa-regular.fntdata"/><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Comfortaa-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8a2be0109_0_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98a2be0109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e7769658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e7769658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d9ad2e93d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bd9ad2e93d_2_9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d9ad2e93d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solidFill>
                  <a:srgbClr val="595959"/>
                </a:solidFill>
              </a:rPr>
              <a:t>Data Wrangling</a:t>
            </a:r>
            <a:endParaRPr b="1" sz="1400">
              <a:solidFill>
                <a:srgbClr val="595959"/>
              </a:solidFill>
            </a:endParaRPr>
          </a:p>
          <a:p>
            <a:pPr indent="-317500" lvl="0" marL="457200" rtl="0" algn="l">
              <a:lnSpc>
                <a:spcPct val="115000"/>
              </a:lnSpc>
              <a:spcBef>
                <a:spcPts val="0"/>
              </a:spcBef>
              <a:spcAft>
                <a:spcPts val="0"/>
              </a:spcAft>
              <a:buClr>
                <a:srgbClr val="595959"/>
              </a:buClr>
              <a:buSzPts val="1400"/>
              <a:buChar char="-"/>
            </a:pPr>
            <a:r>
              <a:rPr lang="en" sz="1400">
                <a:solidFill>
                  <a:srgbClr val="595959"/>
                </a:solidFill>
              </a:rPr>
              <a:t>So far we have already s</a:t>
            </a:r>
            <a:r>
              <a:rPr lang="en" sz="1400">
                <a:solidFill>
                  <a:srgbClr val="595959"/>
                </a:solidFill>
              </a:rPr>
              <a:t>tarted transforming the data for easier analysis by transposing and reorganizing its format,</a:t>
            </a:r>
            <a:endParaRPr sz="1400">
              <a:solidFill>
                <a:srgbClr val="595959"/>
              </a:solidFill>
            </a:endParaRPr>
          </a:p>
          <a:p>
            <a:pPr indent="-317500" lvl="0" marL="457200" rtl="0" algn="l">
              <a:lnSpc>
                <a:spcPct val="115000"/>
              </a:lnSpc>
              <a:spcBef>
                <a:spcPts val="0"/>
              </a:spcBef>
              <a:spcAft>
                <a:spcPts val="0"/>
              </a:spcAft>
              <a:buClr>
                <a:srgbClr val="595959"/>
              </a:buClr>
              <a:buSzPts val="1400"/>
              <a:buChar char="-"/>
            </a:pPr>
            <a:r>
              <a:rPr lang="en" sz="1400">
                <a:solidFill>
                  <a:srgbClr val="595959"/>
                </a:solidFill>
              </a:rPr>
              <a:t>We will then spend some time getting familiarized with the past and most recent data and compare features from the past data to the new data to find common trends and lookout for any new trends and features that relate to JITI, then aggregating it with data used in previous semesters.</a:t>
            </a:r>
            <a:endParaRPr sz="1400">
              <a:solidFill>
                <a:srgbClr val="595959"/>
              </a:solidFill>
            </a:endParaRPr>
          </a:p>
          <a:p>
            <a:pPr indent="-317500" lvl="0" marL="457200" rtl="0" algn="l">
              <a:lnSpc>
                <a:spcPct val="115000"/>
              </a:lnSpc>
              <a:spcBef>
                <a:spcPts val="0"/>
              </a:spcBef>
              <a:spcAft>
                <a:spcPts val="0"/>
              </a:spcAft>
              <a:buClr>
                <a:srgbClr val="595959"/>
              </a:buClr>
              <a:buSzPts val="1400"/>
              <a:buChar char="-"/>
            </a:pPr>
            <a:r>
              <a:rPr lang="en" sz="1400">
                <a:solidFill>
                  <a:srgbClr val="595959"/>
                </a:solidFill>
              </a:rPr>
              <a:t>Last steps will involve validating and cleaning the data.</a:t>
            </a:r>
            <a:endParaRPr sz="1400">
              <a:solidFill>
                <a:srgbClr val="595959"/>
              </a:solidFill>
            </a:endParaRPr>
          </a:p>
          <a:p>
            <a:pPr indent="0" lvl="0" marL="0" rtl="0" algn="l">
              <a:lnSpc>
                <a:spcPct val="115000"/>
              </a:lnSpc>
              <a:spcBef>
                <a:spcPts val="0"/>
              </a:spcBef>
              <a:spcAft>
                <a:spcPts val="0"/>
              </a:spcAft>
              <a:buNone/>
            </a:pPr>
            <a:r>
              <a:t/>
            </a:r>
            <a:endParaRPr sz="1400">
              <a:solidFill>
                <a:srgbClr val="595959"/>
              </a:solidFill>
            </a:endParaRPr>
          </a:p>
          <a:p>
            <a:pPr indent="0" lvl="0" marL="0" rtl="0" algn="l">
              <a:lnSpc>
                <a:spcPct val="115000"/>
              </a:lnSpc>
              <a:spcBef>
                <a:spcPts val="0"/>
              </a:spcBef>
              <a:spcAft>
                <a:spcPts val="0"/>
              </a:spcAft>
              <a:buNone/>
            </a:pPr>
            <a:r>
              <a:rPr b="1" lang="en" sz="1400">
                <a:solidFill>
                  <a:srgbClr val="595959"/>
                </a:solidFill>
              </a:rPr>
              <a:t>Feature Engineering</a:t>
            </a:r>
            <a:endParaRPr b="1" sz="1400">
              <a:solidFill>
                <a:srgbClr val="595959"/>
              </a:solidFill>
            </a:endParaRPr>
          </a:p>
          <a:p>
            <a:pPr indent="0" lvl="0" marL="0" rtl="0" algn="l">
              <a:lnSpc>
                <a:spcPct val="115000"/>
              </a:lnSpc>
              <a:spcBef>
                <a:spcPts val="0"/>
              </a:spcBef>
              <a:spcAft>
                <a:spcPts val="0"/>
              </a:spcAft>
              <a:buNone/>
            </a:pPr>
            <a:r>
              <a:rPr lang="en" sz="1400">
                <a:solidFill>
                  <a:srgbClr val="595959"/>
                </a:solidFill>
              </a:rPr>
              <a:t>Aligned within our data wrangling efforts, we plan on </a:t>
            </a:r>
            <a:endParaRPr sz="1400">
              <a:solidFill>
                <a:srgbClr val="595959"/>
              </a:solidFill>
            </a:endParaRPr>
          </a:p>
          <a:p>
            <a:pPr indent="-317500" lvl="0" marL="457200" rtl="0" algn="l">
              <a:lnSpc>
                <a:spcPct val="115000"/>
              </a:lnSpc>
              <a:spcBef>
                <a:spcPts val="0"/>
              </a:spcBef>
              <a:spcAft>
                <a:spcPts val="0"/>
              </a:spcAft>
              <a:buClr>
                <a:srgbClr val="595959"/>
              </a:buClr>
              <a:buSzPts val="1400"/>
              <a:buAutoNum type="arabicPeriod"/>
            </a:pPr>
            <a:r>
              <a:rPr lang="en" sz="1400">
                <a:solidFill>
                  <a:srgbClr val="595959"/>
                </a:solidFill>
              </a:rPr>
              <a:t>Possibly impute or drop missing values if necessary.</a:t>
            </a:r>
            <a:endParaRPr sz="1400">
              <a:solidFill>
                <a:srgbClr val="595959"/>
              </a:solidFill>
            </a:endParaRPr>
          </a:p>
          <a:p>
            <a:pPr indent="-317500" lvl="0" marL="457200" rtl="0" algn="l">
              <a:lnSpc>
                <a:spcPct val="115000"/>
              </a:lnSpc>
              <a:spcBef>
                <a:spcPts val="0"/>
              </a:spcBef>
              <a:spcAft>
                <a:spcPts val="0"/>
              </a:spcAft>
              <a:buClr>
                <a:srgbClr val="595959"/>
              </a:buClr>
              <a:buSzPts val="1400"/>
              <a:buAutoNum type="arabicPeriod"/>
            </a:pPr>
            <a:r>
              <a:rPr lang="en" sz="1400">
                <a:solidFill>
                  <a:srgbClr val="595959"/>
                </a:solidFill>
              </a:rPr>
              <a:t>Identify and drop, cap, re-assign or transform outliers where appropriate.</a:t>
            </a:r>
            <a:endParaRPr sz="1400">
              <a:solidFill>
                <a:srgbClr val="595959"/>
              </a:solidFill>
            </a:endParaRPr>
          </a:p>
          <a:p>
            <a:pPr indent="-317500" lvl="0" marL="457200" rtl="0" algn="l">
              <a:lnSpc>
                <a:spcPct val="115000"/>
              </a:lnSpc>
              <a:spcBef>
                <a:spcPts val="0"/>
              </a:spcBef>
              <a:spcAft>
                <a:spcPts val="0"/>
              </a:spcAft>
              <a:buClr>
                <a:srgbClr val="595959"/>
              </a:buClr>
              <a:buSzPts val="1400"/>
              <a:buAutoNum type="arabicPeriod"/>
            </a:pPr>
            <a:r>
              <a:rPr lang="en" sz="1400">
                <a:solidFill>
                  <a:srgbClr val="595959"/>
                </a:solidFill>
              </a:rPr>
              <a:t>Continue exploring other feature engineering techniques where essential. </a:t>
            </a:r>
            <a:endParaRPr sz="1400">
              <a:solidFill>
                <a:srgbClr val="595959"/>
              </a:solidFill>
            </a:endParaRPr>
          </a:p>
        </p:txBody>
      </p:sp>
      <p:sp>
        <p:nvSpPr>
          <p:cNvPr id="190" name="Google Shape;190;gbd9ad2e93d_2_9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d9ad2e93d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our model from last semester was not in the form of a time series, it was only able to calculate its results after the class has concluded.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a:t>
            </a:r>
            <a:r>
              <a:rPr lang="en"/>
              <a:t>semester</a:t>
            </a:r>
            <a:r>
              <a:rPr lang="en"/>
              <a:t> we will develop our existing model to allow for results </a:t>
            </a:r>
            <a:r>
              <a:rPr lang="en"/>
              <a:t>throughout</a:t>
            </a:r>
            <a:r>
              <a:rPr lang="en"/>
              <a:t> the course so that the student or instructor can </a:t>
            </a:r>
            <a:r>
              <a:rPr lang="en"/>
              <a:t>receive</a:t>
            </a:r>
            <a:r>
              <a:rPr lang="en"/>
              <a:t> real time updates on their progress. We want so see if the the model is still </a:t>
            </a:r>
            <a:r>
              <a:rPr lang="en"/>
              <a:t>efficient</a:t>
            </a:r>
            <a:r>
              <a:rPr lang="en"/>
              <a:t> in this case.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want to test our model on a non stem course to see if the model correlates in class with different objectives. So last semester we were </a:t>
            </a:r>
            <a:r>
              <a:rPr lang="en"/>
              <a:t>testing</a:t>
            </a:r>
            <a:r>
              <a:rPr lang="en"/>
              <a:t> on  CS course. This </a:t>
            </a:r>
            <a:r>
              <a:rPr lang="en"/>
              <a:t>semester</a:t>
            </a:r>
            <a:r>
              <a:rPr lang="en"/>
              <a:t> we will see how it fairs on a </a:t>
            </a:r>
            <a:r>
              <a:rPr lang="en"/>
              <a:t>management</a:t>
            </a:r>
            <a:r>
              <a:rPr lang="en"/>
              <a:t> course.</a:t>
            </a:r>
            <a:endParaRPr/>
          </a:p>
        </p:txBody>
      </p:sp>
      <p:sp>
        <p:nvSpPr>
          <p:cNvPr id="196" name="Google Shape;196;gbd9ad2e93d_2_10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d9ad2e93d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bd9ad2e93d_2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e7769658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e7769658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d9ad2e93d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bd9ad2e93d_2_1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d9ad2e93d_2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bd9ad2e93d_2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0600f0d64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c0600f0d6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0600f0d6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0600f0d6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7ea734e6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7ea734e6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0600f0d64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0600f0d64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d9ad2e93d_2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bd9ad2e93d_2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e7769658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be7769658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edaa7276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edaa7276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9bc3fa50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99bc3fa50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d9ad2e93d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bd9ad2e93d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e7769658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e7769658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d9ad2e93d_2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bd9ad2e93d_2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d9ad2e93d_2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bd9ad2e93d_2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d9ad2e93d_2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bd9ad2e93d_2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d9ad2e93d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bd9ad2e93d_2_7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d9ad2e93d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bd9ad2e93d_2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s://www.figma.com/file/1GJh6SezoXZeVeBxIoJozP/JITI-Web-App?node-id=0%3A1" TargetMode="External"/><Relationship Id="rId4" Type="http://schemas.openxmlformats.org/officeDocument/2006/relationships/hyperlink" Target="https://www.figma.com/file/1GJh6SezoXZeVeBxIoJozP/JITI-Web-App?node-id=0%3A1" TargetMode="External"/><Relationship Id="rId5" Type="http://schemas.openxmlformats.org/officeDocument/2006/relationships/hyperlink" Target="https://www.figma.com/file/1GJh6SezoXZeVeBxIoJozP/JITI-Web-App?node-id=0%3A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hyperlink" Target="https://arxiv.org/abs/1711.06349" TargetMode="External"/><Relationship Id="rId4" Type="http://schemas.openxmlformats.org/officeDocument/2006/relationships/hyperlink" Target="https://ieeexplore.ieee.org/document/7917237" TargetMode="External"/><Relationship Id="rId5" Type="http://schemas.openxmlformats.org/officeDocument/2006/relationships/hyperlink" Target="https://economics.sas.upenn.edu/sites/default/files/filevault/14-031.pdf" TargetMode="External"/><Relationship Id="rId6" Type="http://schemas.openxmlformats.org/officeDocument/2006/relationships/hyperlink" Target="https://uxplanet.org/ux-wireframing-bedrock-of-interface-usability-7e9c76bd804d" TargetMode="External"/><Relationship Id="rId7" Type="http://schemas.openxmlformats.org/officeDocument/2006/relationships/hyperlink" Target="https://www.invespcro.com/blog/usability-design-for-a-better-user-experienc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3.jpg"/><Relationship Id="rId5" Type="http://schemas.openxmlformats.org/officeDocument/2006/relationships/image" Target="../media/image1.png"/><Relationship Id="rId6" Type="http://schemas.openxmlformats.org/officeDocument/2006/relationships/image" Target="../media/image14.jpg"/><Relationship Id="rId7" Type="http://schemas.openxmlformats.org/officeDocument/2006/relationships/image" Target="../media/image15.jpg"/><Relationship Id="rId8"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arxiv.org/abs/1711.0634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rot="-3245936">
            <a:off x="4626397" y="-308722"/>
            <a:ext cx="3676880" cy="3676842"/>
          </a:xfrm>
          <a:prstGeom prst="rect">
            <a:avLst/>
          </a:prstGeom>
          <a:noFill/>
          <a:ln>
            <a:noFill/>
          </a:ln>
        </p:spPr>
      </p:pic>
      <p:sp>
        <p:nvSpPr>
          <p:cNvPr id="100" name="Google Shape;100;p25"/>
          <p:cNvSpPr txBox="1"/>
          <p:nvPr/>
        </p:nvSpPr>
        <p:spPr>
          <a:xfrm>
            <a:off x="286750" y="2980025"/>
            <a:ext cx="8669100" cy="1040700"/>
          </a:xfrm>
          <a:prstGeom prst="rect">
            <a:avLst/>
          </a:prstGeom>
          <a:solidFill>
            <a:srgbClr val="FFFFFF">
              <a:alpha val="44690"/>
            </a:srgbClr>
          </a:solid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1A1A1A"/>
              </a:buClr>
              <a:buSzPts val="3200"/>
              <a:buFont typeface="Raleway"/>
              <a:buNone/>
            </a:pPr>
            <a:r>
              <a:rPr b="1" i="0" lang="en" sz="5000" u="none" cap="none" strike="noStrike">
                <a:solidFill>
                  <a:srgbClr val="262626"/>
                </a:solidFill>
                <a:latin typeface="Comfortaa"/>
                <a:ea typeface="Comfortaa"/>
                <a:cs typeface="Comfortaa"/>
                <a:sym typeface="Comfortaa"/>
              </a:rPr>
              <a:t>Just-in-Time Intervention</a:t>
            </a:r>
            <a:endParaRPr sz="5000">
              <a:latin typeface="Comfortaa"/>
              <a:ea typeface="Comfortaa"/>
              <a:cs typeface="Comfortaa"/>
              <a:sym typeface="Comfortaa"/>
            </a:endParaRPr>
          </a:p>
        </p:txBody>
      </p:sp>
      <p:sp>
        <p:nvSpPr>
          <p:cNvPr id="101" name="Google Shape;101;p25"/>
          <p:cNvSpPr/>
          <p:nvPr/>
        </p:nvSpPr>
        <p:spPr>
          <a:xfrm>
            <a:off x="842054" y="4075735"/>
            <a:ext cx="7558500" cy="284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a:solidFill>
                  <a:srgbClr val="595959"/>
                </a:solidFill>
                <a:latin typeface="Lato"/>
                <a:ea typeface="Lato"/>
                <a:cs typeface="Lato"/>
                <a:sym typeface="Lato"/>
              </a:rPr>
              <a:t>Sub Team Presentation-1</a:t>
            </a:r>
            <a:endParaRPr>
              <a:solidFill>
                <a:srgbClr val="595959"/>
              </a:solidFill>
              <a:latin typeface="Lato"/>
              <a:ea typeface="Lato"/>
              <a:cs typeface="Lato"/>
              <a:sym typeface="Lato"/>
            </a:endParaRPr>
          </a:p>
        </p:txBody>
      </p:sp>
      <p:sp>
        <p:nvSpPr>
          <p:cNvPr id="102" name="Google Shape;102;p25"/>
          <p:cNvSpPr/>
          <p:nvPr/>
        </p:nvSpPr>
        <p:spPr>
          <a:xfrm>
            <a:off x="676500" y="-123250"/>
            <a:ext cx="490500" cy="417600"/>
          </a:xfrm>
          <a:prstGeom prst="ellipse">
            <a:avLst/>
          </a:prstGeom>
          <a:solidFill>
            <a:srgbClr val="FFFFFF">
              <a:alpha val="36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5"/>
          <p:cNvSpPr/>
          <p:nvPr/>
        </p:nvSpPr>
        <p:spPr>
          <a:xfrm>
            <a:off x="676500" y="225450"/>
            <a:ext cx="490500" cy="417600"/>
          </a:xfrm>
          <a:prstGeom prst="ellipse">
            <a:avLst/>
          </a:prstGeom>
          <a:solidFill>
            <a:srgbClr val="FFFFFF">
              <a:alpha val="36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5"/>
          <p:cNvSpPr/>
          <p:nvPr/>
        </p:nvSpPr>
        <p:spPr>
          <a:xfrm>
            <a:off x="676500" y="29150"/>
            <a:ext cx="490500" cy="417600"/>
          </a:xfrm>
          <a:prstGeom prst="ellipse">
            <a:avLst/>
          </a:prstGeom>
          <a:solidFill>
            <a:srgbClr val="FFFFFF">
              <a:alpha val="36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5"/>
          <p:cNvSpPr/>
          <p:nvPr/>
        </p:nvSpPr>
        <p:spPr>
          <a:xfrm>
            <a:off x="676500" y="394550"/>
            <a:ext cx="490500" cy="417600"/>
          </a:xfrm>
          <a:prstGeom prst="ellipse">
            <a:avLst/>
          </a:prstGeom>
          <a:solidFill>
            <a:srgbClr val="FFFFFF">
              <a:alpha val="368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4"/>
          <p:cNvSpPr txBox="1"/>
          <p:nvPr>
            <p:ph type="title"/>
          </p:nvPr>
        </p:nvSpPr>
        <p:spPr>
          <a:xfrm>
            <a:off x="311700" y="15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t>Data Modeling Team: Goal</a:t>
            </a:r>
            <a:endParaRPr/>
          </a:p>
          <a:p>
            <a:pPr indent="0" lvl="0" marL="0" rtl="0" algn="l">
              <a:spcBef>
                <a:spcPts val="0"/>
              </a:spcBef>
              <a:spcAft>
                <a:spcPts val="0"/>
              </a:spcAft>
              <a:buNone/>
            </a:pPr>
            <a:r>
              <a:t/>
            </a:r>
            <a:endParaRPr/>
          </a:p>
        </p:txBody>
      </p:sp>
      <p:pic>
        <p:nvPicPr>
          <p:cNvPr id="175" name="Google Shape;175;p34"/>
          <p:cNvPicPr preferRelativeResize="0"/>
          <p:nvPr/>
        </p:nvPicPr>
        <p:blipFill>
          <a:blip r:embed="rId3">
            <a:alphaModFix/>
          </a:blip>
          <a:stretch>
            <a:fillRect/>
          </a:stretch>
        </p:blipFill>
        <p:spPr>
          <a:xfrm>
            <a:off x="104250" y="776150"/>
            <a:ext cx="8817749" cy="4367350"/>
          </a:xfrm>
          <a:prstGeom prst="rect">
            <a:avLst/>
          </a:prstGeom>
          <a:noFill/>
          <a:ln>
            <a:noFill/>
          </a:ln>
        </p:spPr>
      </p:pic>
      <p:sp>
        <p:nvSpPr>
          <p:cNvPr id="176" name="Google Shape;176;p34"/>
          <p:cNvSpPr txBox="1"/>
          <p:nvPr/>
        </p:nvSpPr>
        <p:spPr>
          <a:xfrm>
            <a:off x="7154700" y="1974575"/>
            <a:ext cx="97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Compare</a:t>
            </a:r>
            <a:endParaRPr b="1"/>
          </a:p>
        </p:txBody>
      </p:sp>
      <p:sp>
        <p:nvSpPr>
          <p:cNvPr id="177" name="Google Shape;177;p34"/>
          <p:cNvSpPr txBox="1"/>
          <p:nvPr>
            <p:ph idx="1" type="body"/>
          </p:nvPr>
        </p:nvSpPr>
        <p:spPr>
          <a:xfrm>
            <a:off x="426700" y="2374775"/>
            <a:ext cx="2560200" cy="26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Goal :</a:t>
            </a:r>
            <a:r>
              <a:rPr b="1" lang="en" sz="1400">
                <a:latin typeface="Times New Roman"/>
                <a:ea typeface="Times New Roman"/>
                <a:cs typeface="Times New Roman"/>
                <a:sym typeface="Times New Roman"/>
              </a:rPr>
              <a:t> </a:t>
            </a:r>
            <a:r>
              <a:rPr lang="en" sz="1400">
                <a:latin typeface="Times New Roman"/>
                <a:ea typeface="Times New Roman"/>
                <a:cs typeface="Times New Roman"/>
                <a:sym typeface="Times New Roman"/>
              </a:rPr>
              <a:t>Apply </a:t>
            </a:r>
            <a:r>
              <a:rPr lang="en" sz="1400">
                <a:latin typeface="Times New Roman"/>
                <a:ea typeface="Times New Roman"/>
                <a:cs typeface="Times New Roman"/>
                <a:sym typeface="Times New Roman"/>
              </a:rPr>
              <a:t>predictive modeling techniques from previous semester to new dataset and compare the results of the two course to find correlations and patterns.</a:t>
            </a:r>
            <a:endParaRPr sz="14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Paper:  </a:t>
            </a:r>
            <a:r>
              <a:rPr lang="en" sz="1400">
                <a:latin typeface="Times New Roman"/>
                <a:ea typeface="Times New Roman"/>
                <a:cs typeface="Times New Roman"/>
                <a:sym typeface="Times New Roman"/>
              </a:rPr>
              <a:t>Student success prediction in MOOCs by Gardner &amp; Brooks (University of Washington)</a:t>
            </a:r>
            <a:endParaRPr b="1" sz="1400">
              <a:latin typeface="Times New Roman"/>
              <a:ea typeface="Times New Roman"/>
              <a:cs typeface="Times New Roman"/>
              <a:sym typeface="Times New Roman"/>
            </a:endParaRPr>
          </a:p>
        </p:txBody>
      </p:sp>
      <p:sp>
        <p:nvSpPr>
          <p:cNvPr id="178" name="Google Shape;178;p34"/>
          <p:cNvSpPr txBox="1"/>
          <p:nvPr/>
        </p:nvSpPr>
        <p:spPr>
          <a:xfrm>
            <a:off x="3965388" y="1974575"/>
            <a:ext cx="12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Time Series</a:t>
            </a:r>
            <a:endParaRPr b="1"/>
          </a:p>
        </p:txBody>
      </p:sp>
      <p:sp>
        <p:nvSpPr>
          <p:cNvPr id="179" name="Google Shape;179;p34"/>
          <p:cNvSpPr txBox="1"/>
          <p:nvPr/>
        </p:nvSpPr>
        <p:spPr>
          <a:xfrm>
            <a:off x="791550" y="1974575"/>
            <a:ext cx="17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Model Evaluation</a:t>
            </a:r>
            <a:endParaRPr b="1"/>
          </a:p>
        </p:txBody>
      </p:sp>
      <p:sp>
        <p:nvSpPr>
          <p:cNvPr id="180" name="Google Shape;180;p34"/>
          <p:cNvSpPr txBox="1"/>
          <p:nvPr>
            <p:ph idx="1" type="body"/>
          </p:nvPr>
        </p:nvSpPr>
        <p:spPr>
          <a:xfrm>
            <a:off x="3394250" y="2374775"/>
            <a:ext cx="2467500" cy="26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Goal : </a:t>
            </a:r>
            <a:r>
              <a:rPr lang="en" sz="1400">
                <a:latin typeface="Times New Roman"/>
                <a:ea typeface="Times New Roman"/>
                <a:cs typeface="Times New Roman"/>
                <a:sym typeface="Times New Roman"/>
              </a:rPr>
              <a:t>Evaluate the impact of time series clickstream data on predicting course progress and student success</a:t>
            </a:r>
            <a:endParaRPr sz="14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Paper: </a:t>
            </a:r>
            <a:r>
              <a:rPr lang="en" sz="1400">
                <a:latin typeface="Times New Roman"/>
                <a:ea typeface="Times New Roman"/>
                <a:cs typeface="Times New Roman"/>
                <a:sym typeface="Times New Roman"/>
              </a:rPr>
              <a:t>Behavior-Based Grade Prediction for MOOCs via Time Series Neural Networks by Tsung-Yen Yang, Christopher Brinton (Princeton University)</a:t>
            </a:r>
            <a:endParaRPr b="1" sz="1400">
              <a:latin typeface="Times New Roman"/>
              <a:ea typeface="Times New Roman"/>
              <a:cs typeface="Times New Roman"/>
              <a:sym typeface="Times New Roman"/>
            </a:endParaRPr>
          </a:p>
        </p:txBody>
      </p:sp>
      <p:sp>
        <p:nvSpPr>
          <p:cNvPr id="181" name="Google Shape;181;p34"/>
          <p:cNvSpPr txBox="1"/>
          <p:nvPr>
            <p:ph idx="1" type="body"/>
          </p:nvPr>
        </p:nvSpPr>
        <p:spPr>
          <a:xfrm>
            <a:off x="6361800" y="2571750"/>
            <a:ext cx="2560200" cy="24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Goal : </a:t>
            </a:r>
            <a:r>
              <a:rPr lang="en" sz="1400">
                <a:latin typeface="Times New Roman"/>
                <a:ea typeface="Times New Roman"/>
                <a:cs typeface="Times New Roman"/>
                <a:sym typeface="Times New Roman"/>
              </a:rPr>
              <a:t>Compare our results with a similar research</a:t>
            </a:r>
            <a:endParaRPr sz="14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Paper: </a:t>
            </a:r>
            <a:r>
              <a:rPr lang="en" sz="1400">
                <a:latin typeface="Times New Roman"/>
                <a:ea typeface="Times New Roman"/>
                <a:cs typeface="Times New Roman"/>
                <a:sym typeface="Times New Roman"/>
              </a:rPr>
              <a:t>Mass attrition: An analysis of drop out from a Principles of Microeconomics MOOC</a:t>
            </a:r>
            <a:r>
              <a:rPr lang="en" sz="1400">
                <a:latin typeface="Times New Roman"/>
                <a:ea typeface="Times New Roman"/>
                <a:cs typeface="Times New Roman"/>
                <a:sym typeface="Times New Roman"/>
              </a:rPr>
              <a:t> by </a:t>
            </a:r>
            <a:r>
              <a:rPr lang="en" sz="1400">
                <a:latin typeface="Times New Roman"/>
                <a:ea typeface="Times New Roman"/>
                <a:cs typeface="Times New Roman"/>
                <a:sym typeface="Times New Roman"/>
              </a:rPr>
              <a:t>Rebecca M Stein and Gloria Allione (University of Pennsylvania) </a:t>
            </a:r>
            <a:endParaRPr b="1"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1353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 Insights and Clusters</a:t>
            </a:r>
            <a:endParaRPr/>
          </a:p>
        </p:txBody>
      </p:sp>
      <p:sp>
        <p:nvSpPr>
          <p:cNvPr id="187" name="Google Shape;187;p35"/>
          <p:cNvSpPr txBox="1"/>
          <p:nvPr>
            <p:ph idx="1" type="body"/>
          </p:nvPr>
        </p:nvSpPr>
        <p:spPr>
          <a:xfrm>
            <a:off x="311700" y="708025"/>
            <a:ext cx="8520600" cy="34164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Data Insights</a:t>
            </a:r>
            <a:endParaRPr sz="2100"/>
          </a:p>
          <a:p>
            <a:pPr indent="-336550" lvl="1" marL="914400" rtl="0" algn="l">
              <a:lnSpc>
                <a:spcPct val="115000"/>
              </a:lnSpc>
              <a:spcBef>
                <a:spcPts val="0"/>
              </a:spcBef>
              <a:spcAft>
                <a:spcPts val="0"/>
              </a:spcAft>
              <a:buSzPts val="1700"/>
              <a:buChar char="➢"/>
            </a:pPr>
            <a:r>
              <a:rPr lang="en" sz="1700"/>
              <a:t>Correlation between null demographics data and Percent Progress </a:t>
            </a:r>
            <a:endParaRPr sz="1700"/>
          </a:p>
          <a:p>
            <a:pPr indent="-336550" lvl="1" marL="914400" rtl="0" algn="l">
              <a:lnSpc>
                <a:spcPct val="115000"/>
              </a:lnSpc>
              <a:spcBef>
                <a:spcPts val="0"/>
              </a:spcBef>
              <a:spcAft>
                <a:spcPts val="0"/>
              </a:spcAft>
              <a:buSzPts val="1700"/>
              <a:buChar char="➢"/>
            </a:pPr>
            <a:r>
              <a:rPr lang="en" sz="1700"/>
              <a:t>Gender distribution for percent of progress</a:t>
            </a:r>
            <a:endParaRPr sz="1700"/>
          </a:p>
          <a:p>
            <a:pPr indent="-336550" lvl="1" marL="914400" rtl="0" algn="l">
              <a:spcBef>
                <a:spcPts val="0"/>
              </a:spcBef>
              <a:spcAft>
                <a:spcPts val="0"/>
              </a:spcAft>
              <a:buSzPts val="1700"/>
              <a:buChar char="➢"/>
            </a:pPr>
            <a:r>
              <a:rPr lang="en" sz="1700"/>
              <a:t>Demographics Data Insights</a:t>
            </a:r>
            <a:endParaRPr sz="1700"/>
          </a:p>
          <a:p>
            <a:pPr indent="-336550" lvl="1" marL="914400" rtl="0" algn="l">
              <a:spcBef>
                <a:spcPts val="0"/>
              </a:spcBef>
              <a:spcAft>
                <a:spcPts val="0"/>
              </a:spcAft>
              <a:buSzPts val="1700"/>
              <a:buChar char="➢"/>
            </a:pPr>
            <a:r>
              <a:rPr lang="en" sz="1700"/>
              <a:t>Feature Correlation</a:t>
            </a:r>
            <a:endParaRPr sz="1700"/>
          </a:p>
          <a:p>
            <a:pPr indent="0" lvl="0" marL="457200" rtl="0" algn="l">
              <a:spcBef>
                <a:spcPts val="0"/>
              </a:spcBef>
              <a:spcAft>
                <a:spcPts val="0"/>
              </a:spcAft>
              <a:buClr>
                <a:schemeClr val="dk1"/>
              </a:buClr>
              <a:buSzPts val="1100"/>
              <a:buFont typeface="Arial"/>
              <a:buNone/>
            </a:pPr>
            <a:r>
              <a:t/>
            </a:r>
            <a:endParaRPr sz="2100"/>
          </a:p>
          <a:p>
            <a:pPr indent="-361950" lvl="0" marL="457200" rtl="0" algn="l">
              <a:spcBef>
                <a:spcPts val="0"/>
              </a:spcBef>
              <a:spcAft>
                <a:spcPts val="0"/>
              </a:spcAft>
              <a:buSzPts val="2100"/>
              <a:buChar char="❖"/>
            </a:pPr>
            <a:r>
              <a:rPr lang="en" sz="2100"/>
              <a:t>Unsupervised Learning and Clustering</a:t>
            </a:r>
            <a:endParaRPr sz="2100"/>
          </a:p>
          <a:p>
            <a:pPr indent="-336550" lvl="1" marL="914400" rtl="0" algn="l">
              <a:spcBef>
                <a:spcPts val="0"/>
              </a:spcBef>
              <a:spcAft>
                <a:spcPts val="0"/>
              </a:spcAft>
              <a:buSzPts val="1700"/>
              <a:buChar char="➢"/>
            </a:pPr>
            <a:r>
              <a:rPr lang="en" sz="1700"/>
              <a:t>Explore how the clusters of two courses correlate and is there a pattern we can recognize. </a:t>
            </a:r>
            <a:endParaRPr sz="1700"/>
          </a:p>
          <a:p>
            <a:pPr indent="-336550" lvl="1" marL="914400" rtl="0" algn="l">
              <a:spcBef>
                <a:spcPts val="0"/>
              </a:spcBef>
              <a:spcAft>
                <a:spcPts val="0"/>
              </a:spcAft>
              <a:buSzPts val="1700"/>
              <a:buChar char="➢"/>
            </a:pPr>
            <a:r>
              <a:rPr lang="en" sz="1700"/>
              <a:t>Evaluate how to give better Insights to professors based on cluster analysis</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 Wrangling &amp; Feature Engineering</a:t>
            </a:r>
            <a:endParaRPr/>
          </a:p>
        </p:txBody>
      </p:sp>
      <p:sp>
        <p:nvSpPr>
          <p:cNvPr id="193" name="Google Shape;193;p36"/>
          <p:cNvSpPr txBox="1"/>
          <p:nvPr>
            <p:ph idx="1" type="body"/>
          </p:nvPr>
        </p:nvSpPr>
        <p:spPr>
          <a:xfrm>
            <a:off x="743725" y="1136800"/>
            <a:ext cx="7014600" cy="35997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en" sz="2100"/>
              <a:t>Data Wrangling</a:t>
            </a:r>
            <a:endParaRPr sz="2100"/>
          </a:p>
          <a:p>
            <a:pPr indent="-336550" lvl="1" marL="914400" rtl="0" algn="l">
              <a:lnSpc>
                <a:spcPct val="115000"/>
              </a:lnSpc>
              <a:spcBef>
                <a:spcPts val="0"/>
              </a:spcBef>
              <a:spcAft>
                <a:spcPts val="0"/>
              </a:spcAft>
              <a:buSzPts val="1700"/>
              <a:buChar char="➢"/>
            </a:pPr>
            <a:r>
              <a:rPr lang="en" sz="1700"/>
              <a:t>Transform</a:t>
            </a:r>
            <a:r>
              <a:rPr lang="en" sz="1700"/>
              <a:t> Data for easier manipulation and analysis</a:t>
            </a:r>
            <a:endParaRPr sz="1700"/>
          </a:p>
          <a:p>
            <a:pPr indent="-336550" lvl="1" marL="914400" rtl="0" algn="l">
              <a:lnSpc>
                <a:spcPct val="115000"/>
              </a:lnSpc>
              <a:spcBef>
                <a:spcPts val="0"/>
              </a:spcBef>
              <a:spcAft>
                <a:spcPts val="0"/>
              </a:spcAft>
              <a:buSzPts val="1700"/>
              <a:buChar char="➢"/>
            </a:pPr>
            <a:r>
              <a:rPr lang="en" sz="1700"/>
              <a:t>Familiarize with most recent data and compare to old data.</a:t>
            </a:r>
            <a:endParaRPr sz="1700"/>
          </a:p>
          <a:p>
            <a:pPr indent="-336550" lvl="1" marL="914400" rtl="0" algn="l">
              <a:lnSpc>
                <a:spcPct val="115000"/>
              </a:lnSpc>
              <a:spcBef>
                <a:spcPts val="0"/>
              </a:spcBef>
              <a:spcAft>
                <a:spcPts val="0"/>
              </a:spcAft>
              <a:buSzPts val="1700"/>
              <a:buChar char="➢"/>
            </a:pPr>
            <a:r>
              <a:rPr lang="en" sz="1700"/>
              <a:t>Aggregate with data from previous semesters.</a:t>
            </a:r>
            <a:endParaRPr sz="1700"/>
          </a:p>
          <a:p>
            <a:pPr indent="-336550" lvl="1" marL="914400" rtl="0" algn="l">
              <a:lnSpc>
                <a:spcPct val="115000"/>
              </a:lnSpc>
              <a:spcBef>
                <a:spcPts val="0"/>
              </a:spcBef>
              <a:spcAft>
                <a:spcPts val="0"/>
              </a:spcAft>
              <a:buSzPts val="1700"/>
              <a:buChar char="➢"/>
            </a:pPr>
            <a:r>
              <a:rPr lang="en" sz="1700"/>
              <a:t>Validate and Clean data</a:t>
            </a:r>
            <a:endParaRPr sz="1700"/>
          </a:p>
          <a:p>
            <a:pPr indent="0" lvl="0" marL="457200" rtl="0" algn="l">
              <a:lnSpc>
                <a:spcPct val="115000"/>
              </a:lnSpc>
              <a:spcBef>
                <a:spcPts val="0"/>
              </a:spcBef>
              <a:spcAft>
                <a:spcPts val="0"/>
              </a:spcAft>
              <a:buNone/>
            </a:pPr>
            <a:r>
              <a:t/>
            </a:r>
            <a:endParaRPr sz="2100"/>
          </a:p>
          <a:p>
            <a:pPr indent="-361950" lvl="0" marL="457200" rtl="0" algn="l">
              <a:spcBef>
                <a:spcPts val="0"/>
              </a:spcBef>
              <a:spcAft>
                <a:spcPts val="0"/>
              </a:spcAft>
              <a:buSzPts val="2100"/>
              <a:buChar char="❖"/>
            </a:pPr>
            <a:r>
              <a:rPr lang="en" sz="2100"/>
              <a:t>Feature Engineering</a:t>
            </a:r>
            <a:endParaRPr sz="2100"/>
          </a:p>
          <a:p>
            <a:pPr indent="-336550" lvl="1" marL="914400" rtl="0" algn="l">
              <a:spcBef>
                <a:spcPts val="0"/>
              </a:spcBef>
              <a:spcAft>
                <a:spcPts val="0"/>
              </a:spcAft>
              <a:buSzPts val="1700"/>
              <a:buChar char="➢"/>
            </a:pPr>
            <a:r>
              <a:rPr lang="en" sz="1700"/>
              <a:t>Explore imputing missing values</a:t>
            </a:r>
            <a:endParaRPr sz="1700"/>
          </a:p>
          <a:p>
            <a:pPr indent="-336550" lvl="1" marL="914400" rtl="0" algn="l">
              <a:spcBef>
                <a:spcPts val="0"/>
              </a:spcBef>
              <a:spcAft>
                <a:spcPts val="0"/>
              </a:spcAft>
              <a:buSzPts val="1700"/>
              <a:buChar char="➢"/>
            </a:pPr>
            <a:r>
              <a:rPr lang="en" sz="1700"/>
              <a:t>Outlier Treatment/Handling</a:t>
            </a:r>
            <a:endParaRPr sz="1700"/>
          </a:p>
          <a:p>
            <a:pPr indent="-336550" lvl="1" marL="914400" rtl="0" algn="l">
              <a:spcBef>
                <a:spcPts val="0"/>
              </a:spcBef>
              <a:spcAft>
                <a:spcPts val="0"/>
              </a:spcAft>
              <a:buSzPts val="1700"/>
              <a:buChar char="➢"/>
            </a:pPr>
            <a:r>
              <a:rPr lang="en" sz="1700"/>
              <a:t>Explore other feature engineering techniques accordingly</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Model Development</a:t>
            </a:r>
            <a:endParaRPr/>
          </a:p>
        </p:txBody>
      </p:sp>
      <p:sp>
        <p:nvSpPr>
          <p:cNvPr id="199" name="Google Shape;199;p37"/>
          <p:cNvSpPr txBox="1"/>
          <p:nvPr>
            <p:ph idx="1" type="body"/>
          </p:nvPr>
        </p:nvSpPr>
        <p:spPr>
          <a:xfrm>
            <a:off x="311700" y="1152475"/>
            <a:ext cx="8520600" cy="3940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Use existing model on new dataset to find how it performs.</a:t>
            </a:r>
            <a:endParaRPr sz="20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300">
                <a:latin typeface="Times New Roman"/>
                <a:ea typeface="Times New Roman"/>
                <a:cs typeface="Times New Roman"/>
                <a:sym typeface="Times New Roman"/>
              </a:rPr>
              <a:t>Use the model built in previous semester to verify how well it generalizes on a non-STEM cours</a:t>
            </a:r>
            <a:r>
              <a:rPr lang="en" sz="1500">
                <a:latin typeface="Times New Roman"/>
                <a:ea typeface="Times New Roman"/>
                <a:cs typeface="Times New Roman"/>
                <a:sym typeface="Times New Roman"/>
              </a:rPr>
              <a:t>e.</a:t>
            </a:r>
            <a:endParaRPr sz="15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Build models and use cross validation to evaluate performance.</a:t>
            </a:r>
            <a:endParaRPr sz="13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Tune hyperparameters using Grid Search</a:t>
            </a:r>
            <a:endParaRPr sz="20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Hidden state</a:t>
            </a:r>
            <a:endParaRPr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Number of Layers </a:t>
            </a:r>
            <a:endParaRPr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Epochs</a:t>
            </a:r>
            <a:endParaRPr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Learning Rate</a:t>
            </a:r>
            <a:endParaRPr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Decay Rate</a:t>
            </a:r>
            <a:endParaRPr sz="13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Visualize the model predictions</a:t>
            </a:r>
            <a:endParaRPr sz="20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Visualize the effect of model performance over time(week)</a:t>
            </a:r>
            <a:endParaRPr sz="13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203" name="Shape 203"/>
        <p:cNvGrpSpPr/>
        <p:nvPr/>
      </p:nvGrpSpPr>
      <p:grpSpPr>
        <a:xfrm>
          <a:off x="0" y="0"/>
          <a:ext cx="0" cy="0"/>
          <a:chOff x="0" y="0"/>
          <a:chExt cx="0" cy="0"/>
        </a:xfrm>
      </p:grpSpPr>
      <p:sp>
        <p:nvSpPr>
          <p:cNvPr id="204" name="Google Shape;204;p38"/>
          <p:cNvSpPr txBox="1"/>
          <p:nvPr>
            <p:ph type="ctrTitle"/>
          </p:nvPr>
        </p:nvSpPr>
        <p:spPr>
          <a:xfrm>
            <a:off x="311708" y="985750"/>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700">
                <a:latin typeface="Times New Roman"/>
                <a:ea typeface="Times New Roman"/>
                <a:cs typeface="Times New Roman"/>
                <a:sym typeface="Times New Roman"/>
              </a:rPr>
              <a:t>Web Development Team</a:t>
            </a:r>
            <a:endParaRPr sz="47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311700" y="15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Development</a:t>
            </a:r>
            <a:r>
              <a:rPr lang="en"/>
              <a:t> Team: Goal</a:t>
            </a:r>
            <a:endParaRPr/>
          </a:p>
          <a:p>
            <a:pPr indent="0" lvl="0" marL="0" rtl="0" algn="l">
              <a:spcBef>
                <a:spcPts val="0"/>
              </a:spcBef>
              <a:spcAft>
                <a:spcPts val="0"/>
              </a:spcAft>
              <a:buNone/>
            </a:pPr>
            <a:r>
              <a:t/>
            </a:r>
            <a:endParaRPr/>
          </a:p>
        </p:txBody>
      </p:sp>
      <p:pic>
        <p:nvPicPr>
          <p:cNvPr id="210" name="Google Shape;210;p39"/>
          <p:cNvPicPr preferRelativeResize="0"/>
          <p:nvPr/>
        </p:nvPicPr>
        <p:blipFill>
          <a:blip r:embed="rId3">
            <a:alphaModFix/>
          </a:blip>
          <a:stretch>
            <a:fillRect/>
          </a:stretch>
        </p:blipFill>
        <p:spPr>
          <a:xfrm>
            <a:off x="104250" y="776150"/>
            <a:ext cx="8817749" cy="4367350"/>
          </a:xfrm>
          <a:prstGeom prst="rect">
            <a:avLst/>
          </a:prstGeom>
          <a:noFill/>
          <a:ln>
            <a:noFill/>
          </a:ln>
        </p:spPr>
      </p:pic>
      <p:sp>
        <p:nvSpPr>
          <p:cNvPr id="211" name="Google Shape;211;p39"/>
          <p:cNvSpPr txBox="1"/>
          <p:nvPr/>
        </p:nvSpPr>
        <p:spPr>
          <a:xfrm>
            <a:off x="7103100" y="1974575"/>
            <a:ext cx="10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Back End</a:t>
            </a:r>
            <a:endParaRPr b="1"/>
          </a:p>
        </p:txBody>
      </p:sp>
      <p:sp>
        <p:nvSpPr>
          <p:cNvPr id="212" name="Google Shape;212;p39"/>
          <p:cNvSpPr txBox="1"/>
          <p:nvPr>
            <p:ph idx="1" type="body"/>
          </p:nvPr>
        </p:nvSpPr>
        <p:spPr>
          <a:xfrm>
            <a:off x="426700" y="2492200"/>
            <a:ext cx="2560200" cy="25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Goal :</a:t>
            </a:r>
            <a:r>
              <a:rPr lang="en" sz="1700">
                <a:latin typeface="Times New Roman"/>
                <a:ea typeface="Times New Roman"/>
                <a:cs typeface="Times New Roman"/>
                <a:sym typeface="Times New Roman"/>
              </a:rPr>
              <a:t> </a:t>
            </a:r>
            <a:r>
              <a:rPr lang="en" sz="1700">
                <a:latin typeface="Times New Roman"/>
                <a:ea typeface="Times New Roman"/>
                <a:cs typeface="Times New Roman"/>
                <a:sym typeface="Times New Roman"/>
              </a:rPr>
              <a:t>Conduct UX Research and improve wireframes</a:t>
            </a:r>
            <a:endParaRPr b="1" sz="1400">
              <a:latin typeface="Times New Roman"/>
              <a:ea typeface="Times New Roman"/>
              <a:cs typeface="Times New Roman"/>
              <a:sym typeface="Times New Roman"/>
            </a:endParaRPr>
          </a:p>
        </p:txBody>
      </p:sp>
      <p:sp>
        <p:nvSpPr>
          <p:cNvPr id="213" name="Google Shape;213;p39"/>
          <p:cNvSpPr txBox="1"/>
          <p:nvPr/>
        </p:nvSpPr>
        <p:spPr>
          <a:xfrm>
            <a:off x="3965388" y="1974575"/>
            <a:ext cx="12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Front End</a:t>
            </a:r>
            <a:endParaRPr b="1"/>
          </a:p>
        </p:txBody>
      </p:sp>
      <p:sp>
        <p:nvSpPr>
          <p:cNvPr id="214" name="Google Shape;214;p39"/>
          <p:cNvSpPr txBox="1"/>
          <p:nvPr/>
        </p:nvSpPr>
        <p:spPr>
          <a:xfrm>
            <a:off x="857825" y="1974575"/>
            <a:ext cx="138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UX Research</a:t>
            </a:r>
            <a:endParaRPr b="1"/>
          </a:p>
        </p:txBody>
      </p:sp>
      <p:sp>
        <p:nvSpPr>
          <p:cNvPr id="215" name="Google Shape;215;p39"/>
          <p:cNvSpPr txBox="1"/>
          <p:nvPr>
            <p:ph idx="1" type="body"/>
          </p:nvPr>
        </p:nvSpPr>
        <p:spPr>
          <a:xfrm>
            <a:off x="3394250" y="2492075"/>
            <a:ext cx="2467500" cy="25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Goal : </a:t>
            </a:r>
            <a:r>
              <a:rPr lang="en" sz="1700">
                <a:latin typeface="Times New Roman"/>
                <a:ea typeface="Times New Roman"/>
                <a:cs typeface="Times New Roman"/>
                <a:sym typeface="Times New Roman"/>
              </a:rPr>
              <a:t>Improve the look and feel and usability of our app</a:t>
            </a:r>
            <a:r>
              <a:rPr b="1" lang="en" sz="1700">
                <a:latin typeface="Times New Roman"/>
                <a:ea typeface="Times New Roman"/>
                <a:cs typeface="Times New Roman"/>
                <a:sym typeface="Times New Roman"/>
              </a:rPr>
              <a:t> </a:t>
            </a:r>
            <a:endParaRPr b="1" sz="1400">
              <a:latin typeface="Times New Roman"/>
              <a:ea typeface="Times New Roman"/>
              <a:cs typeface="Times New Roman"/>
              <a:sym typeface="Times New Roman"/>
            </a:endParaRPr>
          </a:p>
        </p:txBody>
      </p:sp>
      <p:sp>
        <p:nvSpPr>
          <p:cNvPr id="216" name="Google Shape;216;p39"/>
          <p:cNvSpPr txBox="1"/>
          <p:nvPr>
            <p:ph idx="1" type="body"/>
          </p:nvPr>
        </p:nvSpPr>
        <p:spPr>
          <a:xfrm>
            <a:off x="6361800" y="2491950"/>
            <a:ext cx="2560200" cy="25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Goal : </a:t>
            </a:r>
            <a:r>
              <a:rPr lang="en" sz="1700">
                <a:latin typeface="Times New Roman"/>
                <a:ea typeface="Times New Roman"/>
                <a:cs typeface="Times New Roman"/>
                <a:sym typeface="Times New Roman"/>
              </a:rPr>
              <a:t>Integration with Canvas LTI and connecting with live data/model.</a:t>
            </a:r>
            <a:endParaRPr b="1" sz="17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311700" y="355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UX Research Plan</a:t>
            </a:r>
            <a:endParaRPr/>
          </a:p>
        </p:txBody>
      </p:sp>
      <p:sp>
        <p:nvSpPr>
          <p:cNvPr id="222" name="Google Shape;222;p40"/>
          <p:cNvSpPr txBox="1"/>
          <p:nvPr>
            <p:ph idx="1" type="body"/>
          </p:nvPr>
        </p:nvSpPr>
        <p:spPr>
          <a:xfrm>
            <a:off x="180250" y="927875"/>
            <a:ext cx="8520600" cy="4306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b="1" lang="en" sz="1700">
                <a:latin typeface="Times New Roman"/>
                <a:ea typeface="Times New Roman"/>
                <a:cs typeface="Times New Roman"/>
                <a:sym typeface="Times New Roman"/>
              </a:rPr>
              <a:t>Phase One:</a:t>
            </a:r>
            <a:r>
              <a:rPr lang="en" sz="1700">
                <a:latin typeface="Times New Roman"/>
                <a:ea typeface="Times New Roman"/>
                <a:cs typeface="Times New Roman"/>
                <a:sym typeface="Times New Roman"/>
              </a:rPr>
              <a:t> Conduct </a:t>
            </a:r>
            <a:r>
              <a:rPr lang="en" sz="1700">
                <a:latin typeface="Times New Roman"/>
                <a:ea typeface="Times New Roman"/>
                <a:cs typeface="Times New Roman"/>
                <a:sym typeface="Times New Roman"/>
              </a:rPr>
              <a:t>UX Research Interview with Sonam Singh </a:t>
            </a:r>
            <a:endParaRPr sz="1700">
              <a:latin typeface="Times New Roman"/>
              <a:ea typeface="Times New Roman"/>
              <a:cs typeface="Times New Roman"/>
              <a:sym typeface="Times New Roman"/>
            </a:endParaRPr>
          </a:p>
          <a:p>
            <a:pPr indent="-336550" lvl="1" marL="914400" rtl="0" algn="l">
              <a:spcBef>
                <a:spcPts val="1600"/>
              </a:spcBef>
              <a:spcAft>
                <a:spcPts val="0"/>
              </a:spcAft>
              <a:buSzPts val="1700"/>
              <a:buFont typeface="Times New Roman"/>
              <a:buChar char="○"/>
            </a:pPr>
            <a:r>
              <a:rPr lang="en" sz="1700">
                <a:latin typeface="Times New Roman"/>
                <a:ea typeface="Times New Roman"/>
                <a:cs typeface="Times New Roman"/>
                <a:sym typeface="Times New Roman"/>
              </a:rPr>
              <a:t>UX Researcher at C21U</a:t>
            </a:r>
            <a:endParaRPr sz="1700">
              <a:latin typeface="Times New Roman"/>
              <a:ea typeface="Times New Roman"/>
              <a:cs typeface="Times New Roman"/>
              <a:sym typeface="Times New Roman"/>
            </a:endParaRPr>
          </a:p>
          <a:p>
            <a:pPr indent="-336550" lvl="1" marL="914400" rtl="0" algn="l">
              <a:spcBef>
                <a:spcPts val="1600"/>
              </a:spcBef>
              <a:spcAft>
                <a:spcPts val="0"/>
              </a:spcAft>
              <a:buSzPts val="1700"/>
              <a:buFont typeface="Times New Roman"/>
              <a:buChar char="○"/>
            </a:pPr>
            <a:r>
              <a:rPr lang="en" sz="1700">
                <a:latin typeface="Times New Roman"/>
                <a:ea typeface="Times New Roman"/>
                <a:cs typeface="Times New Roman"/>
                <a:sym typeface="Times New Roman"/>
              </a:rPr>
              <a:t>Review newest, high-fidelity wireframe </a:t>
            </a:r>
            <a:endParaRPr sz="1700">
              <a:latin typeface="Times New Roman"/>
              <a:ea typeface="Times New Roman"/>
              <a:cs typeface="Times New Roman"/>
              <a:sym typeface="Times New Roman"/>
            </a:endParaRPr>
          </a:p>
          <a:p>
            <a:pPr indent="-336550" lvl="1" marL="914400" rtl="0" algn="l">
              <a:spcBef>
                <a:spcPts val="1600"/>
              </a:spcBef>
              <a:spcAft>
                <a:spcPts val="0"/>
              </a:spcAft>
              <a:buSzPts val="1700"/>
              <a:buFont typeface="Times New Roman"/>
              <a:buChar char="○"/>
            </a:pPr>
            <a:r>
              <a:rPr lang="en" sz="1700">
                <a:latin typeface="Times New Roman"/>
                <a:ea typeface="Times New Roman"/>
                <a:cs typeface="Times New Roman"/>
                <a:sym typeface="Times New Roman"/>
              </a:rPr>
              <a:t>Does the current UX design emphasize Learnability, Efficiency, Usability, and Memorability?</a:t>
            </a:r>
            <a:endParaRPr sz="17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sz="1700">
                <a:latin typeface="Times New Roman"/>
                <a:ea typeface="Times New Roman"/>
                <a:cs typeface="Times New Roman"/>
                <a:sym typeface="Times New Roman"/>
              </a:rPr>
              <a:t>Phase Two: </a:t>
            </a:r>
            <a:r>
              <a:rPr lang="en" sz="1700">
                <a:latin typeface="Times New Roman"/>
                <a:ea typeface="Times New Roman"/>
                <a:cs typeface="Times New Roman"/>
                <a:sym typeface="Times New Roman"/>
              </a:rPr>
              <a:t>Update wireframes to align with research outcomes </a:t>
            </a:r>
            <a:endParaRPr sz="1700">
              <a:latin typeface="Times New Roman"/>
              <a:ea typeface="Times New Roman"/>
              <a:cs typeface="Times New Roman"/>
              <a:sym typeface="Times New Roman"/>
            </a:endParaRPr>
          </a:p>
          <a:p>
            <a:pPr indent="-336550" lvl="1" marL="914400" rtl="0" algn="l">
              <a:spcBef>
                <a:spcPts val="1600"/>
              </a:spcBef>
              <a:spcAft>
                <a:spcPts val="0"/>
              </a:spcAft>
              <a:buSzPts val="1700"/>
              <a:buFont typeface="Times New Roman"/>
              <a:buChar char="○"/>
            </a:pPr>
            <a:r>
              <a:rPr lang="en" sz="1700">
                <a:latin typeface="Times New Roman"/>
                <a:ea typeface="Times New Roman"/>
                <a:cs typeface="Times New Roman"/>
                <a:sym typeface="Times New Roman"/>
              </a:rPr>
              <a:t>Using Wednesdays interview feedback, final wireframe updates will be made </a:t>
            </a:r>
            <a:endParaRPr sz="17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sz="1700">
                <a:latin typeface="Times New Roman"/>
                <a:ea typeface="Times New Roman"/>
                <a:cs typeface="Times New Roman"/>
                <a:sym typeface="Times New Roman"/>
              </a:rPr>
              <a:t>Phase Three: </a:t>
            </a:r>
            <a:r>
              <a:rPr lang="en" sz="1700">
                <a:latin typeface="Times New Roman"/>
                <a:ea typeface="Times New Roman"/>
                <a:cs typeface="Times New Roman"/>
                <a:sym typeface="Times New Roman"/>
              </a:rPr>
              <a:t>Implement wireframe changes </a:t>
            </a:r>
            <a:endParaRPr sz="1700">
              <a:latin typeface="Times New Roman"/>
              <a:ea typeface="Times New Roman"/>
              <a:cs typeface="Times New Roman"/>
              <a:sym typeface="Times New Roman"/>
            </a:endParaRPr>
          </a:p>
          <a:p>
            <a:pPr indent="-336550" lvl="1" marL="914400" rtl="0" algn="l">
              <a:spcBef>
                <a:spcPts val="1600"/>
              </a:spcBef>
              <a:spcAft>
                <a:spcPts val="0"/>
              </a:spcAft>
              <a:buSzPts val="1700"/>
              <a:buFont typeface="Times New Roman"/>
              <a:buChar char="○"/>
            </a:pPr>
            <a:r>
              <a:rPr lang="en" sz="1700">
                <a:latin typeface="Times New Roman"/>
                <a:ea typeface="Times New Roman"/>
                <a:cs typeface="Times New Roman"/>
                <a:sym typeface="Times New Roman"/>
              </a:rPr>
              <a:t>Front End Team will begin implementing front end updates to match updated wireframe</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
        <p:nvSpPr>
          <p:cNvPr id="223" name="Google Shape;223;p40"/>
          <p:cNvSpPr txBox="1"/>
          <p:nvPr/>
        </p:nvSpPr>
        <p:spPr>
          <a:xfrm>
            <a:off x="6835450" y="248150"/>
            <a:ext cx="649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11700" y="3104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Front-end Plans</a:t>
            </a:r>
            <a:endParaRPr/>
          </a:p>
        </p:txBody>
      </p:sp>
      <p:sp>
        <p:nvSpPr>
          <p:cNvPr id="229" name="Google Shape;229;p41"/>
          <p:cNvSpPr txBox="1"/>
          <p:nvPr>
            <p:ph idx="1" type="body"/>
          </p:nvPr>
        </p:nvSpPr>
        <p:spPr>
          <a:xfrm>
            <a:off x="311700" y="930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Modify bootstrap css to match wire frames.</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 sz="2000" u="sng">
                <a:solidFill>
                  <a:schemeClr val="hlink"/>
                </a:solidFill>
                <a:latin typeface="Times New Roman"/>
                <a:ea typeface="Times New Roman"/>
                <a:cs typeface="Times New Roman"/>
                <a:sym typeface="Times New Roman"/>
                <a:hlinkClick r:id="rId3"/>
              </a:rPr>
              <a:t>Build pages that are </a:t>
            </a:r>
            <a:r>
              <a:rPr lang="en" sz="2000" u="sng">
                <a:solidFill>
                  <a:schemeClr val="hlink"/>
                </a:solidFill>
                <a:latin typeface="Times New Roman"/>
                <a:ea typeface="Times New Roman"/>
                <a:cs typeface="Times New Roman"/>
                <a:sym typeface="Times New Roman"/>
                <a:hlinkClick r:id="rId4"/>
              </a:rPr>
              <a:t>missing</a:t>
            </a:r>
            <a:r>
              <a:rPr lang="en" sz="2000" u="sng">
                <a:solidFill>
                  <a:schemeClr val="hlink"/>
                </a:solidFill>
                <a:latin typeface="Times New Roman"/>
                <a:ea typeface="Times New Roman"/>
                <a:cs typeface="Times New Roman"/>
                <a:sym typeface="Times New Roman"/>
                <a:hlinkClick r:id="rId5"/>
              </a:rPr>
              <a:t> from wireframes.</a:t>
            </a:r>
            <a:r>
              <a:rPr lang="en" sz="2000">
                <a:latin typeface="Times New Roman"/>
                <a:ea typeface="Times New Roman"/>
                <a:cs typeface="Times New Roman"/>
                <a:sym typeface="Times New Roman"/>
              </a:rPr>
              <a:t> (Auth, Advising page)</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Work on </a:t>
            </a:r>
            <a:r>
              <a:rPr lang="en" sz="2000">
                <a:latin typeface="Times New Roman"/>
                <a:ea typeface="Times New Roman"/>
                <a:cs typeface="Times New Roman"/>
                <a:sym typeface="Times New Roman"/>
              </a:rPr>
              <a:t>aesthetics</a:t>
            </a:r>
            <a:r>
              <a:rPr lang="en" sz="2000">
                <a:latin typeface="Times New Roman"/>
                <a:ea typeface="Times New Roman"/>
                <a:cs typeface="Times New Roman"/>
                <a:sym typeface="Times New Roman"/>
              </a:rPr>
              <a:t> to match the </a:t>
            </a:r>
            <a:r>
              <a:rPr lang="en" sz="2000">
                <a:latin typeface="Times New Roman"/>
                <a:ea typeface="Times New Roman"/>
                <a:cs typeface="Times New Roman"/>
                <a:sym typeface="Times New Roman"/>
              </a:rPr>
              <a:t>wireframe</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Add model query functionality for models developed by Model Team</a:t>
            </a:r>
            <a:endParaRPr sz="2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42"/>
          <p:cNvPicPr preferRelativeResize="0"/>
          <p:nvPr/>
        </p:nvPicPr>
        <p:blipFill>
          <a:blip r:embed="rId3">
            <a:alphaModFix/>
          </a:blip>
          <a:stretch>
            <a:fillRect/>
          </a:stretch>
        </p:blipFill>
        <p:spPr>
          <a:xfrm>
            <a:off x="1969450" y="152400"/>
            <a:ext cx="5617993"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3"/>
          <p:cNvPicPr preferRelativeResize="0"/>
          <p:nvPr/>
        </p:nvPicPr>
        <p:blipFill rotWithShape="1">
          <a:blip r:embed="rId3">
            <a:alphaModFix/>
          </a:blip>
          <a:srcRect b="0" l="0" r="0" t="0"/>
          <a:stretch/>
        </p:blipFill>
        <p:spPr>
          <a:xfrm>
            <a:off x="1505900" y="147900"/>
            <a:ext cx="5665399" cy="4854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09" name="Shape 109"/>
        <p:cNvGrpSpPr/>
        <p:nvPr/>
      </p:nvGrpSpPr>
      <p:grpSpPr>
        <a:xfrm>
          <a:off x="0" y="0"/>
          <a:ext cx="0" cy="0"/>
          <a:chOff x="0" y="0"/>
          <a:chExt cx="0" cy="0"/>
        </a:xfrm>
      </p:grpSpPr>
      <p:sp>
        <p:nvSpPr>
          <p:cNvPr id="110" name="Google Shape;110;p26"/>
          <p:cNvSpPr txBox="1"/>
          <p:nvPr>
            <p:ph type="ctrTitle"/>
          </p:nvPr>
        </p:nvSpPr>
        <p:spPr>
          <a:xfrm>
            <a:off x="311708" y="9857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700">
                <a:latin typeface="Times New Roman"/>
                <a:ea typeface="Times New Roman"/>
                <a:cs typeface="Times New Roman"/>
                <a:sym typeface="Times New Roman"/>
              </a:rPr>
              <a:t>Introduction</a:t>
            </a:r>
            <a:endParaRPr sz="47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4"/>
          <p:cNvPicPr preferRelativeResize="0"/>
          <p:nvPr/>
        </p:nvPicPr>
        <p:blipFill rotWithShape="1">
          <a:blip r:embed="rId3">
            <a:alphaModFix/>
          </a:blip>
          <a:srcRect b="0" l="0" r="0" t="0"/>
          <a:stretch/>
        </p:blipFill>
        <p:spPr>
          <a:xfrm>
            <a:off x="1505900" y="147900"/>
            <a:ext cx="5665399" cy="48549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Backend Development</a:t>
            </a:r>
            <a:endParaRPr/>
          </a:p>
        </p:txBody>
      </p:sp>
      <p:sp>
        <p:nvSpPr>
          <p:cNvPr id="250" name="Google Shape;250;p45"/>
          <p:cNvSpPr txBox="1"/>
          <p:nvPr>
            <p:ph idx="1" type="body"/>
          </p:nvPr>
        </p:nvSpPr>
        <p:spPr>
          <a:xfrm>
            <a:off x="311700" y="1167350"/>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Canvas LTI integration (spent time reading documentation)</a:t>
            </a:r>
            <a:endParaRPr sz="2000">
              <a:latin typeface="Times New Roman"/>
              <a:ea typeface="Times New Roman"/>
              <a:cs typeface="Times New Roman"/>
              <a:sym typeface="Times New Roman"/>
            </a:endParaRPr>
          </a:p>
          <a:p>
            <a:pPr indent="-355600" lvl="1" marL="914400" rtl="0" algn="l">
              <a:lnSpc>
                <a:spcPct val="100000"/>
              </a:lnSpc>
              <a:spcBef>
                <a:spcPts val="1600"/>
              </a:spcBef>
              <a:spcAft>
                <a:spcPts val="0"/>
              </a:spcAft>
              <a:buSzPts val="2000"/>
              <a:buFont typeface="Times New Roman"/>
              <a:buChar char="○"/>
            </a:pPr>
            <a:r>
              <a:rPr lang="en" sz="2000">
                <a:latin typeface="Times New Roman"/>
                <a:ea typeface="Times New Roman"/>
                <a:cs typeface="Times New Roman"/>
                <a:sym typeface="Times New Roman"/>
              </a:rPr>
              <a:t>Authentication - configure application to be able to accept post requests, create a request validator, etc.</a:t>
            </a:r>
            <a:endParaRPr sz="2000">
              <a:latin typeface="Times New Roman"/>
              <a:ea typeface="Times New Roman"/>
              <a:cs typeface="Times New Roman"/>
              <a:sym typeface="Times New Roman"/>
            </a:endParaRPr>
          </a:p>
          <a:p>
            <a:pPr indent="-355600" lvl="1" marL="914400" rtl="0" algn="l">
              <a:lnSpc>
                <a:spcPct val="100000"/>
              </a:lnSpc>
              <a:spcBef>
                <a:spcPts val="1600"/>
              </a:spcBef>
              <a:spcAft>
                <a:spcPts val="0"/>
              </a:spcAft>
              <a:buSzPts val="2000"/>
              <a:buFont typeface="Times New Roman"/>
              <a:buChar char="○"/>
            </a:pPr>
            <a:r>
              <a:rPr lang="en" sz="2000">
                <a:latin typeface="Times New Roman"/>
                <a:ea typeface="Times New Roman"/>
                <a:cs typeface="Times New Roman"/>
                <a:sym typeface="Times New Roman"/>
              </a:rPr>
              <a:t>Considering making backend Django as there are tools to help with this</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lnSpc>
                <a:spcPct val="10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Creating classes for models</a:t>
            </a:r>
            <a:endParaRPr sz="2000">
              <a:latin typeface="Times New Roman"/>
              <a:ea typeface="Times New Roman"/>
              <a:cs typeface="Times New Roman"/>
              <a:sym typeface="Times New Roman"/>
            </a:endParaRPr>
          </a:p>
          <a:p>
            <a:pPr indent="-355600" lvl="1" marL="914400" rtl="0" algn="l">
              <a:lnSpc>
                <a:spcPct val="100000"/>
              </a:lnSpc>
              <a:spcBef>
                <a:spcPts val="1600"/>
              </a:spcBef>
              <a:spcAft>
                <a:spcPts val="0"/>
              </a:spcAft>
              <a:buSzPts val="2000"/>
              <a:buFont typeface="Times New Roman"/>
              <a:buChar char="○"/>
            </a:pPr>
            <a:r>
              <a:rPr lang="en" sz="2000">
                <a:latin typeface="Times New Roman"/>
                <a:ea typeface="Times New Roman"/>
                <a:cs typeface="Times New Roman"/>
                <a:sym typeface="Times New Roman"/>
              </a:rPr>
              <a:t>Unfinished work from last semester.  Encapsulating models into classes - time needed to learn best practices for this</a:t>
            </a:r>
            <a:endParaRPr sz="2000">
              <a:latin typeface="Times New Roman"/>
              <a:ea typeface="Times New Roman"/>
              <a:cs typeface="Times New Roman"/>
              <a:sym typeface="Times New Roman"/>
            </a:endParaRPr>
          </a:p>
          <a:p>
            <a:pPr indent="-355600" lvl="1" marL="914400" rtl="0" algn="l">
              <a:lnSpc>
                <a:spcPct val="100000"/>
              </a:lnSpc>
              <a:spcBef>
                <a:spcPts val="1600"/>
              </a:spcBef>
              <a:spcAft>
                <a:spcPts val="0"/>
              </a:spcAft>
              <a:buSzPts val="2000"/>
              <a:buFont typeface="Times New Roman"/>
              <a:buChar char="○"/>
            </a:pPr>
            <a:r>
              <a:rPr lang="en" sz="2000">
                <a:latin typeface="Times New Roman"/>
                <a:ea typeface="Times New Roman"/>
                <a:cs typeface="Times New Roman"/>
                <a:sym typeface="Times New Roman"/>
              </a:rPr>
              <a:t>Possibly placing models in S3 buckets to allow for scalability (reach)</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6"/>
          <p:cNvSpPr txBox="1"/>
          <p:nvPr>
            <p:ph type="title"/>
          </p:nvPr>
        </p:nvSpPr>
        <p:spPr>
          <a:xfrm>
            <a:off x="311700" y="1284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Conclusion</a:t>
            </a:r>
            <a:endParaRPr/>
          </a:p>
        </p:txBody>
      </p:sp>
      <p:sp>
        <p:nvSpPr>
          <p:cNvPr id="256" name="Google Shape;256;p46"/>
          <p:cNvSpPr txBox="1"/>
          <p:nvPr>
            <p:ph idx="1" type="body"/>
          </p:nvPr>
        </p:nvSpPr>
        <p:spPr>
          <a:xfrm>
            <a:off x="311700" y="701100"/>
            <a:ext cx="8520600" cy="4220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lang="en"/>
              <a:t>Model-training team</a:t>
            </a:r>
            <a:endParaRPr/>
          </a:p>
          <a:p>
            <a:pPr indent="-317500" lvl="1" marL="914400" rtl="0" algn="l">
              <a:lnSpc>
                <a:spcPct val="100000"/>
              </a:lnSpc>
              <a:spcBef>
                <a:spcPts val="1600"/>
              </a:spcBef>
              <a:spcAft>
                <a:spcPts val="0"/>
              </a:spcAft>
              <a:buSzPts val="1400"/>
              <a:buFont typeface="Times New Roman"/>
              <a:buChar char="○"/>
            </a:pPr>
            <a:r>
              <a:rPr lang="en" sz="1400"/>
              <a:t>Compare behavioral patterns to predict student outcome for a STEM and Management course</a:t>
            </a:r>
            <a:endParaRPr sz="1400"/>
          </a:p>
          <a:p>
            <a:pPr indent="-317500" lvl="1" marL="914400" rtl="0" algn="l">
              <a:lnSpc>
                <a:spcPct val="100000"/>
              </a:lnSpc>
              <a:spcBef>
                <a:spcPts val="1600"/>
              </a:spcBef>
              <a:spcAft>
                <a:spcPts val="0"/>
              </a:spcAft>
              <a:buSzPts val="1400"/>
              <a:buFont typeface="Times New Roman"/>
              <a:buChar char="○"/>
            </a:pPr>
            <a:r>
              <a:rPr lang="en" sz="1400"/>
              <a:t>Build a time series prediction model to predict path forward from point of time data.</a:t>
            </a:r>
            <a:endParaRPr sz="1400"/>
          </a:p>
          <a:p>
            <a:pPr indent="-317500" lvl="1" marL="914400" rtl="0" algn="l">
              <a:lnSpc>
                <a:spcPct val="100000"/>
              </a:lnSpc>
              <a:spcBef>
                <a:spcPts val="1600"/>
              </a:spcBef>
              <a:spcAft>
                <a:spcPts val="0"/>
              </a:spcAft>
              <a:buSzPts val="1400"/>
              <a:buFont typeface="Times New Roman"/>
              <a:buChar char="○"/>
            </a:pPr>
            <a:r>
              <a:rPr lang="en" sz="1400"/>
              <a:t>Provide a mechanism for the front end to query what-if scenarios for a student for a given week.</a:t>
            </a:r>
            <a:endParaRPr sz="1400"/>
          </a:p>
          <a:p>
            <a:pPr indent="0" lvl="0" marL="91440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Font typeface="Times New Roman"/>
              <a:buChar char="❖"/>
            </a:pPr>
            <a:r>
              <a:rPr lang="en"/>
              <a:t>Web Development Team</a:t>
            </a:r>
            <a:endParaRPr/>
          </a:p>
          <a:p>
            <a:pPr indent="0" lvl="0" marL="571500" rtl="0" algn="l">
              <a:lnSpc>
                <a:spcPct val="100000"/>
              </a:lnSpc>
              <a:spcBef>
                <a:spcPts val="1600"/>
              </a:spcBef>
              <a:spcAft>
                <a:spcPts val="0"/>
              </a:spcAft>
              <a:buNone/>
            </a:pPr>
            <a:r>
              <a:rPr lang="en" sz="1400"/>
              <a:t>➢ Research UX changes to improve wireframes</a:t>
            </a:r>
            <a:endParaRPr sz="1400"/>
          </a:p>
          <a:p>
            <a:pPr indent="0" lvl="0" marL="571500" rtl="0" algn="l">
              <a:lnSpc>
                <a:spcPct val="100000"/>
              </a:lnSpc>
              <a:spcBef>
                <a:spcPts val="1600"/>
              </a:spcBef>
              <a:spcAft>
                <a:spcPts val="0"/>
              </a:spcAft>
              <a:buNone/>
            </a:pPr>
            <a:r>
              <a:rPr lang="en" sz="1400"/>
              <a:t>➢ Implement wireframes to frontend</a:t>
            </a:r>
            <a:endParaRPr sz="1400"/>
          </a:p>
          <a:p>
            <a:pPr indent="0" lvl="0" marL="571500" rtl="0" algn="l">
              <a:lnSpc>
                <a:spcPct val="100000"/>
              </a:lnSpc>
              <a:spcBef>
                <a:spcPts val="1600"/>
              </a:spcBef>
              <a:spcAft>
                <a:spcPts val="0"/>
              </a:spcAft>
              <a:buNone/>
            </a:pPr>
            <a:r>
              <a:rPr lang="en" sz="1400"/>
              <a:t>➢ Implement LTI Integration for login flow</a:t>
            </a:r>
            <a:endParaRPr sz="1400"/>
          </a:p>
          <a:p>
            <a:pPr indent="0" lvl="0" marL="571500" rtl="0" algn="l">
              <a:lnSpc>
                <a:spcPct val="100000"/>
              </a:lnSpc>
              <a:spcBef>
                <a:spcPts val="1600"/>
              </a:spcBef>
              <a:spcAft>
                <a:spcPts val="0"/>
              </a:spcAft>
              <a:buNone/>
            </a:pPr>
            <a:r>
              <a:rPr lang="en" sz="1400"/>
              <a:t>➢ Implement querying of model and  what-if scenarios for a student for a given week</a:t>
            </a:r>
            <a:endParaRPr sz="1400"/>
          </a:p>
          <a:p>
            <a:pPr indent="0" lvl="0" marL="45720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262" name="Google Shape;262;p47"/>
          <p:cNvSpPr txBox="1"/>
          <p:nvPr>
            <p:ph idx="1" type="body"/>
          </p:nvPr>
        </p:nvSpPr>
        <p:spPr>
          <a:xfrm>
            <a:off x="311700" y="1152475"/>
            <a:ext cx="8520600" cy="373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sz="1500">
                <a:latin typeface="Times New Roman"/>
                <a:ea typeface="Times New Roman"/>
                <a:cs typeface="Times New Roman"/>
                <a:sym typeface="Times New Roman"/>
              </a:rPr>
              <a:t>General Resources </a:t>
            </a:r>
            <a:endParaRPr sz="15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“Student Success </a:t>
            </a:r>
            <a:r>
              <a:rPr lang="en" sz="1300">
                <a:latin typeface="Times New Roman"/>
                <a:ea typeface="Times New Roman"/>
                <a:cs typeface="Times New Roman"/>
                <a:sym typeface="Times New Roman"/>
              </a:rPr>
              <a:t>Prediction</a:t>
            </a:r>
            <a:r>
              <a:rPr lang="en" sz="1300">
                <a:latin typeface="Times New Roman"/>
                <a:ea typeface="Times New Roman"/>
                <a:cs typeface="Times New Roman"/>
                <a:sym typeface="Times New Roman"/>
              </a:rPr>
              <a:t> in MOOCs” by Josh Garner and Christopher Brooks: </a:t>
            </a:r>
            <a:r>
              <a:rPr lang="en" sz="1300" u="sng">
                <a:solidFill>
                  <a:schemeClr val="hlink"/>
                </a:solidFill>
                <a:latin typeface="Times New Roman"/>
                <a:ea typeface="Times New Roman"/>
                <a:cs typeface="Times New Roman"/>
                <a:sym typeface="Times New Roman"/>
                <a:hlinkClick r:id="rId3"/>
              </a:rPr>
              <a:t>https://arxiv.org/abs/1711.06349</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500">
                <a:latin typeface="Times New Roman"/>
                <a:ea typeface="Times New Roman"/>
                <a:cs typeface="Times New Roman"/>
                <a:sym typeface="Times New Roman"/>
              </a:rPr>
              <a:t>ML</a:t>
            </a:r>
            <a:r>
              <a:rPr lang="en" sz="1500">
                <a:latin typeface="Times New Roman"/>
                <a:ea typeface="Times New Roman"/>
                <a:cs typeface="Times New Roman"/>
                <a:sym typeface="Times New Roman"/>
              </a:rPr>
              <a:t> Research Resources</a:t>
            </a:r>
            <a:endParaRPr sz="15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b="1" lang="en" sz="1300">
                <a:latin typeface="Times New Roman"/>
                <a:ea typeface="Times New Roman"/>
                <a:cs typeface="Times New Roman"/>
                <a:sym typeface="Times New Roman"/>
              </a:rPr>
              <a:t> </a:t>
            </a:r>
            <a:r>
              <a:rPr lang="en" sz="1300">
                <a:latin typeface="Times New Roman"/>
                <a:ea typeface="Times New Roman"/>
                <a:cs typeface="Times New Roman"/>
                <a:sym typeface="Times New Roman"/>
              </a:rPr>
              <a:t>“Behavior-Based Grade Prediction for MOOCs via Time Series Neural Networks” by Tsung-Yen Yang, Christopher Brinton(Princeton University): </a:t>
            </a:r>
            <a:r>
              <a:rPr lang="en" sz="1300" u="sng">
                <a:solidFill>
                  <a:schemeClr val="hlink"/>
                </a:solidFill>
                <a:latin typeface="Times New Roman"/>
                <a:ea typeface="Times New Roman"/>
                <a:cs typeface="Times New Roman"/>
                <a:sym typeface="Times New Roman"/>
                <a:hlinkClick r:id="rId4"/>
              </a:rPr>
              <a:t>https://ieeexplore.ieee.org/document/7917237</a:t>
            </a:r>
            <a:endParaRPr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“Mass attrition: An analysis of drop out from a Principles of Microeconomics MOOC” by Rebecca M Stein and Gloria Allione(University of Pennsylvania): </a:t>
            </a:r>
            <a:r>
              <a:rPr lang="en" sz="1300" u="sng">
                <a:solidFill>
                  <a:schemeClr val="hlink"/>
                </a:solidFill>
                <a:latin typeface="Times New Roman"/>
                <a:ea typeface="Times New Roman"/>
                <a:cs typeface="Times New Roman"/>
                <a:sym typeface="Times New Roman"/>
                <a:hlinkClick r:id="rId5"/>
              </a:rPr>
              <a:t>https://economics.sas.upenn.edu/sites/default/files/filevault/14-031.pdf</a:t>
            </a:r>
            <a:endParaRPr sz="13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500">
                <a:latin typeface="Times New Roman"/>
                <a:ea typeface="Times New Roman"/>
                <a:cs typeface="Times New Roman"/>
                <a:sym typeface="Times New Roman"/>
              </a:rPr>
              <a:t>UX Research </a:t>
            </a:r>
            <a:r>
              <a:rPr lang="en" sz="1500">
                <a:latin typeface="Times New Roman"/>
                <a:ea typeface="Times New Roman"/>
                <a:cs typeface="Times New Roman"/>
                <a:sym typeface="Times New Roman"/>
              </a:rPr>
              <a:t>Resources</a:t>
            </a:r>
            <a:endParaRPr sz="15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b="1" lang="en" sz="1300">
                <a:latin typeface="Times New Roman"/>
                <a:ea typeface="Times New Roman"/>
                <a:cs typeface="Times New Roman"/>
                <a:sym typeface="Times New Roman"/>
              </a:rPr>
              <a:t> </a:t>
            </a:r>
            <a:r>
              <a:rPr lang="en" sz="1300">
                <a:latin typeface="Times New Roman"/>
                <a:ea typeface="Times New Roman"/>
                <a:cs typeface="Times New Roman"/>
                <a:sym typeface="Times New Roman"/>
              </a:rPr>
              <a:t>“UX Wireframing: Bedrock of Interface Usability” by Tubik Studio: </a:t>
            </a:r>
            <a:r>
              <a:rPr lang="en" sz="1300" u="sng">
                <a:solidFill>
                  <a:schemeClr val="hlink"/>
                </a:solidFill>
                <a:latin typeface="Times New Roman"/>
                <a:ea typeface="Times New Roman"/>
                <a:cs typeface="Times New Roman"/>
                <a:sym typeface="Times New Roman"/>
                <a:hlinkClick r:id="rId6"/>
              </a:rPr>
              <a:t>https://uxplanet.org/ux-wireframing-bedrock-of-interface-usability-7e9c76bd804d</a:t>
            </a:r>
            <a:endParaRPr sz="1300">
              <a:latin typeface="Times New Roman"/>
              <a:ea typeface="Times New Roman"/>
              <a:cs typeface="Times New Roman"/>
              <a:sym typeface="Times New Roman"/>
            </a:endParaRPr>
          </a:p>
          <a:p>
            <a:pPr indent="-311150" lvl="1" marL="9144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“5 Usability Design Tips For A Better UX Design” by Ayat Shukairy: </a:t>
            </a:r>
            <a:r>
              <a:rPr lang="en" sz="1300" u="sng">
                <a:solidFill>
                  <a:schemeClr val="hlink"/>
                </a:solidFill>
                <a:latin typeface="Times New Roman"/>
                <a:ea typeface="Times New Roman"/>
                <a:cs typeface="Times New Roman"/>
                <a:sym typeface="Times New Roman"/>
                <a:hlinkClick r:id="rId7"/>
              </a:rPr>
              <a:t>https://www.invespcro.com/blog/usability-design-for-a-better-user-experience/</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b="1" sz="17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266" name="Shape 266"/>
        <p:cNvGrpSpPr/>
        <p:nvPr/>
      </p:nvGrpSpPr>
      <p:grpSpPr>
        <a:xfrm>
          <a:off x="0" y="0"/>
          <a:ext cx="0" cy="0"/>
          <a:chOff x="0" y="0"/>
          <a:chExt cx="0" cy="0"/>
        </a:xfrm>
      </p:grpSpPr>
      <p:sp>
        <p:nvSpPr>
          <p:cNvPr id="267" name="Google Shape;267;p48"/>
          <p:cNvSpPr txBox="1"/>
          <p:nvPr>
            <p:ph type="ctrTitle"/>
          </p:nvPr>
        </p:nvSpPr>
        <p:spPr>
          <a:xfrm>
            <a:off x="311708" y="10114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4700">
              <a:latin typeface="Times New Roman"/>
              <a:ea typeface="Times New Roman"/>
              <a:cs typeface="Times New Roman"/>
              <a:sym typeface="Times New Roman"/>
            </a:endParaRPr>
          </a:p>
          <a:p>
            <a:pPr indent="0" lvl="0" marL="0" rtl="0" algn="ctr">
              <a:spcBef>
                <a:spcPts val="0"/>
              </a:spcBef>
              <a:spcAft>
                <a:spcPts val="0"/>
              </a:spcAft>
              <a:buNone/>
            </a:pPr>
            <a:r>
              <a:rPr lang="en" sz="4700">
                <a:latin typeface="Times New Roman"/>
                <a:ea typeface="Times New Roman"/>
                <a:cs typeface="Times New Roman"/>
                <a:sym typeface="Times New Roman"/>
              </a:rPr>
              <a:t>Thank you!!</a:t>
            </a:r>
            <a:endParaRPr sz="4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240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Meet the Team!</a:t>
            </a:r>
            <a:endParaRPr/>
          </a:p>
        </p:txBody>
      </p:sp>
      <p:pic>
        <p:nvPicPr>
          <p:cNvPr id="116" name="Google Shape;116;p27"/>
          <p:cNvPicPr preferRelativeResize="0"/>
          <p:nvPr/>
        </p:nvPicPr>
        <p:blipFill rotWithShape="1">
          <a:blip r:embed="rId3">
            <a:alphaModFix/>
          </a:blip>
          <a:srcRect b="0" l="0" r="0" t="0"/>
          <a:stretch/>
        </p:blipFill>
        <p:spPr>
          <a:xfrm>
            <a:off x="5886929" y="941825"/>
            <a:ext cx="1542900" cy="1542900"/>
          </a:xfrm>
          <a:prstGeom prst="ellipse">
            <a:avLst/>
          </a:prstGeom>
          <a:noFill/>
          <a:ln>
            <a:noFill/>
          </a:ln>
        </p:spPr>
      </p:pic>
      <p:pic>
        <p:nvPicPr>
          <p:cNvPr id="117" name="Google Shape;117;p27"/>
          <p:cNvPicPr preferRelativeResize="0"/>
          <p:nvPr/>
        </p:nvPicPr>
        <p:blipFill rotWithShape="1">
          <a:blip r:embed="rId4">
            <a:alphaModFix/>
          </a:blip>
          <a:srcRect b="0" l="0" r="0" t="0"/>
          <a:stretch/>
        </p:blipFill>
        <p:spPr>
          <a:xfrm>
            <a:off x="1492113" y="941837"/>
            <a:ext cx="1542900" cy="1542900"/>
          </a:xfrm>
          <a:prstGeom prst="flowChartConnector">
            <a:avLst/>
          </a:prstGeom>
          <a:noFill/>
          <a:ln>
            <a:noFill/>
          </a:ln>
        </p:spPr>
      </p:pic>
      <p:pic>
        <p:nvPicPr>
          <p:cNvPr id="118" name="Google Shape;118;p27"/>
          <p:cNvPicPr preferRelativeResize="0"/>
          <p:nvPr/>
        </p:nvPicPr>
        <p:blipFill rotWithShape="1">
          <a:blip r:embed="rId5">
            <a:alphaModFix/>
          </a:blip>
          <a:srcRect b="0" l="0" r="0" t="0"/>
          <a:stretch/>
        </p:blipFill>
        <p:spPr>
          <a:xfrm>
            <a:off x="1492113" y="3011275"/>
            <a:ext cx="1542900" cy="1542900"/>
          </a:xfrm>
          <a:prstGeom prst="ellipse">
            <a:avLst/>
          </a:prstGeom>
          <a:noFill/>
          <a:ln>
            <a:noFill/>
          </a:ln>
        </p:spPr>
      </p:pic>
      <p:sp>
        <p:nvSpPr>
          <p:cNvPr id="119" name="Google Shape;119;p27"/>
          <p:cNvSpPr txBox="1"/>
          <p:nvPr/>
        </p:nvSpPr>
        <p:spPr>
          <a:xfrm>
            <a:off x="1452475" y="2430300"/>
            <a:ext cx="1482300" cy="415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Attush</a:t>
            </a:r>
            <a:endParaRPr b="0" i="0" sz="1400" u="none" cap="none" strike="noStrike">
              <a:solidFill>
                <a:srgbClr val="000000"/>
              </a:solidFill>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rPr lang="en" sz="1100">
                <a:solidFill>
                  <a:schemeClr val="dk1"/>
                </a:solidFill>
              </a:rPr>
              <a:t>Front-End Developer</a:t>
            </a:r>
            <a:endParaRPr/>
          </a:p>
          <a:p>
            <a:pPr indent="0" lvl="0" marL="0" marR="0" rtl="0" algn="ctr">
              <a:lnSpc>
                <a:spcPct val="100000"/>
              </a:lnSpc>
              <a:spcBef>
                <a:spcPts val="0"/>
              </a:spcBef>
              <a:spcAft>
                <a:spcPts val="0"/>
              </a:spcAft>
              <a:buClr>
                <a:srgbClr val="000000"/>
              </a:buClr>
              <a:buSzPts val="1400"/>
              <a:buFont typeface="Arial"/>
              <a:buNone/>
            </a:pPr>
            <a:r>
              <a:t/>
            </a:r>
            <a:endParaRPr/>
          </a:p>
        </p:txBody>
      </p:sp>
      <p:sp>
        <p:nvSpPr>
          <p:cNvPr id="120" name="Google Shape;120;p27"/>
          <p:cNvSpPr txBox="1"/>
          <p:nvPr/>
        </p:nvSpPr>
        <p:spPr>
          <a:xfrm>
            <a:off x="3617375" y="2484725"/>
            <a:ext cx="1687200" cy="415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Ania</a:t>
            </a:r>
            <a:endParaRPr b="0" i="0" sz="1400" u="none" cap="none" strike="noStrike">
              <a:solidFill>
                <a:srgbClr val="000000"/>
              </a:solidFill>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rPr lang="en" sz="1100">
                <a:solidFill>
                  <a:schemeClr val="dk1"/>
                </a:solidFill>
              </a:rPr>
              <a:t>Educational Researcher</a:t>
            </a:r>
            <a:endParaRPr/>
          </a:p>
        </p:txBody>
      </p:sp>
      <p:sp>
        <p:nvSpPr>
          <p:cNvPr id="121" name="Google Shape;121;p27"/>
          <p:cNvSpPr txBox="1"/>
          <p:nvPr/>
        </p:nvSpPr>
        <p:spPr>
          <a:xfrm>
            <a:off x="5715922" y="2430300"/>
            <a:ext cx="2016300" cy="415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Aashay</a:t>
            </a:r>
            <a:endParaRPr b="0" i="0" sz="1400" u="none" cap="none" strike="noStrike">
              <a:solidFill>
                <a:srgbClr val="000000"/>
              </a:solidFill>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rPr lang="en" sz="1100">
                <a:solidFill>
                  <a:schemeClr val="dk1"/>
                </a:solidFill>
              </a:rPr>
              <a:t>Web App Engineer</a:t>
            </a:r>
            <a:endParaRPr/>
          </a:p>
        </p:txBody>
      </p:sp>
      <p:sp>
        <p:nvSpPr>
          <p:cNvPr id="122" name="Google Shape;122;p27"/>
          <p:cNvSpPr txBox="1"/>
          <p:nvPr/>
        </p:nvSpPr>
        <p:spPr>
          <a:xfrm>
            <a:off x="1522250" y="4516800"/>
            <a:ext cx="1482300" cy="5727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Saurabh</a:t>
            </a:r>
            <a:endParaRPr b="0" i="0" sz="1400" u="none" cap="none" strike="noStrike">
              <a:solidFill>
                <a:srgbClr val="000000"/>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Project Management</a:t>
            </a:r>
            <a:endParaRPr/>
          </a:p>
        </p:txBody>
      </p:sp>
      <p:sp>
        <p:nvSpPr>
          <p:cNvPr id="123" name="Google Shape;123;p27"/>
          <p:cNvSpPr txBox="1"/>
          <p:nvPr/>
        </p:nvSpPr>
        <p:spPr>
          <a:xfrm>
            <a:off x="3842072" y="4595550"/>
            <a:ext cx="1237800" cy="415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Lindsey</a:t>
            </a:r>
            <a:endParaRPr b="0" i="0" sz="1400" u="none" cap="none" strike="noStrike">
              <a:solidFill>
                <a:srgbClr val="000000"/>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Data Engineer</a:t>
            </a:r>
            <a:endParaRPr/>
          </a:p>
        </p:txBody>
      </p:sp>
      <p:sp>
        <p:nvSpPr>
          <p:cNvPr id="124" name="Google Shape;124;p27"/>
          <p:cNvSpPr txBox="1"/>
          <p:nvPr/>
        </p:nvSpPr>
        <p:spPr>
          <a:xfrm>
            <a:off x="6147325" y="4554175"/>
            <a:ext cx="1153500" cy="415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Cindy</a:t>
            </a:r>
            <a:endParaRPr b="0" i="0" sz="1400" u="none" cap="none" strike="noStrike">
              <a:solidFill>
                <a:srgbClr val="000000"/>
              </a:solidFill>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rPr lang="en" sz="1100">
                <a:solidFill>
                  <a:schemeClr val="dk1"/>
                </a:solidFill>
              </a:rPr>
              <a:t>ML Engineer</a:t>
            </a:r>
            <a:endParaRPr/>
          </a:p>
          <a:p>
            <a:pPr indent="0" lvl="0" marL="0" marR="0" rtl="0" algn="ctr">
              <a:lnSpc>
                <a:spcPct val="100000"/>
              </a:lnSpc>
              <a:spcBef>
                <a:spcPts val="0"/>
              </a:spcBef>
              <a:spcAft>
                <a:spcPts val="0"/>
              </a:spcAft>
              <a:buClr>
                <a:srgbClr val="000000"/>
              </a:buClr>
              <a:buSzPts val="1400"/>
              <a:buFont typeface="Arial"/>
              <a:buNone/>
            </a:pPr>
            <a:r>
              <a:t/>
            </a:r>
            <a:endParaRPr/>
          </a:p>
        </p:txBody>
      </p:sp>
      <p:pic>
        <p:nvPicPr>
          <p:cNvPr id="125" name="Google Shape;125;p27"/>
          <p:cNvPicPr preferRelativeResize="0"/>
          <p:nvPr/>
        </p:nvPicPr>
        <p:blipFill rotWithShape="1">
          <a:blip r:embed="rId6">
            <a:alphaModFix/>
          </a:blip>
          <a:srcRect b="21228" l="5657" r="9783" t="3146"/>
          <a:stretch/>
        </p:blipFill>
        <p:spPr>
          <a:xfrm>
            <a:off x="6021000" y="2965350"/>
            <a:ext cx="1482300" cy="1630200"/>
          </a:xfrm>
          <a:prstGeom prst="ellipse">
            <a:avLst/>
          </a:prstGeom>
          <a:noFill/>
          <a:ln>
            <a:noFill/>
          </a:ln>
        </p:spPr>
      </p:pic>
      <p:pic>
        <p:nvPicPr>
          <p:cNvPr id="126" name="Google Shape;126;p27"/>
          <p:cNvPicPr preferRelativeResize="0"/>
          <p:nvPr/>
        </p:nvPicPr>
        <p:blipFill rotWithShape="1">
          <a:blip r:embed="rId7">
            <a:alphaModFix/>
          </a:blip>
          <a:srcRect b="21176" l="10043" r="3376" t="13884"/>
          <a:stretch/>
        </p:blipFill>
        <p:spPr>
          <a:xfrm>
            <a:off x="3741313" y="1017737"/>
            <a:ext cx="1542900" cy="1542900"/>
          </a:xfrm>
          <a:prstGeom prst="flowChartConnector">
            <a:avLst/>
          </a:prstGeom>
          <a:noFill/>
          <a:ln>
            <a:noFill/>
          </a:ln>
        </p:spPr>
      </p:pic>
      <p:pic>
        <p:nvPicPr>
          <p:cNvPr id="127" name="Google Shape;127;p27"/>
          <p:cNvPicPr preferRelativeResize="0"/>
          <p:nvPr/>
        </p:nvPicPr>
        <p:blipFill rotWithShape="1">
          <a:blip r:embed="rId8">
            <a:alphaModFix/>
          </a:blip>
          <a:srcRect b="2162" l="0" r="0" t="2171"/>
          <a:stretch/>
        </p:blipFill>
        <p:spPr>
          <a:xfrm>
            <a:off x="3741313" y="3092450"/>
            <a:ext cx="1542900" cy="1542900"/>
          </a:xfrm>
          <a:prstGeom prst="flowChartConnector">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type="title"/>
          </p:nvPr>
        </p:nvSpPr>
        <p:spPr>
          <a:xfrm>
            <a:off x="266575" y="196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Logistical Accomplishments</a:t>
            </a:r>
            <a:endParaRPr/>
          </a:p>
        </p:txBody>
      </p:sp>
      <p:sp>
        <p:nvSpPr>
          <p:cNvPr id="133" name="Google Shape;133;p28"/>
          <p:cNvSpPr txBox="1"/>
          <p:nvPr>
            <p:ph idx="1" type="body"/>
          </p:nvPr>
        </p:nvSpPr>
        <p:spPr>
          <a:xfrm>
            <a:off x="266575" y="870513"/>
            <a:ext cx="8520600" cy="161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❖Split into two-teams based on individual interests</a:t>
            </a:r>
            <a:endParaRPr/>
          </a:p>
          <a:p>
            <a:pPr indent="-317500" lvl="0" marL="457200" rtl="0" algn="l">
              <a:lnSpc>
                <a:spcPct val="115000"/>
              </a:lnSpc>
              <a:spcBef>
                <a:spcPts val="0"/>
              </a:spcBef>
              <a:spcAft>
                <a:spcPts val="0"/>
              </a:spcAft>
              <a:buSzPts val="1400"/>
              <a:buChar char="●"/>
            </a:pPr>
            <a:r>
              <a:rPr lang="en" sz="1400"/>
              <a:t>UI/UX Team – Focusing on UX Development and research</a:t>
            </a:r>
            <a:endParaRPr sz="1400"/>
          </a:p>
          <a:p>
            <a:pPr indent="-317500" lvl="0" marL="457200" rtl="0" algn="l">
              <a:lnSpc>
                <a:spcPct val="115000"/>
              </a:lnSpc>
              <a:spcBef>
                <a:spcPts val="0"/>
              </a:spcBef>
              <a:spcAft>
                <a:spcPts val="0"/>
              </a:spcAft>
              <a:buSzPts val="1400"/>
              <a:buChar char="●"/>
            </a:pPr>
            <a:r>
              <a:rPr lang="en" sz="1400"/>
              <a:t>ML Team – Focusing on ML Research</a:t>
            </a:r>
            <a:endParaRPr sz="1400"/>
          </a:p>
          <a:p>
            <a:pPr indent="0" lvl="0" marL="0" rtl="0" algn="l">
              <a:lnSpc>
                <a:spcPct val="115000"/>
              </a:lnSpc>
              <a:spcBef>
                <a:spcPts val="0"/>
              </a:spcBef>
              <a:spcAft>
                <a:spcPts val="0"/>
              </a:spcAft>
              <a:buClr>
                <a:schemeClr val="dk1"/>
              </a:buClr>
              <a:buSzPts val="1100"/>
              <a:buFont typeface="Arial"/>
              <a:buNone/>
            </a:pPr>
            <a:r>
              <a:rPr lang="en"/>
              <a:t>❖Setup Teams Channel for communication and sub team meetings.</a:t>
            </a:r>
            <a:endParaRPr/>
          </a:p>
          <a:p>
            <a:pPr indent="0" lvl="0" marL="0" rtl="0" algn="l">
              <a:lnSpc>
                <a:spcPct val="115000"/>
              </a:lnSpc>
              <a:spcBef>
                <a:spcPts val="0"/>
              </a:spcBef>
              <a:spcAft>
                <a:spcPts val="0"/>
              </a:spcAft>
              <a:buClr>
                <a:schemeClr val="dk1"/>
              </a:buClr>
              <a:buSzPts val="1100"/>
              <a:buFont typeface="Arial"/>
              <a:buNone/>
            </a:pPr>
            <a:r>
              <a:rPr lang="en"/>
              <a:t>❖Setup Backlogs in Trello Board and track progress each week.</a:t>
            </a:r>
            <a:endParaRPr/>
          </a:p>
          <a:p>
            <a:pPr indent="0" lvl="0" marL="0" rtl="0" algn="l">
              <a:spcBef>
                <a:spcPts val="0"/>
              </a:spcBef>
              <a:spcAft>
                <a:spcPts val="0"/>
              </a:spcAft>
              <a:buNone/>
            </a:pPr>
            <a:r>
              <a:t/>
            </a:r>
            <a:endParaRPr/>
          </a:p>
        </p:txBody>
      </p:sp>
      <p:pic>
        <p:nvPicPr>
          <p:cNvPr id="134" name="Google Shape;134;p28"/>
          <p:cNvPicPr preferRelativeResize="0"/>
          <p:nvPr/>
        </p:nvPicPr>
        <p:blipFill>
          <a:blip r:embed="rId3">
            <a:alphaModFix/>
          </a:blip>
          <a:stretch>
            <a:fillRect/>
          </a:stretch>
        </p:blipFill>
        <p:spPr>
          <a:xfrm>
            <a:off x="695225" y="2481525"/>
            <a:ext cx="7911199" cy="258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Background of Project</a:t>
            </a:r>
            <a:endParaRPr/>
          </a:p>
        </p:txBody>
      </p:sp>
      <p:sp>
        <p:nvSpPr>
          <p:cNvPr id="140" name="Google Shape;140;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Project inspired by an analysis conducted by Gardner and Brooks (UMich) in 2018, who laid the framework for attempting to predict student success in MOOCs (</a:t>
            </a:r>
            <a:r>
              <a:rPr lang="en" u="sng">
                <a:solidFill>
                  <a:schemeClr val="hlink"/>
                </a:solidFill>
                <a:hlinkClick r:id="rId3"/>
              </a:rPr>
              <a:t>https://arxiv.org/abs/1711.06349</a:t>
            </a:r>
            <a:r>
              <a:rPr lang="en"/>
              <a:t>)</a:t>
            </a:r>
            <a:endParaRPr/>
          </a:p>
          <a:p>
            <a:pPr indent="-317500" lvl="1" marL="914400" rtl="0" algn="l">
              <a:lnSpc>
                <a:spcPct val="115000"/>
              </a:lnSpc>
              <a:spcBef>
                <a:spcPts val="0"/>
              </a:spcBef>
              <a:spcAft>
                <a:spcPts val="0"/>
              </a:spcAft>
              <a:buSzPts val="1400"/>
              <a:buChar char="○"/>
            </a:pPr>
            <a:r>
              <a:rPr lang="en"/>
              <a:t>In their paper, they used raw data sources from many MOOCs platforms.</a:t>
            </a:r>
            <a:endParaRPr/>
          </a:p>
          <a:p>
            <a:pPr indent="0" lvl="2" marL="1028700" rtl="0" algn="l">
              <a:lnSpc>
                <a:spcPct val="115000"/>
              </a:lnSpc>
              <a:spcBef>
                <a:spcPts val="0"/>
              </a:spcBef>
              <a:spcAft>
                <a:spcPts val="0"/>
              </a:spcAft>
              <a:buSzPts val="1400"/>
              <a:buNone/>
            </a:pPr>
            <a:r>
              <a:rPr lang="en"/>
              <a:t>■    Clickstream data</a:t>
            </a:r>
            <a:endParaRPr/>
          </a:p>
          <a:p>
            <a:pPr indent="-285750" lvl="2" marL="1314450" rtl="0" algn="l">
              <a:lnSpc>
                <a:spcPct val="115000"/>
              </a:lnSpc>
              <a:spcBef>
                <a:spcPts val="0"/>
              </a:spcBef>
              <a:spcAft>
                <a:spcPts val="0"/>
              </a:spcAft>
              <a:buSzPts val="1400"/>
              <a:buChar char="■"/>
            </a:pPr>
            <a:r>
              <a:rPr lang="en"/>
              <a:t>Assignment data</a:t>
            </a:r>
            <a:endParaRPr/>
          </a:p>
          <a:p>
            <a:pPr indent="-285750" lvl="2" marL="1314450" rtl="0" algn="l">
              <a:lnSpc>
                <a:spcPct val="115000"/>
              </a:lnSpc>
              <a:spcBef>
                <a:spcPts val="0"/>
              </a:spcBef>
              <a:spcAft>
                <a:spcPts val="0"/>
              </a:spcAft>
              <a:buSzPts val="1400"/>
              <a:buChar char="■"/>
            </a:pPr>
            <a:r>
              <a:rPr lang="en"/>
              <a:t>Forum data</a:t>
            </a:r>
            <a:endParaRPr/>
          </a:p>
          <a:p>
            <a:pPr indent="-317500" lvl="1" marL="914400" rtl="0" algn="l">
              <a:lnSpc>
                <a:spcPct val="115000"/>
              </a:lnSpc>
              <a:spcBef>
                <a:spcPts val="1600"/>
              </a:spcBef>
              <a:spcAft>
                <a:spcPts val="0"/>
              </a:spcAft>
              <a:buSzPts val="1400"/>
              <a:buChar char="○"/>
            </a:pPr>
            <a:r>
              <a:rPr lang="en"/>
              <a:t>We have access to many similar datasets via Georgia Tech’s numerous online courses</a:t>
            </a:r>
            <a:endParaRPr/>
          </a:p>
          <a:p>
            <a:pPr indent="-342900" lvl="0" marL="457200" rtl="0" algn="l">
              <a:lnSpc>
                <a:spcPct val="115000"/>
              </a:lnSpc>
              <a:spcBef>
                <a:spcPts val="0"/>
              </a:spcBef>
              <a:spcAft>
                <a:spcPts val="0"/>
              </a:spcAft>
              <a:buSzPts val="1800"/>
              <a:buChar char="●"/>
            </a:pPr>
            <a:r>
              <a:rPr lang="en"/>
              <a:t>Our team’s ultimate goal is to not only gain insight into what drives student success, but also to be able to easily present our results to professors and students so that they can be guided towards success.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Past Semester Progress- Data Modeling</a:t>
            </a:r>
            <a:endParaRPr/>
          </a:p>
          <a:p>
            <a:pPr indent="0" lvl="0" marL="0" rtl="0" algn="l">
              <a:lnSpc>
                <a:spcPct val="100000"/>
              </a:lnSpc>
              <a:spcBef>
                <a:spcPts val="0"/>
              </a:spcBef>
              <a:spcAft>
                <a:spcPts val="0"/>
              </a:spcAft>
              <a:buSzPts val="2800"/>
              <a:buNone/>
            </a:pPr>
            <a:r>
              <a:t/>
            </a:r>
            <a:endParaRPr/>
          </a:p>
        </p:txBody>
      </p:sp>
      <p:sp>
        <p:nvSpPr>
          <p:cNvPr id="146" name="Google Shape;146;p30"/>
          <p:cNvSpPr txBox="1"/>
          <p:nvPr>
            <p:ph idx="1" type="body"/>
          </p:nvPr>
        </p:nvSpPr>
        <p:spPr>
          <a:xfrm>
            <a:off x="311700" y="572700"/>
            <a:ext cx="8768400" cy="21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t>❖ Model Training Team</a:t>
            </a:r>
            <a:endParaRPr sz="1700"/>
          </a:p>
          <a:p>
            <a:pPr indent="0" lvl="0" marL="457200" rtl="0" algn="l">
              <a:lnSpc>
                <a:spcPct val="115000"/>
              </a:lnSpc>
              <a:spcBef>
                <a:spcPts val="0"/>
              </a:spcBef>
              <a:spcAft>
                <a:spcPts val="0"/>
              </a:spcAft>
              <a:buClr>
                <a:schemeClr val="dk1"/>
              </a:buClr>
              <a:buSzPts val="1100"/>
              <a:buFont typeface="Arial"/>
              <a:buNone/>
            </a:pPr>
            <a:r>
              <a:rPr lang="en" sz="1700"/>
              <a:t>➢ Explored data from MOOC Course CS1301 to draw useful insights from completion percentage rates</a:t>
            </a:r>
            <a:endParaRPr sz="1700"/>
          </a:p>
          <a:p>
            <a:pPr indent="0" lvl="0" marL="457200" rtl="0" algn="l">
              <a:lnSpc>
                <a:spcPct val="115000"/>
              </a:lnSpc>
              <a:spcBef>
                <a:spcPts val="0"/>
              </a:spcBef>
              <a:spcAft>
                <a:spcPts val="0"/>
              </a:spcAft>
              <a:buClr>
                <a:schemeClr val="dk1"/>
              </a:buClr>
              <a:buSzPts val="1100"/>
              <a:buFont typeface="Arial"/>
              <a:buNone/>
            </a:pPr>
            <a:r>
              <a:rPr lang="en" sz="1700"/>
              <a:t>➢ Data clean-up, Data engineering, Model training and evaluation to predict % complete from clickstream data.</a:t>
            </a:r>
            <a:endParaRPr sz="1700"/>
          </a:p>
          <a:p>
            <a:pPr indent="0" lvl="0" marL="457200" rtl="0" algn="l">
              <a:lnSpc>
                <a:spcPct val="115000"/>
              </a:lnSpc>
              <a:spcBef>
                <a:spcPts val="0"/>
              </a:spcBef>
              <a:spcAft>
                <a:spcPts val="0"/>
              </a:spcAft>
              <a:buClr>
                <a:schemeClr val="dk1"/>
              </a:buClr>
              <a:buSzPts val="1100"/>
              <a:buFont typeface="Arial"/>
              <a:buNone/>
            </a:pPr>
            <a:r>
              <a:rPr lang="en" sz="1700"/>
              <a:t>➢ Explored Unsupervised learning techniques on the data set and found interesting clusters</a:t>
            </a:r>
            <a:endParaRPr sz="1700"/>
          </a:p>
          <a:p>
            <a:pPr indent="0" lvl="0" marL="0" rtl="0" algn="l">
              <a:lnSpc>
                <a:spcPct val="115000"/>
              </a:lnSpc>
              <a:spcBef>
                <a:spcPts val="0"/>
              </a:spcBef>
              <a:spcAft>
                <a:spcPts val="0"/>
              </a:spcAft>
              <a:buClr>
                <a:schemeClr val="dk1"/>
              </a:buClr>
              <a:buSzPts val="1100"/>
              <a:buFont typeface="Arial"/>
              <a:buNone/>
            </a:pPr>
            <a:r>
              <a:t/>
            </a:r>
            <a:endParaRPr sz="2100"/>
          </a:p>
          <a:p>
            <a:pPr indent="-228600" lvl="0" marL="457200" rtl="0" algn="l">
              <a:lnSpc>
                <a:spcPct val="115000"/>
              </a:lnSpc>
              <a:spcBef>
                <a:spcPts val="0"/>
              </a:spcBef>
              <a:spcAft>
                <a:spcPts val="0"/>
              </a:spcAft>
              <a:buSzPts val="2100"/>
              <a:buNone/>
            </a:pPr>
            <a:r>
              <a:t/>
            </a:r>
            <a:endParaRPr sz="1700"/>
          </a:p>
        </p:txBody>
      </p:sp>
      <p:pic>
        <p:nvPicPr>
          <p:cNvPr id="147" name="Google Shape;147;p30"/>
          <p:cNvPicPr preferRelativeResize="0"/>
          <p:nvPr/>
        </p:nvPicPr>
        <p:blipFill>
          <a:blip r:embed="rId3">
            <a:alphaModFix/>
          </a:blip>
          <a:stretch>
            <a:fillRect/>
          </a:stretch>
        </p:blipFill>
        <p:spPr>
          <a:xfrm>
            <a:off x="152400" y="2882100"/>
            <a:ext cx="3043292" cy="2157000"/>
          </a:xfrm>
          <a:prstGeom prst="rect">
            <a:avLst/>
          </a:prstGeom>
          <a:noFill/>
          <a:ln>
            <a:noFill/>
          </a:ln>
        </p:spPr>
      </p:pic>
      <p:pic>
        <p:nvPicPr>
          <p:cNvPr id="148" name="Google Shape;148;p30"/>
          <p:cNvPicPr preferRelativeResize="0"/>
          <p:nvPr/>
        </p:nvPicPr>
        <p:blipFill>
          <a:blip r:embed="rId4">
            <a:alphaModFix/>
          </a:blip>
          <a:stretch>
            <a:fillRect/>
          </a:stretch>
        </p:blipFill>
        <p:spPr>
          <a:xfrm>
            <a:off x="3228026" y="2999100"/>
            <a:ext cx="2687950" cy="1923000"/>
          </a:xfrm>
          <a:prstGeom prst="rect">
            <a:avLst/>
          </a:prstGeom>
          <a:noFill/>
          <a:ln>
            <a:noFill/>
          </a:ln>
        </p:spPr>
      </p:pic>
      <p:pic>
        <p:nvPicPr>
          <p:cNvPr id="149" name="Google Shape;149;p30"/>
          <p:cNvPicPr preferRelativeResize="0"/>
          <p:nvPr/>
        </p:nvPicPr>
        <p:blipFill>
          <a:blip r:embed="rId5">
            <a:alphaModFix/>
          </a:blip>
          <a:stretch>
            <a:fillRect/>
          </a:stretch>
        </p:blipFill>
        <p:spPr>
          <a:xfrm>
            <a:off x="5948300" y="3046200"/>
            <a:ext cx="3131800" cy="182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ph type="title"/>
          </p:nvPr>
        </p:nvSpPr>
        <p:spPr>
          <a:xfrm>
            <a:off x="2553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Past Semester Progress – UI/UX</a:t>
            </a:r>
            <a:endParaRPr/>
          </a:p>
        </p:txBody>
      </p:sp>
      <p:sp>
        <p:nvSpPr>
          <p:cNvPr id="155" name="Google Shape;155;p31"/>
          <p:cNvSpPr txBox="1"/>
          <p:nvPr>
            <p:ph idx="1" type="body"/>
          </p:nvPr>
        </p:nvSpPr>
        <p:spPr>
          <a:xfrm>
            <a:off x="255300" y="520800"/>
            <a:ext cx="8520600" cy="182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t>❖ Web Development Team</a:t>
            </a:r>
            <a:endParaRPr sz="1700"/>
          </a:p>
          <a:p>
            <a:pPr indent="0" lvl="0" marL="457200" rtl="0" algn="l">
              <a:lnSpc>
                <a:spcPct val="115000"/>
              </a:lnSpc>
              <a:spcBef>
                <a:spcPts val="0"/>
              </a:spcBef>
              <a:spcAft>
                <a:spcPts val="0"/>
              </a:spcAft>
              <a:buClr>
                <a:schemeClr val="dk1"/>
              </a:buClr>
              <a:buSzPts val="1100"/>
              <a:buFont typeface="Arial"/>
              <a:buNone/>
            </a:pPr>
            <a:r>
              <a:rPr lang="en" sz="1700"/>
              <a:t>➢ </a:t>
            </a:r>
            <a:r>
              <a:rPr lang="en" sz="1600"/>
              <a:t>Massive front-end restructure and building of new wireframes!</a:t>
            </a:r>
            <a:endParaRPr sz="1600"/>
          </a:p>
          <a:p>
            <a:pPr indent="0" lvl="0" marL="457200" rtl="0" algn="l">
              <a:lnSpc>
                <a:spcPct val="115000"/>
              </a:lnSpc>
              <a:spcBef>
                <a:spcPts val="0"/>
              </a:spcBef>
              <a:spcAft>
                <a:spcPts val="0"/>
              </a:spcAft>
              <a:buClr>
                <a:schemeClr val="dk1"/>
              </a:buClr>
              <a:buSzPts val="1100"/>
              <a:buFont typeface="Arial"/>
              <a:buNone/>
            </a:pPr>
            <a:r>
              <a:rPr lang="en" sz="1700"/>
              <a:t>➢ </a:t>
            </a:r>
            <a:r>
              <a:rPr lang="en" sz="1600"/>
              <a:t>Connect web app with C21U DB</a:t>
            </a:r>
            <a:endParaRPr sz="1600"/>
          </a:p>
          <a:p>
            <a:pPr indent="0" lvl="0" marL="457200" rtl="0" algn="l">
              <a:lnSpc>
                <a:spcPct val="115000"/>
              </a:lnSpc>
              <a:spcBef>
                <a:spcPts val="0"/>
              </a:spcBef>
              <a:spcAft>
                <a:spcPts val="0"/>
              </a:spcAft>
              <a:buClr>
                <a:schemeClr val="dk1"/>
              </a:buClr>
              <a:buSzPts val="1100"/>
              <a:buFont typeface="Arial"/>
              <a:buNone/>
            </a:pPr>
            <a:r>
              <a:rPr lang="en" sz="1700"/>
              <a:t>➢ </a:t>
            </a:r>
            <a:r>
              <a:rPr lang="en" sz="1600"/>
              <a:t>New Home page, Resource Page and Analytics Page for a complete experience</a:t>
            </a:r>
            <a:endParaRPr sz="1600"/>
          </a:p>
          <a:p>
            <a:pPr indent="0" lvl="0" marL="457200" rtl="0" algn="l">
              <a:lnSpc>
                <a:spcPct val="115000"/>
              </a:lnSpc>
              <a:spcBef>
                <a:spcPts val="0"/>
              </a:spcBef>
              <a:spcAft>
                <a:spcPts val="0"/>
              </a:spcAft>
              <a:buClr>
                <a:schemeClr val="dk1"/>
              </a:buClr>
              <a:buSzPts val="1100"/>
              <a:buFont typeface="Arial"/>
              <a:buNone/>
            </a:pPr>
            <a:r>
              <a:rPr lang="en" sz="1700"/>
              <a:t>➢ </a:t>
            </a:r>
            <a:r>
              <a:rPr lang="en" sz="1600"/>
              <a:t>Added a completion % prediction page for the model developed by Model Team</a:t>
            </a:r>
            <a:endParaRPr sz="1600"/>
          </a:p>
          <a:p>
            <a:pPr indent="0" lvl="0" marL="457200" rtl="0" algn="l">
              <a:lnSpc>
                <a:spcPct val="115000"/>
              </a:lnSpc>
              <a:spcBef>
                <a:spcPts val="0"/>
              </a:spcBef>
              <a:spcAft>
                <a:spcPts val="0"/>
              </a:spcAft>
              <a:buClr>
                <a:schemeClr val="dk1"/>
              </a:buClr>
              <a:buSzPts val="1100"/>
              <a:buFont typeface="Arial"/>
              <a:buNone/>
            </a:pPr>
            <a:r>
              <a:rPr lang="en" sz="1700"/>
              <a:t>➢ </a:t>
            </a:r>
            <a:r>
              <a:rPr lang="en" sz="1600"/>
              <a:t>Connected to </a:t>
            </a:r>
            <a:r>
              <a:rPr b="1" lang="en" sz="1600"/>
              <a:t>real </a:t>
            </a:r>
            <a:r>
              <a:rPr lang="en" sz="1600"/>
              <a:t>model to display predicted grade as well as current stats </a:t>
            </a:r>
            <a:endParaRPr sz="1600"/>
          </a:p>
          <a:p>
            <a:pPr indent="-228600" lvl="0" marL="457200" rtl="0" algn="l">
              <a:lnSpc>
                <a:spcPct val="115000"/>
              </a:lnSpc>
              <a:spcBef>
                <a:spcPts val="0"/>
              </a:spcBef>
              <a:spcAft>
                <a:spcPts val="0"/>
              </a:spcAft>
              <a:buSzPts val="2100"/>
              <a:buNone/>
            </a:pPr>
            <a:r>
              <a:t/>
            </a:r>
            <a:endParaRPr sz="1700"/>
          </a:p>
        </p:txBody>
      </p:sp>
      <p:pic>
        <p:nvPicPr>
          <p:cNvPr id="156" name="Google Shape;156;p31"/>
          <p:cNvPicPr preferRelativeResize="0"/>
          <p:nvPr/>
        </p:nvPicPr>
        <p:blipFill>
          <a:blip r:embed="rId3">
            <a:alphaModFix/>
          </a:blip>
          <a:stretch>
            <a:fillRect/>
          </a:stretch>
        </p:blipFill>
        <p:spPr>
          <a:xfrm>
            <a:off x="255300" y="2542300"/>
            <a:ext cx="2603656" cy="2521000"/>
          </a:xfrm>
          <a:prstGeom prst="rect">
            <a:avLst/>
          </a:prstGeom>
          <a:noFill/>
          <a:ln>
            <a:noFill/>
          </a:ln>
        </p:spPr>
      </p:pic>
      <p:pic>
        <p:nvPicPr>
          <p:cNvPr id="157" name="Google Shape;157;p31"/>
          <p:cNvPicPr preferRelativeResize="0"/>
          <p:nvPr/>
        </p:nvPicPr>
        <p:blipFill>
          <a:blip r:embed="rId4">
            <a:alphaModFix/>
          </a:blip>
          <a:stretch>
            <a:fillRect/>
          </a:stretch>
        </p:blipFill>
        <p:spPr>
          <a:xfrm>
            <a:off x="2970487" y="2542300"/>
            <a:ext cx="2946950" cy="2520999"/>
          </a:xfrm>
          <a:prstGeom prst="rect">
            <a:avLst/>
          </a:prstGeom>
          <a:noFill/>
          <a:ln>
            <a:noFill/>
          </a:ln>
        </p:spPr>
      </p:pic>
      <p:pic>
        <p:nvPicPr>
          <p:cNvPr id="158" name="Google Shape;158;p31"/>
          <p:cNvPicPr preferRelativeResize="0"/>
          <p:nvPr/>
        </p:nvPicPr>
        <p:blipFill>
          <a:blip r:embed="rId5">
            <a:alphaModFix/>
          </a:blip>
          <a:stretch>
            <a:fillRect/>
          </a:stretch>
        </p:blipFill>
        <p:spPr>
          <a:xfrm>
            <a:off x="6131875" y="2542300"/>
            <a:ext cx="2946950" cy="2521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311700" y="1856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This Semester..</a:t>
            </a:r>
            <a:endParaRPr/>
          </a:p>
        </p:txBody>
      </p:sp>
      <p:sp>
        <p:nvSpPr>
          <p:cNvPr id="164" name="Google Shape;164;p32"/>
          <p:cNvSpPr txBox="1"/>
          <p:nvPr>
            <p:ph idx="1" type="body"/>
          </p:nvPr>
        </p:nvSpPr>
        <p:spPr>
          <a:xfrm>
            <a:off x="368100" y="944175"/>
            <a:ext cx="8520600" cy="2993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Times New Roman"/>
              <a:buChar char="❖"/>
            </a:pPr>
            <a:r>
              <a:rPr b="1" lang="en"/>
              <a:t>Goal</a:t>
            </a:r>
            <a:endParaRPr b="1"/>
          </a:p>
          <a:p>
            <a:pPr indent="0" lvl="1" marL="571500" rtl="0" algn="l">
              <a:lnSpc>
                <a:spcPct val="100000"/>
              </a:lnSpc>
              <a:spcBef>
                <a:spcPts val="1600"/>
              </a:spcBef>
              <a:spcAft>
                <a:spcPts val="0"/>
              </a:spcAft>
              <a:buSzPts val="1400"/>
              <a:buNone/>
            </a:pPr>
            <a:r>
              <a:rPr lang="en"/>
              <a:t>➢ </a:t>
            </a:r>
            <a:r>
              <a:rPr lang="en" sz="1500"/>
              <a:t>Build a web application that predicts student outcome for any given course using a machine learning model. </a:t>
            </a:r>
            <a:endParaRPr sz="1500"/>
          </a:p>
          <a:p>
            <a:pPr indent="0" lvl="1" marL="0" rtl="0" algn="l">
              <a:lnSpc>
                <a:spcPct val="100000"/>
              </a:lnSpc>
              <a:spcBef>
                <a:spcPts val="1600"/>
              </a:spcBef>
              <a:spcAft>
                <a:spcPts val="0"/>
              </a:spcAft>
              <a:buSzPts val="1400"/>
              <a:buNone/>
            </a:pPr>
            <a:r>
              <a:t/>
            </a:r>
            <a:endParaRPr/>
          </a:p>
          <a:p>
            <a:pPr indent="-342900" lvl="0" marL="457200" rtl="0" algn="l">
              <a:lnSpc>
                <a:spcPct val="100000"/>
              </a:lnSpc>
              <a:spcBef>
                <a:spcPts val="0"/>
              </a:spcBef>
              <a:spcAft>
                <a:spcPts val="0"/>
              </a:spcAft>
              <a:buSzPts val="1800"/>
              <a:buFont typeface="Times New Roman"/>
              <a:buChar char="❖"/>
            </a:pPr>
            <a:r>
              <a:rPr b="1" lang="en"/>
              <a:t>Outcome</a:t>
            </a:r>
            <a:endParaRPr b="1"/>
          </a:p>
          <a:p>
            <a:pPr indent="0" lvl="1" marL="571500" rtl="0" algn="l">
              <a:lnSpc>
                <a:spcPct val="100000"/>
              </a:lnSpc>
              <a:spcBef>
                <a:spcPts val="1600"/>
              </a:spcBef>
              <a:spcAft>
                <a:spcPts val="0"/>
              </a:spcAft>
              <a:buSzPts val="1400"/>
              <a:buNone/>
            </a:pPr>
            <a:r>
              <a:rPr lang="en"/>
              <a:t>➢ </a:t>
            </a:r>
            <a:r>
              <a:rPr lang="en" sz="1500"/>
              <a:t> A Minimal Viable Product with LTI authentication that predicts student outcome based on student grades and engagement data (attendance, click stream, log-in duration, etc) for any given course</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68" name="Shape 168"/>
        <p:cNvGrpSpPr/>
        <p:nvPr/>
      </p:nvGrpSpPr>
      <p:grpSpPr>
        <a:xfrm>
          <a:off x="0" y="0"/>
          <a:ext cx="0" cy="0"/>
          <a:chOff x="0" y="0"/>
          <a:chExt cx="0" cy="0"/>
        </a:xfrm>
      </p:grpSpPr>
      <p:sp>
        <p:nvSpPr>
          <p:cNvPr id="169" name="Google Shape;169;p33"/>
          <p:cNvSpPr txBox="1"/>
          <p:nvPr>
            <p:ph type="ctrTitle"/>
          </p:nvPr>
        </p:nvSpPr>
        <p:spPr>
          <a:xfrm>
            <a:off x="311708" y="985750"/>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700">
                <a:latin typeface="Times New Roman"/>
                <a:ea typeface="Times New Roman"/>
                <a:cs typeface="Times New Roman"/>
                <a:sym typeface="Times New Roman"/>
              </a:rPr>
              <a:t>Data Modeling Team</a:t>
            </a:r>
            <a:endParaRPr sz="47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