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Lato"/>
      <p:regular r:id="rId35"/>
      <p:bold r:id="rId36"/>
      <p:italic r:id="rId37"/>
      <p:boldItalic r:id="rId38"/>
    </p:embeddedFont>
    <p:embeddedFont>
      <p:font typeface="Comforta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Comfortaa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a2be0109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98a2be0109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43cf7f6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43cf7f6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d42b4f29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d42b4f29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3f4d143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3f4d143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f779f11a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f779f11a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f779f11a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f779f11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779f11a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779f11a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d42b4f2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d42b4f2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d42b4f2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d42b4f2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d42b4f2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d42b4f2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Attush Dhakal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7ea734e6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7ea734e6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7ea734e6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7ea734e6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3b9edc3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3b9edc3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e78161d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e78161d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4084d9a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4084d9a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d42b4f29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d42b4f29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d42b4f29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d42b4f29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d42b4f29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d42b4f29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d42b4f29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d42b4f29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3a0bf25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3a0bf25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3a0bf259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3a0bf25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Attush Dhakal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9bc3fa50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9bc3fa5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a5e52c6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a5e52c6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f7bc7dff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f7bc7dff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e78161db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e78161d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7ea734e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7ea734e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1b84d8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1b84d8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d42b4f29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d42b4f2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d42b4f29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d42b4f2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figma.com/file/S5BFYHAMWM9SCvywrrB5o1/JITI-Web-App?node-id=0%3A1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45936">
            <a:off x="4626397" y="-308722"/>
            <a:ext cx="3676880" cy="367684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86750" y="2980025"/>
            <a:ext cx="8669100" cy="1040700"/>
          </a:xfrm>
          <a:prstGeom prst="rect">
            <a:avLst/>
          </a:pr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Raleway"/>
              <a:buNone/>
            </a:pPr>
            <a:r>
              <a:rPr b="1" i="0" lang="en" sz="5000" u="none" cap="none" strike="noStrike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Just-in-Time Intervention</a:t>
            </a:r>
            <a:endParaRPr sz="5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42054" y="4075735"/>
            <a:ext cx="7558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Hosuk Choi, Matt Yang, Mia Zhao, Attush Dhakal, </a:t>
            </a:r>
            <a:endParaRPr b="0" i="0" sz="14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Aashay Amin, </a:t>
            </a: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Saurabh Chatterjee, Rachel Paul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76500" y="-123250"/>
            <a:ext cx="490500" cy="417600"/>
          </a:xfrm>
          <a:prstGeom prst="ellipse">
            <a:avLst/>
          </a:prstGeom>
          <a:solidFill>
            <a:srgbClr val="FFFFFF">
              <a:alpha val="368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76500" y="225450"/>
            <a:ext cx="490500" cy="417600"/>
          </a:xfrm>
          <a:prstGeom prst="ellipse">
            <a:avLst/>
          </a:prstGeom>
          <a:solidFill>
            <a:srgbClr val="FFFFFF">
              <a:alpha val="368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76500" y="29150"/>
            <a:ext cx="490500" cy="417600"/>
          </a:xfrm>
          <a:prstGeom prst="ellipse">
            <a:avLst/>
          </a:prstGeom>
          <a:solidFill>
            <a:srgbClr val="FFFFFF">
              <a:alpha val="368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76500" y="394550"/>
            <a:ext cx="490500" cy="417600"/>
          </a:xfrm>
          <a:prstGeom prst="ellipse">
            <a:avLst/>
          </a:prstGeom>
          <a:solidFill>
            <a:srgbClr val="FFFFFF">
              <a:alpha val="368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Cleanup: Null Removal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6498900" cy="1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Correlation between null and Percent Progress and best features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Gender and Level of Education- higher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US - lower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488" y="0"/>
            <a:ext cx="2333513" cy="15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6715150" y="1520300"/>
            <a:ext cx="2524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Gender vs Percent Progress</a:t>
            </a:r>
            <a:endParaRPr sz="10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499" y="1793913"/>
            <a:ext cx="2333500" cy="155566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6614188" y="3250525"/>
            <a:ext cx="2726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Level of Education vs Percent Progress</a:t>
            </a:r>
            <a:endParaRPr sz="1000"/>
          </a:p>
        </p:txBody>
      </p:sp>
      <p:sp>
        <p:nvSpPr>
          <p:cNvPr id="122" name="Google Shape;122;p22"/>
          <p:cNvSpPr/>
          <p:nvPr/>
        </p:nvSpPr>
        <p:spPr>
          <a:xfrm>
            <a:off x="8751725" y="834025"/>
            <a:ext cx="254700" cy="23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8832300" y="2752150"/>
            <a:ext cx="153000" cy="198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7788" y="3541525"/>
            <a:ext cx="1958925" cy="13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6887650" y="4789700"/>
            <a:ext cx="2179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 vs </a:t>
            </a:r>
            <a:r>
              <a:rPr lang="en" sz="1000"/>
              <a:t>Percent</a:t>
            </a:r>
            <a:r>
              <a:rPr lang="en" sz="1000"/>
              <a:t> Progress</a:t>
            </a:r>
            <a:endParaRPr sz="1000"/>
          </a:p>
        </p:txBody>
      </p:sp>
      <p:sp>
        <p:nvSpPr>
          <p:cNvPr id="126" name="Google Shape;126;p22"/>
          <p:cNvSpPr/>
          <p:nvPr/>
        </p:nvSpPr>
        <p:spPr>
          <a:xfrm>
            <a:off x="7622375" y="4110550"/>
            <a:ext cx="153000" cy="129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858888"/>
            <a:ext cx="2174374" cy="14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7175" y="2930717"/>
            <a:ext cx="1958900" cy="130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4375" y="2921199"/>
            <a:ext cx="2080850" cy="138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6045850" y="3466538"/>
            <a:ext cx="254700" cy="23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4000525" y="3466538"/>
            <a:ext cx="254700" cy="23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690675" y="3732075"/>
            <a:ext cx="254700" cy="23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1523550" y="26531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Graded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584825" y="4236650"/>
            <a:ext cx="100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2390550" y="4236650"/>
            <a:ext cx="164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of Education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4814225" y="4236650"/>
            <a:ext cx="1084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Cleanup: Outlier Removal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093400"/>
            <a:ext cx="5423700" cy="3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Create dummy variable for category variables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Numerical variables: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Remove null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Box Plot to observe outliers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Create outlier table based on z-score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Remove absolute z-score &gt;2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Validation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Visual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Outlier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Non-specified (Null) for gender and level of education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Other Insights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931" y="116450"/>
            <a:ext cx="3135369" cy="48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2481700"/>
            <a:ext cx="4803477" cy="26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525" y="0"/>
            <a:ext cx="4803475" cy="252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1246" y="150025"/>
            <a:ext cx="1552750" cy="14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0" y="638100"/>
            <a:ext cx="43614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❖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students have high school or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degree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❖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who not specified education level may associate with a lower percent of progress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❖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school graduation degree are in their age of 15-35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❖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20-30 may not likely to disclose their level of education and even more likely not disclose gender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151625" y="150025"/>
            <a:ext cx="41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of Education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6">
            <a:alphaModFix/>
          </a:blip>
          <a:srcRect b="1370" l="0" r="0" t="-1370"/>
          <a:stretch/>
        </p:blipFill>
        <p:spPr>
          <a:xfrm>
            <a:off x="4361400" y="2444700"/>
            <a:ext cx="5023926" cy="26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172500" y="1751725"/>
            <a:ext cx="3573000" cy="2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 distribution for percent of progress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Male has a highest percentage</a:t>
            </a:r>
            <a:endParaRPr sz="1300"/>
          </a:p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172500" y="150025"/>
            <a:ext cx="41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0" y="37000"/>
            <a:ext cx="5547250" cy="50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72500" y="150025"/>
            <a:ext cx="41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800" y="2231100"/>
            <a:ext cx="4866201" cy="29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94400"/>
            <a:ext cx="4188900" cy="30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4343400" y="863775"/>
            <a:ext cx="3573000" cy="2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student are in age 20-45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&gt; 35 are more likely to make progress. 60 and 75 have the highest percent of progress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235050" y="863775"/>
            <a:ext cx="3573000" cy="2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outliers associate with low percent progress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118800" y="16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375" y="3182550"/>
            <a:ext cx="2546899" cy="19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-5472" r="12084" t="0"/>
          <a:stretch/>
        </p:blipFill>
        <p:spPr>
          <a:xfrm>
            <a:off x="2879687" y="3557500"/>
            <a:ext cx="2741627" cy="16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7875" y="1514075"/>
            <a:ext cx="2663001" cy="186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1675" y="1644599"/>
            <a:ext cx="2546899" cy="173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100" y="1763750"/>
            <a:ext cx="2302773" cy="3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118800" y="739125"/>
            <a:ext cx="2200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or Pause on age and education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6110525" y="662925"/>
            <a:ext cx="29061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&amp; Prev vs Percent of Progress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2900529" y="717263"/>
            <a:ext cx="2906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Pause vs Next or Stop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Pause vs Load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 Data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925" y="445325"/>
            <a:ext cx="3076325" cy="23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825" y="273225"/>
            <a:ext cx="3737600" cy="24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9403" y="3047050"/>
            <a:ext cx="2957846" cy="20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4474" y="2752575"/>
            <a:ext cx="3322101" cy="239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180825" y="934275"/>
            <a:ext cx="24513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65% Male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30% B degree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62% Non-US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low percentage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completed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more than 20%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7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Correlation 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750" y="-595325"/>
            <a:ext cx="5738823" cy="573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401825" y="934275"/>
            <a:ext cx="38547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features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➢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Graded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➢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Check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➢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Seq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➢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Load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➢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Video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Check and Problem Graded are highly correlated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 Video and Pause Video are highly correlated.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213550" y="44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Modeling: Next Steps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213550" y="1336525"/>
            <a:ext cx="39189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What we are working on now: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Applying various modeling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Finding the best features for the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4680600" y="1336525"/>
            <a:ext cx="39189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Our goals for the semester: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Find interesting data Insights from the MOOC data (Completed)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Find best features to use (In Progress)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Find the best fit model to predict the percentage of complete(In Progress)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Stretch Goal: Run unsupervised learning to find interesting clusters.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ctrTitle"/>
          </p:nvPr>
        </p:nvSpPr>
        <p:spPr>
          <a:xfrm>
            <a:off x="311708" y="985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Times New Roman"/>
                <a:ea typeface="Times New Roman"/>
                <a:cs typeface="Times New Roman"/>
                <a:sym typeface="Times New Roman"/>
              </a:rPr>
              <a:t>Web Development Team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8" y="985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Front-end: Things done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93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Added a home button and navigation sidebar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Added resources (tutoring, advising, professor directory)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Connected to a online SQL database with dummy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Displays that data in a table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Added ID specific tables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Connected to dummy model to display new predicted student grade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6675"/>
            <a:ext cx="7820624" cy="22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447" t="5276"/>
          <a:stretch/>
        </p:blipFill>
        <p:spPr>
          <a:xfrm>
            <a:off x="20563" y="1727100"/>
            <a:ext cx="910287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Front-end: Things to be done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476500"/>
            <a:ext cx="8520600" cy="1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Achieve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base-mockup design (as much as possible)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Start putting that design onto the 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Integrate model team’s plots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Real model prediction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189475" y="11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Front-end: Web App Mockups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96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Wireframe is ready for Web-app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Figma 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will derive another mock-up for this semester based on final mock-up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900" y="147900"/>
            <a:ext cx="5665399" cy="485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900" y="147900"/>
            <a:ext cx="5665399" cy="485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900" y="147900"/>
            <a:ext cx="5665399" cy="485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50" y="457200"/>
            <a:ext cx="3579826" cy="306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974" y="1466175"/>
            <a:ext cx="3579854" cy="306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Back-end: Progress since last presentation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Temporarily updated dummy db to match C21U data better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Currently getting data from C21U’s database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Refactored code to make it more compatible with connecting to C21U db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Created a local dummy model (weights in a csv file)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Created a function that is able to receive student data and apply the dummy model to the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Created more functions needed by frontend to be able to present the data properly (i.e. getting table’s column names, exporting table to dataframe)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Made clear and complete documentation for the functions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213550" y="44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Back-end: Next Steps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213550" y="1336525"/>
            <a:ext cx="39189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What we are working on now: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Improve dummy model function so we can easily pass what columns to apply the model to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Continue creating functions to help frontend easily get the data necessary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4680600" y="1336525"/>
            <a:ext cx="39189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Our goals for the semester: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Connect web app with C21U DB (Completed)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Write functions to assist with query as needed by the Front-end (In Progress, No Problems)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Display student under risk factors and indicators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Build email notification that triggers when specified criteria is met (Reach Goal)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ctrTitle"/>
          </p:nvPr>
        </p:nvSpPr>
        <p:spPr>
          <a:xfrm>
            <a:off x="311708" y="985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Saurabh Chatterjee - Model Training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Rachel Paul - Model Training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Huimin Zhao - Model Training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Aashay Amin - Web Dev (back end)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Attush Dhakal - Web Dev (back/front end)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Hosuk Choi - Web Dev (front end)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Matthew Yang - Mixed (Project Manager)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(Overview)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access to a lot of data from Georgia Tech’s MOOCs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Clickstream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Assignment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Completion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team’s ultimate goal is to both gain insight into what drives student success and to create a tool that can deliver our results for students and professors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analysis has been done before, at a preliminary level (Gardner and Brooks)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(Progress)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 Modeling Team - Working on data-driven insights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Data cleanup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Null value removal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Predictions: Completion Percentage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Interesting data-driven insights!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App Development Team - Working on creating a tool for students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Mockup final website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Phases for this semester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Backend connection to database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Additional front end features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11708" y="985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Times New Roman"/>
                <a:ea typeface="Times New Roman"/>
                <a:cs typeface="Times New Roman"/>
                <a:sym typeface="Times New Roman"/>
              </a:rPr>
              <a:t>Data Modeling Team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Team: Goal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As a part of Just In Time Intervention team, in previous semesters we have replicated Gardner &amp; Brooks work for an edX Course to predict grades.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semester we are exploring a different MOOC course data to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evaluate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the impact of clickstream data on predicting course progress and also applying the predictive modeling techniques mentioned in the paper to find the best predictive model for the problem.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 Demographics data and Clickstream data(like Video Load, Problem Grade) from a MOOC course.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Target Output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 Percentage Progress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Since Last Presentation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Explore &amp; implement Null removal techniques and find the best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to remove null values from various input variables.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Explore &amp; implement outlier removal techniques and find the best approach to remove outliers from the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Find interesting data Insights from the given MOOC data 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Find best features based on correlation of input variables with output variable.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Cleanup: Null Removal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5412000" cy="17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English - 93% null, dropped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Gender, Level of Education and US - preserved null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“u” (unspecified), -1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Year of Birth - replaced with median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Used box plots to see how it changed the data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Overall Impact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did not change Best Features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US and year of Birth lowest 2 correlated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200" y="2571750"/>
            <a:ext cx="2896800" cy="21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200" y="0"/>
            <a:ext cx="2896800" cy="21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6379650" y="2072975"/>
            <a:ext cx="26319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Before null value removal</a:t>
            </a:r>
            <a:endParaRPr sz="800"/>
          </a:p>
        </p:txBody>
      </p:sp>
      <p:sp>
        <p:nvSpPr>
          <p:cNvPr id="110" name="Google Shape;110;p21"/>
          <p:cNvSpPr txBox="1"/>
          <p:nvPr/>
        </p:nvSpPr>
        <p:spPr>
          <a:xfrm>
            <a:off x="6379650" y="4744350"/>
            <a:ext cx="26319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After</a:t>
            </a:r>
            <a:r>
              <a:rPr lang="en" sz="800"/>
              <a:t> null value removal</a:t>
            </a:r>
            <a:endParaRPr sz="800"/>
          </a:p>
        </p:txBody>
      </p:sp>
      <p:sp>
        <p:nvSpPr>
          <p:cNvPr id="111" name="Google Shape;111;p21"/>
          <p:cNvSpPr txBox="1"/>
          <p:nvPr/>
        </p:nvSpPr>
        <p:spPr>
          <a:xfrm>
            <a:off x="311700" y="3554250"/>
            <a:ext cx="2567700" cy="1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 Null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English                         44381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year_of_birth                </a:t>
            </a:r>
            <a:r>
              <a:rPr lang="en"/>
              <a:t>8</a:t>
            </a:r>
            <a:r>
              <a:rPr lang="en"/>
              <a:t>828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level_of_education       8705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gender                          7731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                                5694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