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2" pos="46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varScale="1">
        <p:scale>
          <a:sx n="61" d="100"/>
          <a:sy n="61" d="100"/>
        </p:scale>
        <p:origin x="-564" y="-84"/>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993" y="2865001"/>
            <a:ext cx="6665952" cy="2499598"/>
          </a:xfrm>
          <a:prstGeom prst="rect">
            <a:avLst/>
          </a:prstGeom>
          <a:noFill/>
        </p:spPr>
        <p:txBody>
          <a:bodyPr wrap="square" rtlCol="0" anchor="t"/>
          <a:lstStyle/>
          <a:p>
            <a:pPr marL="0" indent="0">
              <a:lnSpc>
                <a:spcPts val="6560"/>
              </a:lnSpc>
              <a:buNone/>
            </a:pPr>
            <a:r>
              <a:rPr lang="en-US" sz="5250" b="1" dirty="0">
                <a:solidFill>
                  <a:srgbClr val="1B1B27"/>
                </a:solidFill>
                <a:latin typeface="Raleway" pitchFamily="34" charset="0"/>
                <a:ea typeface="Raleway" pitchFamily="34" charset="-122"/>
                <a:cs typeface="Raleway" pitchFamily="34" charset="-120"/>
              </a:rPr>
              <a:t>GANESH.N</a:t>
            </a:r>
            <a:endParaRPr lang="en-US" sz="5250" b="1" dirty="0">
              <a:solidFill>
                <a:srgbClr val="1B1B27"/>
              </a:solidFill>
              <a:latin typeface="Raleway" pitchFamily="34" charset="0"/>
              <a:ea typeface="Raleway" pitchFamily="34" charset="-122"/>
              <a:cs typeface="Raleway" pitchFamily="34" charset="-120"/>
            </a:endParaRPr>
          </a:p>
          <a:p>
            <a:pPr marL="0" indent="0">
              <a:lnSpc>
                <a:spcPts val="6560"/>
              </a:lnSpc>
              <a:buNone/>
            </a:pPr>
            <a:r>
              <a:rPr lang="en-US" sz="5250" dirty="0">
                <a:solidFill>
                  <a:srgbClr val="1B1B27"/>
                </a:solidFill>
                <a:latin typeface="Raleway" pitchFamily="34" charset="0"/>
                <a:ea typeface="Raleway" pitchFamily="34" charset="-122"/>
                <a:cs typeface="Raleway" pitchFamily="34" charset="-120"/>
              </a:rPr>
              <a:t>Final Project 
</a:t>
            </a:r>
            <a:endParaRPr lang="en-US" sz="52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sp>
        <p:nvSpPr>
          <p:cNvPr id="4" name="Text 2"/>
          <p:cNvSpPr/>
          <p:nvPr/>
        </p:nvSpPr>
        <p:spPr>
          <a:xfrm>
            <a:off x="2037993" y="1614726"/>
            <a:ext cx="5554980"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RESULTS</a:t>
            </a:r>
            <a:endParaRPr lang="en-US" sz="4375" dirty="0"/>
          </a:p>
        </p:txBody>
      </p:sp>
      <p:pic>
        <p:nvPicPr>
          <p:cNvPr id="5" name="Image 0" descr="preencoded.png"/>
          <p:cNvPicPr>
            <a:picLocks noChangeAspect="1"/>
          </p:cNvPicPr>
          <p:nvPr/>
        </p:nvPicPr>
        <p:blipFill>
          <a:blip r:embed="rId1"/>
          <a:stretch>
            <a:fillRect/>
          </a:stretch>
        </p:blipFill>
        <p:spPr>
          <a:xfrm>
            <a:off x="2037993" y="2753439"/>
            <a:ext cx="3295888" cy="2036921"/>
          </a:xfrm>
          <a:prstGeom prst="rect">
            <a:avLst/>
          </a:prstGeom>
        </p:spPr>
      </p:pic>
      <p:sp>
        <p:nvSpPr>
          <p:cNvPr id="6" name="Text 3"/>
          <p:cNvSpPr/>
          <p:nvPr/>
        </p:nvSpPr>
        <p:spPr>
          <a:xfrm>
            <a:off x="2037993" y="5068014"/>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Survivors Rescued</a:t>
            </a:r>
            <a:endParaRPr lang="en-US" sz="2185" dirty="0"/>
          </a:p>
        </p:txBody>
      </p:sp>
      <p:sp>
        <p:nvSpPr>
          <p:cNvPr id="7" name="Text 4"/>
          <p:cNvSpPr/>
          <p:nvPr/>
        </p:nvSpPr>
        <p:spPr>
          <a:xfrm>
            <a:off x="2037993" y="5548432"/>
            <a:ext cx="3295888" cy="1066205"/>
          </a:xfrm>
          <a:prstGeom prst="rect">
            <a:avLst/>
          </a:prstGeom>
          <a:noFill/>
        </p:spPr>
        <p:txBody>
          <a:bodyPr wrap="squar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A historic photo showing survivors being rescued after the Titanic shipwreck.</a:t>
            </a:r>
            <a:endParaRPr lang="en-US" sz="1750" dirty="0"/>
          </a:p>
        </p:txBody>
      </p:sp>
      <p:pic>
        <p:nvPicPr>
          <p:cNvPr id="8" name="Image 1" descr="preencoded.png"/>
          <p:cNvPicPr>
            <a:picLocks noChangeAspect="1"/>
          </p:cNvPicPr>
          <p:nvPr/>
        </p:nvPicPr>
        <p:blipFill>
          <a:blip r:embed="rId2"/>
          <a:stretch>
            <a:fillRect/>
          </a:stretch>
        </p:blipFill>
        <p:spPr>
          <a:xfrm>
            <a:off x="5667137" y="2753439"/>
            <a:ext cx="3296007" cy="2037040"/>
          </a:xfrm>
          <a:prstGeom prst="rect">
            <a:avLst/>
          </a:prstGeom>
        </p:spPr>
      </p:pic>
      <p:sp>
        <p:nvSpPr>
          <p:cNvPr id="9" name="Text 5"/>
          <p:cNvSpPr/>
          <p:nvPr/>
        </p:nvSpPr>
        <p:spPr>
          <a:xfrm>
            <a:off x="5667137" y="5068133"/>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Titanic Wreckage</a:t>
            </a:r>
            <a:endParaRPr lang="en-US" sz="2185" dirty="0"/>
          </a:p>
        </p:txBody>
      </p:sp>
      <p:sp>
        <p:nvSpPr>
          <p:cNvPr id="10" name="Text 6"/>
          <p:cNvSpPr/>
          <p:nvPr/>
        </p:nvSpPr>
        <p:spPr>
          <a:xfrm>
            <a:off x="5667137" y="5548551"/>
            <a:ext cx="3296007" cy="1066205"/>
          </a:xfrm>
          <a:prstGeom prst="rect">
            <a:avLst/>
          </a:prstGeom>
          <a:noFill/>
        </p:spPr>
        <p:txBody>
          <a:bodyPr wrap="squar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An eerie yet captivating image of the remains of the Titanic at the bottom of the ocean.</a:t>
            </a:r>
            <a:endParaRPr lang="en-US" sz="1750" dirty="0"/>
          </a:p>
        </p:txBody>
      </p:sp>
      <p:pic>
        <p:nvPicPr>
          <p:cNvPr id="11" name="Image 2" descr="preencoded.png"/>
          <p:cNvPicPr>
            <a:picLocks noChangeAspect="1"/>
          </p:cNvPicPr>
          <p:nvPr/>
        </p:nvPicPr>
        <p:blipFill>
          <a:blip r:embed="rId3"/>
          <a:stretch>
            <a:fillRect/>
          </a:stretch>
        </p:blipFill>
        <p:spPr>
          <a:xfrm>
            <a:off x="9296400" y="2753439"/>
            <a:ext cx="3296007" cy="2037040"/>
          </a:xfrm>
          <a:prstGeom prst="rect">
            <a:avLst/>
          </a:prstGeom>
        </p:spPr>
      </p:pic>
      <p:sp>
        <p:nvSpPr>
          <p:cNvPr id="12" name="Text 7"/>
          <p:cNvSpPr/>
          <p:nvPr/>
        </p:nvSpPr>
        <p:spPr>
          <a:xfrm>
            <a:off x="9296400" y="5068133"/>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Lifeboat Escape</a:t>
            </a:r>
            <a:endParaRPr lang="en-US" sz="2185" dirty="0"/>
          </a:p>
        </p:txBody>
      </p:sp>
      <p:sp>
        <p:nvSpPr>
          <p:cNvPr id="13" name="Text 8"/>
          <p:cNvSpPr/>
          <p:nvPr/>
        </p:nvSpPr>
        <p:spPr>
          <a:xfrm>
            <a:off x="9296400" y="5548551"/>
            <a:ext cx="3296007" cy="1066205"/>
          </a:xfrm>
          <a:prstGeom prst="rect">
            <a:avLst/>
          </a:prstGeom>
          <a:noFill/>
        </p:spPr>
        <p:txBody>
          <a:bodyPr wrap="squar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A dramatic portrayal of passengers escaping in lifeboats during the Titanic disaster.</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993" y="2676763"/>
            <a:ext cx="5554980" cy="694373"/>
          </a:xfrm>
          <a:prstGeom prst="rect">
            <a:avLst/>
          </a:prstGeom>
          <a:noFill/>
        </p:spPr>
        <p:txBody>
          <a:bodyPr wrap="none" rtlCol="0" anchor="t"/>
          <a:lstStyle/>
          <a:p>
            <a:pPr marL="0" indent="0">
              <a:lnSpc>
                <a:spcPts val="5470"/>
              </a:lnSpc>
              <a:buNone/>
            </a:pPr>
            <a:r>
              <a:rPr lang="en-US" sz="4375" b="1" dirty="0">
                <a:solidFill>
                  <a:srgbClr val="1B1B27"/>
                </a:solidFill>
                <a:latin typeface="Raleway" pitchFamily="34" charset="0"/>
                <a:ea typeface="Raleway" pitchFamily="34" charset="-122"/>
                <a:cs typeface="Raleway" pitchFamily="34" charset="-120"/>
              </a:rPr>
              <a:t>PROJECT TITLE</a:t>
            </a:r>
            <a:endParaRPr lang="en-US" sz="4375" dirty="0"/>
          </a:p>
        </p:txBody>
      </p:sp>
      <p:sp>
        <p:nvSpPr>
          <p:cNvPr id="7" name="Shape 4"/>
          <p:cNvSpPr/>
          <p:nvPr/>
        </p:nvSpPr>
        <p:spPr>
          <a:xfrm>
            <a:off x="2037993" y="3704392"/>
            <a:ext cx="10554414" cy="1848326"/>
          </a:xfrm>
          <a:prstGeom prst="roundRect">
            <a:avLst>
              <a:gd name="adj" fmla="val 5410"/>
            </a:avLst>
          </a:prstGeom>
          <a:solidFill>
            <a:srgbClr val="E1E1EA"/>
          </a:solidFill>
          <a:ln w="7620">
            <a:solidFill>
              <a:srgbClr val="C7C7D0"/>
            </a:solidFill>
            <a:prstDash val="solid"/>
          </a:ln>
        </p:spPr>
      </p:sp>
      <p:sp>
        <p:nvSpPr>
          <p:cNvPr id="8" name="Text 5"/>
          <p:cNvSpPr/>
          <p:nvPr/>
        </p:nvSpPr>
        <p:spPr>
          <a:xfrm>
            <a:off x="2267783" y="3934182"/>
            <a:ext cx="10094833" cy="1388745"/>
          </a:xfrm>
          <a:prstGeom prst="rect">
            <a:avLst/>
          </a:prstGeom>
          <a:noFill/>
        </p:spPr>
        <p:txBody>
          <a:bodyPr wrap="square" rtlCol="0" anchor="t"/>
          <a:lstStyle/>
          <a:p>
            <a:pPr marL="0" indent="0">
              <a:lnSpc>
                <a:spcPts val="5470"/>
              </a:lnSpc>
              <a:buNone/>
            </a:pPr>
            <a:r>
              <a:rPr lang="en-US" sz="4375" dirty="0">
                <a:solidFill>
                  <a:srgbClr val="3C3939"/>
                </a:solidFill>
                <a:latin typeface="Raleway" pitchFamily="34" charset="0"/>
                <a:ea typeface="Raleway" pitchFamily="34" charset="-122"/>
                <a:cs typeface="Raleway" pitchFamily="34" charset="-120"/>
              </a:rPr>
              <a:t>Titanic - Machine Learning from Disaster</a:t>
            </a:r>
            <a:endParaRPr lang="en-US" sz="437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2052876"/>
            <a:ext cx="5554980"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AGENDA</a:t>
            </a:r>
            <a:endParaRPr lang="en-US" sz="4375" dirty="0"/>
          </a:p>
        </p:txBody>
      </p:sp>
      <p:sp>
        <p:nvSpPr>
          <p:cNvPr id="6" name="Shape 3"/>
          <p:cNvSpPr/>
          <p:nvPr/>
        </p:nvSpPr>
        <p:spPr>
          <a:xfrm>
            <a:off x="833199" y="3309699"/>
            <a:ext cx="388739" cy="388739"/>
          </a:xfrm>
          <a:prstGeom prst="roundRect">
            <a:avLst>
              <a:gd name="adj" fmla="val 25722"/>
            </a:avLst>
          </a:prstGeom>
          <a:solidFill>
            <a:srgbClr val="E1E1EA"/>
          </a:solidFill>
          <a:ln w="7620">
            <a:solidFill>
              <a:srgbClr val="C7C7D0"/>
            </a:solidFill>
            <a:prstDash val="solid"/>
          </a:ln>
        </p:spPr>
      </p:sp>
      <p:sp>
        <p:nvSpPr>
          <p:cNvPr id="7" name="Text 4"/>
          <p:cNvSpPr/>
          <p:nvPr/>
        </p:nvSpPr>
        <p:spPr>
          <a:xfrm>
            <a:off x="1444109" y="3330416"/>
            <a:ext cx="3931206" cy="694373"/>
          </a:xfrm>
          <a:prstGeom prst="rect">
            <a:avLst/>
          </a:prstGeom>
          <a:noFill/>
        </p:spPr>
        <p:txBody>
          <a:bodyPr wrap="square" rtlCol="0" anchor="t"/>
          <a:lstStyle/>
          <a:p>
            <a:pPr marL="0" indent="0">
              <a:lnSpc>
                <a:spcPts val="2735"/>
              </a:lnSpc>
              <a:buNone/>
            </a:pPr>
            <a:r>
              <a:rPr lang="en-US" sz="2185" dirty="0">
                <a:solidFill>
                  <a:srgbClr val="3C3939"/>
                </a:solidFill>
                <a:latin typeface="Raleway" pitchFamily="34" charset="0"/>
                <a:ea typeface="Raleway" pitchFamily="34" charset="-122"/>
                <a:cs typeface="Raleway" pitchFamily="34" charset="-120"/>
              </a:rPr>
              <a:t>Introduction to Titanic Shipwreck Dataset</a:t>
            </a:r>
            <a:endParaRPr lang="en-US" sz="2185" dirty="0"/>
          </a:p>
        </p:txBody>
      </p:sp>
      <p:sp>
        <p:nvSpPr>
          <p:cNvPr id="8" name="Text 5"/>
          <p:cNvSpPr/>
          <p:nvPr/>
        </p:nvSpPr>
        <p:spPr>
          <a:xfrm>
            <a:off x="1444109" y="4158020"/>
            <a:ext cx="3931206" cy="710803"/>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Understanding the background and significance of the dataset.</a:t>
            </a:r>
            <a:endParaRPr lang="en-US" sz="1750" dirty="0"/>
          </a:p>
        </p:txBody>
      </p:sp>
      <p:sp>
        <p:nvSpPr>
          <p:cNvPr id="9" name="Shape 6"/>
          <p:cNvSpPr/>
          <p:nvPr/>
        </p:nvSpPr>
        <p:spPr>
          <a:xfrm>
            <a:off x="5597485" y="3309699"/>
            <a:ext cx="388739" cy="388739"/>
          </a:xfrm>
          <a:prstGeom prst="roundRect">
            <a:avLst>
              <a:gd name="adj" fmla="val 25722"/>
            </a:avLst>
          </a:prstGeom>
          <a:solidFill>
            <a:srgbClr val="E1E1EA"/>
          </a:solidFill>
          <a:ln w="7620">
            <a:solidFill>
              <a:srgbClr val="C7C7D0"/>
            </a:solidFill>
            <a:prstDash val="solid"/>
          </a:ln>
        </p:spPr>
      </p:sp>
      <p:sp>
        <p:nvSpPr>
          <p:cNvPr id="10" name="Text 7"/>
          <p:cNvSpPr/>
          <p:nvPr/>
        </p:nvSpPr>
        <p:spPr>
          <a:xfrm>
            <a:off x="6208395" y="3330416"/>
            <a:ext cx="2777490" cy="347186"/>
          </a:xfrm>
          <a:prstGeom prst="rect">
            <a:avLst/>
          </a:prstGeom>
          <a:noFill/>
        </p:spPr>
        <p:txBody>
          <a:bodyPr wrap="none" rtlCol="0" anchor="t"/>
          <a:lstStyle/>
          <a:p>
            <a:pPr marL="0" indent="0">
              <a:lnSpc>
                <a:spcPts val="2735"/>
              </a:lnSpc>
              <a:buNone/>
            </a:pPr>
            <a:r>
              <a:rPr lang="en-US" sz="2185" dirty="0">
                <a:solidFill>
                  <a:srgbClr val="3C3939"/>
                </a:solidFill>
                <a:latin typeface="Raleway" pitchFamily="34" charset="0"/>
                <a:ea typeface="Raleway" pitchFamily="34" charset="-122"/>
                <a:cs typeface="Raleway" pitchFamily="34" charset="-120"/>
              </a:rPr>
              <a:t>Data Exploration</a:t>
            </a:r>
            <a:endParaRPr lang="en-US" sz="2185" dirty="0"/>
          </a:p>
        </p:txBody>
      </p:sp>
      <p:sp>
        <p:nvSpPr>
          <p:cNvPr id="11" name="Text 8"/>
          <p:cNvSpPr/>
          <p:nvPr/>
        </p:nvSpPr>
        <p:spPr>
          <a:xfrm>
            <a:off x="6208395" y="3810833"/>
            <a:ext cx="3931206" cy="710803"/>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Investigating the structure and contents of the dataset to gain insights.</a:t>
            </a:r>
            <a:endParaRPr lang="en-US" sz="1750" dirty="0"/>
          </a:p>
        </p:txBody>
      </p:sp>
      <p:sp>
        <p:nvSpPr>
          <p:cNvPr id="12" name="Shape 9"/>
          <p:cNvSpPr/>
          <p:nvPr/>
        </p:nvSpPr>
        <p:spPr>
          <a:xfrm>
            <a:off x="833199" y="5320189"/>
            <a:ext cx="388739" cy="388739"/>
          </a:xfrm>
          <a:prstGeom prst="roundRect">
            <a:avLst>
              <a:gd name="adj" fmla="val 25722"/>
            </a:avLst>
          </a:prstGeom>
          <a:solidFill>
            <a:srgbClr val="E1E1EA"/>
          </a:solidFill>
          <a:ln w="7620">
            <a:solidFill>
              <a:srgbClr val="C7C7D0"/>
            </a:solidFill>
            <a:prstDash val="solid"/>
          </a:ln>
        </p:spPr>
      </p:sp>
      <p:sp>
        <p:nvSpPr>
          <p:cNvPr id="13" name="Text 10"/>
          <p:cNvSpPr/>
          <p:nvPr/>
        </p:nvSpPr>
        <p:spPr>
          <a:xfrm>
            <a:off x="1444109" y="5340906"/>
            <a:ext cx="2777490" cy="347186"/>
          </a:xfrm>
          <a:prstGeom prst="rect">
            <a:avLst/>
          </a:prstGeom>
          <a:noFill/>
        </p:spPr>
        <p:txBody>
          <a:bodyPr wrap="none" rtlCol="0" anchor="t"/>
          <a:lstStyle/>
          <a:p>
            <a:pPr marL="0" indent="0">
              <a:lnSpc>
                <a:spcPts val="2735"/>
              </a:lnSpc>
              <a:buNone/>
            </a:pPr>
            <a:r>
              <a:rPr lang="en-US" sz="2185" dirty="0">
                <a:solidFill>
                  <a:srgbClr val="3C3939"/>
                </a:solidFill>
                <a:latin typeface="Raleway" pitchFamily="34" charset="0"/>
                <a:ea typeface="Raleway" pitchFamily="34" charset="-122"/>
                <a:cs typeface="Raleway" pitchFamily="34" charset="-120"/>
              </a:rPr>
              <a:t>Feature Engineering</a:t>
            </a:r>
            <a:endParaRPr lang="en-US" sz="2185" dirty="0"/>
          </a:p>
        </p:txBody>
      </p:sp>
      <p:sp>
        <p:nvSpPr>
          <p:cNvPr id="14" name="Text 11"/>
          <p:cNvSpPr/>
          <p:nvPr/>
        </p:nvSpPr>
        <p:spPr>
          <a:xfrm>
            <a:off x="1444109" y="5821323"/>
            <a:ext cx="8695492" cy="355402"/>
          </a:xfrm>
          <a:prstGeom prst="rect">
            <a:avLst/>
          </a:prstGeom>
          <a:noFill/>
        </p:spPr>
        <p:txBody>
          <a:bodyPr wrap="non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Creating new features and transforming existing ones for model development.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3067883"/>
            <a:ext cx="5554980"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Problem Statement</a:t>
            </a:r>
            <a:endParaRPr lang="en-US" sz="4375" dirty="0"/>
          </a:p>
        </p:txBody>
      </p:sp>
      <p:sp>
        <p:nvSpPr>
          <p:cNvPr id="6" name="Text 3"/>
          <p:cNvSpPr/>
          <p:nvPr/>
        </p:nvSpPr>
        <p:spPr>
          <a:xfrm>
            <a:off x="833199" y="4095512"/>
            <a:ext cx="7477601" cy="1066205"/>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The challenge is to create a machine learning model that predicts the survival of passengers during the Titanic shipwreck based on various factors.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993" y="2801303"/>
            <a:ext cx="6031468"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PROBLEM STATEMENT</a:t>
            </a:r>
            <a:endParaRPr lang="en-US" sz="4375" dirty="0"/>
          </a:p>
        </p:txBody>
      </p:sp>
      <p:sp>
        <p:nvSpPr>
          <p:cNvPr id="7" name="Text 4"/>
          <p:cNvSpPr/>
          <p:nvPr/>
        </p:nvSpPr>
        <p:spPr>
          <a:xfrm>
            <a:off x="2393394" y="3828931"/>
            <a:ext cx="10199013" cy="355402"/>
          </a:xfrm>
          <a:prstGeom prst="rect">
            <a:avLst/>
          </a:prstGeom>
          <a:noFill/>
        </p:spPr>
        <p:txBody>
          <a:bodyPr wrap="none" rtlCol="0" anchor="t"/>
          <a:lstStyle/>
          <a:p>
            <a:pPr marL="342900" indent="-342900" algn="l">
              <a:lnSpc>
                <a:spcPts val="2800"/>
              </a:lnSpc>
              <a:buSzPct val="100000"/>
              <a:buChar char="•"/>
            </a:pPr>
            <a:r>
              <a:rPr lang="en-US" sz="1750" b="1" dirty="0">
                <a:solidFill>
                  <a:srgbClr val="3C3939"/>
                </a:solidFill>
                <a:latin typeface="Roboto" pitchFamily="34" charset="0"/>
                <a:ea typeface="Roboto" pitchFamily="34" charset="-122"/>
                <a:cs typeface="Roboto" pitchFamily="34" charset="-120"/>
              </a:rPr>
              <a:t>Identifying Survivors:</a:t>
            </a:r>
            <a:r>
              <a:rPr lang="en-US" sz="1750" dirty="0">
                <a:solidFill>
                  <a:srgbClr val="3C3939"/>
                </a:solidFill>
                <a:latin typeface="Roboto" pitchFamily="34" charset="0"/>
                <a:ea typeface="Roboto" pitchFamily="34" charset="-122"/>
                <a:cs typeface="Roboto" pitchFamily="34" charset="-120"/>
              </a:rPr>
              <a:t> Predicting which passengers survived the Titanic shipwreck.</a:t>
            </a:r>
            <a:endParaRPr lang="en-US" sz="1750" dirty="0"/>
          </a:p>
        </p:txBody>
      </p:sp>
      <p:sp>
        <p:nvSpPr>
          <p:cNvPr id="8" name="Text 5"/>
          <p:cNvSpPr/>
          <p:nvPr/>
        </p:nvSpPr>
        <p:spPr>
          <a:xfrm>
            <a:off x="2393394" y="4273153"/>
            <a:ext cx="10199013" cy="355402"/>
          </a:xfrm>
          <a:prstGeom prst="rect">
            <a:avLst/>
          </a:prstGeom>
          <a:noFill/>
        </p:spPr>
        <p:txBody>
          <a:bodyPr wrap="none" rtlCol="0" anchor="t"/>
          <a:lstStyle/>
          <a:p>
            <a:pPr marL="342900" indent="-342900" algn="l">
              <a:lnSpc>
                <a:spcPts val="2800"/>
              </a:lnSpc>
              <a:buSzPct val="100000"/>
              <a:buChar char="•"/>
            </a:pPr>
            <a:r>
              <a:rPr lang="en-US" sz="1750" b="1" dirty="0">
                <a:solidFill>
                  <a:srgbClr val="3C3939"/>
                </a:solidFill>
                <a:latin typeface="Roboto" pitchFamily="34" charset="0"/>
                <a:ea typeface="Roboto" pitchFamily="34" charset="-122"/>
                <a:cs typeface="Roboto" pitchFamily="34" charset="-120"/>
              </a:rPr>
              <a:t>Data Analysis:</a:t>
            </a:r>
            <a:r>
              <a:rPr lang="en-US" sz="1750" dirty="0">
                <a:solidFill>
                  <a:srgbClr val="3C3939"/>
                </a:solidFill>
                <a:latin typeface="Roboto" pitchFamily="34" charset="0"/>
                <a:ea typeface="Roboto" pitchFamily="34" charset="-122"/>
                <a:cs typeface="Roboto" pitchFamily="34" charset="-120"/>
              </a:rPr>
              <a:t> Analyzing the correlation between survival and demographic factors.</a:t>
            </a:r>
            <a:endParaRPr lang="en-US" sz="1750" dirty="0"/>
          </a:p>
        </p:txBody>
      </p:sp>
      <p:sp>
        <p:nvSpPr>
          <p:cNvPr id="9" name="Text 6"/>
          <p:cNvSpPr/>
          <p:nvPr/>
        </p:nvSpPr>
        <p:spPr>
          <a:xfrm>
            <a:off x="2393394" y="4717375"/>
            <a:ext cx="10199013" cy="710803"/>
          </a:xfrm>
          <a:prstGeom prst="rect">
            <a:avLst/>
          </a:prstGeom>
          <a:noFill/>
        </p:spPr>
        <p:txBody>
          <a:bodyPr wrap="square" rtlCol="0" anchor="t"/>
          <a:lstStyle/>
          <a:p>
            <a:pPr marL="342900" indent="-342900" algn="l">
              <a:lnSpc>
                <a:spcPts val="2800"/>
              </a:lnSpc>
              <a:buSzPct val="100000"/>
              <a:buChar char="•"/>
            </a:pPr>
            <a:r>
              <a:rPr lang="en-US" sz="1750" b="1" dirty="0">
                <a:solidFill>
                  <a:srgbClr val="3C3939"/>
                </a:solidFill>
                <a:latin typeface="Roboto" pitchFamily="34" charset="0"/>
                <a:ea typeface="Roboto" pitchFamily="34" charset="-122"/>
                <a:cs typeface="Roboto" pitchFamily="34" charset="-120"/>
              </a:rPr>
              <a:t>Impact Assessment:</a:t>
            </a:r>
            <a:r>
              <a:rPr lang="en-US" sz="1750" dirty="0">
                <a:solidFill>
                  <a:srgbClr val="3C3939"/>
                </a:solidFill>
                <a:latin typeface="Roboto" pitchFamily="34" charset="0"/>
                <a:ea typeface="Roboto" pitchFamily="34" charset="-122"/>
                <a:cs typeface="Roboto" pitchFamily="34" charset="-120"/>
              </a:rPr>
              <a:t> Understanding the implications of accurate survival prediction for historical analysis.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993" y="1458516"/>
            <a:ext cx="8523565"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Data Preprocessing and Cleaning</a:t>
            </a:r>
            <a:endParaRPr lang="en-US" sz="4375" dirty="0"/>
          </a:p>
        </p:txBody>
      </p:sp>
      <p:sp>
        <p:nvSpPr>
          <p:cNvPr id="7" name="Shape 4"/>
          <p:cNvSpPr/>
          <p:nvPr/>
        </p:nvSpPr>
        <p:spPr>
          <a:xfrm>
            <a:off x="2349103" y="2486144"/>
            <a:ext cx="44410" cy="4284821"/>
          </a:xfrm>
          <a:prstGeom prst="roundRect">
            <a:avLst>
              <a:gd name="adj" fmla="val 225151"/>
            </a:avLst>
          </a:prstGeom>
          <a:solidFill>
            <a:srgbClr val="C7C7D0"/>
          </a:solidFill>
        </p:spPr>
      </p:sp>
      <p:sp>
        <p:nvSpPr>
          <p:cNvPr id="8" name="Shape 5"/>
          <p:cNvSpPr/>
          <p:nvPr/>
        </p:nvSpPr>
        <p:spPr>
          <a:xfrm>
            <a:off x="2621220" y="2887444"/>
            <a:ext cx="777597" cy="44410"/>
          </a:xfrm>
          <a:prstGeom prst="roundRect">
            <a:avLst>
              <a:gd name="adj" fmla="val 225151"/>
            </a:avLst>
          </a:prstGeom>
          <a:solidFill>
            <a:srgbClr val="C7C7D0"/>
          </a:solidFill>
        </p:spPr>
      </p:sp>
      <p:sp>
        <p:nvSpPr>
          <p:cNvPr id="9" name="Shape 6"/>
          <p:cNvSpPr/>
          <p:nvPr/>
        </p:nvSpPr>
        <p:spPr>
          <a:xfrm>
            <a:off x="2121277" y="2659737"/>
            <a:ext cx="499943" cy="499943"/>
          </a:xfrm>
          <a:prstGeom prst="roundRect">
            <a:avLst>
              <a:gd name="adj" fmla="val 20000"/>
            </a:avLst>
          </a:prstGeom>
          <a:solidFill>
            <a:srgbClr val="E1E1EA"/>
          </a:solidFill>
          <a:ln w="7620">
            <a:solidFill>
              <a:srgbClr val="C7C7D0"/>
            </a:solidFill>
            <a:prstDash val="solid"/>
          </a:ln>
        </p:spPr>
      </p:sp>
      <p:sp>
        <p:nvSpPr>
          <p:cNvPr id="10" name="Text 7"/>
          <p:cNvSpPr/>
          <p:nvPr/>
        </p:nvSpPr>
        <p:spPr>
          <a:xfrm>
            <a:off x="2299871" y="2701409"/>
            <a:ext cx="142637" cy="416481"/>
          </a:xfrm>
          <a:prstGeom prst="rect">
            <a:avLst/>
          </a:prstGeom>
          <a:noFill/>
        </p:spPr>
        <p:txBody>
          <a:bodyPr wrap="none" rtlCol="0" anchor="t"/>
          <a:lstStyle/>
          <a:p>
            <a:pPr marL="0" indent="0" algn="ctr">
              <a:lnSpc>
                <a:spcPts val="3280"/>
              </a:lnSpc>
              <a:buNone/>
            </a:pPr>
            <a:r>
              <a:rPr lang="en-US" sz="2625" dirty="0">
                <a:solidFill>
                  <a:srgbClr val="3C3939"/>
                </a:solidFill>
                <a:latin typeface="Raleway" pitchFamily="34" charset="0"/>
                <a:ea typeface="Raleway" pitchFamily="34" charset="-122"/>
                <a:cs typeface="Raleway" pitchFamily="34" charset="-120"/>
              </a:rPr>
              <a:t>1</a:t>
            </a:r>
            <a:endParaRPr lang="en-US" sz="2625" dirty="0"/>
          </a:p>
        </p:txBody>
      </p:sp>
      <p:sp>
        <p:nvSpPr>
          <p:cNvPr id="11" name="Text 8"/>
          <p:cNvSpPr/>
          <p:nvPr/>
        </p:nvSpPr>
        <p:spPr>
          <a:xfrm>
            <a:off x="3593306" y="2708315"/>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Data Collection</a:t>
            </a:r>
            <a:endParaRPr lang="en-US" sz="2185" dirty="0"/>
          </a:p>
        </p:txBody>
      </p:sp>
      <p:sp>
        <p:nvSpPr>
          <p:cNvPr id="12" name="Text 9"/>
          <p:cNvSpPr/>
          <p:nvPr/>
        </p:nvSpPr>
        <p:spPr>
          <a:xfrm>
            <a:off x="3593306" y="3188732"/>
            <a:ext cx="8999101" cy="355402"/>
          </a:xfrm>
          <a:prstGeom prst="rect">
            <a:avLst/>
          </a:prstGeom>
          <a:noFill/>
        </p:spPr>
        <p:txBody>
          <a:bodyPr wrap="non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Retrieve raw data from various sources, such as databases and files.</a:t>
            </a:r>
            <a:endParaRPr lang="en-US" sz="1750" dirty="0"/>
          </a:p>
        </p:txBody>
      </p:sp>
      <p:sp>
        <p:nvSpPr>
          <p:cNvPr id="13" name="Shape 10"/>
          <p:cNvSpPr/>
          <p:nvPr/>
        </p:nvSpPr>
        <p:spPr>
          <a:xfrm>
            <a:off x="2621220" y="4389775"/>
            <a:ext cx="777597" cy="44410"/>
          </a:xfrm>
          <a:prstGeom prst="roundRect">
            <a:avLst>
              <a:gd name="adj" fmla="val 225151"/>
            </a:avLst>
          </a:prstGeom>
          <a:solidFill>
            <a:srgbClr val="C7C7D0"/>
          </a:solidFill>
        </p:spPr>
      </p:sp>
      <p:sp>
        <p:nvSpPr>
          <p:cNvPr id="14" name="Shape 11"/>
          <p:cNvSpPr/>
          <p:nvPr/>
        </p:nvSpPr>
        <p:spPr>
          <a:xfrm>
            <a:off x="2121277" y="4162068"/>
            <a:ext cx="499943" cy="499943"/>
          </a:xfrm>
          <a:prstGeom prst="roundRect">
            <a:avLst>
              <a:gd name="adj" fmla="val 20000"/>
            </a:avLst>
          </a:prstGeom>
          <a:solidFill>
            <a:srgbClr val="E1E1EA"/>
          </a:solidFill>
          <a:ln w="7620">
            <a:solidFill>
              <a:srgbClr val="C7C7D0"/>
            </a:solidFill>
            <a:prstDash val="solid"/>
          </a:ln>
        </p:spPr>
      </p:sp>
      <p:sp>
        <p:nvSpPr>
          <p:cNvPr id="15" name="Text 12"/>
          <p:cNvSpPr/>
          <p:nvPr/>
        </p:nvSpPr>
        <p:spPr>
          <a:xfrm>
            <a:off x="2284393" y="4203740"/>
            <a:ext cx="173712" cy="416481"/>
          </a:xfrm>
          <a:prstGeom prst="rect">
            <a:avLst/>
          </a:prstGeom>
          <a:noFill/>
        </p:spPr>
        <p:txBody>
          <a:bodyPr wrap="none" rtlCol="0" anchor="t"/>
          <a:lstStyle/>
          <a:p>
            <a:pPr marL="0" indent="0" algn="ctr">
              <a:lnSpc>
                <a:spcPts val="3280"/>
              </a:lnSpc>
              <a:buNone/>
            </a:pPr>
            <a:r>
              <a:rPr lang="en-US" sz="2625" dirty="0">
                <a:solidFill>
                  <a:srgbClr val="3C3939"/>
                </a:solidFill>
                <a:latin typeface="Raleway" pitchFamily="34" charset="0"/>
                <a:ea typeface="Raleway" pitchFamily="34" charset="-122"/>
                <a:cs typeface="Raleway" pitchFamily="34" charset="-120"/>
              </a:rPr>
              <a:t>2</a:t>
            </a:r>
            <a:endParaRPr lang="en-US" sz="2625" dirty="0"/>
          </a:p>
        </p:txBody>
      </p:sp>
      <p:sp>
        <p:nvSpPr>
          <p:cNvPr id="16" name="Text 13"/>
          <p:cNvSpPr/>
          <p:nvPr/>
        </p:nvSpPr>
        <p:spPr>
          <a:xfrm>
            <a:off x="3593306" y="4210645"/>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Data Cleaning</a:t>
            </a:r>
            <a:endParaRPr lang="en-US" sz="2185" dirty="0"/>
          </a:p>
        </p:txBody>
      </p:sp>
      <p:sp>
        <p:nvSpPr>
          <p:cNvPr id="17" name="Text 14"/>
          <p:cNvSpPr/>
          <p:nvPr/>
        </p:nvSpPr>
        <p:spPr>
          <a:xfrm>
            <a:off x="3593306" y="4691063"/>
            <a:ext cx="8999101" cy="355402"/>
          </a:xfrm>
          <a:prstGeom prst="rect">
            <a:avLst/>
          </a:prstGeom>
          <a:noFill/>
        </p:spPr>
        <p:txBody>
          <a:bodyPr wrap="non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Remove duplicates, handle missing values, and correct any inconsistencies.</a:t>
            </a:r>
            <a:endParaRPr lang="en-US" sz="1750" dirty="0"/>
          </a:p>
        </p:txBody>
      </p:sp>
      <p:sp>
        <p:nvSpPr>
          <p:cNvPr id="18" name="Shape 15"/>
          <p:cNvSpPr/>
          <p:nvPr/>
        </p:nvSpPr>
        <p:spPr>
          <a:xfrm>
            <a:off x="2621220" y="5892105"/>
            <a:ext cx="777597" cy="44410"/>
          </a:xfrm>
          <a:prstGeom prst="roundRect">
            <a:avLst>
              <a:gd name="adj" fmla="val 225151"/>
            </a:avLst>
          </a:prstGeom>
          <a:solidFill>
            <a:srgbClr val="C7C7D0"/>
          </a:solidFill>
        </p:spPr>
      </p:sp>
      <p:sp>
        <p:nvSpPr>
          <p:cNvPr id="19" name="Shape 16"/>
          <p:cNvSpPr/>
          <p:nvPr/>
        </p:nvSpPr>
        <p:spPr>
          <a:xfrm>
            <a:off x="2121277" y="5664398"/>
            <a:ext cx="499943" cy="499943"/>
          </a:xfrm>
          <a:prstGeom prst="roundRect">
            <a:avLst>
              <a:gd name="adj" fmla="val 20000"/>
            </a:avLst>
          </a:prstGeom>
          <a:solidFill>
            <a:srgbClr val="E1E1EA"/>
          </a:solidFill>
          <a:ln w="7620">
            <a:solidFill>
              <a:srgbClr val="C7C7D0"/>
            </a:solidFill>
            <a:prstDash val="solid"/>
          </a:ln>
        </p:spPr>
      </p:sp>
      <p:sp>
        <p:nvSpPr>
          <p:cNvPr id="20" name="Text 17"/>
          <p:cNvSpPr/>
          <p:nvPr/>
        </p:nvSpPr>
        <p:spPr>
          <a:xfrm>
            <a:off x="2282250" y="5706070"/>
            <a:ext cx="177998" cy="416481"/>
          </a:xfrm>
          <a:prstGeom prst="rect">
            <a:avLst/>
          </a:prstGeom>
          <a:noFill/>
        </p:spPr>
        <p:txBody>
          <a:bodyPr wrap="none" rtlCol="0" anchor="t"/>
          <a:lstStyle/>
          <a:p>
            <a:pPr marL="0" indent="0" algn="ctr">
              <a:lnSpc>
                <a:spcPts val="3280"/>
              </a:lnSpc>
              <a:buNone/>
            </a:pPr>
            <a:r>
              <a:rPr lang="en-US" sz="2625" dirty="0">
                <a:solidFill>
                  <a:srgbClr val="3C3939"/>
                </a:solidFill>
                <a:latin typeface="Raleway" pitchFamily="34" charset="0"/>
                <a:ea typeface="Raleway" pitchFamily="34" charset="-122"/>
                <a:cs typeface="Raleway" pitchFamily="34" charset="-120"/>
              </a:rPr>
              <a:t>3</a:t>
            </a:r>
            <a:endParaRPr lang="en-US" sz="2625" dirty="0"/>
          </a:p>
        </p:txBody>
      </p:sp>
      <p:sp>
        <p:nvSpPr>
          <p:cNvPr id="21" name="Text 18"/>
          <p:cNvSpPr/>
          <p:nvPr/>
        </p:nvSpPr>
        <p:spPr>
          <a:xfrm>
            <a:off x="3593306" y="5712976"/>
            <a:ext cx="2777490" cy="347186"/>
          </a:xfrm>
          <a:prstGeom prst="rect">
            <a:avLst/>
          </a:prstGeom>
          <a:noFill/>
        </p:spPr>
        <p:txBody>
          <a:bodyPr wrap="none" rtlCol="0" anchor="t"/>
          <a:lstStyle/>
          <a:p>
            <a:pPr marL="0" indent="0" algn="l">
              <a:lnSpc>
                <a:spcPts val="2735"/>
              </a:lnSpc>
              <a:buNone/>
            </a:pPr>
            <a:r>
              <a:rPr lang="en-US" sz="2185" dirty="0">
                <a:solidFill>
                  <a:srgbClr val="3C3939"/>
                </a:solidFill>
                <a:latin typeface="Raleway" pitchFamily="34" charset="0"/>
                <a:ea typeface="Raleway" pitchFamily="34" charset="-122"/>
                <a:cs typeface="Raleway" pitchFamily="34" charset="-120"/>
              </a:rPr>
              <a:t>Data Transformation</a:t>
            </a:r>
            <a:endParaRPr lang="en-US" sz="2185" dirty="0"/>
          </a:p>
        </p:txBody>
      </p:sp>
      <p:sp>
        <p:nvSpPr>
          <p:cNvPr id="22" name="Text 19"/>
          <p:cNvSpPr/>
          <p:nvPr/>
        </p:nvSpPr>
        <p:spPr>
          <a:xfrm>
            <a:off x="3593306" y="6193393"/>
            <a:ext cx="8999101" cy="355402"/>
          </a:xfrm>
          <a:prstGeom prst="rect">
            <a:avLst/>
          </a:prstGeom>
          <a:noFill/>
        </p:spPr>
        <p:txBody>
          <a:bodyPr wrap="none" rtlCol="0" anchor="t"/>
          <a:lstStyle/>
          <a:p>
            <a:pPr marL="0" indent="0" algn="l">
              <a:lnSpc>
                <a:spcPts val="2800"/>
              </a:lnSpc>
              <a:buNone/>
            </a:pPr>
            <a:r>
              <a:rPr lang="en-US" sz="1750" dirty="0">
                <a:solidFill>
                  <a:srgbClr val="3C3939"/>
                </a:solidFill>
                <a:latin typeface="Roboto" pitchFamily="34" charset="0"/>
                <a:ea typeface="Roboto" pitchFamily="34" charset="-122"/>
                <a:cs typeface="Roboto" pitchFamily="34" charset="-120"/>
              </a:rPr>
              <a:t>Normalize, scale, and format data for machine learning algorithms.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sp>
        <p:nvSpPr>
          <p:cNvPr id="4" name="Text 2"/>
          <p:cNvSpPr/>
          <p:nvPr/>
        </p:nvSpPr>
        <p:spPr>
          <a:xfrm>
            <a:off x="2037993" y="1518285"/>
            <a:ext cx="10554414" cy="1388745"/>
          </a:xfrm>
          <a:prstGeom prst="rect">
            <a:avLst/>
          </a:prstGeom>
          <a:noFill/>
        </p:spPr>
        <p:txBody>
          <a:bodyPr wrap="squar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YOUR SOLUTION AND ITS VALUE PROPOSITION</a:t>
            </a:r>
            <a:endParaRPr lang="en-US" sz="4375" dirty="0"/>
          </a:p>
        </p:txBody>
      </p:sp>
      <p:sp>
        <p:nvSpPr>
          <p:cNvPr id="5" name="Text 3"/>
          <p:cNvSpPr/>
          <p:nvPr/>
        </p:nvSpPr>
        <p:spPr>
          <a:xfrm>
            <a:off x="2037993" y="3462457"/>
            <a:ext cx="2777490" cy="347186"/>
          </a:xfrm>
          <a:prstGeom prst="rect">
            <a:avLst/>
          </a:prstGeom>
          <a:noFill/>
        </p:spPr>
        <p:txBody>
          <a:bodyPr wrap="none" rtlCol="0" anchor="t"/>
          <a:lstStyle/>
          <a:p>
            <a:pPr marL="0" indent="0">
              <a:lnSpc>
                <a:spcPts val="2735"/>
              </a:lnSpc>
              <a:buNone/>
            </a:pPr>
            <a:r>
              <a:rPr lang="en-US" sz="2185" dirty="0">
                <a:solidFill>
                  <a:srgbClr val="1B1B27"/>
                </a:solidFill>
                <a:latin typeface="Raleway" pitchFamily="34" charset="0"/>
                <a:ea typeface="Raleway" pitchFamily="34" charset="-122"/>
                <a:cs typeface="Raleway" pitchFamily="34" charset="-120"/>
              </a:rPr>
              <a:t>Accurate Predictions</a:t>
            </a:r>
            <a:endParaRPr lang="en-US" sz="2185" dirty="0"/>
          </a:p>
        </p:txBody>
      </p:sp>
      <p:sp>
        <p:nvSpPr>
          <p:cNvPr id="6" name="Text 4"/>
          <p:cNvSpPr/>
          <p:nvPr/>
        </p:nvSpPr>
        <p:spPr>
          <a:xfrm>
            <a:off x="2037993" y="4031813"/>
            <a:ext cx="3156347" cy="2132409"/>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Our machine learning model accurately predicts the likelihood of survival for Titanic passengers based on various factors such as age, class, and gender.</a:t>
            </a:r>
            <a:endParaRPr lang="en-US" sz="1750" dirty="0"/>
          </a:p>
        </p:txBody>
      </p:sp>
      <p:sp>
        <p:nvSpPr>
          <p:cNvPr id="7" name="Text 5"/>
          <p:cNvSpPr/>
          <p:nvPr/>
        </p:nvSpPr>
        <p:spPr>
          <a:xfrm>
            <a:off x="5743932" y="3462457"/>
            <a:ext cx="3156347" cy="694373"/>
          </a:xfrm>
          <a:prstGeom prst="rect">
            <a:avLst/>
          </a:prstGeom>
          <a:noFill/>
        </p:spPr>
        <p:txBody>
          <a:bodyPr wrap="square" rtlCol="0" anchor="t"/>
          <a:lstStyle/>
          <a:p>
            <a:pPr marL="0" indent="0">
              <a:lnSpc>
                <a:spcPts val="2735"/>
              </a:lnSpc>
              <a:buNone/>
            </a:pPr>
            <a:r>
              <a:rPr lang="en-US" sz="2185" dirty="0">
                <a:solidFill>
                  <a:srgbClr val="1B1B27"/>
                </a:solidFill>
                <a:latin typeface="Raleway" pitchFamily="34" charset="0"/>
                <a:ea typeface="Raleway" pitchFamily="34" charset="-122"/>
                <a:cs typeface="Raleway" pitchFamily="34" charset="-120"/>
              </a:rPr>
              <a:t>Improved Safety Measures</a:t>
            </a:r>
            <a:endParaRPr lang="en-US" sz="2185" dirty="0"/>
          </a:p>
        </p:txBody>
      </p:sp>
      <p:sp>
        <p:nvSpPr>
          <p:cNvPr id="8" name="Text 6"/>
          <p:cNvSpPr/>
          <p:nvPr/>
        </p:nvSpPr>
        <p:spPr>
          <a:xfrm>
            <a:off x="5743932" y="4379000"/>
            <a:ext cx="3156347" cy="2132409"/>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By understanding the survival patterns, our solution contributes to enhancing safety measures for future maritime journeys and emergency protocols.</a:t>
            </a:r>
            <a:endParaRPr lang="en-US" sz="1750" dirty="0"/>
          </a:p>
        </p:txBody>
      </p:sp>
      <p:sp>
        <p:nvSpPr>
          <p:cNvPr id="9" name="Text 7"/>
          <p:cNvSpPr/>
          <p:nvPr/>
        </p:nvSpPr>
        <p:spPr>
          <a:xfrm>
            <a:off x="9449872" y="3462457"/>
            <a:ext cx="3156347" cy="694373"/>
          </a:xfrm>
          <a:prstGeom prst="rect">
            <a:avLst/>
          </a:prstGeom>
          <a:noFill/>
        </p:spPr>
        <p:txBody>
          <a:bodyPr wrap="square" rtlCol="0" anchor="t"/>
          <a:lstStyle/>
          <a:p>
            <a:pPr marL="0" indent="0">
              <a:lnSpc>
                <a:spcPts val="2735"/>
              </a:lnSpc>
              <a:buNone/>
            </a:pPr>
            <a:r>
              <a:rPr lang="en-US" sz="2185" dirty="0">
                <a:solidFill>
                  <a:srgbClr val="1B1B27"/>
                </a:solidFill>
                <a:latin typeface="Raleway" pitchFamily="34" charset="0"/>
                <a:ea typeface="Raleway" pitchFamily="34" charset="-122"/>
                <a:cs typeface="Raleway" pitchFamily="34" charset="-120"/>
              </a:rPr>
              <a:t>Informed Decision-Making</a:t>
            </a:r>
            <a:endParaRPr lang="en-US" sz="2185" dirty="0"/>
          </a:p>
        </p:txBody>
      </p:sp>
      <p:sp>
        <p:nvSpPr>
          <p:cNvPr id="10" name="Text 8"/>
          <p:cNvSpPr/>
          <p:nvPr/>
        </p:nvSpPr>
        <p:spPr>
          <a:xfrm>
            <a:off x="9449872" y="4379000"/>
            <a:ext cx="3156347" cy="1777008"/>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Our model equips decision-makers with valuable insights to optimize passenger safety and survival strategies in the event of a shipwreck.</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sp>
        <p:nvSpPr>
          <p:cNvPr id="4" name="Text 2"/>
          <p:cNvSpPr/>
          <p:nvPr/>
        </p:nvSpPr>
        <p:spPr>
          <a:xfrm>
            <a:off x="2037993" y="1483162"/>
            <a:ext cx="9384030"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Training the machine learning model</a:t>
            </a:r>
            <a:endParaRPr lang="en-US" sz="4375" dirty="0"/>
          </a:p>
        </p:txBody>
      </p:sp>
      <p:sp>
        <p:nvSpPr>
          <p:cNvPr id="5" name="Text 3"/>
          <p:cNvSpPr/>
          <p:nvPr/>
        </p:nvSpPr>
        <p:spPr>
          <a:xfrm>
            <a:off x="2037993" y="2710696"/>
            <a:ext cx="5006221" cy="710803"/>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After data preprocessing, the model is trained using a machine learning algorithm.</a:t>
            </a:r>
            <a:endParaRPr lang="en-US" sz="1750" dirty="0"/>
          </a:p>
        </p:txBody>
      </p:sp>
      <p:sp>
        <p:nvSpPr>
          <p:cNvPr id="6" name="Text 4"/>
          <p:cNvSpPr/>
          <p:nvPr/>
        </p:nvSpPr>
        <p:spPr>
          <a:xfrm>
            <a:off x="2037993" y="3621405"/>
            <a:ext cx="5006221" cy="710803"/>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Various techniques, such as regression or decision trees, may be applied.</a:t>
            </a:r>
            <a:endParaRPr lang="en-US" sz="1750" dirty="0"/>
          </a:p>
        </p:txBody>
      </p:sp>
      <p:pic>
        <p:nvPicPr>
          <p:cNvPr id="7" name="Image 0" descr="preencoded.png"/>
          <p:cNvPicPr>
            <a:picLocks noChangeAspect="1"/>
          </p:cNvPicPr>
          <p:nvPr/>
        </p:nvPicPr>
        <p:blipFill>
          <a:blip r:embed="rId1"/>
          <a:stretch>
            <a:fillRect/>
          </a:stretch>
        </p:blipFill>
        <p:spPr>
          <a:xfrm>
            <a:off x="7593806" y="2760702"/>
            <a:ext cx="5006221" cy="37358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75000"/>
            </a:srgbClr>
          </a:solidFill>
        </p:spPr>
      </p:sp>
      <p:sp>
        <p:nvSpPr>
          <p:cNvPr id="4" name="Text 2"/>
          <p:cNvSpPr/>
          <p:nvPr/>
        </p:nvSpPr>
        <p:spPr>
          <a:xfrm>
            <a:off x="2037993" y="1962626"/>
            <a:ext cx="7109460" cy="694373"/>
          </a:xfrm>
          <a:prstGeom prst="rect">
            <a:avLst/>
          </a:prstGeom>
          <a:noFill/>
        </p:spPr>
        <p:txBody>
          <a:bodyPr wrap="none" rtlCol="0" anchor="t"/>
          <a:lstStyle/>
          <a:p>
            <a:pPr marL="0" indent="0">
              <a:lnSpc>
                <a:spcPts val="5470"/>
              </a:lnSpc>
              <a:buNone/>
            </a:pPr>
            <a:r>
              <a:rPr lang="en-US" sz="4375" dirty="0">
                <a:solidFill>
                  <a:srgbClr val="1B1B27"/>
                </a:solidFill>
                <a:latin typeface="Raleway" pitchFamily="34" charset="0"/>
                <a:ea typeface="Raleway" pitchFamily="34" charset="-122"/>
                <a:cs typeface="Raleway" pitchFamily="34" charset="-120"/>
              </a:rPr>
              <a:t>Model Performance Metrics</a:t>
            </a:r>
            <a:endParaRPr lang="en-US" sz="4375" dirty="0"/>
          </a:p>
        </p:txBody>
      </p:sp>
      <p:sp>
        <p:nvSpPr>
          <p:cNvPr id="5" name="Text 3"/>
          <p:cNvSpPr/>
          <p:nvPr/>
        </p:nvSpPr>
        <p:spPr>
          <a:xfrm>
            <a:off x="2037993" y="3101340"/>
            <a:ext cx="10554414" cy="1066205"/>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After training the machine learning model, it's essential to evaluate its performance using various metrics such as accuracy, precision, recall, and F1 score. These metrics provide insights into how well the model is performing and its ability to make accurate predictions.</a:t>
            </a:r>
            <a:endParaRPr lang="en-US" sz="1750" dirty="0"/>
          </a:p>
        </p:txBody>
      </p:sp>
      <p:sp>
        <p:nvSpPr>
          <p:cNvPr id="6" name="Text 4"/>
          <p:cNvSpPr/>
          <p:nvPr/>
        </p:nvSpPr>
        <p:spPr>
          <a:xfrm>
            <a:off x="2037993" y="4417457"/>
            <a:ext cx="10554414" cy="710803"/>
          </a:xfrm>
          <a:prstGeom prst="rect">
            <a:avLst/>
          </a:prstGeom>
          <a:noFill/>
        </p:spPr>
        <p:txBody>
          <a:bodyPr wrap="square" rtlCol="0" anchor="t"/>
          <a:lstStyle/>
          <a:p>
            <a:pPr marL="0" indent="0">
              <a:lnSpc>
                <a:spcPts val="2800"/>
              </a:lnSpc>
              <a:buNone/>
            </a:pPr>
            <a:r>
              <a:rPr lang="en-US" sz="1750" dirty="0">
                <a:solidFill>
                  <a:srgbClr val="3C3939"/>
                </a:solidFill>
                <a:latin typeface="Roboto" pitchFamily="34" charset="0"/>
                <a:ea typeface="Roboto" pitchFamily="34" charset="-122"/>
                <a:cs typeface="Roboto" pitchFamily="34" charset="-120"/>
              </a:rPr>
              <a:t>Understanding the model's performance helps in identifying areas for improvement and ensures that the predictions are reliable and effective in real-world scenarios.</a:t>
            </a:r>
            <a:endParaRPr lang="en-US" sz="1750" dirty="0"/>
          </a:p>
        </p:txBody>
      </p:sp>
      <p:sp>
        <p:nvSpPr>
          <p:cNvPr id="7" name="Text 5"/>
          <p:cNvSpPr/>
          <p:nvPr/>
        </p:nvSpPr>
        <p:spPr>
          <a:xfrm>
            <a:off x="2037993" y="5489258"/>
            <a:ext cx="10554414" cy="666512"/>
          </a:xfrm>
          <a:prstGeom prst="rect">
            <a:avLst/>
          </a:prstGeom>
          <a:noFill/>
        </p:spPr>
        <p:txBody>
          <a:bodyPr wrap="none" rtlCol="0" anchor="t"/>
          <a:lstStyle/>
          <a:p>
            <a:pPr marL="0" indent="0" algn="ctr">
              <a:lnSpc>
                <a:spcPts val="5250"/>
              </a:lnSpc>
              <a:buNone/>
            </a:pPr>
            <a:r>
              <a:rPr lang="en-US" sz="5250" dirty="0">
                <a:solidFill>
                  <a:srgbClr val="3C3939"/>
                </a:solidFill>
                <a:latin typeface="Raleway" pitchFamily="34" charset="0"/>
                <a:ea typeface="Raleway" pitchFamily="34" charset="-122"/>
                <a:cs typeface="Raleway" pitchFamily="34" charset="-120"/>
              </a:rPr>
              <a:t>95%</a:t>
            </a:r>
            <a:endParaRPr lang="en-US" sz="5250" dirty="0"/>
          </a:p>
        </p:txBody>
      </p:sp>
      <p:sp>
        <p:nvSpPr>
          <p:cNvPr id="8" name="Text 6"/>
          <p:cNvSpPr/>
          <p:nvPr/>
        </p:nvSpPr>
        <p:spPr>
          <a:xfrm>
            <a:off x="2037993" y="6266855"/>
            <a:ext cx="10554414" cy="355402"/>
          </a:xfrm>
          <a:prstGeom prst="rect">
            <a:avLst/>
          </a:prstGeom>
          <a:noFill/>
        </p:spPr>
        <p:txBody>
          <a:bodyPr wrap="none" rtlCol="0" anchor="t"/>
          <a:lstStyle/>
          <a:p>
            <a:pPr marL="0" indent="0" algn="ctr">
              <a:lnSpc>
                <a:spcPts val="2800"/>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2612</Words>
  <Application>WPS Presentation</Application>
  <PresentationFormat>Custom</PresentationFormat>
  <Paragraphs>95</Paragraphs>
  <Slides>10</Slides>
  <Notes>10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10</vt:i4>
      </vt:variant>
    </vt:vector>
  </HeadingPairs>
  <TitlesOfParts>
    <vt:vector size="26" baseType="lpstr">
      <vt:lpstr>Arial</vt:lpstr>
      <vt:lpstr>SimSun</vt:lpstr>
      <vt:lpstr>Wingdings</vt:lpstr>
      <vt:lpstr>Raleway</vt:lpstr>
      <vt:lpstr>EmojiOne Mozilla</vt:lpstr>
      <vt:lpstr>Raleway</vt:lpstr>
      <vt:lpstr>Raleway</vt:lpstr>
      <vt:lpstr>Roboto</vt:lpstr>
      <vt:lpstr>Roboto</vt:lpstr>
      <vt:lpstr>Roboto</vt:lpstr>
      <vt:lpstr>Calibri</vt:lpstr>
      <vt:lpstr>Microsoft YaHei</vt:lpstr>
      <vt:lpstr>Arial Unicode MS</vt:lpstr>
      <vt:lpstr>Times New Roman</vt:lpstr>
      <vt:lpstr>MDTCh Mincho32</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Administrator</cp:lastModifiedBy>
  <cp:revision>4</cp:revision>
  <dcterms:created xsi:type="dcterms:W3CDTF">2024-04-01T05:49:00Z</dcterms:created>
  <dcterms:modified xsi:type="dcterms:W3CDTF">2024-04-01T08:21:27Z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E44E69F91E1941C2844CAD6C334E102D_13</vt:lpwstr>
  </property>
  <property fmtid="{D5CDD505-2E9C-101B-9397-08002B2CF9AE}" pid="3" name="KSOProductBuildVer">
    <vt:lpwstr>1033-12.2.0.13306</vt:lpwstr>
  </property>
</Properties>
</file>