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88" r:id="rId4"/>
    <p:sldId id="290" r:id="rId5"/>
    <p:sldId id="291" r:id="rId6"/>
    <p:sldId id="292" r:id="rId7"/>
    <p:sldId id="293" r:id="rId8"/>
    <p:sldId id="294" r:id="rId9"/>
    <p:sldId id="295" r:id="rId10"/>
    <p:sldId id="298" r:id="rId11"/>
    <p:sldId id="297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260" r:id="rId25"/>
    <p:sldId id="311" r:id="rId26"/>
    <p:sldId id="312" r:id="rId27"/>
    <p:sldId id="261" r:id="rId28"/>
    <p:sldId id="262" r:id="rId29"/>
    <p:sldId id="313" r:id="rId30"/>
    <p:sldId id="314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81" r:id="rId41"/>
    <p:sldId id="282" r:id="rId42"/>
  </p:sldIdLst>
  <p:sldSz cx="9144000" cy="6858000" type="screen4x3"/>
  <p:notesSz cx="6669088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33CC33"/>
    <a:srgbClr val="A50021"/>
    <a:srgbClr val="CC9900"/>
    <a:srgbClr val="CC6600"/>
    <a:srgbClr val="FF9900"/>
    <a:srgbClr val="FF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7" autoAdjust="0"/>
    <p:restoredTop sz="94660"/>
  </p:normalViewPr>
  <p:slideViewPr>
    <p:cSldViewPr>
      <p:cViewPr varScale="1">
        <p:scale>
          <a:sx n="88" d="100"/>
          <a:sy n="88" d="100"/>
        </p:scale>
        <p:origin x="-11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56" d="100"/>
          <a:sy n="56" d="100"/>
        </p:scale>
        <p:origin x="-1920" y="-84"/>
      </p:cViewPr>
      <p:guideLst>
        <p:guide orient="horz" pos="3127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5" Type="http://schemas.openxmlformats.org/officeDocument/2006/relationships/image" Target="../media/image25.wmf"/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Relationship Id="rId3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Relationship Id="rId3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1.wmf"/><Relationship Id="rId3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Relationship Id="rId2" Type="http://schemas.openxmlformats.org/officeDocument/2006/relationships/image" Target="../media/image4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wmf"/><Relationship Id="rId3" Type="http://schemas.openxmlformats.org/officeDocument/2006/relationships/image" Target="../media/image4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4" Type="http://schemas.openxmlformats.org/officeDocument/2006/relationships/image" Target="../media/image54.wmf"/><Relationship Id="rId5" Type="http://schemas.openxmlformats.org/officeDocument/2006/relationships/image" Target="../media/image55.wmf"/><Relationship Id="rId6" Type="http://schemas.openxmlformats.org/officeDocument/2006/relationships/image" Target="../media/image56.wmf"/><Relationship Id="rId1" Type="http://schemas.openxmlformats.org/officeDocument/2006/relationships/image" Target="../media/image51.wmf"/><Relationship Id="rId2" Type="http://schemas.openxmlformats.org/officeDocument/2006/relationships/image" Target="../media/image5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4" Type="http://schemas.openxmlformats.org/officeDocument/2006/relationships/image" Target="../media/image55.wmf"/><Relationship Id="rId1" Type="http://schemas.openxmlformats.org/officeDocument/2006/relationships/image" Target="../media/image52.wmf"/><Relationship Id="rId2" Type="http://schemas.openxmlformats.org/officeDocument/2006/relationships/image" Target="../media/image5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4" Type="http://schemas.openxmlformats.org/officeDocument/2006/relationships/image" Target="../media/image24.wmf"/><Relationship Id="rId5" Type="http://schemas.openxmlformats.org/officeDocument/2006/relationships/image" Target="../media/image61.wmf"/><Relationship Id="rId1" Type="http://schemas.openxmlformats.org/officeDocument/2006/relationships/image" Target="../media/image58.wmf"/><Relationship Id="rId2" Type="http://schemas.openxmlformats.org/officeDocument/2006/relationships/image" Target="../media/image5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4" Type="http://schemas.openxmlformats.org/officeDocument/2006/relationships/image" Target="../media/image55.wmf"/><Relationship Id="rId5" Type="http://schemas.openxmlformats.org/officeDocument/2006/relationships/image" Target="../media/image64.wmf"/><Relationship Id="rId6" Type="http://schemas.openxmlformats.org/officeDocument/2006/relationships/image" Target="../media/image65.wmf"/><Relationship Id="rId7" Type="http://schemas.openxmlformats.org/officeDocument/2006/relationships/image" Target="../media/image66.wmf"/><Relationship Id="rId1" Type="http://schemas.openxmlformats.org/officeDocument/2006/relationships/image" Target="../media/image52.wmf"/><Relationship Id="rId2" Type="http://schemas.openxmlformats.org/officeDocument/2006/relationships/image" Target="../media/image5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4" Type="http://schemas.openxmlformats.org/officeDocument/2006/relationships/image" Target="../media/image55.wmf"/><Relationship Id="rId5" Type="http://schemas.openxmlformats.org/officeDocument/2006/relationships/image" Target="../media/image68.wmf"/><Relationship Id="rId6" Type="http://schemas.openxmlformats.org/officeDocument/2006/relationships/image" Target="../media/image69.wmf"/><Relationship Id="rId7" Type="http://schemas.openxmlformats.org/officeDocument/2006/relationships/image" Target="../media/image65.wmf"/><Relationship Id="rId8" Type="http://schemas.openxmlformats.org/officeDocument/2006/relationships/image" Target="../media/image66.wmf"/><Relationship Id="rId9" Type="http://schemas.openxmlformats.org/officeDocument/2006/relationships/image" Target="../media/image70.wmf"/><Relationship Id="rId1" Type="http://schemas.openxmlformats.org/officeDocument/2006/relationships/image" Target="../media/image52.wmf"/><Relationship Id="rId2" Type="http://schemas.openxmlformats.org/officeDocument/2006/relationships/image" Target="../media/image5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Relationship Id="rId2" Type="http://schemas.openxmlformats.org/officeDocument/2006/relationships/image" Target="../media/image9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2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2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C948BF42-D2FE-4477-ACD5-84223B3CCD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69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758D8FEF-083E-4BAE-A631-9DB34DF71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48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081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schemeClr val="accent1"/>
                </a:solidFill>
              </a:rPr>
              <a:t>Advanced Image/Video Processing: </a:t>
            </a:r>
            <a:r>
              <a:rPr lang="en-GB">
                <a:solidFill>
                  <a:schemeClr val="bg1"/>
                </a:solidFill>
              </a:rPr>
              <a:t>Chapter 03 – DCT</a:t>
            </a:r>
            <a:r>
              <a:rPr lang="en-GB">
                <a:solidFill>
                  <a:schemeClr val="accent1"/>
                </a:solidFill>
              </a:rPr>
              <a:t>	</a:t>
            </a:r>
            <a:r>
              <a:rPr lang="en-GB"/>
              <a:t>Slide</a:t>
            </a:r>
            <a:r>
              <a:rPr lang="en-US"/>
              <a:t>: </a:t>
            </a:r>
            <a:fld id="{306E13E7-6ECA-4220-ADDA-044E8B044645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70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schemeClr val="accent1"/>
                </a:solidFill>
              </a:rPr>
              <a:t>Advanced Image/Video Processing: </a:t>
            </a:r>
            <a:r>
              <a:rPr lang="en-GB">
                <a:solidFill>
                  <a:schemeClr val="bg1"/>
                </a:solidFill>
              </a:rPr>
              <a:t>Chapter 03 – DCT</a:t>
            </a:r>
            <a:r>
              <a:rPr lang="en-GB">
                <a:solidFill>
                  <a:schemeClr val="accent1"/>
                </a:solidFill>
              </a:rPr>
              <a:t>	</a:t>
            </a:r>
            <a:r>
              <a:rPr lang="en-GB"/>
              <a:t>Slide</a:t>
            </a:r>
            <a:r>
              <a:rPr lang="en-US"/>
              <a:t>: </a:t>
            </a:r>
            <a:fld id="{65522726-3F2E-4A8A-AFEF-527086EF5DED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24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1534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1534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228600" y="6477000"/>
            <a:ext cx="2940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Calibri" panose="020F0502020204030204" pitchFamily="34" charset="0"/>
              </a:rPr>
              <a:t>AIVP</a:t>
            </a:r>
            <a:r>
              <a:rPr lang="en-US" sz="1800" b="0" baseline="0" dirty="0" smtClean="0">
                <a:latin typeface="Calibri" panose="020F0502020204030204" pitchFamily="34" charset="0"/>
              </a:rPr>
              <a:t> – Geometric Transform</a:t>
            </a:r>
            <a:endParaRPr lang="en-US" sz="1800" b="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721586" y="647700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</a:rPr>
              <a:t>Slide</a:t>
            </a:r>
            <a:r>
              <a:rPr lang="en-US" sz="1800" baseline="0" dirty="0" smtClean="0">
                <a:latin typeface="Calibri" panose="020F0502020204030204" pitchFamily="34" charset="0"/>
              </a:rPr>
              <a:t> | </a:t>
            </a:r>
            <a:fld id="{2E3B7D4F-703D-43BA-8AA6-3CB8149B87CB}" type="slidenum">
              <a:rPr lang="en-US" sz="1800" baseline="0" smtClean="0">
                <a:latin typeface="Calibri" panose="020F0502020204030204" pitchFamily="34" charset="0"/>
              </a:rPr>
              <a:t>‹#›</a:t>
            </a:fld>
            <a:endParaRPr lang="en-US" sz="1800" dirty="0">
              <a:latin typeface="Calibri" panose="020F0502020204030204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64770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28600" y="15494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01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schemeClr val="accent1"/>
                </a:solidFill>
              </a:rPr>
              <a:t>Advanced Image/Video Processing: </a:t>
            </a:r>
            <a:r>
              <a:rPr lang="en-GB">
                <a:solidFill>
                  <a:schemeClr val="bg1"/>
                </a:solidFill>
              </a:rPr>
              <a:t>Chapter 03 – DCT</a:t>
            </a:r>
            <a:r>
              <a:rPr lang="en-GB">
                <a:solidFill>
                  <a:schemeClr val="accent1"/>
                </a:solidFill>
              </a:rPr>
              <a:t>	</a:t>
            </a:r>
            <a:r>
              <a:rPr lang="en-GB"/>
              <a:t>Slide</a:t>
            </a:r>
            <a:r>
              <a:rPr lang="en-US"/>
              <a:t>: </a:t>
            </a:r>
            <a:fld id="{7D1D56EC-3337-4EA4-B4F9-84608924A677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81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schemeClr val="accent1"/>
                </a:solidFill>
              </a:rPr>
              <a:t>Advanced Image/Video Processing: </a:t>
            </a:r>
            <a:r>
              <a:rPr lang="en-GB">
                <a:solidFill>
                  <a:schemeClr val="bg1"/>
                </a:solidFill>
              </a:rPr>
              <a:t>Chapter 03 – DCT</a:t>
            </a:r>
            <a:r>
              <a:rPr lang="en-GB">
                <a:solidFill>
                  <a:schemeClr val="accent1"/>
                </a:solidFill>
              </a:rPr>
              <a:t>	</a:t>
            </a:r>
            <a:r>
              <a:rPr lang="en-GB"/>
              <a:t>Slide</a:t>
            </a:r>
            <a:r>
              <a:rPr lang="en-US"/>
              <a:t>: </a:t>
            </a:r>
            <a:fld id="{ECC1B593-0BCE-47BC-B734-10720AD21130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30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schemeClr val="accent1"/>
                </a:solidFill>
              </a:rPr>
              <a:t>Advanced Image/Video Processing: </a:t>
            </a:r>
            <a:r>
              <a:rPr lang="en-GB">
                <a:solidFill>
                  <a:schemeClr val="bg1"/>
                </a:solidFill>
              </a:rPr>
              <a:t>Chapter 03 – DCT</a:t>
            </a:r>
            <a:r>
              <a:rPr lang="en-GB">
                <a:solidFill>
                  <a:schemeClr val="accent1"/>
                </a:solidFill>
              </a:rPr>
              <a:t>	</a:t>
            </a:r>
            <a:r>
              <a:rPr lang="en-GB"/>
              <a:t>Slide</a:t>
            </a:r>
            <a:r>
              <a:rPr lang="en-US"/>
              <a:t>: </a:t>
            </a:r>
            <a:fld id="{014F98B6-3F19-420E-8685-6EB4DB30247C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04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28600" y="64770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228600" y="6477000"/>
            <a:ext cx="2940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Calibri" panose="020F0502020204030204" pitchFamily="34" charset="0"/>
              </a:rPr>
              <a:t>AIVP</a:t>
            </a:r>
            <a:r>
              <a:rPr lang="en-US" sz="1800" b="0" baseline="0" dirty="0" smtClean="0">
                <a:latin typeface="Calibri" panose="020F0502020204030204" pitchFamily="34" charset="0"/>
              </a:rPr>
              <a:t> – Geometric Transform</a:t>
            </a:r>
            <a:endParaRPr lang="en-US" sz="1800" b="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721586" y="647700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</a:rPr>
              <a:t>Slide</a:t>
            </a:r>
            <a:r>
              <a:rPr lang="en-US" sz="1800" baseline="0" dirty="0" smtClean="0">
                <a:latin typeface="Calibri" panose="020F0502020204030204" pitchFamily="34" charset="0"/>
              </a:rPr>
              <a:t> | </a:t>
            </a:r>
            <a:fld id="{2E3B7D4F-703D-43BA-8AA6-3CB8149B87CB}" type="slidenum">
              <a:rPr lang="en-US" sz="1800" baseline="0" smtClean="0">
                <a:latin typeface="Calibri" panose="020F0502020204030204" pitchFamily="34" charset="0"/>
              </a:rPr>
              <a:t>‹#›</a:t>
            </a:fld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0" y="152401"/>
            <a:ext cx="8229600" cy="139699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28600" y="15494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0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schemeClr val="accent1"/>
                </a:solidFill>
              </a:rPr>
              <a:t>Advanced Image/Video Processing: </a:t>
            </a:r>
            <a:r>
              <a:rPr lang="en-GB">
                <a:solidFill>
                  <a:schemeClr val="bg1"/>
                </a:solidFill>
              </a:rPr>
              <a:t>Chapter 03 – DCT</a:t>
            </a:r>
            <a:r>
              <a:rPr lang="en-GB">
                <a:solidFill>
                  <a:schemeClr val="accent1"/>
                </a:solidFill>
              </a:rPr>
              <a:t>	</a:t>
            </a:r>
            <a:r>
              <a:rPr lang="en-GB"/>
              <a:t>Slide</a:t>
            </a:r>
            <a:r>
              <a:rPr lang="en-US"/>
              <a:t>: </a:t>
            </a:r>
            <a:fld id="{4BEC02B8-91C3-4E4B-B78B-E2E45C9852B5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37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schemeClr val="accent1"/>
                </a:solidFill>
              </a:rPr>
              <a:t>Advanced Image/Video Processing: </a:t>
            </a:r>
            <a:r>
              <a:rPr lang="en-GB">
                <a:solidFill>
                  <a:schemeClr val="bg1"/>
                </a:solidFill>
              </a:rPr>
              <a:t>Chapter 03 – DCT</a:t>
            </a:r>
            <a:r>
              <a:rPr lang="en-GB">
                <a:solidFill>
                  <a:schemeClr val="accent1"/>
                </a:solidFill>
              </a:rPr>
              <a:t>	</a:t>
            </a:r>
            <a:r>
              <a:rPr lang="en-GB"/>
              <a:t>Slide</a:t>
            </a:r>
            <a:r>
              <a:rPr lang="en-US"/>
              <a:t>: </a:t>
            </a:r>
            <a:fld id="{8ECA1B95-2C72-4BC9-8245-E22E2806ADD3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72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schemeClr val="accent1"/>
                </a:solidFill>
              </a:rPr>
              <a:t>Advanced Image/Video Processing: </a:t>
            </a:r>
            <a:r>
              <a:rPr lang="en-GB">
                <a:solidFill>
                  <a:schemeClr val="bg1"/>
                </a:solidFill>
              </a:rPr>
              <a:t>Chapter 03 – DCT</a:t>
            </a:r>
            <a:r>
              <a:rPr lang="en-GB">
                <a:solidFill>
                  <a:schemeClr val="accent1"/>
                </a:solidFill>
              </a:rPr>
              <a:t>	</a:t>
            </a:r>
            <a:r>
              <a:rPr lang="en-GB"/>
              <a:t>Slide</a:t>
            </a:r>
            <a:r>
              <a:rPr lang="en-US"/>
              <a:t>: </a:t>
            </a:r>
            <a:fld id="{D3B1CDFE-273D-4F69-8E8F-3F12F30AB237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46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6699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tabLst>
                <a:tab pos="8801100" algn="r"/>
              </a:tabLst>
              <a:defRPr sz="1200" b="1" smtClean="0">
                <a:solidFill>
                  <a:schemeClr val="accent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GB"/>
              <a:t>Advanced Image/Video Processing: </a:t>
            </a:r>
            <a:r>
              <a:rPr lang="en-GB">
                <a:solidFill>
                  <a:schemeClr val="bg1"/>
                </a:solidFill>
              </a:rPr>
              <a:t>Chapter 03 – DCT</a:t>
            </a:r>
            <a:r>
              <a:rPr lang="en-GB"/>
              <a:t>	</a:t>
            </a:r>
            <a:r>
              <a:rPr lang="en-GB">
                <a:solidFill>
                  <a:srgbClr val="A50021"/>
                </a:solidFill>
              </a:rPr>
              <a:t>Slide</a:t>
            </a:r>
            <a:r>
              <a:rPr lang="en-US">
                <a:solidFill>
                  <a:srgbClr val="A50021"/>
                </a:solidFill>
              </a:rPr>
              <a:t>: </a:t>
            </a:r>
            <a:fld id="{12926811-6BDC-4302-9F2B-AC216048B126}" type="slidenum">
              <a:rPr lang="en-US">
                <a:solidFill>
                  <a:srgbClr val="A50021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A50021"/>
              </a:solidFill>
            </a:endParaRPr>
          </a:p>
          <a:p>
            <a:pPr>
              <a:defRPr/>
            </a:pPr>
            <a:endParaRPr lang="en-GB">
              <a:solidFill>
                <a:srgbClr val="A5002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anose="020B060402020202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anose="020B060402020202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anose="020B060402020202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anose="020B060402020202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anose="020B060402020202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anose="020B060402020202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anose="020B060402020202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anose="020B060402020202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@"/>
        <a:defRPr sz="2400" b="1" kern="1200">
          <a:solidFill>
            <a:srgbClr val="006600"/>
          </a:solidFill>
          <a:latin typeface="Tahoma" panose="020B060403050404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7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19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0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4.bin"/><Relationship Id="rId12" Type="http://schemas.openxmlformats.org/officeDocument/2006/relationships/image" Target="../media/image25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20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2.w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23.wmf"/><Relationship Id="rId9" Type="http://schemas.openxmlformats.org/officeDocument/2006/relationships/oleObject" Target="../embeddings/oleObject23.bin"/><Relationship Id="rId10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6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28.wmf"/><Relationship Id="rId7" Type="http://schemas.openxmlformats.org/officeDocument/2006/relationships/oleObject" Target="../embeddings/oleObject28.bin"/><Relationship Id="rId8" Type="http://schemas.openxmlformats.org/officeDocument/2006/relationships/image" Target="../media/image29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30.w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31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33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34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35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36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4" Type="http://schemas.openxmlformats.org/officeDocument/2006/relationships/image" Target="../media/image37.wmf"/><Relationship Id="rId5" Type="http://schemas.openxmlformats.org/officeDocument/2006/relationships/oleObject" Target="../embeddings/oleObject37.bin"/><Relationship Id="rId6" Type="http://schemas.openxmlformats.org/officeDocument/2006/relationships/image" Target="../media/image38.wmf"/><Relationship Id="rId7" Type="http://schemas.openxmlformats.org/officeDocument/2006/relationships/oleObject" Target="../embeddings/oleObject38.bin"/><Relationship Id="rId8" Type="http://schemas.openxmlformats.org/officeDocument/2006/relationships/image" Target="../media/image39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6" Type="http://schemas.openxmlformats.org/officeDocument/2006/relationships/image" Target="../media/image41.wmf"/><Relationship Id="rId7" Type="http://schemas.openxmlformats.org/officeDocument/2006/relationships/oleObject" Target="../embeddings/oleObject41.bin"/><Relationship Id="rId8" Type="http://schemas.openxmlformats.org/officeDocument/2006/relationships/image" Target="../media/image42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3.wmf"/><Relationship Id="rId6" Type="http://schemas.openxmlformats.org/officeDocument/2006/relationships/image" Target="../media/image46.wmf"/><Relationship Id="rId7" Type="http://schemas.openxmlformats.org/officeDocument/2006/relationships/oleObject" Target="../embeddings/oleObject43.bin"/><Relationship Id="rId8" Type="http://schemas.openxmlformats.org/officeDocument/2006/relationships/image" Target="../media/image44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jpeg"/><Relationship Id="rId3" Type="http://schemas.openxmlformats.org/officeDocument/2006/relationships/image" Target="../media/image4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4" Type="http://schemas.openxmlformats.org/officeDocument/2006/relationships/oleObject" Target="../embeddings/oleObject44.bin"/><Relationship Id="rId5" Type="http://schemas.openxmlformats.org/officeDocument/2006/relationships/image" Target="../media/image47.w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48.wmf"/><Relationship Id="rId8" Type="http://schemas.openxmlformats.org/officeDocument/2006/relationships/oleObject" Target="../embeddings/oleObject46.bin"/><Relationship Id="rId9" Type="http://schemas.openxmlformats.org/officeDocument/2006/relationships/image" Target="../media/image49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4.wmf"/><Relationship Id="rId12" Type="http://schemas.openxmlformats.org/officeDocument/2006/relationships/oleObject" Target="../embeddings/oleObject51.bin"/><Relationship Id="rId13" Type="http://schemas.openxmlformats.org/officeDocument/2006/relationships/image" Target="../media/image55.wmf"/><Relationship Id="rId14" Type="http://schemas.openxmlformats.org/officeDocument/2006/relationships/oleObject" Target="../embeddings/oleObject52.bin"/><Relationship Id="rId15" Type="http://schemas.openxmlformats.org/officeDocument/2006/relationships/image" Target="../media/image56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47.bin"/><Relationship Id="rId4" Type="http://schemas.openxmlformats.org/officeDocument/2006/relationships/image" Target="../media/image51.wmf"/><Relationship Id="rId5" Type="http://schemas.openxmlformats.org/officeDocument/2006/relationships/image" Target="../media/image57.jpeg"/><Relationship Id="rId6" Type="http://schemas.openxmlformats.org/officeDocument/2006/relationships/oleObject" Target="../embeddings/oleObject48.bin"/><Relationship Id="rId7" Type="http://schemas.openxmlformats.org/officeDocument/2006/relationships/image" Target="../media/image52.wmf"/><Relationship Id="rId8" Type="http://schemas.openxmlformats.org/officeDocument/2006/relationships/oleObject" Target="../embeddings/oleObject49.bin"/><Relationship Id="rId9" Type="http://schemas.openxmlformats.org/officeDocument/2006/relationships/image" Target="../media/image53.wmf"/><Relationship Id="rId10" Type="http://schemas.openxmlformats.org/officeDocument/2006/relationships/oleObject" Target="../embeddings/oleObject5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4" Type="http://schemas.openxmlformats.org/officeDocument/2006/relationships/oleObject" Target="../embeddings/oleObject53.bin"/><Relationship Id="rId5" Type="http://schemas.openxmlformats.org/officeDocument/2006/relationships/image" Target="../media/image52.wmf"/><Relationship Id="rId6" Type="http://schemas.openxmlformats.org/officeDocument/2006/relationships/oleObject" Target="../embeddings/oleObject54.bin"/><Relationship Id="rId7" Type="http://schemas.openxmlformats.org/officeDocument/2006/relationships/image" Target="../media/image53.wmf"/><Relationship Id="rId8" Type="http://schemas.openxmlformats.org/officeDocument/2006/relationships/oleObject" Target="../embeddings/oleObject55.bin"/><Relationship Id="rId9" Type="http://schemas.openxmlformats.org/officeDocument/2006/relationships/image" Target="../media/image54.wmf"/><Relationship Id="rId10" Type="http://schemas.openxmlformats.org/officeDocument/2006/relationships/oleObject" Target="../embeddings/oleObject56.bin"/><Relationship Id="rId11" Type="http://schemas.openxmlformats.org/officeDocument/2006/relationships/image" Target="../media/image55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1.bin"/><Relationship Id="rId12" Type="http://schemas.openxmlformats.org/officeDocument/2006/relationships/image" Target="../media/image61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57.bin"/><Relationship Id="rId4" Type="http://schemas.openxmlformats.org/officeDocument/2006/relationships/image" Target="../media/image58.wmf"/><Relationship Id="rId5" Type="http://schemas.openxmlformats.org/officeDocument/2006/relationships/oleObject" Target="../embeddings/oleObject58.bin"/><Relationship Id="rId6" Type="http://schemas.openxmlformats.org/officeDocument/2006/relationships/image" Target="../media/image59.wmf"/><Relationship Id="rId7" Type="http://schemas.openxmlformats.org/officeDocument/2006/relationships/oleObject" Target="../embeddings/oleObject59.bin"/><Relationship Id="rId8" Type="http://schemas.openxmlformats.org/officeDocument/2006/relationships/image" Target="../media/image60.wmf"/><Relationship Id="rId9" Type="http://schemas.openxmlformats.org/officeDocument/2006/relationships/oleObject" Target="../embeddings/oleObject60.bin"/><Relationship Id="rId10" Type="http://schemas.openxmlformats.org/officeDocument/2006/relationships/image" Target="../media/image2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4" Type="http://schemas.openxmlformats.org/officeDocument/2006/relationships/image" Target="../media/image63.wmf"/><Relationship Id="rId5" Type="http://schemas.openxmlformats.org/officeDocument/2006/relationships/oleObject" Target="../embeddings/oleObject62.bin"/><Relationship Id="rId6" Type="http://schemas.openxmlformats.org/officeDocument/2006/relationships/image" Target="../media/image62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6.bin"/><Relationship Id="rId12" Type="http://schemas.openxmlformats.org/officeDocument/2006/relationships/image" Target="../media/image55.wmf"/><Relationship Id="rId13" Type="http://schemas.openxmlformats.org/officeDocument/2006/relationships/oleObject" Target="../embeddings/oleObject67.bin"/><Relationship Id="rId14" Type="http://schemas.openxmlformats.org/officeDocument/2006/relationships/image" Target="../media/image64.wmf"/><Relationship Id="rId15" Type="http://schemas.openxmlformats.org/officeDocument/2006/relationships/oleObject" Target="../embeddings/oleObject68.bin"/><Relationship Id="rId16" Type="http://schemas.openxmlformats.org/officeDocument/2006/relationships/image" Target="../media/image65.wmf"/><Relationship Id="rId17" Type="http://schemas.openxmlformats.org/officeDocument/2006/relationships/oleObject" Target="../embeddings/oleObject69.bin"/><Relationship Id="rId18" Type="http://schemas.openxmlformats.org/officeDocument/2006/relationships/image" Target="../media/image66.w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67.wmf"/><Relationship Id="rId4" Type="http://schemas.openxmlformats.org/officeDocument/2006/relationships/image" Target="../media/image57.jpeg"/><Relationship Id="rId5" Type="http://schemas.openxmlformats.org/officeDocument/2006/relationships/oleObject" Target="../embeddings/oleObject63.bin"/><Relationship Id="rId6" Type="http://schemas.openxmlformats.org/officeDocument/2006/relationships/image" Target="../media/image52.wmf"/><Relationship Id="rId7" Type="http://schemas.openxmlformats.org/officeDocument/2006/relationships/oleObject" Target="../embeddings/oleObject64.bin"/><Relationship Id="rId8" Type="http://schemas.openxmlformats.org/officeDocument/2006/relationships/image" Target="../media/image53.wmf"/><Relationship Id="rId9" Type="http://schemas.openxmlformats.org/officeDocument/2006/relationships/oleObject" Target="../embeddings/oleObject65.bin"/><Relationship Id="rId10" Type="http://schemas.openxmlformats.org/officeDocument/2006/relationships/image" Target="../media/image54.wmf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20" Type="http://schemas.openxmlformats.org/officeDocument/2006/relationships/image" Target="../media/image66.wmf"/><Relationship Id="rId21" Type="http://schemas.openxmlformats.org/officeDocument/2006/relationships/oleObject" Target="../embeddings/oleObject78.bin"/><Relationship Id="rId22" Type="http://schemas.openxmlformats.org/officeDocument/2006/relationships/image" Target="../media/image70.wmf"/><Relationship Id="rId10" Type="http://schemas.openxmlformats.org/officeDocument/2006/relationships/image" Target="../media/image54.wmf"/><Relationship Id="rId11" Type="http://schemas.openxmlformats.org/officeDocument/2006/relationships/oleObject" Target="../embeddings/oleObject73.bin"/><Relationship Id="rId12" Type="http://schemas.openxmlformats.org/officeDocument/2006/relationships/image" Target="../media/image55.wmf"/><Relationship Id="rId13" Type="http://schemas.openxmlformats.org/officeDocument/2006/relationships/oleObject" Target="../embeddings/oleObject74.bin"/><Relationship Id="rId14" Type="http://schemas.openxmlformats.org/officeDocument/2006/relationships/image" Target="../media/image68.wmf"/><Relationship Id="rId15" Type="http://schemas.openxmlformats.org/officeDocument/2006/relationships/oleObject" Target="../embeddings/oleObject75.bin"/><Relationship Id="rId16" Type="http://schemas.openxmlformats.org/officeDocument/2006/relationships/image" Target="../media/image69.wmf"/><Relationship Id="rId17" Type="http://schemas.openxmlformats.org/officeDocument/2006/relationships/oleObject" Target="../embeddings/oleObject76.bin"/><Relationship Id="rId18" Type="http://schemas.openxmlformats.org/officeDocument/2006/relationships/image" Target="../media/image65.wmf"/><Relationship Id="rId19" Type="http://schemas.openxmlformats.org/officeDocument/2006/relationships/oleObject" Target="../embeddings/oleObject77.bin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71.wmf"/><Relationship Id="rId4" Type="http://schemas.openxmlformats.org/officeDocument/2006/relationships/image" Target="../media/image57.jpeg"/><Relationship Id="rId5" Type="http://schemas.openxmlformats.org/officeDocument/2006/relationships/oleObject" Target="../embeddings/oleObject70.bin"/><Relationship Id="rId6" Type="http://schemas.openxmlformats.org/officeDocument/2006/relationships/image" Target="../media/image52.wmf"/><Relationship Id="rId7" Type="http://schemas.openxmlformats.org/officeDocument/2006/relationships/oleObject" Target="../embeddings/oleObject71.bin"/><Relationship Id="rId8" Type="http://schemas.openxmlformats.org/officeDocument/2006/relationships/image" Target="../media/image5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2.png"/><Relationship Id="rId3" Type="http://schemas.openxmlformats.org/officeDocument/2006/relationships/image" Target="../media/image7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2.png"/><Relationship Id="rId3" Type="http://schemas.openxmlformats.org/officeDocument/2006/relationships/image" Target="../media/image7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5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4" Type="http://schemas.openxmlformats.org/officeDocument/2006/relationships/image" Target="../media/image90.wmf"/><Relationship Id="rId5" Type="http://schemas.openxmlformats.org/officeDocument/2006/relationships/oleObject" Target="../embeddings/oleObject80.bin"/><Relationship Id="rId6" Type="http://schemas.openxmlformats.org/officeDocument/2006/relationships/image" Target="../media/image91.wmf"/><Relationship Id="rId7" Type="http://schemas.openxmlformats.org/officeDocument/2006/relationships/image" Target="../media/image92.png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3.jpeg"/><Relationship Id="rId3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.bin"/><Relationship Id="rId12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5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4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GB" smtClean="0"/>
              <a:t>Geometric Transform</a:t>
            </a:r>
            <a:br>
              <a:rPr lang="en-GB" smtClean="0"/>
            </a:br>
            <a:r>
              <a:rPr lang="en-GB" smtClean="0"/>
              <a:t>and Its Applications</a:t>
            </a:r>
            <a:endParaRPr lang="en-GB" sz="40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Instructor</a:t>
            </a:r>
          </a:p>
          <a:p>
            <a:pPr eaLnBrk="1" hangingPunct="1"/>
            <a:r>
              <a:rPr lang="en-US" smtClean="0"/>
              <a:t>LE Thanh Sach, Ph.D.</a:t>
            </a:r>
          </a:p>
          <a:p>
            <a:pPr eaLnBrk="1" hangingPunct="1"/>
            <a:r>
              <a:rPr lang="en-US" smtClean="0"/>
              <a:t>Ltsach@cse.hcmut.edu.vn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Homogenous system</a:t>
            </a:r>
          </a:p>
          <a:p>
            <a:r>
              <a:rPr lang="en-US" dirty="0" smtClean="0"/>
              <a:t>Shearing</a:t>
            </a:r>
            <a:endParaRPr lang="en-US" dirty="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401501"/>
              </p:ext>
            </p:extLst>
          </p:nvPr>
        </p:nvGraphicFramePr>
        <p:xfrm>
          <a:off x="2088356" y="1947941"/>
          <a:ext cx="551815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8" name="Equation" r:id="rId3" imgW="2387520" imgH="711000" progId="Equation.DSMT4">
                  <p:embed/>
                </p:oleObj>
              </mc:Choice>
              <mc:Fallback>
                <p:oleObj name="Equation" r:id="rId3" imgW="23875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8356" y="1947941"/>
                        <a:ext cx="5518150" cy="164465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501727"/>
              </p:ext>
            </p:extLst>
          </p:nvPr>
        </p:nvGraphicFramePr>
        <p:xfrm>
          <a:off x="2971800" y="4507009"/>
          <a:ext cx="3170238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9" name="Equation" r:id="rId5" imgW="1371600" imgH="711000" progId="Equation.DSMT4">
                  <p:embed/>
                </p:oleObj>
              </mc:Choice>
              <mc:Fallback>
                <p:oleObj name="Equation" r:id="rId5" imgW="13716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1800" y="4507009"/>
                        <a:ext cx="3170238" cy="1643063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 bwMode="auto">
          <a:xfrm>
            <a:off x="609600" y="3812244"/>
            <a:ext cx="807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Shearing (along x-direction) matrix: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609600" y="1646128"/>
            <a:ext cx="807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Identity:</a:t>
            </a:r>
          </a:p>
        </p:txBody>
      </p:sp>
    </p:spTree>
    <p:extLst>
      <p:ext uri="{BB962C8B-B14F-4D97-AF65-F5344CB8AC3E}">
        <p14:creationId xmlns:p14="http://schemas.microsoft.com/office/powerpoint/2010/main" val="2957500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Homogenous system</a:t>
            </a:r>
          </a:p>
          <a:p>
            <a:r>
              <a:rPr lang="en-US" dirty="0" smtClean="0"/>
              <a:t>Shearing</a:t>
            </a:r>
            <a:endParaRPr lang="en-US" dirty="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471799"/>
              </p:ext>
            </p:extLst>
          </p:nvPr>
        </p:nvGraphicFramePr>
        <p:xfrm>
          <a:off x="5181600" y="1861522"/>
          <a:ext cx="2554288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8" name="Equation" r:id="rId3" imgW="1104840" imgH="711000" progId="Equation.DSMT4">
                  <p:embed/>
                </p:oleObj>
              </mc:Choice>
              <mc:Fallback>
                <p:oleObj name="Equation" r:id="rId3" imgW="11048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1600" y="1861522"/>
                        <a:ext cx="2554288" cy="164465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533400" y="4286553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914400" y="1884012"/>
            <a:ext cx="0" cy="2819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38400" y="2514600"/>
            <a:ext cx="152400" cy="152400"/>
          </a:xfrm>
          <a:prstGeom prst="ellipse">
            <a:avLst/>
          </a:prstGeom>
          <a:solidFill>
            <a:srgbClr val="66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3326694"/>
            <a:ext cx="152400" cy="152400"/>
          </a:xfrm>
          <a:prstGeom prst="ellipse">
            <a:avLst/>
          </a:prstGeom>
          <a:solidFill>
            <a:srgbClr val="66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914400" y="3422191"/>
            <a:ext cx="1608268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14600" y="2798412"/>
            <a:ext cx="0" cy="14478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959417" y="2569812"/>
            <a:ext cx="1526050" cy="852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 bwMode="auto">
          <a:xfrm>
            <a:off x="2077357" y="4262088"/>
            <a:ext cx="8879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i="1" dirty="0" smtClean="0"/>
              <a:t>x’ = x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0" y="2341212"/>
            <a:ext cx="8879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i="1" dirty="0" smtClean="0"/>
              <a:t>y’ = y</a:t>
            </a:r>
          </a:p>
        </p:txBody>
      </p:sp>
      <p:sp>
        <p:nvSpPr>
          <p:cNvPr id="31" name="Arc 30"/>
          <p:cNvSpPr/>
          <p:nvPr/>
        </p:nvSpPr>
        <p:spPr>
          <a:xfrm>
            <a:off x="856326" y="3044507"/>
            <a:ext cx="275665" cy="46166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 bwMode="auto">
          <a:xfrm>
            <a:off x="1005979" y="2697191"/>
            <a:ext cx="3449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i="1" dirty="0" smtClean="0">
                <a:sym typeface="Symbol" panose="05050102010706020507" pitchFamily="18" charset="2"/>
              </a:rPr>
              <a:t></a:t>
            </a:r>
            <a:endParaRPr lang="en-US" i="1" dirty="0" smtClean="0"/>
          </a:p>
        </p:txBody>
      </p:sp>
      <p:sp>
        <p:nvSpPr>
          <p:cNvPr id="33" name="TextBox 32"/>
          <p:cNvSpPr txBox="1"/>
          <p:nvPr/>
        </p:nvSpPr>
        <p:spPr bwMode="auto">
          <a:xfrm>
            <a:off x="4242113" y="4022112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x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753939" y="1507539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y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2636978" y="3178094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i="1" dirty="0" smtClean="0"/>
              <a:t>P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2636978" y="2342698"/>
            <a:ext cx="4748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i="1" dirty="0" smtClean="0"/>
              <a:t>P’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923216" y="2572044"/>
            <a:ext cx="1608268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89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Homogenous system</a:t>
            </a:r>
          </a:p>
          <a:p>
            <a:r>
              <a:rPr lang="en-US" dirty="0" smtClean="0"/>
              <a:t>Shearing</a:t>
            </a:r>
            <a:endParaRPr lang="en-US" dirty="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960543"/>
              </p:ext>
            </p:extLst>
          </p:nvPr>
        </p:nvGraphicFramePr>
        <p:xfrm>
          <a:off x="2514600" y="2039277"/>
          <a:ext cx="548957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0" name="Equation" r:id="rId3" imgW="2374560" imgH="711000" progId="Equation.DSMT4">
                  <p:embed/>
                </p:oleObj>
              </mc:Choice>
              <mc:Fallback>
                <p:oleObj name="Equation" r:id="rId3" imgW="23745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2039277"/>
                        <a:ext cx="5489575" cy="164465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846371"/>
              </p:ext>
            </p:extLst>
          </p:nvPr>
        </p:nvGraphicFramePr>
        <p:xfrm>
          <a:off x="2590800" y="4575533"/>
          <a:ext cx="3171825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1" name="Equation" r:id="rId5" imgW="1371600" imgH="711000" progId="Equation.DSMT4">
                  <p:embed/>
                </p:oleObj>
              </mc:Choice>
              <mc:Fallback>
                <p:oleObj name="Equation" r:id="rId5" imgW="13716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0800" y="4575533"/>
                        <a:ext cx="3171825" cy="1643063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 bwMode="auto">
          <a:xfrm>
            <a:off x="614082" y="3820931"/>
            <a:ext cx="807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Shearing (along y-direction) matrix: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609600" y="1646128"/>
            <a:ext cx="807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Identity:</a:t>
            </a:r>
          </a:p>
        </p:txBody>
      </p:sp>
    </p:spTree>
    <p:extLst>
      <p:ext uri="{BB962C8B-B14F-4D97-AF65-F5344CB8AC3E}">
        <p14:creationId xmlns:p14="http://schemas.microsoft.com/office/powerpoint/2010/main" val="2398767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Homogenous system</a:t>
            </a:r>
          </a:p>
          <a:p>
            <a:r>
              <a:rPr lang="en-US" dirty="0" smtClean="0"/>
              <a:t>Shearing</a:t>
            </a:r>
            <a:endParaRPr lang="en-US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585951"/>
              </p:ext>
            </p:extLst>
          </p:nvPr>
        </p:nvGraphicFramePr>
        <p:xfrm>
          <a:off x="1143000" y="2290465"/>
          <a:ext cx="5345112" cy="384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9" name="Equation" r:id="rId3" imgW="2311200" imgH="1663560" progId="Equation.DSMT4">
                  <p:embed/>
                </p:oleObj>
              </mc:Choice>
              <mc:Fallback>
                <p:oleObj name="Equation" r:id="rId3" imgW="2311200" imgH="1663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290465"/>
                        <a:ext cx="5345112" cy="3843338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 bwMode="auto">
          <a:xfrm>
            <a:off x="685800" y="1828800"/>
            <a:ext cx="807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Shearing (along  x and y-direction) matrix:</a:t>
            </a:r>
          </a:p>
        </p:txBody>
      </p:sp>
    </p:spTree>
    <p:extLst>
      <p:ext uri="{BB962C8B-B14F-4D97-AF65-F5344CB8AC3E}">
        <p14:creationId xmlns:p14="http://schemas.microsoft.com/office/powerpoint/2010/main" val="214290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61412" y="2949296"/>
            <a:ext cx="2763603" cy="276360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Homogenous system</a:t>
            </a:r>
          </a:p>
          <a:p>
            <a:r>
              <a:rPr lang="en-US" dirty="0" smtClean="0"/>
              <a:t>Affine transform</a:t>
            </a:r>
            <a:endParaRPr lang="en-US" dirty="0"/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230682"/>
              </p:ext>
            </p:extLst>
          </p:nvPr>
        </p:nvGraphicFramePr>
        <p:xfrm>
          <a:off x="5597525" y="2312988"/>
          <a:ext cx="2082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1" name="Equation" r:id="rId3" imgW="1143000" imgH="711000" progId="Equation.DSMT4">
                  <p:embed/>
                </p:oleObj>
              </mc:Choice>
              <mc:Fallback>
                <p:oleObj name="Equation" r:id="rId3" imgW="11430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525" y="2312988"/>
                        <a:ext cx="2082800" cy="12954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951038"/>
              </p:ext>
            </p:extLst>
          </p:nvPr>
        </p:nvGraphicFramePr>
        <p:xfrm>
          <a:off x="459370" y="5130046"/>
          <a:ext cx="27654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2" name="Equation" r:id="rId5" imgW="1612800" imgH="711000" progId="Equation.DSMT4">
                  <p:embed/>
                </p:oleObj>
              </mc:Choice>
              <mc:Fallback>
                <p:oleObj name="Equation" r:id="rId5" imgW="16128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370" y="5130046"/>
                        <a:ext cx="2765425" cy="12192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860556"/>
              </p:ext>
            </p:extLst>
          </p:nvPr>
        </p:nvGraphicFramePr>
        <p:xfrm>
          <a:off x="957193" y="2126417"/>
          <a:ext cx="23304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3" name="Equation" r:id="rId7" imgW="1231560" imgH="711000" progId="Equation.DSMT4">
                  <p:embed/>
                </p:oleObj>
              </mc:Choice>
              <mc:Fallback>
                <p:oleObj name="Equation" r:id="rId7" imgW="12315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193" y="2126417"/>
                        <a:ext cx="2330450" cy="13462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407349"/>
              </p:ext>
            </p:extLst>
          </p:nvPr>
        </p:nvGraphicFramePr>
        <p:xfrm>
          <a:off x="5602754" y="5032072"/>
          <a:ext cx="2238375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4" name="Equation" r:id="rId9" imgW="1155600" imgH="711000" progId="Equation.DSMT4">
                  <p:embed/>
                </p:oleObj>
              </mc:Choice>
              <mc:Fallback>
                <p:oleObj name="Equation" r:id="rId9" imgW="11556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2754" y="5032072"/>
                        <a:ext cx="2238375" cy="1376362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724034" y="1835592"/>
            <a:ext cx="180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Translation:</a:t>
            </a:r>
          </a:p>
        </p:txBody>
      </p:sp>
      <p:sp>
        <p:nvSpPr>
          <p:cNvPr id="10" name="TextBox 24"/>
          <p:cNvSpPr txBox="1">
            <a:spLocks noChangeArrowheads="1"/>
          </p:cNvSpPr>
          <p:nvPr/>
        </p:nvSpPr>
        <p:spPr bwMode="auto">
          <a:xfrm>
            <a:off x="1500912" y="1676651"/>
            <a:ext cx="1243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Scaling:</a:t>
            </a:r>
          </a:p>
        </p:txBody>
      </p: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1005215" y="4625846"/>
            <a:ext cx="1433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Rotation:</a:t>
            </a:r>
          </a:p>
        </p:txBody>
      </p:sp>
      <p:sp>
        <p:nvSpPr>
          <p:cNvPr id="12" name="TextBox 24"/>
          <p:cNvSpPr txBox="1">
            <a:spLocks noChangeArrowheads="1"/>
          </p:cNvSpPr>
          <p:nvPr/>
        </p:nvSpPr>
        <p:spPr bwMode="auto">
          <a:xfrm>
            <a:off x="6018162" y="4562597"/>
            <a:ext cx="14670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 smtClean="0"/>
              <a:t>Shearing:</a:t>
            </a:r>
            <a:endParaRPr lang="en-US" b="1" dirty="0"/>
          </a:p>
        </p:txBody>
      </p:sp>
      <p:graphicFrame>
        <p:nvGraphicFramePr>
          <p:cNvPr id="1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239686"/>
              </p:ext>
            </p:extLst>
          </p:nvPr>
        </p:nvGraphicFramePr>
        <p:xfrm>
          <a:off x="2977915" y="3712071"/>
          <a:ext cx="255111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5" name="Equation" r:id="rId11" imgW="1536480" imgH="711000" progId="Equation.DSMT4">
                  <p:embed/>
                </p:oleObj>
              </mc:Choice>
              <mc:Fallback>
                <p:oleObj name="Equation" r:id="rId11" imgW="15364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7915" y="3712071"/>
                        <a:ext cx="2551113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632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38400" y="1981200"/>
            <a:ext cx="4114800" cy="4114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Homogenous system</a:t>
            </a:r>
          </a:p>
          <a:p>
            <a:r>
              <a:rPr lang="en-US" dirty="0" smtClean="0"/>
              <a:t>Projective transform</a:t>
            </a:r>
            <a:endParaRPr lang="en-US" dirty="0"/>
          </a:p>
        </p:txBody>
      </p:sp>
      <p:graphicFrame>
        <p:nvGraphicFramePr>
          <p:cNvPr id="1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053484"/>
              </p:ext>
            </p:extLst>
          </p:nvPr>
        </p:nvGraphicFramePr>
        <p:xfrm>
          <a:off x="2590800" y="3124200"/>
          <a:ext cx="377036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" name="Equation" r:id="rId3" imgW="1676160" imgH="711000" progId="Equation.DSMT4">
                  <p:embed/>
                </p:oleObj>
              </mc:Choice>
              <mc:Fallback>
                <p:oleObj name="Equation" r:id="rId3" imgW="16761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124200"/>
                        <a:ext cx="377036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1852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Projective transform</a:t>
            </a:r>
          </a:p>
          <a:p>
            <a:r>
              <a:rPr lang="en-US" sz="3600" dirty="0" smtClean="0"/>
              <a:t>Estimation</a:t>
            </a:r>
            <a:endParaRPr lang="en-US" dirty="0"/>
          </a:p>
        </p:txBody>
      </p:sp>
      <p:graphicFrame>
        <p:nvGraphicFramePr>
          <p:cNvPr id="1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734986"/>
              </p:ext>
            </p:extLst>
          </p:nvPr>
        </p:nvGraphicFramePr>
        <p:xfrm>
          <a:off x="304800" y="1666408"/>
          <a:ext cx="21129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0" name="Equation" r:id="rId3" imgW="939600" imgH="241200" progId="Equation.DSMT4">
                  <p:embed/>
                </p:oleObj>
              </mc:Choice>
              <mc:Fallback>
                <p:oleObj name="Equation" r:id="rId3" imgW="939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66408"/>
                        <a:ext cx="21129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005074"/>
              </p:ext>
            </p:extLst>
          </p:nvPr>
        </p:nvGraphicFramePr>
        <p:xfrm>
          <a:off x="152400" y="2362200"/>
          <a:ext cx="3825875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1" name="Equation" r:id="rId5" imgW="1701720" imgH="1422360" progId="Equation.DSMT4">
                  <p:embed/>
                </p:oleObj>
              </mc:Choice>
              <mc:Fallback>
                <p:oleObj name="Equation" r:id="rId5" imgW="170172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362200"/>
                        <a:ext cx="3825875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183530"/>
              </p:ext>
            </p:extLst>
          </p:nvPr>
        </p:nvGraphicFramePr>
        <p:xfrm>
          <a:off x="5334000" y="2407024"/>
          <a:ext cx="3625850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2" name="Equation" r:id="rId7" imgW="1612800" imgH="1346040" progId="Equation.DSMT4">
                  <p:embed/>
                </p:oleObj>
              </mc:Choice>
              <mc:Fallback>
                <p:oleObj name="Equation" r:id="rId7" imgW="161280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407024"/>
                        <a:ext cx="3625850" cy="30289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ight Arrow 1"/>
          <p:cNvSpPr/>
          <p:nvPr/>
        </p:nvSpPr>
        <p:spPr>
          <a:xfrm>
            <a:off x="4876800" y="3581400"/>
            <a:ext cx="304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8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Projective transform</a:t>
            </a:r>
          </a:p>
          <a:p>
            <a:r>
              <a:rPr lang="en-US" sz="3600" dirty="0" smtClean="0"/>
              <a:t>Estimation</a:t>
            </a:r>
            <a:endParaRPr 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535466"/>
              </p:ext>
            </p:extLst>
          </p:nvPr>
        </p:nvGraphicFramePr>
        <p:xfrm>
          <a:off x="2895600" y="1676400"/>
          <a:ext cx="3311525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2" name="Equation" r:id="rId3" imgW="1473120" imgH="888840" progId="Equation.DSMT4">
                  <p:embed/>
                </p:oleObj>
              </mc:Choice>
              <mc:Fallback>
                <p:oleObj name="Equation" r:id="rId3" imgW="147312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76400"/>
                        <a:ext cx="3311525" cy="20002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791146"/>
              </p:ext>
            </p:extLst>
          </p:nvPr>
        </p:nvGraphicFramePr>
        <p:xfrm>
          <a:off x="1855787" y="4800600"/>
          <a:ext cx="57372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3" name="Equation" r:id="rId5" imgW="2552400" imgH="482400" progId="Equation.DSMT4">
                  <p:embed/>
                </p:oleObj>
              </mc:Choice>
              <mc:Fallback>
                <p:oleObj name="Equation" r:id="rId5" imgW="25524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7" y="4800600"/>
                        <a:ext cx="5737225" cy="10858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own Arrow 1"/>
          <p:cNvSpPr/>
          <p:nvPr/>
        </p:nvSpPr>
        <p:spPr>
          <a:xfrm>
            <a:off x="4191000" y="3962400"/>
            <a:ext cx="762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1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Projective transform</a:t>
            </a:r>
          </a:p>
          <a:p>
            <a:r>
              <a:rPr lang="en-US" sz="3600" dirty="0" smtClean="0"/>
              <a:t>Estimation</a:t>
            </a:r>
            <a:endParaRPr lang="en-US" dirty="0"/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534466"/>
              </p:ext>
            </p:extLst>
          </p:nvPr>
        </p:nvGraphicFramePr>
        <p:xfrm>
          <a:off x="1981200" y="2290109"/>
          <a:ext cx="52228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8" name="Equation" r:id="rId3" imgW="2323800" imgH="482400" progId="Equation.DSMT4">
                  <p:embed/>
                </p:oleObj>
              </mc:Choice>
              <mc:Fallback>
                <p:oleObj name="Equation" r:id="rId3" imgW="2323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90109"/>
                        <a:ext cx="5222875" cy="10858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 bwMode="auto">
          <a:xfrm>
            <a:off x="609600" y="1679957"/>
            <a:ext cx="22926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Rearrange terms: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73741" y="4116669"/>
            <a:ext cx="3472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Insert some dummy terms:</a:t>
            </a:r>
          </a:p>
        </p:txBody>
      </p:sp>
      <p:graphicFrame>
        <p:nvGraphicFramePr>
          <p:cNvPr id="1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691986"/>
              </p:ext>
            </p:extLst>
          </p:nvPr>
        </p:nvGraphicFramePr>
        <p:xfrm>
          <a:off x="304800" y="4867641"/>
          <a:ext cx="8229600" cy="853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9" name="Equation" r:id="rId5" imgW="4660560" imgH="482400" progId="Equation.DSMT4">
                  <p:embed/>
                </p:oleObj>
              </mc:Choice>
              <mc:Fallback>
                <p:oleObj name="Equation" r:id="rId5" imgW="4660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867641"/>
                        <a:ext cx="8229600" cy="853144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7316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Projective transform</a:t>
            </a:r>
          </a:p>
          <a:p>
            <a:r>
              <a:rPr lang="en-US" sz="3600" dirty="0" smtClean="0"/>
              <a:t>Estimation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609600" y="1676400"/>
            <a:ext cx="18501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Matrix Form:</a:t>
            </a:r>
          </a:p>
        </p:txBody>
      </p:sp>
      <p:graphicFrame>
        <p:nvGraphicFramePr>
          <p:cNvPr id="1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002886"/>
              </p:ext>
            </p:extLst>
          </p:nvPr>
        </p:nvGraphicFramePr>
        <p:xfrm>
          <a:off x="925513" y="2008188"/>
          <a:ext cx="5805487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4" name="Equation" r:id="rId3" imgW="3289300" imgH="2324100" progId="Equation.3">
                  <p:embed/>
                </p:oleObj>
              </mc:Choice>
              <mc:Fallback>
                <p:oleObj name="Equation" r:id="rId3" imgW="3289300" imgH="2324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2008188"/>
                        <a:ext cx="5805487" cy="410527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 bwMode="auto">
          <a:xfrm>
            <a:off x="6629400" y="5374810"/>
            <a:ext cx="17620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r>
              <a:rPr lang="en-US" dirty="0" smtClean="0"/>
              <a:t>: variables</a:t>
            </a:r>
          </a:p>
        </p:txBody>
      </p:sp>
    </p:spTree>
    <p:extLst>
      <p:ext uri="{BB962C8B-B14F-4D97-AF65-F5344CB8AC3E}">
        <p14:creationId xmlns:p14="http://schemas.microsoft.com/office/powerpoint/2010/main" val="2902487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Geometric Transform </a:t>
            </a:r>
          </a:p>
          <a:p>
            <a:pPr eaLnBrk="1" hangingPunct="1"/>
            <a:r>
              <a:rPr lang="en-US" smtClean="0"/>
              <a:t>Its Applications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Projective transform</a:t>
            </a:r>
          </a:p>
          <a:p>
            <a:r>
              <a:rPr lang="en-US" sz="3600" dirty="0" smtClean="0"/>
              <a:t>Estimation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533400" y="1676400"/>
            <a:ext cx="8382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To find the value for 8 variables 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r>
              <a:rPr lang="en-US" dirty="0" smtClean="0"/>
              <a:t>), need to formulate at least 8 equations.</a:t>
            </a:r>
          </a:p>
          <a:p>
            <a:endParaRPr lang="en-US" dirty="0" smtClean="0"/>
          </a:p>
          <a:p>
            <a:r>
              <a:rPr lang="en-US" dirty="0" smtClean="0"/>
              <a:t>i.e., need at least four pairs of mapping points:</a:t>
            </a:r>
          </a:p>
          <a:p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32138"/>
              </p:ext>
            </p:extLst>
          </p:nvPr>
        </p:nvGraphicFramePr>
        <p:xfrm>
          <a:off x="2819400" y="3429000"/>
          <a:ext cx="3124200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5" name="Equation" r:id="rId3" imgW="1447560" imgH="1244520" progId="Equation.DSMT4">
                  <p:embed/>
                </p:oleObj>
              </mc:Choice>
              <mc:Fallback>
                <p:oleObj name="Equation" r:id="rId3" imgW="144756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3429000"/>
                        <a:ext cx="3124200" cy="2686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833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Projective transform</a:t>
            </a:r>
          </a:p>
          <a:p>
            <a:r>
              <a:rPr lang="en-US" sz="3600" dirty="0" smtClean="0"/>
              <a:t>Estimation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1489"/>
              </p:ext>
            </p:extLst>
          </p:nvPr>
        </p:nvGraphicFramePr>
        <p:xfrm>
          <a:off x="1970088" y="2209800"/>
          <a:ext cx="6815137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9" name="Equation" r:id="rId3" imgW="3695400" imgH="1879560" progId="Equation.DSMT4">
                  <p:embed/>
                </p:oleObj>
              </mc:Choice>
              <mc:Fallback>
                <p:oleObj name="Equation" r:id="rId3" imgW="3695400" imgH="1879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0088" y="2209800"/>
                        <a:ext cx="6815137" cy="346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 bwMode="auto">
          <a:xfrm>
            <a:off x="1142297" y="2209800"/>
            <a:ext cx="9957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Pair 1: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142297" y="3101033"/>
            <a:ext cx="9957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Pair 2: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142297" y="4004940"/>
            <a:ext cx="9957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Pair 3: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142297" y="4678014"/>
            <a:ext cx="9957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Pair 4: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371" y="5813167"/>
            <a:ext cx="21307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Additional pair: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040769" y="5665251"/>
            <a:ext cx="128201" cy="723440"/>
            <a:chOff x="3874100" y="5700197"/>
            <a:chExt cx="128201" cy="723440"/>
          </a:xfrm>
        </p:grpSpPr>
        <p:sp>
          <p:nvSpPr>
            <p:cNvPr id="6" name="Oval 5"/>
            <p:cNvSpPr/>
            <p:nvPr/>
          </p:nvSpPr>
          <p:spPr>
            <a:xfrm>
              <a:off x="3874100" y="5700197"/>
              <a:ext cx="128201" cy="128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74100" y="5986168"/>
              <a:ext cx="128201" cy="128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874100" y="6295436"/>
              <a:ext cx="128201" cy="128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 bwMode="auto">
          <a:xfrm>
            <a:off x="3701721" y="1678109"/>
            <a:ext cx="8883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2N×8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6630307" y="1678109"/>
            <a:ext cx="6655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8×1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7697282" y="1678109"/>
            <a:ext cx="8883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2N×1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077373" y="5676900"/>
            <a:ext cx="128201" cy="723440"/>
            <a:chOff x="3874100" y="5700197"/>
            <a:chExt cx="128201" cy="723440"/>
          </a:xfrm>
        </p:grpSpPr>
        <p:sp>
          <p:nvSpPr>
            <p:cNvPr id="22" name="Oval 21"/>
            <p:cNvSpPr/>
            <p:nvPr/>
          </p:nvSpPr>
          <p:spPr>
            <a:xfrm>
              <a:off x="3874100" y="5700197"/>
              <a:ext cx="128201" cy="128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874100" y="5986168"/>
              <a:ext cx="128201" cy="128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874100" y="6295436"/>
              <a:ext cx="128201" cy="128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 bwMode="auto">
          <a:xfrm>
            <a:off x="95215" y="1577985"/>
            <a:ext cx="17179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 smtClean="0">
                <a:solidFill>
                  <a:srgbClr val="00B050"/>
                </a:solidFill>
              </a:rPr>
              <a:t>for N pairs:</a:t>
            </a:r>
          </a:p>
        </p:txBody>
      </p:sp>
    </p:spTree>
    <p:extLst>
      <p:ext uri="{BB962C8B-B14F-4D97-AF65-F5344CB8AC3E}">
        <p14:creationId xmlns:p14="http://schemas.microsoft.com/office/powerpoint/2010/main" val="204262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Projective transform</a:t>
            </a:r>
          </a:p>
          <a:p>
            <a:r>
              <a:rPr lang="en-US" sz="3600" dirty="0" smtClean="0"/>
              <a:t>Estimation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2362200" y="1829231"/>
            <a:ext cx="8883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2N×8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5181600" y="1802766"/>
            <a:ext cx="6655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8×1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6477000" y="1829230"/>
            <a:ext cx="8883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2N×1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226356" y="1639042"/>
            <a:ext cx="17812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Matrix form: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951487"/>
              </p:ext>
            </p:extLst>
          </p:nvPr>
        </p:nvGraphicFramePr>
        <p:xfrm>
          <a:off x="2057400" y="2396304"/>
          <a:ext cx="4973346" cy="545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1" name="Equation" r:id="rId3" imgW="2082600" imgH="228600" progId="Equation.DSMT4">
                  <p:embed/>
                </p:oleObj>
              </mc:Choice>
              <mc:Fallback>
                <p:oleObj name="Equation" r:id="rId3" imgW="2082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2396304"/>
                        <a:ext cx="4973346" cy="545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443450"/>
              </p:ext>
            </p:extLst>
          </p:nvPr>
        </p:nvGraphicFramePr>
        <p:xfrm>
          <a:off x="1752600" y="3965575"/>
          <a:ext cx="60642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2" name="Equation" r:id="rId5" imgW="2539800" imgH="253800" progId="Equation.DSMT4">
                  <p:embed/>
                </p:oleObj>
              </mc:Choice>
              <mc:Fallback>
                <p:oleObj name="Equation" r:id="rId5" imgW="2539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2600" y="3965575"/>
                        <a:ext cx="6064250" cy="60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 bwMode="auto">
          <a:xfrm>
            <a:off x="2161616" y="3336213"/>
            <a:ext cx="889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8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×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2N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3074015" y="3336213"/>
            <a:ext cx="8883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2N×8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4833591" y="3336213"/>
            <a:ext cx="6655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8×1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7372657" y="3336213"/>
            <a:ext cx="8883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2N×1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6370349" y="3336213"/>
            <a:ext cx="889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8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×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2N</a:t>
            </a:r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437308"/>
              </p:ext>
            </p:extLst>
          </p:nvPr>
        </p:nvGraphicFramePr>
        <p:xfrm>
          <a:off x="914400" y="5245100"/>
          <a:ext cx="709453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3" name="Equation" r:id="rId7" imgW="2971800" imgH="291960" progId="Equation.DSMT4">
                  <p:embed/>
                </p:oleObj>
              </mc:Choice>
              <mc:Fallback>
                <p:oleObj name="Equation" r:id="rId7" imgW="29718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5245100"/>
                        <a:ext cx="7094537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 bwMode="auto">
          <a:xfrm>
            <a:off x="1771230" y="4816665"/>
            <a:ext cx="6671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8×8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4800600" y="4816665"/>
            <a:ext cx="6655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8×1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7010400" y="4816665"/>
            <a:ext cx="6655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8×1</a:t>
            </a:r>
          </a:p>
        </p:txBody>
      </p:sp>
    </p:spTree>
    <p:extLst>
      <p:ext uri="{BB962C8B-B14F-4D97-AF65-F5344CB8AC3E}">
        <p14:creationId xmlns:p14="http://schemas.microsoft.com/office/powerpoint/2010/main" val="193725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Projective transform</a:t>
            </a:r>
          </a:p>
          <a:p>
            <a:r>
              <a:rPr lang="en-US" sz="3600" dirty="0" smtClean="0"/>
              <a:t>Estimation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315831" y="1981200"/>
            <a:ext cx="13115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Solution:</a:t>
            </a:r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665485"/>
              </p:ext>
            </p:extLst>
          </p:nvPr>
        </p:nvGraphicFramePr>
        <p:xfrm>
          <a:off x="2743200" y="1862782"/>
          <a:ext cx="47291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1" name="Equation" r:id="rId3" imgW="1981080" imgH="291960" progId="Equation.DSMT4">
                  <p:embed/>
                </p:oleObj>
              </mc:Choice>
              <mc:Fallback>
                <p:oleObj name="Equation" r:id="rId3" imgW="19810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1862782"/>
                        <a:ext cx="4729162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487353" y="4724400"/>
            <a:ext cx="11400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: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740334"/>
              </p:ext>
            </p:extLst>
          </p:nvPr>
        </p:nvGraphicFramePr>
        <p:xfrm>
          <a:off x="2743200" y="2839460"/>
          <a:ext cx="31829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2" name="Equation" r:id="rId5" imgW="1333440" imgH="291960" progId="Equation.DSMT4">
                  <p:embed/>
                </p:oleObj>
              </mc:Choice>
              <mc:Fallback>
                <p:oleObj name="Equation" r:id="rId5" imgW="13334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3200" y="2839460"/>
                        <a:ext cx="3182938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340425"/>
              </p:ext>
            </p:extLst>
          </p:nvPr>
        </p:nvGraphicFramePr>
        <p:xfrm>
          <a:off x="2743200" y="4562971"/>
          <a:ext cx="272891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3" name="Equation" r:id="rId7" imgW="1143000" imgH="228600" progId="Equation.DSMT4">
                  <p:embed/>
                </p:oleObj>
              </mc:Choice>
              <mc:Fallback>
                <p:oleObj name="Equation" r:id="rId7" imgW="1143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43200" y="4562971"/>
                        <a:ext cx="2728912" cy="547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9533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Implementation of a transformation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2353268" y="1905000"/>
            <a:ext cx="21291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Implementation</a:t>
            </a:r>
          </a:p>
        </p:txBody>
      </p:sp>
      <p:cxnSp>
        <p:nvCxnSpPr>
          <p:cNvPr id="7" name="Straight Connector 6"/>
          <p:cNvCxnSpPr>
            <a:stCxn id="5" idx="2"/>
            <a:endCxn id="12" idx="0"/>
          </p:cNvCxnSpPr>
          <p:nvPr/>
        </p:nvCxnSpPr>
        <p:spPr>
          <a:xfrm flipH="1">
            <a:off x="1769374" y="2366665"/>
            <a:ext cx="1648449" cy="638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25" idx="0"/>
          </p:cNvCxnSpPr>
          <p:nvPr/>
        </p:nvCxnSpPr>
        <p:spPr>
          <a:xfrm>
            <a:off x="3417823" y="2366665"/>
            <a:ext cx="1945407" cy="638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 bwMode="auto">
          <a:xfrm>
            <a:off x="561351" y="3004704"/>
            <a:ext cx="2416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Forward Mapping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4053416" y="3004704"/>
            <a:ext cx="26196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Backward Mapping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2133600" y="4648200"/>
            <a:ext cx="177163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Zero-Order</a:t>
            </a:r>
          </a:p>
          <a:p>
            <a:pPr algn="ctr"/>
            <a:r>
              <a:rPr lang="en-US" dirty="0" smtClean="0"/>
              <a:t>Interpolation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4482377" y="4648200"/>
            <a:ext cx="177163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Bilinear</a:t>
            </a:r>
          </a:p>
          <a:p>
            <a:pPr algn="ctr"/>
            <a:r>
              <a:rPr lang="en-US" dirty="0" smtClean="0"/>
              <a:t>Interpolation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7162800" y="4648200"/>
            <a:ext cx="177163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Cubic</a:t>
            </a:r>
          </a:p>
          <a:p>
            <a:pPr algn="ctr"/>
            <a:r>
              <a:rPr lang="en-US" dirty="0" smtClean="0"/>
              <a:t>Interpolation</a:t>
            </a:r>
          </a:p>
        </p:txBody>
      </p:sp>
      <p:cxnSp>
        <p:nvCxnSpPr>
          <p:cNvPr id="14" name="Straight Connector 13"/>
          <p:cNvCxnSpPr>
            <a:stCxn id="25" idx="2"/>
          </p:cNvCxnSpPr>
          <p:nvPr/>
        </p:nvCxnSpPr>
        <p:spPr>
          <a:xfrm flipH="1">
            <a:off x="2628962" y="3466369"/>
            <a:ext cx="2734268" cy="1116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5" idx="2"/>
            <a:endCxn id="27" idx="0"/>
          </p:cNvCxnSpPr>
          <p:nvPr/>
        </p:nvCxnSpPr>
        <p:spPr>
          <a:xfrm>
            <a:off x="5363230" y="3466369"/>
            <a:ext cx="4967" cy="1181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5" idx="2"/>
            <a:endCxn id="28" idx="0"/>
          </p:cNvCxnSpPr>
          <p:nvPr/>
        </p:nvCxnSpPr>
        <p:spPr>
          <a:xfrm>
            <a:off x="5363230" y="3466369"/>
            <a:ext cx="2685390" cy="1181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730978" y="3548496"/>
            <a:ext cx="17283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i="1" dirty="0" smtClean="0"/>
              <a:t>(Holy effect)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Forward mapping</a:t>
            </a:r>
            <a:endParaRPr lang="en-US" sz="3600" dirty="0"/>
          </a:p>
        </p:txBody>
      </p:sp>
      <p:grpSp>
        <p:nvGrpSpPr>
          <p:cNvPr id="13316" name="Group 3"/>
          <p:cNvGrpSpPr>
            <a:grpSpLocks/>
          </p:cNvGrpSpPr>
          <p:nvPr/>
        </p:nvGrpSpPr>
        <p:grpSpPr bwMode="auto">
          <a:xfrm>
            <a:off x="2743200" y="1571811"/>
            <a:ext cx="5842551" cy="2976049"/>
            <a:chOff x="2160" y="1173"/>
            <a:chExt cx="2880" cy="1467"/>
          </a:xfrm>
        </p:grpSpPr>
        <p:pic>
          <p:nvPicPr>
            <p:cNvPr id="13322" name="Picture 4" descr="Affine_backward_mapp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1173"/>
              <a:ext cx="2880" cy="1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23" name="Group 5"/>
            <p:cNvGrpSpPr>
              <a:grpSpLocks/>
            </p:cNvGrpSpPr>
            <p:nvPr/>
          </p:nvGrpSpPr>
          <p:grpSpPr bwMode="auto">
            <a:xfrm>
              <a:off x="2856" y="1486"/>
              <a:ext cx="1386" cy="730"/>
              <a:chOff x="2886" y="1987"/>
              <a:chExt cx="1386" cy="730"/>
            </a:xfrm>
          </p:grpSpPr>
          <p:sp>
            <p:nvSpPr>
              <p:cNvPr id="13324" name="Arc 6"/>
              <p:cNvSpPr>
                <a:spLocks/>
              </p:cNvSpPr>
              <p:nvPr/>
            </p:nvSpPr>
            <p:spPr bwMode="auto">
              <a:xfrm rot="-3738419">
                <a:off x="3163" y="1710"/>
                <a:ext cx="730" cy="1283"/>
              </a:xfrm>
              <a:custGeom>
                <a:avLst/>
                <a:gdLst>
                  <a:gd name="T0" fmla="*/ 0 w 21600"/>
                  <a:gd name="T1" fmla="*/ 0 h 21600"/>
                  <a:gd name="T2" fmla="*/ 730 w 21600"/>
                  <a:gd name="T3" fmla="*/ 1283 h 21600"/>
                  <a:gd name="T4" fmla="*/ 0 w 21600"/>
                  <a:gd name="T5" fmla="*/ 1283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5" name="Line 7"/>
              <p:cNvSpPr>
                <a:spLocks noChangeShapeType="1"/>
              </p:cNvSpPr>
              <p:nvPr/>
            </p:nvSpPr>
            <p:spPr bwMode="auto">
              <a:xfrm>
                <a:off x="4224" y="230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478216" name="Object 8"/>
          <p:cNvGraphicFramePr>
            <a:graphicFrameLocks noChangeAspect="1"/>
          </p:cNvGraphicFramePr>
          <p:nvPr/>
        </p:nvGraphicFramePr>
        <p:xfrm>
          <a:off x="3886200" y="5638800"/>
          <a:ext cx="38052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4" name="Microsoft Equation 3.0" r:id="rId4" imgW="2146300" imgH="203200" progId="Equation.3">
                  <p:embed/>
                </p:oleObj>
              </mc:Choice>
              <mc:Fallback>
                <p:oleObj name="Microsoft Equation 3.0" r:id="rId4" imgW="2146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638800"/>
                        <a:ext cx="38052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8217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45" y="1685789"/>
            <a:ext cx="931863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374555"/>
              </p:ext>
            </p:extLst>
          </p:nvPr>
        </p:nvGraphicFramePr>
        <p:xfrm>
          <a:off x="4402538" y="4789081"/>
          <a:ext cx="2568822" cy="733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5" name="Equation" r:id="rId7" imgW="622080" imgH="177480" progId="Equation.DSMT4">
                  <p:embed/>
                </p:oleObj>
              </mc:Choice>
              <mc:Fallback>
                <p:oleObj name="Equation" r:id="rId7" imgW="6220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02538" y="4789081"/>
                        <a:ext cx="2568822" cy="733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691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Forward mapping</a:t>
            </a:r>
            <a:endParaRPr lang="en-US" sz="3600" dirty="0"/>
          </a:p>
        </p:txBody>
      </p:sp>
      <p:grpSp>
        <p:nvGrpSpPr>
          <p:cNvPr id="13316" name="Group 3"/>
          <p:cNvGrpSpPr>
            <a:grpSpLocks/>
          </p:cNvGrpSpPr>
          <p:nvPr/>
        </p:nvGrpSpPr>
        <p:grpSpPr bwMode="auto">
          <a:xfrm>
            <a:off x="2560291" y="1685789"/>
            <a:ext cx="5148208" cy="2399554"/>
            <a:chOff x="2160" y="1173"/>
            <a:chExt cx="2880" cy="1467"/>
          </a:xfrm>
        </p:grpSpPr>
        <p:pic>
          <p:nvPicPr>
            <p:cNvPr id="13322" name="Picture 4" descr="Affine_backward_mapp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1173"/>
              <a:ext cx="2880" cy="1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23" name="Group 5"/>
            <p:cNvGrpSpPr>
              <a:grpSpLocks/>
            </p:cNvGrpSpPr>
            <p:nvPr/>
          </p:nvGrpSpPr>
          <p:grpSpPr bwMode="auto">
            <a:xfrm>
              <a:off x="2856" y="1486"/>
              <a:ext cx="1386" cy="730"/>
              <a:chOff x="2886" y="1987"/>
              <a:chExt cx="1386" cy="730"/>
            </a:xfrm>
          </p:grpSpPr>
          <p:sp>
            <p:nvSpPr>
              <p:cNvPr id="13324" name="Arc 6"/>
              <p:cNvSpPr>
                <a:spLocks/>
              </p:cNvSpPr>
              <p:nvPr/>
            </p:nvSpPr>
            <p:spPr bwMode="auto">
              <a:xfrm rot="-3738419">
                <a:off x="3163" y="1710"/>
                <a:ext cx="730" cy="1283"/>
              </a:xfrm>
              <a:custGeom>
                <a:avLst/>
                <a:gdLst>
                  <a:gd name="T0" fmla="*/ 0 w 21600"/>
                  <a:gd name="T1" fmla="*/ 0 h 21600"/>
                  <a:gd name="T2" fmla="*/ 730 w 21600"/>
                  <a:gd name="T3" fmla="*/ 1283 h 21600"/>
                  <a:gd name="T4" fmla="*/ 0 w 21600"/>
                  <a:gd name="T5" fmla="*/ 1283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5" name="Line 7"/>
              <p:cNvSpPr>
                <a:spLocks noChangeShapeType="1"/>
              </p:cNvSpPr>
              <p:nvPr/>
            </p:nvSpPr>
            <p:spPr bwMode="auto">
              <a:xfrm>
                <a:off x="4224" y="230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47821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45" y="1685789"/>
            <a:ext cx="931863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 bwMode="auto">
          <a:xfrm>
            <a:off x="2573737" y="4253075"/>
            <a:ext cx="5134761" cy="206210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For</a:t>
            </a:r>
            <a:r>
              <a:rPr lang="en-US" sz="32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each pixel P</a:t>
            </a:r>
          </a:p>
          <a:p>
            <a:r>
              <a:rPr lang="en-US" sz="3200" dirty="0">
                <a:latin typeface="Cordia New" panose="020B0304020202020204" pitchFamily="34" charset="-34"/>
                <a:cs typeface="Cordia New" panose="020B0304020202020204" pitchFamily="34" charset="-34"/>
              </a:rPr>
              <a:t>	</a:t>
            </a:r>
            <a:r>
              <a:rPr lang="en-US" sz="32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Compute </a:t>
            </a:r>
            <a:r>
              <a:rPr lang="en-US" sz="3200" i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P’= M.P</a:t>
            </a:r>
          </a:p>
          <a:p>
            <a:r>
              <a:rPr lang="en-US" sz="3200" dirty="0">
                <a:latin typeface="Cordia New" panose="020B0304020202020204" pitchFamily="34" charset="-34"/>
                <a:cs typeface="Cordia New" panose="020B0304020202020204" pitchFamily="34" charset="-34"/>
              </a:rPr>
              <a:t>	</a:t>
            </a:r>
            <a:r>
              <a:rPr lang="en-US" sz="3200" i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g(round(x’), round(y’)) = f(</a:t>
            </a:r>
            <a:r>
              <a:rPr lang="en-US" sz="3200" i="1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x,y</a:t>
            </a:r>
            <a:r>
              <a:rPr lang="en-US" sz="3200" i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</a:p>
          <a:p>
            <a:r>
              <a:rPr lang="en-US" sz="32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End for</a:t>
            </a:r>
          </a:p>
        </p:txBody>
      </p:sp>
    </p:spTree>
    <p:extLst>
      <p:ext uri="{BB962C8B-B14F-4D97-AF65-F5344CB8AC3E}">
        <p14:creationId xmlns:p14="http://schemas.microsoft.com/office/powerpoint/2010/main" val="392272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Forward mapping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14340" name="Group 3"/>
          <p:cNvGrpSpPr>
            <a:grpSpLocks/>
          </p:cNvGrpSpPr>
          <p:nvPr/>
        </p:nvGrpSpPr>
        <p:grpSpPr bwMode="auto">
          <a:xfrm>
            <a:off x="762000" y="1636713"/>
            <a:ext cx="2362200" cy="2935287"/>
            <a:chOff x="528" y="1104"/>
            <a:chExt cx="1488" cy="1849"/>
          </a:xfrm>
        </p:grpSpPr>
        <p:pic>
          <p:nvPicPr>
            <p:cNvPr id="14345" name="Picture 4" descr="Affine_rotate_forwar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030"/>
            <a:stretch>
              <a:fillRect/>
            </a:stretch>
          </p:blipFill>
          <p:spPr bwMode="auto">
            <a:xfrm>
              <a:off x="528" y="1104"/>
              <a:ext cx="1488" cy="1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4346" name="Object 5"/>
            <p:cNvGraphicFramePr>
              <a:graphicFrameLocks noChangeAspect="1"/>
            </p:cNvGraphicFramePr>
            <p:nvPr/>
          </p:nvGraphicFramePr>
          <p:xfrm>
            <a:off x="1008" y="2736"/>
            <a:ext cx="528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75" name="Equation" r:id="rId4" imgW="494870" imgH="203024" progId="Equation.3">
                    <p:embed/>
                  </p:oleObj>
                </mc:Choice>
                <mc:Fallback>
                  <p:oleObj name="Equation" r:id="rId4" imgW="494870" imgH="203024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736"/>
                          <a:ext cx="528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2" name="Group 7"/>
          <p:cNvGrpSpPr>
            <a:grpSpLocks/>
          </p:cNvGrpSpPr>
          <p:nvPr/>
        </p:nvGrpSpPr>
        <p:grpSpPr bwMode="auto">
          <a:xfrm>
            <a:off x="5741894" y="1636713"/>
            <a:ext cx="2362200" cy="2935287"/>
            <a:chOff x="2016" y="960"/>
            <a:chExt cx="1488" cy="1849"/>
          </a:xfrm>
        </p:grpSpPr>
        <p:graphicFrame>
          <p:nvGraphicFramePr>
            <p:cNvPr id="14343" name="Object 8"/>
            <p:cNvGraphicFramePr>
              <a:graphicFrameLocks noChangeAspect="1"/>
            </p:cNvGraphicFramePr>
            <p:nvPr/>
          </p:nvGraphicFramePr>
          <p:xfrm>
            <a:off x="2544" y="2592"/>
            <a:ext cx="596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76" name="Equation" r:id="rId6" imgW="558558" imgH="203112" progId="Equation.3">
                    <p:embed/>
                  </p:oleObj>
                </mc:Choice>
                <mc:Fallback>
                  <p:oleObj name="Equation" r:id="rId6" imgW="558558" imgH="20311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592"/>
                          <a:ext cx="596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4344" name="Picture 9" descr="Affine_rotate_forwar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30"/>
            <a:stretch>
              <a:fillRect/>
            </a:stretch>
          </p:blipFill>
          <p:spPr bwMode="auto">
            <a:xfrm>
              <a:off x="2016" y="960"/>
              <a:ext cx="1488" cy="1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extBox 3"/>
          <p:cNvSpPr txBox="1"/>
          <p:nvPr/>
        </p:nvSpPr>
        <p:spPr bwMode="auto">
          <a:xfrm>
            <a:off x="2296513" y="4443372"/>
            <a:ext cx="43492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Rotate </a:t>
            </a:r>
            <a:r>
              <a:rPr lang="en-US" i="1" dirty="0" smtClean="0"/>
              <a:t>f(</a:t>
            </a:r>
            <a:r>
              <a:rPr lang="en-US" i="1" dirty="0" err="1" smtClean="0"/>
              <a:t>x,y</a:t>
            </a:r>
            <a:r>
              <a:rPr lang="en-US" i="1" dirty="0" smtClean="0"/>
              <a:t>)</a:t>
            </a:r>
            <a:r>
              <a:rPr lang="en-US" dirty="0" smtClean="0"/>
              <a:t> an positive angle 25</a:t>
            </a:r>
            <a:r>
              <a:rPr lang="en-US" baseline="30000" dirty="0" smtClean="0"/>
              <a:t>o</a:t>
            </a:r>
          </a:p>
        </p:txBody>
      </p:sp>
      <p:graphicFrame>
        <p:nvGraphicFramePr>
          <p:cNvPr id="1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218548"/>
              </p:ext>
            </p:extLst>
          </p:nvPr>
        </p:nvGraphicFramePr>
        <p:xfrm>
          <a:off x="2590800" y="4918484"/>
          <a:ext cx="3539272" cy="138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7" name="Equation" r:id="rId8" imgW="1879560" imgH="736560" progId="Equation.DSMT4">
                  <p:embed/>
                </p:oleObj>
              </mc:Choice>
              <mc:Fallback>
                <p:oleObj name="Equation" r:id="rId8" imgW="18795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918484"/>
                        <a:ext cx="3539272" cy="1387813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Backward mapping</a:t>
            </a:r>
            <a:endParaRPr lang="en-US" dirty="0"/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204610"/>
              </p:ext>
            </p:extLst>
          </p:nvPr>
        </p:nvGraphicFramePr>
        <p:xfrm>
          <a:off x="3474478" y="6006252"/>
          <a:ext cx="393858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9" name="Equation" r:id="rId3" imgW="2120760" imgH="228600" progId="Equation.3">
                  <p:embed/>
                </p:oleObj>
              </mc:Choice>
              <mc:Fallback>
                <p:oleObj name="Equation" r:id="rId3" imgW="21207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478" y="6006252"/>
                        <a:ext cx="3938587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286000" y="1676400"/>
            <a:ext cx="5911429" cy="3200400"/>
            <a:chOff x="2447925" y="2776538"/>
            <a:chExt cx="4333875" cy="2346325"/>
          </a:xfrm>
        </p:grpSpPr>
        <p:pic>
          <p:nvPicPr>
            <p:cNvPr id="15364" name="Picture 3" descr="Affine_reverse_mappi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925" y="2776538"/>
              <a:ext cx="4333875" cy="234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536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8914498"/>
                </p:ext>
              </p:extLst>
            </p:nvPr>
          </p:nvGraphicFramePr>
          <p:xfrm>
            <a:off x="2600325" y="3365500"/>
            <a:ext cx="711200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0" name="Equation" r:id="rId6" imgW="482391" imgH="228501" progId="Equation.3">
                    <p:embed/>
                  </p:oleObj>
                </mc:Choice>
                <mc:Fallback>
                  <p:oleObj name="Equation" r:id="rId6" imgW="482391" imgH="228501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0325" y="3365500"/>
                          <a:ext cx="711200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5481630"/>
                </p:ext>
              </p:extLst>
            </p:nvPr>
          </p:nvGraphicFramePr>
          <p:xfrm>
            <a:off x="3309938" y="3321050"/>
            <a:ext cx="692150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1" name="Equation" r:id="rId8" imgW="469900" imgH="228600" progId="Equation.3">
                    <p:embed/>
                  </p:oleObj>
                </mc:Choice>
                <mc:Fallback>
                  <p:oleObj name="Equation" r:id="rId8" imgW="4699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9938" y="3321050"/>
                          <a:ext cx="692150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2096161"/>
                </p:ext>
              </p:extLst>
            </p:nvPr>
          </p:nvGraphicFramePr>
          <p:xfrm>
            <a:off x="2698750" y="3930650"/>
            <a:ext cx="693738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2" name="Equation" r:id="rId10" imgW="469900" imgH="228600" progId="Equation.3">
                    <p:embed/>
                  </p:oleObj>
                </mc:Choice>
                <mc:Fallback>
                  <p:oleObj name="Equation" r:id="rId10" imgW="4699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8750" y="3930650"/>
                          <a:ext cx="693738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196028"/>
                </p:ext>
              </p:extLst>
            </p:nvPr>
          </p:nvGraphicFramePr>
          <p:xfrm>
            <a:off x="3597275" y="3940175"/>
            <a:ext cx="674688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3" name="Equation" r:id="rId12" imgW="457002" imgH="215806" progId="Equation.3">
                    <p:embed/>
                  </p:oleObj>
                </mc:Choice>
                <mc:Fallback>
                  <p:oleObj name="Equation" r:id="rId12" imgW="457002" imgH="21580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275" y="3940175"/>
                          <a:ext cx="674688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913800"/>
              </p:ext>
            </p:extLst>
          </p:nvPr>
        </p:nvGraphicFramePr>
        <p:xfrm>
          <a:off x="3349370" y="5124703"/>
          <a:ext cx="298767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4" name="Equation" r:id="rId14" imgW="723600" imgH="203040" progId="Equation.DSMT4">
                  <p:embed/>
                </p:oleObj>
              </mc:Choice>
              <mc:Fallback>
                <p:oleObj name="Equation" r:id="rId14" imgW="723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349370" y="5124703"/>
                        <a:ext cx="2987675" cy="83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Backward mapping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69676" y="1620246"/>
            <a:ext cx="4909448" cy="2657936"/>
            <a:chOff x="2447925" y="2776538"/>
            <a:chExt cx="4333875" cy="2346325"/>
          </a:xfrm>
        </p:grpSpPr>
        <p:pic>
          <p:nvPicPr>
            <p:cNvPr id="15364" name="Picture 3" descr="Affine_reverse_mapp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925" y="2776538"/>
              <a:ext cx="4333875" cy="234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536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8914498"/>
                </p:ext>
              </p:extLst>
            </p:nvPr>
          </p:nvGraphicFramePr>
          <p:xfrm>
            <a:off x="2600325" y="3365500"/>
            <a:ext cx="711200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68" name="Equation" r:id="rId4" imgW="482391" imgH="228501" progId="Equation.3">
                    <p:embed/>
                  </p:oleObj>
                </mc:Choice>
                <mc:Fallback>
                  <p:oleObj name="Equation" r:id="rId4" imgW="482391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0325" y="3365500"/>
                          <a:ext cx="711200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5481630"/>
                </p:ext>
              </p:extLst>
            </p:nvPr>
          </p:nvGraphicFramePr>
          <p:xfrm>
            <a:off x="3309938" y="3321050"/>
            <a:ext cx="692150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69" name="Equation" r:id="rId6" imgW="469900" imgH="228600" progId="Equation.3">
                    <p:embed/>
                  </p:oleObj>
                </mc:Choice>
                <mc:Fallback>
                  <p:oleObj name="Equation" r:id="rId6" imgW="4699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9938" y="3321050"/>
                          <a:ext cx="692150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2096161"/>
                </p:ext>
              </p:extLst>
            </p:nvPr>
          </p:nvGraphicFramePr>
          <p:xfrm>
            <a:off x="2698750" y="3930650"/>
            <a:ext cx="693738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70" name="Equation" r:id="rId8" imgW="469900" imgH="228600" progId="Equation.3">
                    <p:embed/>
                  </p:oleObj>
                </mc:Choice>
                <mc:Fallback>
                  <p:oleObj name="Equation" r:id="rId8" imgW="4699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8750" y="3930650"/>
                          <a:ext cx="693738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196028"/>
                </p:ext>
              </p:extLst>
            </p:nvPr>
          </p:nvGraphicFramePr>
          <p:xfrm>
            <a:off x="3597275" y="3940175"/>
            <a:ext cx="674688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71" name="Equation" r:id="rId10" imgW="457002" imgH="215806" progId="Equation.3">
                    <p:embed/>
                  </p:oleObj>
                </mc:Choice>
                <mc:Fallback>
                  <p:oleObj name="Equation" r:id="rId10" imgW="457002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275" y="3940175"/>
                          <a:ext cx="674688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 bwMode="auto">
          <a:xfrm>
            <a:off x="2269676" y="4377940"/>
            <a:ext cx="5134761" cy="206210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For</a:t>
            </a:r>
            <a:r>
              <a:rPr lang="en-US" sz="32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each pixel P’</a:t>
            </a:r>
          </a:p>
          <a:p>
            <a:r>
              <a:rPr lang="en-US" sz="3200" dirty="0">
                <a:latin typeface="Cordia New" panose="020B0304020202020204" pitchFamily="34" charset="-34"/>
                <a:cs typeface="Cordia New" panose="020B0304020202020204" pitchFamily="34" charset="-34"/>
              </a:rPr>
              <a:t>	</a:t>
            </a:r>
            <a:r>
              <a:rPr lang="en-US" sz="32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Compute </a:t>
            </a:r>
            <a:r>
              <a:rPr lang="en-US" sz="3200" i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P= M</a:t>
            </a:r>
            <a:r>
              <a:rPr lang="en-US" sz="3200" i="1" baseline="30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-1</a:t>
            </a:r>
            <a:r>
              <a:rPr lang="en-US" sz="3200" i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.P’</a:t>
            </a:r>
          </a:p>
          <a:p>
            <a:r>
              <a:rPr lang="en-US" sz="3200" dirty="0">
                <a:latin typeface="Cordia New" panose="020B0304020202020204" pitchFamily="34" charset="-34"/>
                <a:cs typeface="Cordia New" panose="020B0304020202020204" pitchFamily="34" charset="-34"/>
              </a:rPr>
              <a:t>	</a:t>
            </a:r>
            <a:r>
              <a:rPr lang="en-US" sz="3200" i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g(x’, y’) = interpolation[f(</a:t>
            </a:r>
            <a:r>
              <a:rPr lang="en-US" sz="3200" i="1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x</a:t>
            </a:r>
            <a:r>
              <a:rPr lang="en-US" sz="3200" i="1" baseline="-250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o</a:t>
            </a:r>
            <a:r>
              <a:rPr lang="en-US" sz="3200" i="1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,y</a:t>
            </a:r>
            <a:r>
              <a:rPr lang="en-US" sz="3200" i="1" baseline="-250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o</a:t>
            </a:r>
            <a:r>
              <a:rPr lang="en-US" sz="3200" i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)]</a:t>
            </a:r>
          </a:p>
          <a:p>
            <a:r>
              <a:rPr lang="en-US" sz="32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End for</a:t>
            </a:r>
          </a:p>
        </p:txBody>
      </p:sp>
    </p:spTree>
    <p:extLst>
      <p:ext uri="{BB962C8B-B14F-4D97-AF65-F5344CB8AC3E}">
        <p14:creationId xmlns:p14="http://schemas.microsoft.com/office/powerpoint/2010/main" val="92071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Homogenous system</a:t>
            </a:r>
          </a:p>
          <a:p>
            <a:r>
              <a:rPr lang="en-US" dirty="0" smtClean="0"/>
              <a:t>Rotation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 bwMode="auto">
              <a:xfrm>
                <a:off x="549275" y="1752600"/>
                <a:ext cx="8077200" cy="52629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 smtClean="0"/>
                  <a:t>Consider Point P(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). </a:t>
                </a:r>
              </a:p>
              <a:p>
                <a:r>
                  <a:rPr lang="en-US" dirty="0" smtClean="0"/>
                  <a:t>In Homogenous space:</a:t>
                </a:r>
              </a:p>
              <a:p>
                <a:r>
                  <a:rPr lang="en-US" dirty="0" smtClean="0"/>
                  <a:t>	</a:t>
                </a:r>
                <a14:m>
                  <m:oMath xmlns=""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/>
                  <a:t>	</a:t>
                </a:r>
                <a14:m>
                  <m:oMath xmlns=""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∅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	w = 1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Rotate P(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) an positive angle </a:t>
                </a:r>
                <a:r>
                  <a:rPr lang="en-US" dirty="0" smtClean="0">
                    <a:sym typeface="Symbol" panose="05050102010706020507" pitchFamily="18" charset="2"/>
                  </a:rPr>
                  <a:t>, around the origin, to Point P’(x’, y’). In Homogenous space: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	</a:t>
                </a:r>
                <a14:m>
                  <m:oMath xmlns=""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/>
                  <a:t>	</a:t>
                </a:r>
                <a14:m>
                  <m:oMath xmlns=""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	</a:t>
                </a:r>
                <a:r>
                  <a:rPr lang="en-US" dirty="0" smtClean="0">
                    <a:sym typeface="Symbol" panose="05050102010706020507" pitchFamily="18" charset="2"/>
                  </a:rPr>
                  <a:t>w’ = 1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275" y="1752600"/>
                <a:ext cx="8077200" cy="5262979"/>
              </a:xfrm>
              <a:prstGeom prst="rect">
                <a:avLst/>
              </a:prstGeom>
              <a:blipFill rotWithShape="0">
                <a:blip r:embed="rId2"/>
                <a:stretch>
                  <a:fillRect l="-1132" t="-9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5562600" y="1611380"/>
            <a:ext cx="2530475" cy="2736850"/>
            <a:chOff x="4648200" y="1620182"/>
            <a:chExt cx="2530475" cy="2736850"/>
          </a:xfrm>
        </p:grpSpPr>
        <p:pic>
          <p:nvPicPr>
            <p:cNvPr id="15" name="Picture 7" descr="AN04F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1620182"/>
              <a:ext cx="2530475" cy="273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 bwMode="auto">
            <a:xfrm>
              <a:off x="6248400" y="3048000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P</a:t>
              </a: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5410200" y="2057400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P’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9372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Backward mapping</a:t>
            </a:r>
          </a:p>
          <a:p>
            <a:r>
              <a:rPr lang="en-US" dirty="0" smtClean="0"/>
              <a:t>Inverse transform</a:t>
            </a:r>
            <a:endParaRPr lang="en-US" sz="2800" dirty="0"/>
          </a:p>
        </p:txBody>
      </p:sp>
      <p:graphicFrame>
        <p:nvGraphicFramePr>
          <p:cNvPr id="1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914972"/>
              </p:ext>
            </p:extLst>
          </p:nvPr>
        </p:nvGraphicFramePr>
        <p:xfrm>
          <a:off x="5516563" y="2312988"/>
          <a:ext cx="22447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9" name="Equation" r:id="rId3" imgW="1231560" imgH="711000" progId="Equation.DSMT4">
                  <p:embed/>
                </p:oleObj>
              </mc:Choice>
              <mc:Fallback>
                <p:oleObj name="Equation" r:id="rId3" imgW="12315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563" y="2312988"/>
                        <a:ext cx="2244725" cy="12954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365769"/>
              </p:ext>
            </p:extLst>
          </p:nvPr>
        </p:nvGraphicFramePr>
        <p:xfrm>
          <a:off x="459370" y="5130046"/>
          <a:ext cx="27654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0" name="Equation" r:id="rId5" imgW="1612800" imgH="711000" progId="Equation.DSMT4">
                  <p:embed/>
                </p:oleObj>
              </mc:Choice>
              <mc:Fallback>
                <p:oleObj name="Equation" r:id="rId5" imgW="16128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370" y="5130046"/>
                        <a:ext cx="2765425" cy="12192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605605"/>
              </p:ext>
            </p:extLst>
          </p:nvPr>
        </p:nvGraphicFramePr>
        <p:xfrm>
          <a:off x="937977" y="2005949"/>
          <a:ext cx="2039938" cy="2102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1" name="Equation" r:id="rId7" imgW="1282680" imgH="1320480" progId="Equation.DSMT4">
                  <p:embed/>
                </p:oleObj>
              </mc:Choice>
              <mc:Fallback>
                <p:oleObj name="Equation" r:id="rId7" imgW="1282680" imgH="1320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977" y="2005949"/>
                        <a:ext cx="2039938" cy="210268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180200"/>
              </p:ext>
            </p:extLst>
          </p:nvPr>
        </p:nvGraphicFramePr>
        <p:xfrm>
          <a:off x="5602754" y="5032072"/>
          <a:ext cx="2238375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2" name="Equation" r:id="rId9" imgW="1155600" imgH="711000" progId="Equation.DSMT4">
                  <p:embed/>
                </p:oleObj>
              </mc:Choice>
              <mc:Fallback>
                <p:oleObj name="Equation" r:id="rId9" imgW="11556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2754" y="5032072"/>
                        <a:ext cx="2238375" cy="1376362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5724034" y="1835592"/>
            <a:ext cx="180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Translation:</a:t>
            </a:r>
          </a:p>
        </p:txBody>
      </p:sp>
      <p:sp>
        <p:nvSpPr>
          <p:cNvPr id="17" name="TextBox 24"/>
          <p:cNvSpPr txBox="1">
            <a:spLocks noChangeArrowheads="1"/>
          </p:cNvSpPr>
          <p:nvPr/>
        </p:nvSpPr>
        <p:spPr bwMode="auto">
          <a:xfrm>
            <a:off x="1524000" y="1566118"/>
            <a:ext cx="1243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Scaling:</a:t>
            </a:r>
          </a:p>
        </p:txBody>
      </p:sp>
      <p:sp>
        <p:nvSpPr>
          <p:cNvPr id="10" name="Oval 9"/>
          <p:cNvSpPr/>
          <p:nvPr/>
        </p:nvSpPr>
        <p:spPr>
          <a:xfrm>
            <a:off x="2913856" y="2933947"/>
            <a:ext cx="2849587" cy="284958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1005215" y="4625846"/>
            <a:ext cx="1433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Rotation:</a:t>
            </a:r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6018162" y="4562597"/>
            <a:ext cx="14670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 smtClean="0"/>
              <a:t>Shearing:</a:t>
            </a:r>
            <a:endParaRPr lang="en-US" b="1" dirty="0"/>
          </a:p>
        </p:txBody>
      </p:sp>
      <p:graphicFrame>
        <p:nvGraphicFramePr>
          <p:cNvPr id="2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516998"/>
              </p:ext>
            </p:extLst>
          </p:nvPr>
        </p:nvGraphicFramePr>
        <p:xfrm>
          <a:off x="2894013" y="3670300"/>
          <a:ext cx="2719387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3" name="Equation" r:id="rId11" imgW="1638000" imgH="761760" progId="Equation.DSMT4">
                  <p:embed/>
                </p:oleObj>
              </mc:Choice>
              <mc:Fallback>
                <p:oleObj name="Equation" r:id="rId11" imgW="163800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3670300"/>
                        <a:ext cx="2719387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7082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Backward mapping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Zero-order interpolation</a:t>
            </a:r>
          </a:p>
        </p:txBody>
      </p:sp>
      <p:pic>
        <p:nvPicPr>
          <p:cNvPr id="17412" name="Picture 3" descr="Affine_reverse_mapp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752600"/>
            <a:ext cx="5066939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931863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4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26782"/>
              </p:ext>
            </p:extLst>
          </p:nvPr>
        </p:nvGraphicFramePr>
        <p:xfrm>
          <a:off x="3657600" y="4953000"/>
          <a:ext cx="37099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Equation" r:id="rId5" imgW="2133600" imgH="203200" progId="Equation.3">
                  <p:embed/>
                </p:oleObj>
              </mc:Choice>
              <mc:Fallback>
                <p:oleObj name="Equation" r:id="rId5" imgW="21336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3709987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Backward mapping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Bilinear interpolation</a:t>
            </a:r>
            <a:endParaRPr lang="en-US" dirty="0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7844118" y="3184884"/>
            <a:ext cx="1143000" cy="1143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1843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25" y="1676399"/>
            <a:ext cx="919858" cy="464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667000" y="1656228"/>
            <a:ext cx="4963450" cy="2687172"/>
            <a:chOff x="2971800" y="2073275"/>
            <a:chExt cx="4333875" cy="2346325"/>
          </a:xfrm>
        </p:grpSpPr>
        <p:pic>
          <p:nvPicPr>
            <p:cNvPr id="18438" name="Picture 5" descr="Affine_reverse_mapp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073275"/>
              <a:ext cx="4333875" cy="234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844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0661547"/>
                </p:ext>
              </p:extLst>
            </p:nvPr>
          </p:nvGraphicFramePr>
          <p:xfrm>
            <a:off x="3109913" y="2682875"/>
            <a:ext cx="711200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36" name="Equation" r:id="rId5" imgW="482391" imgH="228501" progId="Equation.3">
                    <p:embed/>
                  </p:oleObj>
                </mc:Choice>
                <mc:Fallback>
                  <p:oleObj name="Equation" r:id="rId5" imgW="482391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9913" y="2682875"/>
                          <a:ext cx="711200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5905293"/>
                </p:ext>
              </p:extLst>
            </p:nvPr>
          </p:nvGraphicFramePr>
          <p:xfrm>
            <a:off x="3819525" y="2606675"/>
            <a:ext cx="692150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37" name="Equation" r:id="rId7" imgW="469900" imgH="228600" progId="Equation.3">
                    <p:embed/>
                  </p:oleObj>
                </mc:Choice>
                <mc:Fallback>
                  <p:oleObj name="Equation" r:id="rId7" imgW="4699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9525" y="2606675"/>
                          <a:ext cx="692150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0535230"/>
                </p:ext>
              </p:extLst>
            </p:nvPr>
          </p:nvGraphicFramePr>
          <p:xfrm>
            <a:off x="3208338" y="3216275"/>
            <a:ext cx="693737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38" name="Equation" r:id="rId9" imgW="469900" imgH="228600" progId="Equation.3">
                    <p:embed/>
                  </p:oleObj>
                </mc:Choice>
                <mc:Fallback>
                  <p:oleObj name="Equation" r:id="rId9" imgW="4699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8338" y="3216275"/>
                          <a:ext cx="693737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3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1360999"/>
                </p:ext>
              </p:extLst>
            </p:nvPr>
          </p:nvGraphicFramePr>
          <p:xfrm>
            <a:off x="4106863" y="3225800"/>
            <a:ext cx="674687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39" name="Equation" r:id="rId11" imgW="457002" imgH="215806" progId="Equation.3">
                    <p:embed/>
                  </p:oleObj>
                </mc:Choice>
                <mc:Fallback>
                  <p:oleObj name="Equation" r:id="rId11" imgW="457002" imgH="215806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6863" y="3225800"/>
                          <a:ext cx="674687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4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647981"/>
              </p:ext>
            </p:extLst>
          </p:nvPr>
        </p:nvGraphicFramePr>
        <p:xfrm>
          <a:off x="2486025" y="4953000"/>
          <a:ext cx="65341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" name="Equation" r:id="rId13" imgW="4368600" imgH="685800" progId="Equation.3">
                  <p:embed/>
                </p:oleObj>
              </mc:Choice>
              <mc:Fallback>
                <p:oleObj name="Equation" r:id="rId13" imgW="4368600" imgH="685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4953000"/>
                        <a:ext cx="6534150" cy="102552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127904"/>
              </p:ext>
            </p:extLst>
          </p:nvPr>
        </p:nvGraphicFramePr>
        <p:xfrm>
          <a:off x="7901349" y="3350710"/>
          <a:ext cx="990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" name="Equation" r:id="rId15" imgW="711200" imgH="228600" progId="Equation.3">
                  <p:embed/>
                </p:oleObj>
              </mc:Choice>
              <mc:Fallback>
                <p:oleObj name="Equation" r:id="rId15" imgW="7112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1349" y="3350710"/>
                        <a:ext cx="990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431803"/>
              </p:ext>
            </p:extLst>
          </p:nvPr>
        </p:nvGraphicFramePr>
        <p:xfrm>
          <a:off x="7901349" y="3884110"/>
          <a:ext cx="10255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" name="Equation" r:id="rId17" imgW="736600" imgH="228600" progId="Equation.3">
                  <p:embed/>
                </p:oleObj>
              </mc:Choice>
              <mc:Fallback>
                <p:oleObj name="Equation" r:id="rId17" imgW="7366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1349" y="3884110"/>
                        <a:ext cx="10255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Backward mapping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Cubic interpolation</a:t>
            </a:r>
            <a:endParaRPr lang="en-US" dirty="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2822718" y="5040210"/>
            <a:ext cx="4800600" cy="1371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7326313" y="2460625"/>
            <a:ext cx="1143000" cy="1143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1946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1695916"/>
            <a:ext cx="939021" cy="474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776912" y="1600993"/>
            <a:ext cx="3928688" cy="2285207"/>
            <a:chOff x="3429000" y="1981200"/>
            <a:chExt cx="3657600" cy="1979613"/>
          </a:xfrm>
        </p:grpSpPr>
        <p:pic>
          <p:nvPicPr>
            <p:cNvPr id="19464" name="Picture 7" descr="Affine_reverse_mapp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1981200"/>
              <a:ext cx="3657600" cy="197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946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920626"/>
                </p:ext>
              </p:extLst>
            </p:nvPr>
          </p:nvGraphicFramePr>
          <p:xfrm>
            <a:off x="3505200" y="2406650"/>
            <a:ext cx="711200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45" name="Equation" r:id="rId5" imgW="482391" imgH="228501" progId="Equation.3">
                    <p:embed/>
                  </p:oleObj>
                </mc:Choice>
                <mc:Fallback>
                  <p:oleObj name="Equation" r:id="rId5" imgW="482391" imgH="228501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200" y="2406650"/>
                          <a:ext cx="711200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8195282"/>
                </p:ext>
              </p:extLst>
            </p:nvPr>
          </p:nvGraphicFramePr>
          <p:xfrm>
            <a:off x="4114800" y="2330450"/>
            <a:ext cx="692150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46" name="Equation" r:id="rId7" imgW="469900" imgH="228600" progId="Equation.3">
                    <p:embed/>
                  </p:oleObj>
                </mc:Choice>
                <mc:Fallback>
                  <p:oleObj name="Equation" r:id="rId7" imgW="4699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800" y="2330450"/>
                          <a:ext cx="692150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7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3791125"/>
                </p:ext>
              </p:extLst>
            </p:nvPr>
          </p:nvGraphicFramePr>
          <p:xfrm>
            <a:off x="3505200" y="2971800"/>
            <a:ext cx="693738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47" name="Equation" r:id="rId9" imgW="469900" imgH="228600" progId="Equation.3">
                    <p:embed/>
                  </p:oleObj>
                </mc:Choice>
                <mc:Fallback>
                  <p:oleObj name="Equation" r:id="rId9" imgW="4699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200" y="2971800"/>
                          <a:ext cx="693738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4480765"/>
                </p:ext>
              </p:extLst>
            </p:nvPr>
          </p:nvGraphicFramePr>
          <p:xfrm>
            <a:off x="4267200" y="2959100"/>
            <a:ext cx="674688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48" name="Equation" r:id="rId11" imgW="457002" imgH="215806" progId="Equation.3">
                    <p:embed/>
                  </p:oleObj>
                </mc:Choice>
                <mc:Fallback>
                  <p:oleObj name="Equation" r:id="rId11" imgW="457002" imgH="21580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200" y="2959100"/>
                          <a:ext cx="674688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6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8030"/>
              </p:ext>
            </p:extLst>
          </p:nvPr>
        </p:nvGraphicFramePr>
        <p:xfrm>
          <a:off x="2776912" y="4142581"/>
          <a:ext cx="520065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9" name="Equation" r:id="rId13" imgW="3390900" imgH="431800" progId="Equation.3">
                  <p:embed/>
                </p:oleObj>
              </mc:Choice>
              <mc:Fallback>
                <p:oleObj name="Equation" r:id="rId13" imgW="33909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912" y="4142581"/>
                        <a:ext cx="5200650" cy="661987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178723"/>
              </p:ext>
            </p:extLst>
          </p:nvPr>
        </p:nvGraphicFramePr>
        <p:xfrm>
          <a:off x="2967181" y="5113235"/>
          <a:ext cx="45942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0" name="Microsoft Equation 3.0" r:id="rId15" imgW="3365500" imgH="393700" progId="Equation.3">
                  <p:embed/>
                </p:oleObj>
              </mc:Choice>
              <mc:Fallback>
                <p:oleObj name="Microsoft Equation 3.0" r:id="rId15" imgW="3365500" imgH="393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181" y="5113235"/>
                        <a:ext cx="45942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4"/>
          <p:cNvGraphicFramePr>
            <a:graphicFrameLocks noChangeAspect="1"/>
          </p:cNvGraphicFramePr>
          <p:nvPr/>
        </p:nvGraphicFramePr>
        <p:xfrm>
          <a:off x="7391400" y="2590800"/>
          <a:ext cx="990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1" name="Equation" r:id="rId17" imgW="711200" imgH="228600" progId="Equation.3">
                  <p:embed/>
                </p:oleObj>
              </mc:Choice>
              <mc:Fallback>
                <p:oleObj name="Equation" r:id="rId17" imgW="7112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590800"/>
                        <a:ext cx="990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Object 15"/>
          <p:cNvGraphicFramePr>
            <a:graphicFrameLocks noChangeAspect="1"/>
          </p:cNvGraphicFramePr>
          <p:nvPr/>
        </p:nvGraphicFramePr>
        <p:xfrm>
          <a:off x="7391400" y="3048000"/>
          <a:ext cx="10255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2" name="Equation" r:id="rId19" imgW="736600" imgH="228600" progId="Equation.3">
                  <p:embed/>
                </p:oleObj>
              </mc:Choice>
              <mc:Fallback>
                <p:oleObj name="Equation" r:id="rId19" imgW="7366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048000"/>
                        <a:ext cx="10255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106116"/>
              </p:ext>
            </p:extLst>
          </p:nvPr>
        </p:nvGraphicFramePr>
        <p:xfrm>
          <a:off x="3889518" y="5722835"/>
          <a:ext cx="14478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3" name="Equation" r:id="rId21" imgW="1079500" imgH="457200" progId="Equation.3">
                  <p:embed/>
                </p:oleObj>
              </mc:Choice>
              <mc:Fallback>
                <p:oleObj name="Equation" r:id="rId21" imgW="10795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518" y="5722835"/>
                        <a:ext cx="14478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Backward mapping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Example: zero-order interpolation</a:t>
            </a:r>
            <a:endParaRPr lang="en-US" dirty="0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274320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20485" name="Picture 4" descr="penguin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242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5" descr="penguin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050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981200" y="3733800"/>
            <a:ext cx="243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 bwMode="auto">
          <a:xfrm>
            <a:off x="2647203" y="3291561"/>
            <a:ext cx="1106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Scaling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Backward mapping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Example: </a:t>
            </a:r>
            <a:r>
              <a:rPr lang="en-US" dirty="0" smtClean="0"/>
              <a:t>bilinear interpolation</a:t>
            </a:r>
            <a:endParaRPr lang="en-US" dirty="0"/>
          </a:p>
        </p:txBody>
      </p:sp>
      <p:pic>
        <p:nvPicPr>
          <p:cNvPr id="21508" name="Picture 3" descr="penguin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43626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274320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21510" name="Picture 5" descr="penguin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91553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981200" y="3733800"/>
            <a:ext cx="243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 bwMode="auto">
          <a:xfrm>
            <a:off x="2647203" y="3291561"/>
            <a:ext cx="1106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Scaling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Backward mapping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Example: </a:t>
            </a:r>
            <a:r>
              <a:rPr lang="en-US" dirty="0" smtClean="0"/>
              <a:t>cubic interpolation</a:t>
            </a:r>
            <a:endParaRPr lang="en-US" dirty="0"/>
          </a:p>
        </p:txBody>
      </p:sp>
      <p:pic>
        <p:nvPicPr>
          <p:cNvPr id="22532" name="Picture 3" descr="penguin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32" y="31242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274320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22534" name="Picture 5" descr="penguin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050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981200" y="3733800"/>
            <a:ext cx="243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 bwMode="auto">
          <a:xfrm>
            <a:off x="2647203" y="3291561"/>
            <a:ext cx="1106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Scaling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Processing in frequency domain</a:t>
            </a:r>
            <a:endParaRPr lang="en-US" sz="3600" dirty="0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75906"/>
            <a:ext cx="1015300" cy="479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4" descr="map-ro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3" y="181834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5" descr="map-roi-expanded4"/>
          <p:cNvPicPr>
            <a:picLocks noChangeAspect="1" noChangeArrowheads="1"/>
          </p:cNvPicPr>
          <p:nvPr/>
        </p:nvPicPr>
        <p:blipFill>
          <a:blip r:embed="rId4">
            <a:lum bright="-60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8974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6" descr="map-roi-expanded4-spectr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589740"/>
            <a:ext cx="1373188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7" descr="map-roi-ideal-spectr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29000"/>
            <a:ext cx="13716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8" descr="map-roi-butter-spectr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4290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Picture 9" descr="map-roi-butt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8768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3" name="Picture 10" descr="map-roi-idea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8768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4" name="Text Box 11"/>
          <p:cNvSpPr txBox="1">
            <a:spLocks noChangeArrowheads="1"/>
          </p:cNvSpPr>
          <p:nvPr/>
        </p:nvSpPr>
        <p:spPr bwMode="auto">
          <a:xfrm>
            <a:off x="3062567" y="3947832"/>
            <a:ext cx="709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/>
              <a:t>LPF</a:t>
            </a:r>
          </a:p>
        </p:txBody>
      </p:sp>
      <p:sp>
        <p:nvSpPr>
          <p:cNvPr id="23565" name="Text Box 12"/>
          <p:cNvSpPr txBox="1">
            <a:spLocks noChangeArrowheads="1"/>
          </p:cNvSpPr>
          <p:nvPr/>
        </p:nvSpPr>
        <p:spPr bwMode="auto">
          <a:xfrm>
            <a:off x="3024188" y="5410200"/>
            <a:ext cx="862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IDFT</a:t>
            </a:r>
          </a:p>
        </p:txBody>
      </p:sp>
      <p:sp>
        <p:nvSpPr>
          <p:cNvPr id="23566" name="Text Box 13"/>
          <p:cNvSpPr txBox="1">
            <a:spLocks noChangeArrowheads="1"/>
          </p:cNvSpPr>
          <p:nvPr/>
        </p:nvSpPr>
        <p:spPr bwMode="auto">
          <a:xfrm>
            <a:off x="6123642" y="5910262"/>
            <a:ext cx="811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/>
              <a:t>ILPF</a:t>
            </a:r>
          </a:p>
        </p:txBody>
      </p:sp>
      <p:sp>
        <p:nvSpPr>
          <p:cNvPr id="23567" name="Text Box 14"/>
          <p:cNvSpPr txBox="1">
            <a:spLocks noChangeArrowheads="1"/>
          </p:cNvSpPr>
          <p:nvPr/>
        </p:nvSpPr>
        <p:spPr bwMode="auto">
          <a:xfrm>
            <a:off x="8274470" y="5943600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BLPF</a:t>
            </a:r>
          </a:p>
        </p:txBody>
      </p:sp>
      <p:sp>
        <p:nvSpPr>
          <p:cNvPr id="23568" name="Text Box 15"/>
          <p:cNvSpPr txBox="1">
            <a:spLocks noChangeArrowheads="1"/>
          </p:cNvSpPr>
          <p:nvPr/>
        </p:nvSpPr>
        <p:spPr bwMode="auto">
          <a:xfrm>
            <a:off x="4114800" y="2934353"/>
            <a:ext cx="1550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/>
              <a:t>Up-Sampling</a:t>
            </a:r>
          </a:p>
        </p:txBody>
      </p:sp>
      <p:sp>
        <p:nvSpPr>
          <p:cNvPr id="23569" name="Text Box 16"/>
          <p:cNvSpPr txBox="1">
            <a:spLocks noChangeArrowheads="1"/>
          </p:cNvSpPr>
          <p:nvPr/>
        </p:nvSpPr>
        <p:spPr bwMode="auto">
          <a:xfrm>
            <a:off x="7031038" y="2945465"/>
            <a:ext cx="665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 dirty="0"/>
              <a:t>DFT</a:t>
            </a:r>
          </a:p>
        </p:txBody>
      </p:sp>
      <p:sp>
        <p:nvSpPr>
          <p:cNvPr id="23570" name="Text Box 17"/>
          <p:cNvSpPr txBox="1">
            <a:spLocks noChangeArrowheads="1"/>
          </p:cNvSpPr>
          <p:nvPr/>
        </p:nvSpPr>
        <p:spPr bwMode="auto">
          <a:xfrm>
            <a:off x="2516841" y="2550178"/>
            <a:ext cx="1028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 dirty="0"/>
              <a:t>Original</a:t>
            </a:r>
          </a:p>
        </p:txBody>
      </p:sp>
      <p:sp>
        <p:nvSpPr>
          <p:cNvPr id="23571" name="AutoShape 18"/>
          <p:cNvSpPr>
            <a:spLocks noChangeArrowheads="1"/>
          </p:cNvSpPr>
          <p:nvPr/>
        </p:nvSpPr>
        <p:spPr bwMode="auto">
          <a:xfrm>
            <a:off x="3581400" y="1970740"/>
            <a:ext cx="3048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3572" name="AutoShape 19"/>
          <p:cNvSpPr>
            <a:spLocks noChangeArrowheads="1"/>
          </p:cNvSpPr>
          <p:nvPr/>
        </p:nvSpPr>
        <p:spPr bwMode="auto">
          <a:xfrm>
            <a:off x="5943600" y="1970740"/>
            <a:ext cx="3048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3573" name="Line 20"/>
          <p:cNvSpPr>
            <a:spLocks noChangeShapeType="1"/>
          </p:cNvSpPr>
          <p:nvPr/>
        </p:nvSpPr>
        <p:spPr bwMode="auto">
          <a:xfrm>
            <a:off x="7696200" y="3048000"/>
            <a:ext cx="0" cy="304800"/>
          </a:xfrm>
          <a:prstGeom prst="line">
            <a:avLst/>
          </a:prstGeom>
          <a:noFill/>
          <a:ln w="38100">
            <a:solidFill>
              <a:srgbClr val="6666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4" name="Line 21"/>
          <p:cNvSpPr>
            <a:spLocks noChangeShapeType="1"/>
          </p:cNvSpPr>
          <p:nvPr/>
        </p:nvSpPr>
        <p:spPr bwMode="auto">
          <a:xfrm flipH="1">
            <a:off x="5295900" y="2922306"/>
            <a:ext cx="1905000" cy="457200"/>
          </a:xfrm>
          <a:prstGeom prst="line">
            <a:avLst/>
          </a:prstGeom>
          <a:noFill/>
          <a:ln w="38100">
            <a:solidFill>
              <a:srgbClr val="6666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Processing in frequency </a:t>
            </a:r>
            <a:r>
              <a:rPr lang="en-US" dirty="0" smtClean="0"/>
              <a:t>domain</a:t>
            </a:r>
            <a:endParaRPr lang="en-US" dirty="0"/>
          </a:p>
        </p:txBody>
      </p:sp>
      <p:pic>
        <p:nvPicPr>
          <p:cNvPr id="24580" name="Picture 3" descr="original-times-impulse-and-shru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718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905000" y="42672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/>
              <a:t>Original</a:t>
            </a:r>
          </a:p>
        </p:txBody>
      </p:sp>
      <p:pic>
        <p:nvPicPr>
          <p:cNvPr id="24582" name="Picture 5" descr="origi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384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AutoShape 6"/>
          <p:cNvSpPr>
            <a:spLocks noChangeArrowheads="1"/>
          </p:cNvSpPr>
          <p:nvPr/>
        </p:nvSpPr>
        <p:spPr bwMode="auto">
          <a:xfrm>
            <a:off x="4495800" y="3200400"/>
            <a:ext cx="3048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3817938" y="2667000"/>
            <a:ext cx="159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/>
              <a:t>Sub-sampling</a:t>
            </a:r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5486400" y="42672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/>
              <a:t>Reduced Image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Processing in frequency domain</a:t>
            </a:r>
          </a:p>
          <a:p>
            <a:endParaRPr lang="en-US" dirty="0"/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4" y="1600200"/>
            <a:ext cx="881989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3810000" y="1981200"/>
            <a:ext cx="665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/>
              <a:t>DFT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2286000" y="34290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 dirty="0"/>
              <a:t>Original</a:t>
            </a: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4038600" y="2438400"/>
            <a:ext cx="3048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5608" name="AutoShape 7"/>
          <p:cNvSpPr>
            <a:spLocks noChangeArrowheads="1"/>
          </p:cNvSpPr>
          <p:nvPr/>
        </p:nvSpPr>
        <p:spPr bwMode="auto">
          <a:xfrm>
            <a:off x="6477000" y="2438400"/>
            <a:ext cx="3048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25609" name="Picture 8" descr="origi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9" descr="original-spectr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002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1" name="Picture 10" descr="low-pass-spectr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6002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2" name="Text Box 11"/>
          <p:cNvSpPr txBox="1">
            <a:spLocks noChangeArrowheads="1"/>
          </p:cNvSpPr>
          <p:nvPr/>
        </p:nvSpPr>
        <p:spPr bwMode="auto">
          <a:xfrm>
            <a:off x="6303963" y="1981200"/>
            <a:ext cx="706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/>
              <a:t>ILPF</a:t>
            </a:r>
          </a:p>
        </p:txBody>
      </p:sp>
      <p:pic>
        <p:nvPicPr>
          <p:cNvPr id="25613" name="Picture 12" descr="low-pas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0386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4" name="Picture 13" descr="low-pass-times-impulse-and-shrun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163" y="44497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5" name="AutoShape 14"/>
          <p:cNvSpPr>
            <a:spLocks noChangeArrowheads="1"/>
          </p:cNvSpPr>
          <p:nvPr/>
        </p:nvSpPr>
        <p:spPr bwMode="auto">
          <a:xfrm>
            <a:off x="7620000" y="3505200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5616" name="Text Box 15"/>
          <p:cNvSpPr txBox="1">
            <a:spLocks noChangeArrowheads="1"/>
          </p:cNvSpPr>
          <p:nvPr/>
        </p:nvSpPr>
        <p:spPr bwMode="auto">
          <a:xfrm>
            <a:off x="6858000" y="3505200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/>
              <a:t>IDFT</a:t>
            </a:r>
          </a:p>
        </p:txBody>
      </p:sp>
      <p:sp>
        <p:nvSpPr>
          <p:cNvPr id="25617" name="AutoShape 16"/>
          <p:cNvSpPr>
            <a:spLocks noChangeArrowheads="1"/>
          </p:cNvSpPr>
          <p:nvPr/>
        </p:nvSpPr>
        <p:spPr bwMode="auto">
          <a:xfrm>
            <a:off x="5867400" y="4648200"/>
            <a:ext cx="304800" cy="5334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5618" name="Text Box 17"/>
          <p:cNvSpPr txBox="1">
            <a:spLocks noChangeArrowheads="1"/>
          </p:cNvSpPr>
          <p:nvPr/>
        </p:nvSpPr>
        <p:spPr bwMode="auto">
          <a:xfrm>
            <a:off x="5410200" y="4214813"/>
            <a:ext cx="145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/>
              <a:t>Sub-sampling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Homogenous system</a:t>
            </a:r>
          </a:p>
          <a:p>
            <a:r>
              <a:rPr lang="en-US" dirty="0" smtClean="0"/>
              <a:t>Rotation Matrix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 bwMode="auto">
          <a:xfrm>
            <a:off x="762000" y="2094875"/>
            <a:ext cx="807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Point P’(</a:t>
            </a:r>
            <a:r>
              <a:rPr lang="en-US" dirty="0" err="1" smtClean="0"/>
              <a:t>x’,y</a:t>
            </a:r>
            <a:r>
              <a:rPr lang="en-US" dirty="0" smtClean="0"/>
              <a:t>’):</a:t>
            </a:r>
            <a:r>
              <a:rPr lang="en-US" dirty="0"/>
              <a:t> </a:t>
            </a: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6096000" y="1620182"/>
            <a:ext cx="2530475" cy="2736850"/>
            <a:chOff x="4648200" y="1620182"/>
            <a:chExt cx="2530475" cy="2736850"/>
          </a:xfrm>
        </p:grpSpPr>
        <p:pic>
          <p:nvPicPr>
            <p:cNvPr id="15" name="Picture 7" descr="AN04F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1620182"/>
              <a:ext cx="2530475" cy="273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 bwMode="auto">
            <a:xfrm>
              <a:off x="6248400" y="3048000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P</a:t>
              </a: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5410200" y="2057400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P’</a:t>
              </a:r>
            </a:p>
          </p:txBody>
        </p:sp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850548"/>
              </p:ext>
            </p:extLst>
          </p:nvPr>
        </p:nvGraphicFramePr>
        <p:xfrm>
          <a:off x="835025" y="2743200"/>
          <a:ext cx="4460875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1" name="Equation" r:id="rId4" imgW="1930320" imgH="1549080" progId="Equation.DSMT4">
                  <p:embed/>
                </p:oleObj>
              </mc:Choice>
              <mc:Fallback>
                <p:oleObj name="Equation" r:id="rId4" imgW="1930320" imgH="1549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5025" y="2743200"/>
                        <a:ext cx="4460875" cy="358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9230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Polar Transform</a:t>
            </a:r>
            <a:endParaRPr lang="en-US" sz="3600" dirty="0"/>
          </a:p>
        </p:txBody>
      </p:sp>
      <p:graphicFrame>
        <p:nvGraphicFramePr>
          <p:cNvPr id="34819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05342714"/>
              </p:ext>
            </p:extLst>
          </p:nvPr>
        </p:nvGraphicFramePr>
        <p:xfrm>
          <a:off x="1066800" y="2803525"/>
          <a:ext cx="247650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4" name="Equation" r:id="rId3" imgW="825500" imgH="279400" progId="Equation.3">
                  <p:embed/>
                </p:oleObj>
              </mc:Choice>
              <mc:Fallback>
                <p:oleObj name="Equation" r:id="rId3" imgW="825500" imgH="2794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03525"/>
                        <a:ext cx="2476501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068024"/>
              </p:ext>
            </p:extLst>
          </p:nvPr>
        </p:nvGraphicFramePr>
        <p:xfrm>
          <a:off x="1066800" y="3818536"/>
          <a:ext cx="1981200" cy="1077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5" name="Equation" r:id="rId5" imgW="723586" imgH="393529" progId="Equation.3">
                  <p:embed/>
                </p:oleObj>
              </mc:Choice>
              <mc:Fallback>
                <p:oleObj name="Equation" r:id="rId5" imgW="723586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18536"/>
                        <a:ext cx="1981200" cy="1077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81200"/>
            <a:ext cx="40386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Polar Transform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5843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2005012"/>
            <a:ext cx="3990975" cy="3495675"/>
          </a:xfrm>
        </p:spPr>
      </p:pic>
      <p:pic>
        <p:nvPicPr>
          <p:cNvPr id="35844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03056" y="3047999"/>
            <a:ext cx="3495675" cy="1409700"/>
          </a:xfrm>
        </p:spPr>
      </p:pic>
      <p:sp>
        <p:nvSpPr>
          <p:cNvPr id="35845" name="Line 8"/>
          <p:cNvSpPr>
            <a:spLocks noChangeShapeType="1"/>
          </p:cNvSpPr>
          <p:nvPr/>
        </p:nvSpPr>
        <p:spPr bwMode="auto">
          <a:xfrm>
            <a:off x="5410200" y="3048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Text Box 9"/>
          <p:cNvSpPr txBox="1">
            <a:spLocks noChangeArrowheads="1"/>
          </p:cNvSpPr>
          <p:nvPr/>
        </p:nvSpPr>
        <p:spPr bwMode="auto">
          <a:xfrm>
            <a:off x="5165725" y="4908550"/>
            <a:ext cx="280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@"/>
              <a:defRPr sz="2400" b="1">
                <a:solidFill>
                  <a:srgbClr val="0066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latin typeface="Verdana" panose="020B0604030504040204" pitchFamily="34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35847" name="Line 10"/>
          <p:cNvSpPr>
            <a:spLocks noChangeShapeType="1"/>
          </p:cNvSpPr>
          <p:nvPr/>
        </p:nvSpPr>
        <p:spPr bwMode="auto">
          <a:xfrm>
            <a:off x="5410200" y="3048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Text Box 11"/>
          <p:cNvSpPr txBox="1">
            <a:spLocks noChangeArrowheads="1"/>
          </p:cNvSpPr>
          <p:nvPr/>
        </p:nvSpPr>
        <p:spPr bwMode="auto">
          <a:xfrm>
            <a:off x="8747125" y="2624138"/>
            <a:ext cx="303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@"/>
              <a:defRPr sz="2400" b="1">
                <a:solidFill>
                  <a:srgbClr val="0066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Homogenous system</a:t>
            </a:r>
          </a:p>
          <a:p>
            <a:r>
              <a:rPr lang="en-US" dirty="0" smtClean="0"/>
              <a:t>Rotation Matrix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 bwMode="auto">
          <a:xfrm>
            <a:off x="578224" y="1612282"/>
            <a:ext cx="807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Known form of the transform matrix: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183476"/>
              </p:ext>
            </p:extLst>
          </p:nvPr>
        </p:nvGraphicFramePr>
        <p:xfrm>
          <a:off x="4987459" y="1591615"/>
          <a:ext cx="2862309" cy="1540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2" name="Equation" r:id="rId3" imgW="1320480" imgH="711000" progId="Equation.DSMT4">
                  <p:embed/>
                </p:oleObj>
              </mc:Choice>
              <mc:Fallback>
                <p:oleObj name="Equation" r:id="rId3" imgW="13204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87459" y="1591615"/>
                        <a:ext cx="2862309" cy="1540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857800"/>
              </p:ext>
            </p:extLst>
          </p:nvPr>
        </p:nvGraphicFramePr>
        <p:xfrm>
          <a:off x="5154972" y="3124200"/>
          <a:ext cx="1063468" cy="1452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3" name="Equation" r:id="rId5" imgW="520560" imgH="711000" progId="Equation.DSMT4">
                  <p:embed/>
                </p:oleObj>
              </mc:Choice>
              <mc:Fallback>
                <p:oleObj name="Equation" r:id="rId5" imgW="5205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54972" y="3124200"/>
                        <a:ext cx="1063468" cy="1452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975663"/>
              </p:ext>
            </p:extLst>
          </p:nvPr>
        </p:nvGraphicFramePr>
        <p:xfrm>
          <a:off x="6648497" y="3124200"/>
          <a:ext cx="1219200" cy="1453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4" name="Equation" r:id="rId7" imgW="596880" imgH="711000" progId="Equation.DSMT4">
                  <p:embed/>
                </p:oleObj>
              </mc:Choice>
              <mc:Fallback>
                <p:oleObj name="Equation" r:id="rId7" imgW="5968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48497" y="3124200"/>
                        <a:ext cx="1219200" cy="14534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641744"/>
              </p:ext>
            </p:extLst>
          </p:nvPr>
        </p:nvGraphicFramePr>
        <p:xfrm>
          <a:off x="3191996" y="4235973"/>
          <a:ext cx="14382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5" name="Equation" r:id="rId9" imgW="622080" imgH="177480" progId="Equation.DSMT4">
                  <p:embed/>
                </p:oleObj>
              </mc:Choice>
              <mc:Fallback>
                <p:oleObj name="Equation" r:id="rId9" imgW="6220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91996" y="4235973"/>
                        <a:ext cx="1438275" cy="41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109583"/>
              </p:ext>
            </p:extLst>
          </p:nvPr>
        </p:nvGraphicFramePr>
        <p:xfrm>
          <a:off x="5522913" y="4710011"/>
          <a:ext cx="3316287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6" name="Equation" r:id="rId11" imgW="1434960" imgH="711000" progId="Equation.DSMT4">
                  <p:embed/>
                </p:oleObj>
              </mc:Choice>
              <mc:Fallback>
                <p:oleObj name="Equation" r:id="rId11" imgW="14349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22913" y="4710011"/>
                        <a:ext cx="3316287" cy="16446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>
          <a:xfrm>
            <a:off x="4758859" y="5344356"/>
            <a:ext cx="457200" cy="427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 bwMode="auto">
          <a:xfrm>
            <a:off x="578224" y="3142335"/>
            <a:ext cx="807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And, two points P and P’: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524435" y="4210723"/>
            <a:ext cx="807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The transformation:</a:t>
            </a:r>
          </a:p>
        </p:txBody>
      </p:sp>
    </p:spTree>
    <p:extLst>
      <p:ext uri="{BB962C8B-B14F-4D97-AF65-F5344CB8AC3E}">
        <p14:creationId xmlns:p14="http://schemas.microsoft.com/office/powerpoint/2010/main" val="244769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Homogenous system</a:t>
            </a:r>
          </a:p>
          <a:p>
            <a:r>
              <a:rPr lang="en-US" dirty="0" smtClean="0"/>
              <a:t>Rotation Matrix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632895"/>
              </p:ext>
            </p:extLst>
          </p:nvPr>
        </p:nvGraphicFramePr>
        <p:xfrm>
          <a:off x="1828800" y="2039277"/>
          <a:ext cx="6249988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7" name="Equation" r:id="rId3" imgW="2705040" imgH="711000" progId="Equation.DSMT4">
                  <p:embed/>
                </p:oleObj>
              </mc:Choice>
              <mc:Fallback>
                <p:oleObj name="Equation" r:id="rId3" imgW="27050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2039277"/>
                        <a:ext cx="6249988" cy="164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609600" y="3820931"/>
            <a:ext cx="807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Rotation matrix: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720248"/>
              </p:ext>
            </p:extLst>
          </p:nvPr>
        </p:nvGraphicFramePr>
        <p:xfrm>
          <a:off x="2871787" y="4575533"/>
          <a:ext cx="3552825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8" name="Equation" r:id="rId5" imgW="1536480" imgH="711000" progId="Equation.DSMT4">
                  <p:embed/>
                </p:oleObj>
              </mc:Choice>
              <mc:Fallback>
                <p:oleObj name="Equation" r:id="rId5" imgW="15364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71787" y="4575533"/>
                        <a:ext cx="3552825" cy="1643063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609600" y="1646128"/>
            <a:ext cx="807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Identity:</a:t>
            </a:r>
          </a:p>
        </p:txBody>
      </p:sp>
    </p:spTree>
    <p:extLst>
      <p:ext uri="{BB962C8B-B14F-4D97-AF65-F5344CB8AC3E}">
        <p14:creationId xmlns:p14="http://schemas.microsoft.com/office/powerpoint/2010/main" val="385435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Homogenous system</a:t>
            </a:r>
          </a:p>
          <a:p>
            <a:r>
              <a:rPr lang="en-US" dirty="0" smtClean="0"/>
              <a:t>Translation Matrix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839421"/>
              </p:ext>
            </p:extLst>
          </p:nvPr>
        </p:nvGraphicFramePr>
        <p:xfrm>
          <a:off x="2244725" y="2119203"/>
          <a:ext cx="495935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8" name="Equation" r:id="rId3" imgW="2145960" imgH="711000" progId="Equation.DSMT4">
                  <p:embed/>
                </p:oleObj>
              </mc:Choice>
              <mc:Fallback>
                <p:oleObj name="Equation" r:id="rId3" imgW="21459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725" y="2119203"/>
                        <a:ext cx="4959350" cy="164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685800" y="3859571"/>
            <a:ext cx="807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Translation matrix: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494383"/>
              </p:ext>
            </p:extLst>
          </p:nvPr>
        </p:nvGraphicFramePr>
        <p:xfrm>
          <a:off x="3200400" y="4694099"/>
          <a:ext cx="26416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9" name="Equation" r:id="rId5" imgW="1143000" imgH="711000" progId="Equation.DSMT4">
                  <p:embed/>
                </p:oleObj>
              </mc:Choice>
              <mc:Fallback>
                <p:oleObj name="Equation" r:id="rId5" imgW="11430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0400" y="4694099"/>
                        <a:ext cx="2641600" cy="1643063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609600" y="1646128"/>
            <a:ext cx="807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Identity:</a:t>
            </a:r>
          </a:p>
        </p:txBody>
      </p:sp>
    </p:spTree>
    <p:extLst>
      <p:ext uri="{BB962C8B-B14F-4D97-AF65-F5344CB8AC3E}">
        <p14:creationId xmlns:p14="http://schemas.microsoft.com/office/powerpoint/2010/main" val="3754668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Homogenous system</a:t>
            </a:r>
          </a:p>
          <a:p>
            <a:r>
              <a:rPr lang="en-US" dirty="0" smtClean="0"/>
              <a:t>Scaling Matrix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016582"/>
              </p:ext>
            </p:extLst>
          </p:nvPr>
        </p:nvGraphicFramePr>
        <p:xfrm>
          <a:off x="2420937" y="1889203"/>
          <a:ext cx="4606925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4" name="Equation" r:id="rId3" imgW="1993680" imgH="736560" progId="Equation.DSMT4">
                  <p:embed/>
                </p:oleObj>
              </mc:Choice>
              <mc:Fallback>
                <p:oleObj name="Equation" r:id="rId3" imgW="19936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0937" y="1889203"/>
                        <a:ext cx="4606925" cy="170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591671" y="3775263"/>
            <a:ext cx="807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Scaling matrix: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497019"/>
              </p:ext>
            </p:extLst>
          </p:nvPr>
        </p:nvGraphicFramePr>
        <p:xfrm>
          <a:off x="3236446" y="4455459"/>
          <a:ext cx="278765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5" name="Equation" r:id="rId5" imgW="1206360" imgH="711000" progId="Equation.DSMT4">
                  <p:embed/>
                </p:oleObj>
              </mc:Choice>
              <mc:Fallback>
                <p:oleObj name="Equation" r:id="rId5" imgW="12063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6446" y="4455459"/>
                        <a:ext cx="2787650" cy="1643063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609600" y="1646128"/>
            <a:ext cx="807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Identity:</a:t>
            </a:r>
          </a:p>
        </p:txBody>
      </p:sp>
    </p:spTree>
    <p:extLst>
      <p:ext uri="{BB962C8B-B14F-4D97-AF65-F5344CB8AC3E}">
        <p14:creationId xmlns:p14="http://schemas.microsoft.com/office/powerpoint/2010/main" val="58275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Homogenous system</a:t>
            </a:r>
          </a:p>
          <a:p>
            <a:r>
              <a:rPr lang="en-US" dirty="0" smtClean="0"/>
              <a:t>Shearing</a:t>
            </a:r>
            <a:endParaRPr lang="en-US" dirty="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321020"/>
              </p:ext>
            </p:extLst>
          </p:nvPr>
        </p:nvGraphicFramePr>
        <p:xfrm>
          <a:off x="5638800" y="2683295"/>
          <a:ext cx="2582862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2" name="Equation" r:id="rId3" imgW="1117440" imgH="711000" progId="Equation.DSMT4">
                  <p:embed/>
                </p:oleObj>
              </mc:Choice>
              <mc:Fallback>
                <p:oleObj name="Equation" r:id="rId3" imgW="11174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2683295"/>
                        <a:ext cx="2582862" cy="164465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0" y="1507539"/>
            <a:ext cx="4580667" cy="3195873"/>
            <a:chOff x="228600" y="1528527"/>
            <a:chExt cx="4580667" cy="3195873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762000" y="4307541"/>
              <a:ext cx="3657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1143000" y="1905000"/>
              <a:ext cx="0" cy="2819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667000" y="2598420"/>
              <a:ext cx="152400" cy="152400"/>
            </a:xfrm>
            <a:prstGeom prst="ellipse">
              <a:avLst/>
            </a:prstGeom>
            <a:solidFill>
              <a:srgbClr val="66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52800" y="2590800"/>
              <a:ext cx="152400" cy="152400"/>
            </a:xfrm>
            <a:prstGeom prst="ellipse">
              <a:avLst/>
            </a:prstGeom>
            <a:solidFill>
              <a:srgbClr val="66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143000" y="2667000"/>
              <a:ext cx="2286000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43200" y="2819400"/>
              <a:ext cx="0" cy="14478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429000" y="2743200"/>
              <a:ext cx="0" cy="14478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756647" y="2709582"/>
              <a:ext cx="667871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 bwMode="auto">
            <a:xfrm>
              <a:off x="2628018" y="4191000"/>
              <a:ext cx="3209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i="1" dirty="0" smtClean="0"/>
                <a:t>x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28600" y="2362200"/>
              <a:ext cx="88793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i="1" dirty="0" smtClean="0"/>
                <a:t>y’ = y</a:t>
              </a: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3277504" y="4231349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i="1" dirty="0" smtClean="0"/>
                <a:t>x’</a:t>
              </a:r>
            </a:p>
          </p:txBody>
        </p:sp>
        <p:sp>
          <p:nvSpPr>
            <p:cNvPr id="31" name="Arc 30"/>
            <p:cNvSpPr/>
            <p:nvPr/>
          </p:nvSpPr>
          <p:spPr>
            <a:xfrm>
              <a:off x="2751268" y="4034135"/>
              <a:ext cx="275665" cy="461665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2983917" y="3805535"/>
              <a:ext cx="34496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i="1" dirty="0" smtClean="0">
                  <a:sym typeface="Symbol" panose="05050102010706020507" pitchFamily="18" charset="2"/>
                </a:rPr>
                <a:t></a:t>
              </a:r>
              <a:endParaRPr lang="en-US" i="1" dirty="0" smtClean="0"/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4470713" y="4043100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x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982539" y="1528527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y</a:t>
              </a:r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2590807" y="2041687"/>
              <a:ext cx="37221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i="1" dirty="0" smtClean="0"/>
                <a:t>P</a:t>
              </a:r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3337560" y="2041687"/>
              <a:ext cx="4748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i="1" dirty="0" smtClean="0"/>
                <a:t>P’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959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Unicode MS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6015</TotalTime>
  <Words>453</Words>
  <Application>Microsoft Macintosh PowerPoint</Application>
  <PresentationFormat>On-screen Show (4:3)</PresentationFormat>
  <Paragraphs>193</Paragraphs>
  <Slides>41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Default Design</vt:lpstr>
      <vt:lpstr>Equation</vt:lpstr>
      <vt:lpstr>Microsoft Equation</vt:lpstr>
      <vt:lpstr>Microsoft Equation 3.0</vt:lpstr>
      <vt:lpstr>Geometric Transform and Its Applications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Truong Dai Hoc Bach Khoa TPHCM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LE THANH SACH</dc:creator>
  <cp:lastModifiedBy>LE THANH SACH</cp:lastModifiedBy>
  <cp:revision>468</cp:revision>
  <dcterms:created xsi:type="dcterms:W3CDTF">2004-02-07T23:51:55Z</dcterms:created>
  <dcterms:modified xsi:type="dcterms:W3CDTF">2015-11-10T03:46:11Z</dcterms:modified>
</cp:coreProperties>
</file>