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73" r:id="rId10"/>
    <p:sldId id="274" r:id="rId11"/>
    <p:sldId id="275" r:id="rId12"/>
    <p:sldId id="272" r:id="rId13"/>
    <p:sldId id="264" r:id="rId14"/>
    <p:sldId id="267" r:id="rId15"/>
    <p:sldId id="268" r:id="rId16"/>
    <p:sldId id="269" r:id="rId17"/>
    <p:sldId id="270" r:id="rId18"/>
    <p:sldId id="271"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p:scale>
          <a:sx n="95" d="100"/>
          <a:sy n="95" d="100"/>
        </p:scale>
        <p:origin x="197"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12/5/2020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12/5/2020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12/5/2020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12/5/2020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12/5/2020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1512277"/>
            <a:ext cx="9068586" cy="3169786"/>
          </a:xfrm>
        </p:spPr>
        <p:txBody>
          <a:bodyPr/>
          <a:lstStyle/>
          <a:p>
            <a:r>
              <a:rPr lang="en-US" sz="3600" dirty="0" err="1"/>
              <a:t>Báo</a:t>
            </a:r>
            <a:r>
              <a:rPr lang="en-US" sz="3600" dirty="0"/>
              <a:t> </a:t>
            </a:r>
            <a:r>
              <a:rPr lang="en-US" sz="3600" dirty="0" err="1"/>
              <a:t>Cáo</a:t>
            </a:r>
            <a:r>
              <a:rPr lang="en-US" sz="3600" dirty="0"/>
              <a:t> ĐỒ </a:t>
            </a:r>
            <a:r>
              <a:rPr lang="en-US" sz="3600" dirty="0" err="1"/>
              <a:t>Án</a:t>
            </a:r>
            <a:r>
              <a:rPr lang="en-US" sz="3600" dirty="0"/>
              <a:t> MÔN: </a:t>
            </a:r>
            <a:r>
              <a:rPr lang="en-US" sz="3600" dirty="0" err="1"/>
              <a:t>PHát</a:t>
            </a:r>
            <a:r>
              <a:rPr lang="en-US" sz="3600" dirty="0"/>
              <a:t> </a:t>
            </a:r>
            <a:r>
              <a:rPr lang="en-US" sz="3600" dirty="0" err="1"/>
              <a:t>triển</a:t>
            </a:r>
            <a:r>
              <a:rPr lang="en-US" sz="3600" dirty="0"/>
              <a:t> </a:t>
            </a:r>
            <a:r>
              <a:rPr lang="en-US" sz="3600" dirty="0" err="1"/>
              <a:t>ứng</a:t>
            </a:r>
            <a:r>
              <a:rPr lang="en-US" sz="3600" dirty="0"/>
              <a:t> </a:t>
            </a:r>
            <a:r>
              <a:rPr lang="en-US" sz="3600" dirty="0" err="1"/>
              <a:t>dụng</a:t>
            </a:r>
            <a:r>
              <a:rPr lang="en-US" sz="3600" dirty="0"/>
              <a:t> web</a:t>
            </a:r>
            <a:br>
              <a:rPr lang="en-US" sz="3600" dirty="0"/>
            </a:br>
            <a:r>
              <a:rPr lang="en-US" sz="3600" dirty="0" err="1"/>
              <a:t>Đề</a:t>
            </a:r>
            <a:r>
              <a:rPr lang="en-US" sz="3600" dirty="0"/>
              <a:t> </a:t>
            </a:r>
            <a:r>
              <a:rPr lang="en-US" sz="3600" dirty="0" err="1"/>
              <a:t>Tài</a:t>
            </a:r>
            <a:r>
              <a:rPr lang="en-US" sz="3600" dirty="0"/>
              <a:t>: XÂY </a:t>
            </a:r>
            <a:r>
              <a:rPr lang="en-US" sz="3600" dirty="0" err="1"/>
              <a:t>dựng</a:t>
            </a:r>
            <a:r>
              <a:rPr lang="en-US" sz="3600" dirty="0"/>
              <a:t> website </a:t>
            </a:r>
            <a:r>
              <a:rPr lang="en-US" sz="3600" dirty="0" err="1"/>
              <a:t>th</a:t>
            </a:r>
            <a:r>
              <a:rPr lang="vi-VN" sz="3600" dirty="0"/>
              <a:t>ư</a:t>
            </a:r>
            <a:r>
              <a:rPr lang="en-US" sz="3600" dirty="0" err="1"/>
              <a:t>ơng</a:t>
            </a:r>
            <a:r>
              <a:rPr lang="en-US" sz="3600" dirty="0"/>
              <a:t> </a:t>
            </a:r>
            <a:r>
              <a:rPr lang="en-US" sz="3600" dirty="0" err="1"/>
              <a:t>mại</a:t>
            </a:r>
            <a:r>
              <a:rPr lang="en-US" sz="3600" dirty="0"/>
              <a:t> </a:t>
            </a:r>
            <a:r>
              <a:rPr lang="en-US" sz="3600" dirty="0" err="1"/>
              <a:t>điện</a:t>
            </a:r>
            <a:r>
              <a:rPr lang="en-US" sz="3600" dirty="0"/>
              <a:t> </a:t>
            </a:r>
            <a:r>
              <a:rPr lang="en-US" sz="3600" dirty="0" err="1"/>
              <a:t>tử</a:t>
            </a:r>
            <a:r>
              <a:rPr lang="en-US" sz="3600" dirty="0"/>
              <a:t> </a:t>
            </a:r>
            <a:r>
              <a:rPr lang="en-US" sz="3600" dirty="0" err="1"/>
              <a:t>bán</a:t>
            </a:r>
            <a:r>
              <a:rPr lang="en-US" sz="3600" dirty="0"/>
              <a:t> </a:t>
            </a:r>
            <a:r>
              <a:rPr lang="en-US" sz="3600" dirty="0" err="1"/>
              <a:t>thiết</a:t>
            </a:r>
            <a:r>
              <a:rPr lang="en-US" sz="3600" dirty="0"/>
              <a:t> </a:t>
            </a:r>
            <a:r>
              <a:rPr lang="en-US" sz="3600" dirty="0" err="1"/>
              <a:t>bị</a:t>
            </a:r>
            <a:r>
              <a:rPr lang="en-US" sz="3600" dirty="0"/>
              <a:t> </a:t>
            </a:r>
            <a:r>
              <a:rPr lang="en-US" sz="3600" dirty="0" err="1"/>
              <a:t>điện</a:t>
            </a:r>
            <a:r>
              <a:rPr lang="en-US" sz="3600" dirty="0"/>
              <a:t> </a:t>
            </a:r>
            <a:r>
              <a:rPr lang="en-US" sz="3600" dirty="0" err="1"/>
              <a:t>tử</a:t>
            </a:r>
            <a:endParaRPr lang="en-US" sz="3600" dirty="0"/>
          </a:p>
        </p:txBody>
      </p:sp>
      <p:sp>
        <p:nvSpPr>
          <p:cNvPr id="3" name="Subtitle 2"/>
          <p:cNvSpPr>
            <a:spLocks noGrp="1"/>
          </p:cNvSpPr>
          <p:nvPr>
            <p:ph type="subTitle" idx="1"/>
          </p:nvPr>
        </p:nvSpPr>
        <p:spPr>
          <a:xfrm>
            <a:off x="1562100" y="4141177"/>
            <a:ext cx="9070848" cy="1274885"/>
          </a:xfrm>
        </p:spPr>
        <p:txBody>
          <a:bodyPr>
            <a:noAutofit/>
          </a:bodyPr>
          <a:lstStyle/>
          <a:p>
            <a:r>
              <a:rPr lang="en-US" sz="2800" dirty="0" err="1"/>
              <a:t>Thực</a:t>
            </a:r>
            <a:r>
              <a:rPr lang="en-US" sz="2800" dirty="0"/>
              <a:t> </a:t>
            </a:r>
            <a:r>
              <a:rPr lang="en-US" sz="2800" dirty="0" err="1"/>
              <a:t>hiện</a:t>
            </a:r>
            <a:r>
              <a:rPr lang="en-US" sz="2800" dirty="0"/>
              <a:t>: </a:t>
            </a:r>
            <a:r>
              <a:rPr lang="en-US" sz="2800" dirty="0" err="1"/>
              <a:t>Nguyễn</a:t>
            </a:r>
            <a:r>
              <a:rPr lang="en-US" sz="2800" dirty="0"/>
              <a:t> </a:t>
            </a:r>
            <a:r>
              <a:rPr lang="en-US" sz="2800" dirty="0" err="1"/>
              <a:t>Đăng</a:t>
            </a:r>
            <a:r>
              <a:rPr lang="en-US" sz="2800" dirty="0"/>
              <a:t> Khoa, </a:t>
            </a:r>
            <a:r>
              <a:rPr lang="en-US" sz="2800" dirty="0" err="1"/>
              <a:t>Trần</a:t>
            </a:r>
            <a:r>
              <a:rPr lang="en-US" sz="2800" dirty="0"/>
              <a:t> </a:t>
            </a:r>
            <a:r>
              <a:rPr lang="en-US" sz="2800" dirty="0" err="1"/>
              <a:t>Hữu</a:t>
            </a:r>
            <a:r>
              <a:rPr lang="en-US" sz="2800" dirty="0"/>
              <a:t> </a:t>
            </a:r>
            <a:r>
              <a:rPr lang="en-US" sz="2800" dirty="0" err="1"/>
              <a:t>Tính</a:t>
            </a:r>
            <a:r>
              <a:rPr lang="en-US" sz="2800" dirty="0"/>
              <a:t>, </a:t>
            </a:r>
            <a:r>
              <a:rPr lang="en-US" sz="2800" dirty="0" err="1"/>
              <a:t>Nguyễn</a:t>
            </a:r>
            <a:r>
              <a:rPr lang="en-US" sz="2800" dirty="0"/>
              <a:t> Anh Khoa, </a:t>
            </a:r>
            <a:r>
              <a:rPr lang="en-US" sz="2800" dirty="0" err="1"/>
              <a:t>Trần</a:t>
            </a:r>
            <a:r>
              <a:rPr lang="en-US" sz="2800" dirty="0"/>
              <a:t> </a:t>
            </a:r>
            <a:r>
              <a:rPr lang="en-US" sz="2800" dirty="0" err="1"/>
              <a:t>Duy</a:t>
            </a:r>
            <a:r>
              <a:rPr lang="en-US" sz="2800" dirty="0"/>
              <a:t> </a:t>
            </a:r>
            <a:r>
              <a:rPr lang="en-US" sz="2800" dirty="0" err="1"/>
              <a:t>Khang</a:t>
            </a:r>
            <a:endParaRPr lang="en-US" sz="2800" dirty="0"/>
          </a:p>
          <a:p>
            <a:r>
              <a:rPr lang="en-US" sz="2800" dirty="0" err="1"/>
              <a:t>Giảng</a:t>
            </a:r>
            <a:r>
              <a:rPr lang="en-US" sz="2800" dirty="0"/>
              <a:t> </a:t>
            </a:r>
            <a:r>
              <a:rPr lang="en-US" sz="2800" dirty="0" err="1"/>
              <a:t>viên</a:t>
            </a:r>
            <a:r>
              <a:rPr lang="en-US" sz="2800" dirty="0"/>
              <a:t> h</a:t>
            </a:r>
            <a:r>
              <a:rPr lang="vi-VN" sz="2800" dirty="0"/>
              <a:t>ư</a:t>
            </a:r>
            <a:r>
              <a:rPr lang="en-US" sz="2800" dirty="0" err="1"/>
              <a:t>ớng</a:t>
            </a:r>
            <a:r>
              <a:rPr lang="en-US" sz="2800" dirty="0"/>
              <a:t> </a:t>
            </a:r>
            <a:r>
              <a:rPr lang="en-US" sz="2800" dirty="0" err="1"/>
              <a:t>dẫn</a:t>
            </a:r>
            <a:r>
              <a:rPr lang="en-US" sz="2800" dirty="0"/>
              <a:t>: </a:t>
            </a:r>
            <a:r>
              <a:rPr lang="en-US" sz="2800" dirty="0" err="1"/>
              <a:t>Võ</a:t>
            </a:r>
            <a:r>
              <a:rPr lang="en-US" sz="2800" dirty="0"/>
              <a:t> </a:t>
            </a:r>
            <a:r>
              <a:rPr lang="en-US" sz="2800" dirty="0" err="1"/>
              <a:t>Tiến</a:t>
            </a:r>
            <a:r>
              <a:rPr lang="en-US" sz="2800" dirty="0"/>
              <a:t> An</a:t>
            </a:r>
          </a:p>
        </p:txBody>
      </p:sp>
    </p:spTree>
    <p:extLst>
      <p:ext uri="{BB962C8B-B14F-4D97-AF65-F5344CB8AC3E}">
        <p14:creationId xmlns:p14="http://schemas.microsoft.com/office/powerpoint/2010/main" val="46352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658" y="481263"/>
            <a:ext cx="11288683" cy="6077479"/>
          </a:xfrm>
        </p:spPr>
        <p:txBody>
          <a:bodyPr>
            <a:noAutofit/>
          </a:bodyPr>
          <a:lstStyle/>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445647-2BCA-4AB2-82C4-CD3A4E515F85}"/>
              </a:ext>
            </a:extLst>
          </p:cNvPr>
          <p:cNvPicPr>
            <a:picLocks noChangeAspect="1"/>
          </p:cNvPicPr>
          <p:nvPr/>
        </p:nvPicPr>
        <p:blipFill>
          <a:blip r:embed="rId2"/>
          <a:stretch>
            <a:fillRect/>
          </a:stretch>
        </p:blipFill>
        <p:spPr>
          <a:xfrm>
            <a:off x="2547936" y="1038739"/>
            <a:ext cx="7096125" cy="4962525"/>
          </a:xfrm>
          <a:prstGeom prst="rect">
            <a:avLst/>
          </a:prstGeom>
        </p:spPr>
      </p:pic>
    </p:spTree>
    <p:extLst>
      <p:ext uri="{BB962C8B-B14F-4D97-AF65-F5344CB8AC3E}">
        <p14:creationId xmlns:p14="http://schemas.microsoft.com/office/powerpoint/2010/main" val="363537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658" y="481263"/>
            <a:ext cx="11288683" cy="6077479"/>
          </a:xfrm>
        </p:spPr>
        <p:txBody>
          <a:bodyPr>
            <a:noAutofit/>
          </a:bodyPr>
          <a:lstStyle/>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A192DD-0A62-47B7-A511-39D6EB009CEE}"/>
              </a:ext>
            </a:extLst>
          </p:cNvPr>
          <p:cNvPicPr>
            <a:picLocks noChangeAspect="1"/>
          </p:cNvPicPr>
          <p:nvPr/>
        </p:nvPicPr>
        <p:blipFill>
          <a:blip r:embed="rId2"/>
          <a:stretch>
            <a:fillRect/>
          </a:stretch>
        </p:blipFill>
        <p:spPr>
          <a:xfrm>
            <a:off x="2195697" y="1230341"/>
            <a:ext cx="7800605" cy="4397318"/>
          </a:xfrm>
          <a:prstGeom prst="rect">
            <a:avLst/>
          </a:prstGeom>
        </p:spPr>
      </p:pic>
    </p:spTree>
    <p:extLst>
      <p:ext uri="{BB962C8B-B14F-4D97-AF65-F5344CB8AC3E}">
        <p14:creationId xmlns:p14="http://schemas.microsoft.com/office/powerpoint/2010/main" val="7580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658" y="481263"/>
            <a:ext cx="11288683" cy="6077479"/>
          </a:xfrm>
        </p:spPr>
        <p:txBody>
          <a:bodyPr>
            <a:noAutofit/>
          </a:bodyPr>
          <a:lstStyle/>
          <a:p>
            <a:r>
              <a:rPr lang="vi-VN"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DC85B5-C300-4F54-AB2F-85BB3DD762AE}"/>
              </a:ext>
            </a:extLst>
          </p:cNvPr>
          <p:cNvPicPr>
            <a:picLocks noChangeAspect="1"/>
          </p:cNvPicPr>
          <p:nvPr/>
        </p:nvPicPr>
        <p:blipFill>
          <a:blip r:embed="rId2"/>
          <a:stretch>
            <a:fillRect/>
          </a:stretch>
        </p:blipFill>
        <p:spPr>
          <a:xfrm>
            <a:off x="2097504" y="887857"/>
            <a:ext cx="7996989" cy="5614737"/>
          </a:xfrm>
          <a:prstGeom prst="rect">
            <a:avLst/>
          </a:prstGeom>
        </p:spPr>
      </p:pic>
    </p:spTree>
    <p:extLst>
      <p:ext uri="{BB962C8B-B14F-4D97-AF65-F5344CB8AC3E}">
        <p14:creationId xmlns:p14="http://schemas.microsoft.com/office/powerpoint/2010/main" val="207716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19B6152-DC97-4C01-BB4C-4B51604D85EA}"/>
              </a:ext>
            </a:extLst>
          </p:cNvPr>
          <p:cNvPicPr>
            <a:picLocks noGrp="1" noChangeAspect="1"/>
          </p:cNvPicPr>
          <p:nvPr>
            <p:ph idx="1"/>
          </p:nvPr>
        </p:nvPicPr>
        <p:blipFill>
          <a:blip r:embed="rId2"/>
          <a:stretch>
            <a:fillRect/>
          </a:stretch>
        </p:blipFill>
        <p:spPr>
          <a:xfrm>
            <a:off x="2157876" y="432530"/>
            <a:ext cx="7876248" cy="5992939"/>
          </a:xfrm>
        </p:spPr>
      </p:pic>
    </p:spTree>
    <p:extLst>
      <p:ext uri="{BB962C8B-B14F-4D97-AF65-F5344CB8AC3E}">
        <p14:creationId xmlns:p14="http://schemas.microsoft.com/office/powerpoint/2010/main" val="331042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600" dirty="0"/>
          </a:p>
        </p:txBody>
      </p:sp>
      <p:pic>
        <p:nvPicPr>
          <p:cNvPr id="6" name="Content Placeholder 5">
            <a:extLst>
              <a:ext uri="{FF2B5EF4-FFF2-40B4-BE49-F238E27FC236}">
                <a16:creationId xmlns:a16="http://schemas.microsoft.com/office/drawing/2014/main" id="{C6197F47-D0BC-4331-A4DC-98F5D6E17979}"/>
              </a:ext>
            </a:extLst>
          </p:cNvPr>
          <p:cNvPicPr>
            <a:picLocks noGrp="1" noChangeAspect="1"/>
          </p:cNvPicPr>
          <p:nvPr>
            <p:ph idx="1"/>
          </p:nvPr>
        </p:nvPicPr>
        <p:blipFill>
          <a:blip r:embed="rId2"/>
          <a:stretch>
            <a:fillRect/>
          </a:stretch>
        </p:blipFill>
        <p:spPr>
          <a:xfrm>
            <a:off x="976574" y="451550"/>
            <a:ext cx="10238851" cy="5954900"/>
          </a:xfrm>
        </p:spPr>
      </p:pic>
    </p:spTree>
    <p:extLst>
      <p:ext uri="{BB962C8B-B14F-4D97-AF65-F5344CB8AC3E}">
        <p14:creationId xmlns:p14="http://schemas.microsoft.com/office/powerpoint/2010/main" val="31693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600" dirty="0"/>
          </a:p>
        </p:txBody>
      </p:sp>
      <p:pic>
        <p:nvPicPr>
          <p:cNvPr id="6" name="Content Placeholder 5">
            <a:extLst>
              <a:ext uri="{FF2B5EF4-FFF2-40B4-BE49-F238E27FC236}">
                <a16:creationId xmlns:a16="http://schemas.microsoft.com/office/drawing/2014/main" id="{C6197F47-D0BC-4331-A4DC-98F5D6E17979}"/>
              </a:ext>
            </a:extLst>
          </p:cNvPr>
          <p:cNvPicPr>
            <a:picLocks noGrp="1" noChangeAspect="1"/>
          </p:cNvPicPr>
          <p:nvPr>
            <p:ph idx="1"/>
          </p:nvPr>
        </p:nvPicPr>
        <p:blipFill>
          <a:blip r:embed="rId2"/>
          <a:stretch>
            <a:fillRect/>
          </a:stretch>
        </p:blipFill>
        <p:spPr>
          <a:xfrm>
            <a:off x="924012" y="420979"/>
            <a:ext cx="10343976" cy="6016041"/>
          </a:xfrm>
        </p:spPr>
      </p:pic>
    </p:spTree>
    <p:extLst>
      <p:ext uri="{BB962C8B-B14F-4D97-AF65-F5344CB8AC3E}">
        <p14:creationId xmlns:p14="http://schemas.microsoft.com/office/powerpoint/2010/main" val="113223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600" dirty="0"/>
          </a:p>
        </p:txBody>
      </p:sp>
      <p:pic>
        <p:nvPicPr>
          <p:cNvPr id="7" name="Content Placeholder 6">
            <a:extLst>
              <a:ext uri="{FF2B5EF4-FFF2-40B4-BE49-F238E27FC236}">
                <a16:creationId xmlns:a16="http://schemas.microsoft.com/office/drawing/2014/main" id="{9B63ACB4-B3CA-440C-850B-A93F6C3436D5}"/>
              </a:ext>
            </a:extLst>
          </p:cNvPr>
          <p:cNvPicPr>
            <a:picLocks noGrp="1" noChangeAspect="1"/>
          </p:cNvPicPr>
          <p:nvPr>
            <p:ph idx="1"/>
          </p:nvPr>
        </p:nvPicPr>
        <p:blipFill>
          <a:blip r:embed="rId2"/>
          <a:stretch>
            <a:fillRect/>
          </a:stretch>
        </p:blipFill>
        <p:spPr>
          <a:xfrm>
            <a:off x="476413" y="1199148"/>
            <a:ext cx="11239173" cy="4459704"/>
          </a:xfrm>
        </p:spPr>
      </p:pic>
    </p:spTree>
    <p:extLst>
      <p:ext uri="{BB962C8B-B14F-4D97-AF65-F5344CB8AC3E}">
        <p14:creationId xmlns:p14="http://schemas.microsoft.com/office/powerpoint/2010/main" val="3268422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600" dirty="0"/>
          </a:p>
        </p:txBody>
      </p:sp>
      <p:pic>
        <p:nvPicPr>
          <p:cNvPr id="6" name="Content Placeholder 5">
            <a:extLst>
              <a:ext uri="{FF2B5EF4-FFF2-40B4-BE49-F238E27FC236}">
                <a16:creationId xmlns:a16="http://schemas.microsoft.com/office/drawing/2014/main" id="{F547B88A-152A-4DA6-B273-B21F77CC35FC}"/>
              </a:ext>
            </a:extLst>
          </p:cNvPr>
          <p:cNvPicPr>
            <a:picLocks noGrp="1" noChangeAspect="1"/>
          </p:cNvPicPr>
          <p:nvPr>
            <p:ph idx="1"/>
          </p:nvPr>
        </p:nvPicPr>
        <p:blipFill>
          <a:blip r:embed="rId2"/>
          <a:stretch>
            <a:fillRect/>
          </a:stretch>
        </p:blipFill>
        <p:spPr>
          <a:xfrm>
            <a:off x="683228" y="954506"/>
            <a:ext cx="10825544" cy="4948988"/>
          </a:xfrm>
        </p:spPr>
      </p:pic>
    </p:spTree>
    <p:extLst>
      <p:ext uri="{BB962C8B-B14F-4D97-AF65-F5344CB8AC3E}">
        <p14:creationId xmlns:p14="http://schemas.microsoft.com/office/powerpoint/2010/main" val="113199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600" dirty="0"/>
          </a:p>
        </p:txBody>
      </p:sp>
      <p:pic>
        <p:nvPicPr>
          <p:cNvPr id="4" name="Picture 3">
            <a:extLst>
              <a:ext uri="{FF2B5EF4-FFF2-40B4-BE49-F238E27FC236}">
                <a16:creationId xmlns:a16="http://schemas.microsoft.com/office/drawing/2014/main" id="{284158B3-40DE-410C-9939-BBAA814DE885}"/>
              </a:ext>
            </a:extLst>
          </p:cNvPr>
          <p:cNvPicPr>
            <a:picLocks noChangeAspect="1"/>
          </p:cNvPicPr>
          <p:nvPr/>
        </p:nvPicPr>
        <p:blipFill>
          <a:blip r:embed="rId2"/>
          <a:stretch>
            <a:fillRect/>
          </a:stretch>
        </p:blipFill>
        <p:spPr>
          <a:xfrm>
            <a:off x="401052" y="1446868"/>
            <a:ext cx="11389895" cy="4411707"/>
          </a:xfrm>
          <a:prstGeom prst="rect">
            <a:avLst/>
          </a:prstGeom>
        </p:spPr>
      </p:pic>
      <p:sp>
        <p:nvSpPr>
          <p:cNvPr id="7" name="Content Placeholder 6">
            <a:extLst>
              <a:ext uri="{FF2B5EF4-FFF2-40B4-BE49-F238E27FC236}">
                <a16:creationId xmlns:a16="http://schemas.microsoft.com/office/drawing/2014/main" id="{B907F827-41A3-4513-8B5F-7E5EDC16011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7332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a:latin typeface="Times New Roman" panose="02020603050405020304" pitchFamily="18" charset="0"/>
                <a:cs typeface="Times New Roman" panose="02020603050405020304" pitchFamily="18" charset="0"/>
              </a:rPr>
              <a:t>III. HƯỚNG PHÁT TRIỂN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err="1"/>
              <a:t>Hoàn</a:t>
            </a:r>
            <a:r>
              <a:rPr lang="en-US" sz="3200" dirty="0"/>
              <a:t> </a:t>
            </a:r>
            <a:r>
              <a:rPr lang="en-US" sz="3200" dirty="0" err="1"/>
              <a:t>thiện</a:t>
            </a:r>
            <a:r>
              <a:rPr lang="en-US" sz="3200" dirty="0"/>
              <a:t> </a:t>
            </a:r>
            <a:r>
              <a:rPr lang="en-US" sz="3200" dirty="0" err="1"/>
              <a:t>thêm</a:t>
            </a:r>
            <a:r>
              <a:rPr lang="en-US" sz="3200" dirty="0"/>
              <a:t> </a:t>
            </a:r>
            <a:r>
              <a:rPr lang="en-US" sz="3200" dirty="0" err="1"/>
              <a:t>các</a:t>
            </a:r>
            <a:r>
              <a:rPr lang="en-US" sz="3200" dirty="0"/>
              <a:t> </a:t>
            </a:r>
            <a:r>
              <a:rPr lang="en-US" sz="3200" dirty="0" err="1"/>
              <a:t>chức</a:t>
            </a:r>
            <a:r>
              <a:rPr lang="en-US" sz="3200" dirty="0"/>
              <a:t> </a:t>
            </a:r>
            <a:r>
              <a:rPr lang="en-US" sz="3200" dirty="0" err="1"/>
              <a:t>năng</a:t>
            </a:r>
            <a:r>
              <a:rPr lang="en-US" sz="3200" dirty="0"/>
              <a:t> </a:t>
            </a:r>
            <a:r>
              <a:rPr lang="en-US" sz="3200" dirty="0" err="1"/>
              <a:t>hiện</a:t>
            </a:r>
            <a:r>
              <a:rPr lang="en-US" sz="3200" dirty="0"/>
              <a:t> </a:t>
            </a:r>
            <a:r>
              <a:rPr lang="en-US" sz="3200" dirty="0" err="1"/>
              <a:t>có</a:t>
            </a:r>
            <a:endParaRPr lang="en-US" sz="3200" dirty="0"/>
          </a:p>
          <a:p>
            <a:r>
              <a:rPr lang="en-US" sz="3200" dirty="0" err="1"/>
              <a:t>Mở</a:t>
            </a:r>
            <a:r>
              <a:rPr lang="en-US" sz="3200" dirty="0"/>
              <a:t> </a:t>
            </a:r>
            <a:r>
              <a:rPr lang="en-US" sz="3200" dirty="0" err="1"/>
              <a:t>rộng</a:t>
            </a:r>
            <a:r>
              <a:rPr lang="en-US" sz="3200" dirty="0"/>
              <a:t> </a:t>
            </a:r>
            <a:r>
              <a:rPr lang="en-US" sz="3200" dirty="0" err="1"/>
              <a:t>thêm</a:t>
            </a:r>
            <a:r>
              <a:rPr lang="en-US" sz="3200" dirty="0"/>
              <a:t> </a:t>
            </a:r>
            <a:r>
              <a:rPr lang="en-US" sz="3200" dirty="0" err="1"/>
              <a:t>chức</a:t>
            </a:r>
            <a:r>
              <a:rPr lang="en-US" sz="3200" dirty="0"/>
              <a:t> </a:t>
            </a:r>
            <a:r>
              <a:rPr lang="en-US" sz="3200" dirty="0" err="1"/>
              <a:t>năng</a:t>
            </a:r>
            <a:r>
              <a:rPr lang="en-US" sz="3200" dirty="0"/>
              <a:t> </a:t>
            </a:r>
            <a:r>
              <a:rPr lang="en-US" sz="3200" dirty="0" err="1"/>
              <a:t>mới</a:t>
            </a:r>
            <a:r>
              <a:rPr lang="en-US" sz="3200" dirty="0"/>
              <a:t>:</a:t>
            </a:r>
          </a:p>
          <a:p>
            <a:pPr lvl="1"/>
            <a:r>
              <a:rPr lang="en-US" sz="3000" dirty="0" err="1"/>
              <a:t>Đăng</a:t>
            </a:r>
            <a:r>
              <a:rPr lang="en-US" sz="3000" dirty="0"/>
              <a:t> </a:t>
            </a:r>
            <a:r>
              <a:rPr lang="en-US" sz="3000" dirty="0" err="1"/>
              <a:t>nhập</a:t>
            </a:r>
            <a:r>
              <a:rPr lang="en-US" sz="3000" dirty="0"/>
              <a:t> </a:t>
            </a:r>
            <a:r>
              <a:rPr lang="en-US" sz="3000" dirty="0" err="1"/>
              <a:t>bằng</a:t>
            </a:r>
            <a:r>
              <a:rPr lang="en-US" sz="3000" dirty="0"/>
              <a:t> </a:t>
            </a:r>
            <a:r>
              <a:rPr lang="en-US" sz="3000" dirty="0" err="1"/>
              <a:t>các</a:t>
            </a:r>
            <a:r>
              <a:rPr lang="en-US" sz="3000" dirty="0"/>
              <a:t> </a:t>
            </a:r>
            <a:r>
              <a:rPr lang="en-US" sz="3000" dirty="0" err="1"/>
              <a:t>tài</a:t>
            </a:r>
            <a:r>
              <a:rPr lang="en-US" sz="3000" dirty="0"/>
              <a:t> </a:t>
            </a:r>
            <a:r>
              <a:rPr lang="en-US" sz="3000" dirty="0" err="1"/>
              <a:t>khoản</a:t>
            </a:r>
            <a:r>
              <a:rPr lang="en-US" sz="3000" dirty="0"/>
              <a:t> </a:t>
            </a:r>
            <a:r>
              <a:rPr lang="en-US" sz="3000" dirty="0" err="1"/>
              <a:t>liên</a:t>
            </a:r>
            <a:r>
              <a:rPr lang="en-US" sz="3000" dirty="0"/>
              <a:t> </a:t>
            </a:r>
            <a:r>
              <a:rPr lang="en-US" sz="3000" dirty="0" err="1"/>
              <a:t>kết</a:t>
            </a:r>
            <a:endParaRPr lang="en-US" sz="3000" dirty="0"/>
          </a:p>
          <a:p>
            <a:pPr lvl="1"/>
            <a:r>
              <a:rPr lang="en-US" sz="3000" dirty="0" err="1"/>
              <a:t>Gợi</a:t>
            </a:r>
            <a:r>
              <a:rPr lang="en-US" sz="3000" dirty="0"/>
              <a:t> ý </a:t>
            </a:r>
            <a:r>
              <a:rPr lang="en-US" sz="3000" dirty="0" err="1"/>
              <a:t>sản</a:t>
            </a:r>
            <a:r>
              <a:rPr lang="en-US" sz="3000" dirty="0"/>
              <a:t> </a:t>
            </a:r>
            <a:r>
              <a:rPr lang="en-US" sz="3000" dirty="0" err="1"/>
              <a:t>phẩm</a:t>
            </a:r>
            <a:r>
              <a:rPr lang="en-US" sz="3000" dirty="0"/>
              <a:t> </a:t>
            </a:r>
            <a:r>
              <a:rPr lang="en-US" sz="3000" dirty="0" err="1"/>
              <a:t>cho</a:t>
            </a:r>
            <a:r>
              <a:rPr lang="en-US" sz="3000" dirty="0"/>
              <a:t> </a:t>
            </a:r>
            <a:r>
              <a:rPr lang="en-US" sz="3000" dirty="0" err="1"/>
              <a:t>khách</a:t>
            </a:r>
            <a:r>
              <a:rPr lang="en-US" sz="3000" dirty="0"/>
              <a:t> </a:t>
            </a:r>
            <a:r>
              <a:rPr lang="en-US" sz="3000" dirty="0" err="1"/>
              <a:t>hàng</a:t>
            </a:r>
            <a:endParaRPr lang="en-US" sz="3000" dirty="0"/>
          </a:p>
        </p:txBody>
      </p:sp>
    </p:spTree>
    <p:extLst>
      <p:ext uri="{BB962C8B-B14F-4D97-AF65-F5344CB8AC3E}">
        <p14:creationId xmlns:p14="http://schemas.microsoft.com/office/powerpoint/2010/main" val="342324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latin typeface="Times New Roman" panose="02020603050405020304" pitchFamily="18" charset="0"/>
                <a:cs typeface="Times New Roman" panose="02020603050405020304" pitchFamily="18" charset="0"/>
              </a:rPr>
              <a:t>Nội</a:t>
            </a:r>
            <a:r>
              <a:rPr lang="en-US" sz="3600" dirty="0">
                <a:latin typeface="Times New Roman" panose="02020603050405020304" pitchFamily="18" charset="0"/>
                <a:cs typeface="Times New Roman" panose="02020603050405020304" pitchFamily="18" charset="0"/>
              </a:rPr>
              <a:t> dung </a:t>
            </a:r>
            <a:r>
              <a:rPr lang="en-US" sz="3600" dirty="0" err="1">
                <a:latin typeface="Times New Roman" panose="02020603050405020304" pitchFamily="18" charset="0"/>
                <a:cs typeface="Times New Roman" panose="02020603050405020304" pitchFamily="18" charset="0"/>
              </a:rPr>
              <a:t>Báo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cáo</a:t>
            </a:r>
            <a:r>
              <a:rPr lang="en-US" sz="36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a:bodyPr>
          <a:lstStyle/>
          <a:p>
            <a:pPr marL="571500" indent="-571500">
              <a:lnSpc>
                <a:spcPct val="150000"/>
              </a:lnSpc>
              <a:buFont typeface="+mj-lt"/>
              <a:buAutoNum type="romanUcPeriod"/>
            </a:pPr>
            <a:r>
              <a:rPr lang="vi-VN" sz="3600" dirty="0">
                <a:latin typeface="Times New Roman" panose="02020603050405020304" pitchFamily="18" charset="0"/>
                <a:cs typeface="Times New Roman" panose="02020603050405020304" pitchFamily="18" charset="0"/>
              </a:rPr>
              <a:t>Tìm hiểu định nghĩa thương mại điện tử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gì</a:t>
            </a:r>
            <a:r>
              <a:rPr lang="en-US" sz="3600" dirty="0">
                <a:latin typeface="Times New Roman" panose="02020603050405020304" pitchFamily="18" charset="0"/>
                <a:cs typeface="Times New Roman" panose="02020603050405020304" pitchFamily="18" charset="0"/>
              </a:rPr>
              <a:t> ? </a:t>
            </a:r>
            <a:endParaRPr lang="vi-VN" sz="3600" dirty="0">
              <a:latin typeface="Times New Roman" panose="02020603050405020304" pitchFamily="18" charset="0"/>
              <a:cs typeface="Times New Roman" panose="02020603050405020304" pitchFamily="18" charset="0"/>
            </a:endParaRPr>
          </a:p>
          <a:p>
            <a:pPr marL="571500" indent="-571500">
              <a:lnSpc>
                <a:spcPct val="150000"/>
              </a:lnSpc>
              <a:buFont typeface="+mj-lt"/>
              <a:buAutoNum type="romanUcPeriod"/>
            </a:pPr>
            <a:r>
              <a:rPr lang="vi-VN" sz="3600" dirty="0">
                <a:latin typeface="Times New Roman" panose="02020603050405020304" pitchFamily="18" charset="0"/>
                <a:cs typeface="Times New Roman" panose="02020603050405020304" pitchFamily="18" charset="0"/>
              </a:rPr>
              <a:t>Giới thiệu tổng quan về website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vi-VN" sz="3600" dirty="0">
                <a:latin typeface="Times New Roman" panose="02020603050405020304" pitchFamily="18" charset="0"/>
                <a:cs typeface="Times New Roman" panose="02020603050405020304" pitchFamily="18" charset="0"/>
              </a:rPr>
              <a:t>nhóm </a:t>
            </a:r>
            <a:endParaRPr lang="en-US" sz="3600" dirty="0">
              <a:latin typeface="Times New Roman" panose="02020603050405020304" pitchFamily="18" charset="0"/>
              <a:cs typeface="Times New Roman" panose="02020603050405020304" pitchFamily="18" charset="0"/>
            </a:endParaRPr>
          </a:p>
          <a:p>
            <a:pPr marL="571500" indent="-571500">
              <a:lnSpc>
                <a:spcPct val="150000"/>
              </a:lnSpc>
              <a:buFont typeface="+mj-lt"/>
              <a:buAutoNum type="romanUcPeriod"/>
            </a:pPr>
            <a:r>
              <a:rPr lang="vi-VN" sz="3600" dirty="0">
                <a:latin typeface="Times New Roman" panose="02020603050405020304" pitchFamily="18" charset="0"/>
                <a:cs typeface="Times New Roman" panose="02020603050405020304" pitchFamily="18" charset="0"/>
              </a:rPr>
              <a:t>Hướng phát triển</a:t>
            </a:r>
          </a:p>
          <a:p>
            <a:pPr marL="571500" indent="-571500">
              <a:lnSpc>
                <a:spcPct val="150000"/>
              </a:lnSpc>
              <a:buFont typeface="+mj-lt"/>
              <a:buAutoNum type="romanUcPeriod"/>
            </a:pPr>
            <a:r>
              <a:rPr lang="vi-VN" sz="3600" dirty="0">
                <a:latin typeface="Times New Roman" panose="02020603050405020304" pitchFamily="18" charset="0"/>
                <a:cs typeface="Times New Roman" panose="02020603050405020304" pitchFamily="18" charset="0"/>
              </a:rPr>
              <a:t>Kết luận</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4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600" dirty="0">
                <a:latin typeface="Times New Roman" panose="02020603050405020304" pitchFamily="18" charset="0"/>
                <a:cs typeface="Times New Roman" panose="02020603050405020304" pitchFamily="18" charset="0"/>
              </a:rPr>
              <a:t>I . THƯƠNG MẠI ĐIỆN TỬ LÀ GÌ ?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2103119"/>
            <a:ext cx="10058400" cy="4305993"/>
          </a:xfrm>
        </p:spPr>
        <p:txBody>
          <a:bodyPr>
            <a:noAutofit/>
          </a:bodyPr>
          <a:lstStyle/>
          <a:p>
            <a:r>
              <a:rPr lang="vi-VN" sz="2600" dirty="0">
                <a:latin typeface="Times New Roman" panose="02020603050405020304" pitchFamily="18" charset="0"/>
                <a:cs typeface="Times New Roman" panose="02020603050405020304" pitchFamily="18" charset="0"/>
              </a:rPr>
              <a:t>Thương mại điện tử, hay còn gọi </a:t>
            </a:r>
            <a:r>
              <a:rPr lang="vi-VN" sz="2600" dirty="0">
                <a:solidFill>
                  <a:srgbClr val="FF0000"/>
                </a:solidFill>
                <a:latin typeface="Times New Roman" panose="02020603050405020304" pitchFamily="18" charset="0"/>
                <a:cs typeface="Times New Roman" panose="02020603050405020304" pitchFamily="18" charset="0"/>
              </a:rPr>
              <a:t>là e-commerce, e-comm </a:t>
            </a:r>
            <a:r>
              <a:rPr lang="vi-VN" sz="2600" dirty="0">
                <a:latin typeface="Times New Roman" panose="02020603050405020304" pitchFamily="18" charset="0"/>
                <a:cs typeface="Times New Roman" panose="02020603050405020304" pitchFamily="18" charset="0"/>
              </a:rPr>
              <a:t>hay </a:t>
            </a:r>
            <a:r>
              <a:rPr lang="vi-VN" sz="2600" dirty="0">
                <a:solidFill>
                  <a:srgbClr val="FF0000"/>
                </a:solidFill>
                <a:latin typeface="Times New Roman" panose="02020603050405020304" pitchFamily="18" charset="0"/>
                <a:cs typeface="Times New Roman" panose="02020603050405020304" pitchFamily="18" charset="0"/>
              </a:rPr>
              <a:t>EC</a:t>
            </a:r>
            <a:r>
              <a:rPr lang="vi-VN" sz="2600" dirty="0">
                <a:latin typeface="Times New Roman" panose="02020603050405020304" pitchFamily="18" charset="0"/>
                <a:cs typeface="Times New Roman" panose="02020603050405020304" pitchFamily="18" charset="0"/>
              </a:rPr>
              <a:t>, là sự mua bán sản phẩm hay dịch vụ trên các hệ thống điện tử như Internet và các mạng máy tính.[1][2] Thương mại điện tử dựa trên một số công nghệ như chuyển tiền điện tử, quản lý chuỗi dây chuyền cung ứng, tiếp thị Internet, quá trình giao dịch trực tuyến, trao đổi dữ liệu điện tử </a:t>
            </a:r>
            <a:r>
              <a:rPr lang="vi-VN" sz="2600" dirty="0">
                <a:solidFill>
                  <a:srgbClr val="FF0000"/>
                </a:solidFill>
                <a:latin typeface="Times New Roman" panose="02020603050405020304" pitchFamily="18" charset="0"/>
                <a:cs typeface="Times New Roman" panose="02020603050405020304" pitchFamily="18" charset="0"/>
              </a:rPr>
              <a:t>(EDI), </a:t>
            </a:r>
            <a:r>
              <a:rPr lang="vi-VN" sz="2600" dirty="0">
                <a:latin typeface="Times New Roman" panose="02020603050405020304" pitchFamily="18" charset="0"/>
                <a:cs typeface="Times New Roman" panose="02020603050405020304" pitchFamily="18" charset="0"/>
              </a:rPr>
              <a:t>các hệ thống quản lý hàng tồn kho, và các hệ thống tự động thu thập dữ liệu. Thương mại điện tử hiện đại thường sử dụng mạng </a:t>
            </a:r>
            <a:r>
              <a:rPr lang="vi-VN" sz="2600" dirty="0">
                <a:solidFill>
                  <a:srgbClr val="FF0000"/>
                </a:solidFill>
                <a:latin typeface="Times New Roman" panose="02020603050405020304" pitchFamily="18" charset="0"/>
                <a:cs typeface="Times New Roman" panose="02020603050405020304" pitchFamily="18" charset="0"/>
              </a:rPr>
              <a:t>World Wide </a:t>
            </a:r>
            <a:r>
              <a:rPr lang="vi-VN" sz="2600" dirty="0">
                <a:latin typeface="Times New Roman" panose="02020603050405020304" pitchFamily="18" charset="0"/>
                <a:cs typeface="Times New Roman" panose="02020603050405020304" pitchFamily="18" charset="0"/>
              </a:rPr>
              <a:t>Web là một điểm ít nhất phải có trong chu trình giao dịch, mặc dù nó có thể bao gồm một phạm vi lớn hơn về mặt công nghệ như email, các thiết bị di động như là điện thoại.</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90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a:latin typeface="Times New Roman" panose="02020603050405020304" pitchFamily="18" charset="0"/>
                <a:cs typeface="Times New Roman" panose="02020603050405020304" pitchFamily="18" charset="0"/>
              </a:rPr>
              <a:t>II. TỔNG QUAN VỀ WEBSITE NHÓM XÂY DỰNG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lnSpc>
                <a:spcPct val="150000"/>
              </a:lnSpc>
              <a:buFont typeface="+mj-lt"/>
              <a:buAutoNum type="arabicPeriod"/>
            </a:pPr>
            <a:r>
              <a:rPr lang="vi-VN" sz="2600" dirty="0">
                <a:latin typeface="Times New Roman" panose="02020603050405020304" pitchFamily="18" charset="0"/>
                <a:cs typeface="Times New Roman" panose="02020603050405020304" pitchFamily="18" charset="0"/>
              </a:rPr>
              <a:t>Giới thiệu website</a:t>
            </a:r>
          </a:p>
          <a:p>
            <a:pPr marL="514350" indent="-514350">
              <a:lnSpc>
                <a:spcPct val="150000"/>
              </a:lnSpc>
              <a:buFont typeface="+mj-lt"/>
              <a:buAutoNum type="arabicPeriod"/>
            </a:pPr>
            <a:r>
              <a:rPr lang="vi-VN" sz="2600" dirty="0">
                <a:latin typeface="Times New Roman" panose="02020603050405020304" pitchFamily="18" charset="0"/>
                <a:cs typeface="Times New Roman" panose="02020603050405020304" pitchFamily="18" charset="0"/>
              </a:rPr>
              <a:t>Sơ đồ hoạt động </a:t>
            </a:r>
          </a:p>
          <a:p>
            <a:pPr marL="514350" indent="-514350">
              <a:lnSpc>
                <a:spcPct val="150000"/>
              </a:lnSpc>
              <a:buFont typeface="+mj-lt"/>
              <a:buAutoNum type="arabicPeriod"/>
            </a:pPr>
            <a:r>
              <a:rPr lang="vi-VN" sz="2600" dirty="0">
                <a:latin typeface="Times New Roman" panose="02020603050405020304" pitchFamily="18" charset="0"/>
                <a:cs typeface="Times New Roman" panose="02020603050405020304" pitchFamily="18" charset="0"/>
              </a:rPr>
              <a:t>Các chức năng chính</a:t>
            </a:r>
          </a:p>
          <a:p>
            <a:pPr marL="514350" indent="-514350">
              <a:lnSpc>
                <a:spcPct val="150000"/>
              </a:lnSpc>
              <a:buFont typeface="+mj-lt"/>
              <a:buAutoNum type="arabicPeriod"/>
            </a:pPr>
            <a:r>
              <a:rPr lang="vi-VN" sz="2600" dirty="0">
                <a:latin typeface="Times New Roman" panose="02020603050405020304" pitchFamily="18" charset="0"/>
                <a:cs typeface="Times New Roman" panose="02020603050405020304" pitchFamily="18" charset="0"/>
              </a:rPr>
              <a:t>Công cụ và ngôn ngữ sử dụng</a:t>
            </a:r>
          </a:p>
          <a:p>
            <a:pPr marL="514350" indent="-514350">
              <a:lnSpc>
                <a:spcPct val="150000"/>
              </a:lnSpc>
              <a:buFont typeface="+mj-lt"/>
              <a:buAutoNum type="arabicPeriod"/>
            </a:pPr>
            <a:r>
              <a:rPr lang="vi-VN" sz="2600" dirty="0">
                <a:latin typeface="Times New Roman" panose="02020603050405020304" pitchFamily="18" charset="0"/>
                <a:cs typeface="Times New Roman" panose="02020603050405020304" pitchFamily="18" charset="0"/>
              </a:rPr>
              <a:t> Giao diện người dùng</a:t>
            </a: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98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521367"/>
            <a:ext cx="10058400" cy="5670885"/>
          </a:xfrm>
        </p:spPr>
        <p:txBody>
          <a:bodyPr numCol="1">
            <a:normAutofit fontScale="85000" lnSpcReduction="10000"/>
          </a:bodyPr>
          <a:lstStyle/>
          <a:p>
            <a:pPr marL="514350" indent="-514350">
              <a:buAutoNum type="arabicPeriod"/>
            </a:pPr>
            <a:r>
              <a:rPr lang="vi-VN" sz="3800" dirty="0">
                <a:latin typeface="Times New Roman" panose="02020603050405020304" pitchFamily="18" charset="0"/>
                <a:cs typeface="Times New Roman" panose="02020603050405020304" pitchFamily="18" charset="0"/>
              </a:rPr>
              <a:t>Giới thiệu </a:t>
            </a:r>
            <a:r>
              <a:rPr lang="en-US" sz="3800" dirty="0">
                <a:latin typeface="Times New Roman" panose="02020603050405020304" pitchFamily="18" charset="0"/>
                <a:cs typeface="Times New Roman" panose="02020603050405020304" pitchFamily="18" charset="0"/>
              </a:rPr>
              <a:t>Website: </a:t>
            </a:r>
          </a:p>
          <a:p>
            <a:pPr marL="0" indent="0" algn="just">
              <a:buNone/>
            </a:pPr>
            <a:r>
              <a:rPr lang="vi-VN" sz="3200" dirty="0">
                <a:latin typeface="Times New Roman" panose="02020603050405020304" pitchFamily="18" charset="0"/>
                <a:cs typeface="Times New Roman" panose="02020603050405020304" pitchFamily="18" charset="0"/>
              </a:rPr>
              <a:t>Cuộc sống phát triển đi cùng với đó là nhu cầu kinh doanh, buôn bán ngày càng tăng cao với các hình thức kinh doanh khác nhau. Bên cạnh việc mở các cửa hàng kinh doanh theo kiểu truyền thống với lợi thế về mặt bằng, ngày càng có nhiều doanh nghiệp đi theo hướng phát triển hoạt động bán hàng trực tuyến, trong đó nổi bật nhất là bán hàng trực tuyến qua website bán hàng. Mặc dù vậy, không phải tất cả mọi người đều hiểu được website bán hàng trực tuyến là gì và tầm quan trọng của việc thiết kế website bán hàng trong việc thúc đẩy doanh thu và quảng bá thương hiệu hiệu quả đối với cửa hàng, doanh nghiệp trong thời đại Internet bùng nổ như hiện nay. Dưới đây, Tech5S giải thích chi tiết cho khách hàng hiểu hơn về website bán hàng trực tuyến là gì và ưu điểm nổi bật của nó so với các hình thức bán hàng khác.</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22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810" y="595811"/>
            <a:ext cx="10058400" cy="3931920"/>
          </a:xfrm>
        </p:spPr>
        <p:txBody>
          <a:bodyPr>
            <a:normAutofit/>
          </a:bodyPr>
          <a:lstStyle/>
          <a:p>
            <a:r>
              <a:rPr lang="vi-VN" sz="3200" dirty="0">
                <a:latin typeface="Times New Roman" panose="02020603050405020304" pitchFamily="18" charset="0"/>
                <a:cs typeface="Times New Roman" panose="02020603050405020304" pitchFamily="18" charset="0"/>
              </a:rPr>
              <a:t>2. Sơ đồ hoạt động</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2054" name="Picture 6" descr="Sự khác biệt giữa marketing B2B và B2C - The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217" y="1379045"/>
            <a:ext cx="9155565" cy="488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66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658" y="385012"/>
            <a:ext cx="11288683" cy="6556116"/>
          </a:xfrm>
        </p:spPr>
        <p:txBody>
          <a:bodyPr>
            <a:noAutofit/>
          </a:bodyPr>
          <a:lstStyle/>
          <a:p>
            <a:r>
              <a:rPr lang="vi-VN" sz="2400" dirty="0">
                <a:latin typeface="Times New Roman" panose="02020603050405020304" pitchFamily="18" charset="0"/>
                <a:cs typeface="Times New Roman" panose="02020603050405020304" pitchFamily="18" charset="0"/>
              </a:rPr>
              <a:t>3. CÁC CHỨC NĂNG CHÍNH ? </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Đăng nhập,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đăng ký tài khoản.</a:t>
            </a:r>
            <a:r>
              <a:rPr lang="en-US" sz="2400" dirty="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Mua h</a:t>
            </a:r>
            <a:r>
              <a:rPr lang="en-US" sz="2400" dirty="0">
                <a:latin typeface="Times New Roman" panose="02020603050405020304" pitchFamily="18" charset="0"/>
                <a:cs typeface="Times New Roman" panose="02020603050405020304" pitchFamily="18" charset="0"/>
              </a:rPr>
              <a:t>à</a:t>
            </a:r>
            <a:r>
              <a:rPr lang="vi-VN" sz="2400" dirty="0">
                <a:latin typeface="Times New Roman" panose="02020603050405020304" pitchFamily="18" charset="0"/>
                <a:cs typeface="Times New Roman" panose="02020603050405020304" pitchFamily="18" charset="0"/>
              </a:rPr>
              <a:t>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website.</a:t>
            </a:r>
            <a:r>
              <a:rPr lang="vi-VN" sz="2400" dirty="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Thêm, xóa</a:t>
            </a: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sửa sản 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Thanh toán: </a:t>
            </a:r>
            <a:r>
              <a:rPr lang="en-US" sz="2400" dirty="0">
                <a:latin typeface="Times New Roman" panose="02020603050405020304" pitchFamily="18" charset="0"/>
                <a:cs typeface="Times New Roman" panose="02020603050405020304" pitchFamily="18" charset="0"/>
              </a:rPr>
              <a:t>qua </a:t>
            </a:r>
            <a:r>
              <a:rPr lang="vi-VN" sz="2400" dirty="0">
                <a:latin typeface="Times New Roman" panose="02020603050405020304" pitchFamily="18" charset="0"/>
                <a:cs typeface="Times New Roman" panose="02020603050405020304" pitchFamily="18" charset="0"/>
              </a:rPr>
              <a:t>Paypal, COD </a:t>
            </a: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Tìm kiếm sản phẩm cần mua </a:t>
            </a: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Review sản phẩm</a:t>
            </a: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Thêm sản phẩm vào giỏ hàng</a:t>
            </a: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Danh mục sản phẩm</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vi-V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09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658" y="481263"/>
            <a:ext cx="11288683" cy="6077479"/>
          </a:xfrm>
        </p:spPr>
        <p:txBody>
          <a:bodyPr>
            <a:noAutofit/>
          </a:bodyPr>
          <a:lstStyle/>
          <a:p>
            <a:r>
              <a:rPr lang="vi-VN" sz="2400" dirty="0">
                <a:latin typeface="Times New Roman" panose="02020603050405020304" pitchFamily="18" charset="0"/>
                <a:cs typeface="Times New Roman" panose="02020603050405020304" pitchFamily="18" charset="0"/>
              </a:rPr>
              <a:t>4. CÔNG CỤ VÀ NGÔN NGỮ SỬ DỤNG?</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 Công cụ:</a:t>
            </a:r>
          </a:p>
          <a:p>
            <a:pPr marL="800100" lvl="1" indent="-342900">
              <a:lnSpc>
                <a:spcPct val="15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Xampp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Sublimetext</a:t>
            </a:r>
            <a:endParaRPr lang="vi-V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Ngôn ngữ và framework sử dụng</a:t>
            </a:r>
          </a:p>
          <a:p>
            <a:pPr marL="800100" lvl="1"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HTML </a:t>
            </a:r>
          </a:p>
          <a:p>
            <a:pPr marL="800100" lvl="1"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CSS </a:t>
            </a:r>
          </a:p>
          <a:p>
            <a:pPr marL="800100" lvl="1"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JS</a:t>
            </a:r>
          </a:p>
          <a:p>
            <a:pPr marL="800100" lvl="1"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Boostrap</a:t>
            </a:r>
          </a:p>
          <a:p>
            <a:pPr marL="800100" lvl="1" indent="-342900">
              <a:lnSpc>
                <a:spcPct val="15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SQL</a:t>
            </a: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PHP </a:t>
            </a:r>
            <a:r>
              <a:rPr lang="en-US" sz="2400" dirty="0" err="1">
                <a:latin typeface="Times New Roman" panose="02020603050405020304" pitchFamily="18" charset="0"/>
                <a:cs typeface="Times New Roman" panose="02020603050405020304" pitchFamily="18" charset="0"/>
              </a:rPr>
              <a:t>Laravel</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76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658" y="481263"/>
            <a:ext cx="11288683" cy="6077479"/>
          </a:xfrm>
        </p:spPr>
        <p:txBody>
          <a:bodyPr>
            <a:noAutofit/>
          </a:bodyPr>
          <a:lstStyle/>
          <a:p>
            <a:r>
              <a:rPr lang="vi-VN"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use case </a:t>
            </a:r>
          </a:p>
        </p:txBody>
      </p:sp>
      <p:pic>
        <p:nvPicPr>
          <p:cNvPr id="10" name="Picture 9">
            <a:extLst>
              <a:ext uri="{FF2B5EF4-FFF2-40B4-BE49-F238E27FC236}">
                <a16:creationId xmlns:a16="http://schemas.microsoft.com/office/drawing/2014/main" id="{18AE0FA7-3A36-4FAF-ACDA-F1AEC8C23CE9}"/>
              </a:ext>
            </a:extLst>
          </p:cNvPr>
          <p:cNvPicPr>
            <a:picLocks noChangeAspect="1"/>
          </p:cNvPicPr>
          <p:nvPr/>
        </p:nvPicPr>
        <p:blipFill>
          <a:blip r:embed="rId2"/>
          <a:stretch>
            <a:fillRect/>
          </a:stretch>
        </p:blipFill>
        <p:spPr>
          <a:xfrm>
            <a:off x="2140616" y="1144425"/>
            <a:ext cx="7910765" cy="4569149"/>
          </a:xfrm>
          <a:prstGeom prst="rect">
            <a:avLst/>
          </a:prstGeom>
        </p:spPr>
      </p:pic>
    </p:spTree>
    <p:extLst>
      <p:ext uri="{BB962C8B-B14F-4D97-AF65-F5344CB8AC3E}">
        <p14:creationId xmlns:p14="http://schemas.microsoft.com/office/powerpoint/2010/main" val="584501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73</TotalTime>
  <Words>622</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Garamond</vt:lpstr>
      <vt:lpstr>Tahoma</vt:lpstr>
      <vt:lpstr>Times New Roman</vt:lpstr>
      <vt:lpstr>Verdana</vt:lpstr>
      <vt:lpstr>Savon</vt:lpstr>
      <vt:lpstr>Báo Cáo ĐỒ Án MÔN: PHát triển ứng dụng web Đề Tài: XÂY dựng website thương mại điện tử bán thiết bị điện tử</vt:lpstr>
      <vt:lpstr>Nội dung Báo cáo:</vt:lpstr>
      <vt:lpstr>I . THƯƠNG MẠI ĐIỆN TỬ LÀ GÌ ? </vt:lpstr>
      <vt:lpstr>II. TỔNG QUAN VỀ WEBSITE NHÓM XÂY DỰNG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Khoa Nguyen</cp:lastModifiedBy>
  <cp:revision>30</cp:revision>
  <dcterms:created xsi:type="dcterms:W3CDTF">2020-12-05T14:59:10Z</dcterms:created>
  <dcterms:modified xsi:type="dcterms:W3CDTF">2020-12-05T17:02:42Z</dcterms:modified>
</cp:coreProperties>
</file>