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5" r:id="rId6"/>
    <p:sldId id="264" r:id="rId7"/>
    <p:sldId id="272" r:id="rId8"/>
    <p:sldId id="273" r:id="rId9"/>
    <p:sldId id="270" r:id="rId10"/>
    <p:sldId id="274" r:id="rId11"/>
    <p:sldId id="276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3"/>
    <p:restoredTop sz="90657" autoAdjust="0"/>
  </p:normalViewPr>
  <p:slideViewPr>
    <p:cSldViewPr snapToGrid="0">
      <p:cViewPr varScale="1">
        <p:scale>
          <a:sx n="85" d="100"/>
          <a:sy n="85" d="100"/>
        </p:scale>
        <p:origin x="10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12/28/22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12/28/22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7208" y="4434840"/>
            <a:ext cx="7100604" cy="1122202"/>
          </a:xfrm>
        </p:spPr>
        <p:txBody>
          <a:bodyPr/>
          <a:lstStyle/>
          <a:p>
            <a:r>
              <a:rPr lang="en-US" dirty="0"/>
              <a:t>Twitter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Nguyen Kim Ngan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9147"/>
            <a:ext cx="5925608" cy="1304925"/>
          </a:xfrm>
        </p:spPr>
        <p:txBody>
          <a:bodyPr/>
          <a:lstStyle/>
          <a:p>
            <a:r>
              <a:rPr lang="en-US" dirty="0"/>
              <a:t>1. Data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40B22FB-85A9-B147-B199-50DBC0425E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817979"/>
              </p:ext>
            </p:extLst>
          </p:nvPr>
        </p:nvGraphicFramePr>
        <p:xfrm>
          <a:off x="5044440" y="2239157"/>
          <a:ext cx="6309360" cy="32530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Count</a:t>
                      </a:r>
                      <a:endParaRPr lang="en-US" sz="20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Percentage</a:t>
                      </a:r>
                      <a:endParaRPr lang="en-US" sz="20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Positive tweets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JP" sz="2000" b="0" i="0" kern="1200" dirty="0">
                          <a:solidFill>
                            <a:srgbClr val="333F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72249</a:t>
                      </a:r>
                      <a:endParaRPr lang="en-US" sz="2000" b="0" i="0" kern="1200" dirty="0">
                        <a:solidFill>
                          <a:srgbClr val="333F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44.3%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Neutral tweets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JP" sz="2000" b="0" i="0" kern="1200" dirty="0">
                          <a:solidFill>
                            <a:srgbClr val="333F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55211</a:t>
                      </a:r>
                      <a:endParaRPr lang="en-US" sz="2000" b="0" i="0" kern="1200" dirty="0">
                        <a:solidFill>
                          <a:srgbClr val="333F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33.9%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Negative tweets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JP" sz="2000" b="0" i="0" kern="1200" dirty="0">
                          <a:solidFill>
                            <a:srgbClr val="333F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35509</a:t>
                      </a:r>
                      <a:endParaRPr lang="en-US" sz="2000" b="0" i="0" kern="1200" dirty="0">
                        <a:solidFill>
                          <a:srgbClr val="333F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21.8%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2000" b="0" i="0" kern="1200" dirty="0">
                          <a:solidFill>
                            <a:srgbClr val="333F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 kern="1200" dirty="0">
                          <a:solidFill>
                            <a:srgbClr val="333F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162969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833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ubtitle 2">
            <a:extLst>
              <a:ext uri="{FF2B5EF4-FFF2-40B4-BE49-F238E27FC236}">
                <a16:creationId xmlns:a16="http://schemas.microsoft.com/office/drawing/2014/main" id="{EAB6739D-5303-7B42-AF61-0AB9BB043210}"/>
              </a:ext>
            </a:extLst>
          </p:cNvPr>
          <p:cNvSpPr txBox="1">
            <a:spLocks/>
          </p:cNvSpPr>
          <p:nvPr/>
        </p:nvSpPr>
        <p:spPr>
          <a:xfrm>
            <a:off x="2747963" y="509126"/>
            <a:ext cx="669607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Distribution of twitter sentiment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A4B7C70-6677-294C-906C-33ABDA13B261}"/>
              </a:ext>
            </a:extLst>
          </p:cNvPr>
          <p:cNvGrpSpPr/>
          <p:nvPr/>
        </p:nvGrpSpPr>
        <p:grpSpPr>
          <a:xfrm>
            <a:off x="2169411" y="874251"/>
            <a:ext cx="8164877" cy="4709583"/>
            <a:chOff x="1105109" y="1589478"/>
            <a:chExt cx="8164877" cy="470958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3B0D288-D184-A74F-A335-7C545DB94C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5109" y="1589478"/>
              <a:ext cx="6970183" cy="4709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Subtitle 2">
              <a:extLst>
                <a:ext uri="{FF2B5EF4-FFF2-40B4-BE49-F238E27FC236}">
                  <a16:creationId xmlns:a16="http://schemas.microsoft.com/office/drawing/2014/main" id="{FCEDFF69-B560-0746-AA83-CBAE9FE66861}"/>
                </a:ext>
              </a:extLst>
            </p:cNvPr>
            <p:cNvSpPr txBox="1">
              <a:spLocks/>
            </p:cNvSpPr>
            <p:nvPr/>
          </p:nvSpPr>
          <p:spPr>
            <a:xfrm>
              <a:off x="1105109" y="5523355"/>
              <a:ext cx="8164877" cy="365125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1400" kern="1200" spc="150" baseline="0" dirty="0" smtClean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Positive              Neutral              Negative</a:t>
              </a:r>
            </a:p>
          </p:txBody>
        </p:sp>
      </p:grpSp>
      <p:sp>
        <p:nvSpPr>
          <p:cNvPr id="48" name="Subtitle 2">
            <a:extLst>
              <a:ext uri="{FF2B5EF4-FFF2-40B4-BE49-F238E27FC236}">
                <a16:creationId xmlns:a16="http://schemas.microsoft.com/office/drawing/2014/main" id="{25E35006-7753-6944-87A8-72BE857F6AB4}"/>
              </a:ext>
            </a:extLst>
          </p:cNvPr>
          <p:cNvSpPr txBox="1">
            <a:spLocks/>
          </p:cNvSpPr>
          <p:nvPr/>
        </p:nvSpPr>
        <p:spPr>
          <a:xfrm>
            <a:off x="2306465" y="5948959"/>
            <a:ext cx="669607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Comment: Positive tweets are the most popular.  </a:t>
            </a: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ubtitle 2">
            <a:extLst>
              <a:ext uri="{FF2B5EF4-FFF2-40B4-BE49-F238E27FC236}">
                <a16:creationId xmlns:a16="http://schemas.microsoft.com/office/drawing/2014/main" id="{EAB6739D-5303-7B42-AF61-0AB9BB043210}"/>
              </a:ext>
            </a:extLst>
          </p:cNvPr>
          <p:cNvSpPr txBox="1">
            <a:spLocks/>
          </p:cNvSpPr>
          <p:nvPr/>
        </p:nvSpPr>
        <p:spPr>
          <a:xfrm>
            <a:off x="2235200" y="5787572"/>
            <a:ext cx="7680372" cy="748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Comment: The neutral tweets are usually short while the others have medium length. 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6C07BD7-CFAA-0142-819F-C027482D5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705303"/>
            <a:ext cx="7680373" cy="482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80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ubtitle 2">
            <a:extLst>
              <a:ext uri="{FF2B5EF4-FFF2-40B4-BE49-F238E27FC236}">
                <a16:creationId xmlns:a16="http://schemas.microsoft.com/office/drawing/2014/main" id="{EAB6739D-5303-7B42-AF61-0AB9BB043210}"/>
              </a:ext>
            </a:extLst>
          </p:cNvPr>
          <p:cNvSpPr txBox="1">
            <a:spLocks/>
          </p:cNvSpPr>
          <p:nvPr/>
        </p:nvSpPr>
        <p:spPr>
          <a:xfrm>
            <a:off x="2747963" y="795848"/>
            <a:ext cx="669607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Most frequent words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7C8A2373-8C78-6F4F-97B5-868587218F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3130472"/>
              </p:ext>
            </p:extLst>
          </p:nvPr>
        </p:nvGraphicFramePr>
        <p:xfrm>
          <a:off x="1722744" y="1533047"/>
          <a:ext cx="8746512" cy="32530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13429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6733083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Count</a:t>
                      </a:r>
                      <a:endParaRPr lang="en-US" sz="20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Positive tweets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kern="1200" dirty="0">
                          <a:solidFill>
                            <a:srgbClr val="333F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JP" sz="2000" b="0" i="0" kern="1200" dirty="0">
                          <a:solidFill>
                            <a:srgbClr val="333F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odi, the, and, for, you, india, will, are, that, this</a:t>
                      </a:r>
                      <a:endParaRPr lang="en-US" sz="2000" b="0" i="0" kern="1200" dirty="0">
                        <a:solidFill>
                          <a:srgbClr val="333F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Neutral tweets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kern="1200" dirty="0">
                          <a:solidFill>
                            <a:srgbClr val="333F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Modi, the, and, for, you, will, not, this, </a:t>
                      </a:r>
                      <a:r>
                        <a:rPr lang="en-US" sz="2000" b="0" i="0" kern="1200" dirty="0" err="1">
                          <a:solidFill>
                            <a:srgbClr val="333F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</a:t>
                      </a:r>
                      <a:endParaRPr lang="en-US" sz="2000" b="0" i="0" kern="1200" dirty="0">
                        <a:solidFill>
                          <a:srgbClr val="333F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Negative tweets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kern="1200" dirty="0">
                          <a:solidFill>
                            <a:srgbClr val="333F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JP" sz="2000" b="0" i="0" kern="1200" dirty="0">
                          <a:solidFill>
                            <a:srgbClr val="333F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odi, the, and, for, you, not, are, that, this, will</a:t>
                      </a:r>
                      <a:endParaRPr lang="en-US" sz="2000" b="0" i="0" kern="1200" dirty="0">
                        <a:solidFill>
                          <a:srgbClr val="333F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2000" b="0" i="0" kern="1200" dirty="0">
                          <a:solidFill>
                            <a:srgbClr val="333F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kern="1200" dirty="0">
                          <a:solidFill>
                            <a:srgbClr val="333F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Modi, the, and, for, you, not, will, this, </a:t>
                      </a:r>
                      <a:r>
                        <a:rPr lang="en-US" sz="2000" b="0" i="0" kern="1200" dirty="0" err="1">
                          <a:solidFill>
                            <a:srgbClr val="333F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</a:t>
                      </a:r>
                      <a:r>
                        <a:rPr lang="en-US" sz="2000" b="0" i="0" kern="1200" dirty="0">
                          <a:solidFill>
                            <a:srgbClr val="333F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833978"/>
                  </a:ext>
                </a:extLst>
              </a:tr>
            </a:tbl>
          </a:graphicData>
        </a:graphic>
      </p:graphicFrame>
      <p:sp>
        <p:nvSpPr>
          <p:cNvPr id="14" name="Subtitle 2">
            <a:extLst>
              <a:ext uri="{FF2B5EF4-FFF2-40B4-BE49-F238E27FC236}">
                <a16:creationId xmlns:a16="http://schemas.microsoft.com/office/drawing/2014/main" id="{6C59825F-2D8A-A84D-898E-A874E86FABB2}"/>
              </a:ext>
            </a:extLst>
          </p:cNvPr>
          <p:cNvSpPr txBox="1">
            <a:spLocks/>
          </p:cNvSpPr>
          <p:nvPr/>
        </p:nvSpPr>
        <p:spPr>
          <a:xfrm>
            <a:off x="1614774" y="4991724"/>
            <a:ext cx="8962452" cy="10704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Comment: ”Modi” is the most frequent word in all categories. Others are mainly </a:t>
            </a:r>
            <a:r>
              <a:rPr lang="en-US" sz="2000" dirty="0" err="1"/>
              <a:t>stopwords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5631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836" y="-472546"/>
            <a:ext cx="6696075" cy="1909763"/>
          </a:xfrm>
        </p:spPr>
        <p:txBody>
          <a:bodyPr/>
          <a:lstStyle/>
          <a:p>
            <a:r>
              <a:rPr lang="en-US" dirty="0"/>
              <a:t>2. Data cleaning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9458AE2-B225-B842-9069-86955B6191D4}"/>
              </a:ext>
            </a:extLst>
          </p:cNvPr>
          <p:cNvSpPr txBox="1">
            <a:spLocks/>
          </p:cNvSpPr>
          <p:nvPr/>
        </p:nvSpPr>
        <p:spPr>
          <a:xfrm>
            <a:off x="5650970" y="1895596"/>
            <a:ext cx="6133891" cy="40023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en-US" sz="2000" dirty="0"/>
              <a:t>Remove </a:t>
            </a:r>
            <a:r>
              <a:rPr lang="en-US" sz="2000" dirty="0" err="1"/>
              <a:t>NaN</a:t>
            </a:r>
            <a:r>
              <a:rPr lang="en-US" sz="2000" dirty="0"/>
              <a:t> values</a:t>
            </a:r>
          </a:p>
          <a:p>
            <a:pPr marL="457200" indent="-457200" algn="l">
              <a:buAutoNum type="arabicPeriod"/>
            </a:pPr>
            <a:r>
              <a:rPr lang="en-US" sz="2000" dirty="0"/>
              <a:t>Remove </a:t>
            </a:r>
            <a:r>
              <a:rPr lang="en-US" sz="2000" dirty="0" err="1"/>
              <a:t>stopwords</a:t>
            </a:r>
            <a:endParaRPr lang="en-US" sz="2000" dirty="0"/>
          </a:p>
          <a:p>
            <a:pPr marL="457200" indent="-457200" algn="l">
              <a:buAutoNum type="arabicPeriod"/>
            </a:pPr>
            <a:r>
              <a:rPr lang="en-US" sz="2000" dirty="0"/>
              <a:t>Remove punctuation</a:t>
            </a:r>
          </a:p>
          <a:p>
            <a:pPr marL="457200" indent="-457200" algn="l">
              <a:buAutoNum type="arabicPeriod"/>
            </a:pPr>
            <a:r>
              <a:rPr lang="en-US" sz="2000" dirty="0"/>
              <a:t>Stem the words</a:t>
            </a:r>
          </a:p>
          <a:p>
            <a:pPr marL="457200" indent="-457200" algn="l">
              <a:buAutoNum type="arabicPeriod"/>
            </a:pPr>
            <a:r>
              <a:rPr lang="en-US" sz="2000" dirty="0"/>
              <a:t>Tokenize the words</a:t>
            </a:r>
          </a:p>
          <a:p>
            <a:pPr marL="457200" indent="-457200" algn="l">
              <a:buAutoNum type="arabicPeriod"/>
            </a:pPr>
            <a:endParaRPr lang="en-US" sz="2000" dirty="0"/>
          </a:p>
          <a:p>
            <a:pPr marL="457200" indent="-457200" algn="l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21FF4-9D97-B842-B18B-20DFBF3D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910984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D8F3C1D-7D17-3044-9F16-7A012FD5E472}"/>
              </a:ext>
            </a:extLst>
          </p:cNvPr>
          <p:cNvSpPr txBox="1">
            <a:spLocks/>
          </p:cNvSpPr>
          <p:nvPr/>
        </p:nvSpPr>
        <p:spPr>
          <a:xfrm>
            <a:off x="616212" y="950980"/>
            <a:ext cx="3254905" cy="416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Positive tweets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70DDA3E-FBA4-9440-86CD-4D4EB5894166}"/>
              </a:ext>
            </a:extLst>
          </p:cNvPr>
          <p:cNvSpPr txBox="1">
            <a:spLocks/>
          </p:cNvSpPr>
          <p:nvPr/>
        </p:nvSpPr>
        <p:spPr>
          <a:xfrm>
            <a:off x="4504794" y="929814"/>
            <a:ext cx="3254905" cy="416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Neutral tweets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EA495BE-DB32-584D-B65D-1C8803A6AC48}"/>
              </a:ext>
            </a:extLst>
          </p:cNvPr>
          <p:cNvSpPr txBox="1">
            <a:spLocks/>
          </p:cNvSpPr>
          <p:nvPr/>
        </p:nvSpPr>
        <p:spPr>
          <a:xfrm>
            <a:off x="8320881" y="950980"/>
            <a:ext cx="3254905" cy="416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Negative tweets</a:t>
            </a:r>
          </a:p>
        </p:txBody>
      </p:sp>
      <p:pic>
        <p:nvPicPr>
          <p:cNvPr id="6158" name="Picture 14">
            <a:extLst>
              <a:ext uri="{FF2B5EF4-FFF2-40B4-BE49-F238E27FC236}">
                <a16:creationId xmlns:a16="http://schemas.microsoft.com/office/drawing/2014/main" id="{F14D96C2-7687-F847-ACF7-F865152AC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13" y="1583333"/>
            <a:ext cx="3594101" cy="359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>
            <a:extLst>
              <a:ext uri="{FF2B5EF4-FFF2-40B4-BE49-F238E27FC236}">
                <a16:creationId xmlns:a16="http://schemas.microsoft.com/office/drawing/2014/main" id="{7F383E67-69D3-FC4F-BDD7-99E7B0704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286" y="1583333"/>
            <a:ext cx="3594101" cy="359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>
            <a:extLst>
              <a:ext uri="{FF2B5EF4-FFF2-40B4-BE49-F238E27FC236}">
                <a16:creationId xmlns:a16="http://schemas.microsoft.com/office/drawing/2014/main" id="{50408AF8-AF79-2142-A229-17F81713B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197" y="1583333"/>
            <a:ext cx="3594101" cy="359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2">
            <a:extLst>
              <a:ext uri="{FF2B5EF4-FFF2-40B4-BE49-F238E27FC236}">
                <a16:creationId xmlns:a16="http://schemas.microsoft.com/office/drawing/2014/main" id="{F586DE8A-B619-6C44-AE7D-BA071641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-111430"/>
            <a:ext cx="10515600" cy="1325563"/>
          </a:xfrm>
        </p:spPr>
        <p:txBody>
          <a:bodyPr/>
          <a:lstStyle/>
          <a:p>
            <a:r>
              <a:rPr lang="en-US" dirty="0"/>
              <a:t>Word cloud after cleaning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60D4B93-1573-9C40-8D0C-9FA33EBA3B50}"/>
              </a:ext>
            </a:extLst>
          </p:cNvPr>
          <p:cNvSpPr txBox="1">
            <a:spLocks/>
          </p:cNvSpPr>
          <p:nvPr/>
        </p:nvSpPr>
        <p:spPr>
          <a:xfrm>
            <a:off x="446613" y="5371806"/>
            <a:ext cx="11298774" cy="10704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Comment: Beside ’Modi’, the common words for positive, neutral, and negative tweets are ‘</a:t>
            </a:r>
            <a:r>
              <a:rPr lang="en-US" sz="2000" dirty="0" err="1"/>
              <a:t>narendra</a:t>
            </a:r>
            <a:r>
              <a:rPr lang="en-US" sz="2000" dirty="0"/>
              <a:t>’, ‘</a:t>
            </a:r>
            <a:r>
              <a:rPr lang="en-US" sz="2000" dirty="0" err="1"/>
              <a:t>narendra</a:t>
            </a:r>
            <a:r>
              <a:rPr lang="en-US" sz="2000" dirty="0"/>
              <a:t>’ and ‘</a:t>
            </a:r>
            <a:r>
              <a:rPr lang="en-US" sz="2000" dirty="0" err="1"/>
              <a:t>india</a:t>
            </a:r>
            <a:r>
              <a:rPr lang="en-US" sz="2000" dirty="0"/>
              <a:t>’,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10392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054" y="1514666"/>
            <a:ext cx="6696075" cy="477186"/>
          </a:xfrm>
        </p:spPr>
        <p:txBody>
          <a:bodyPr>
            <a:normAutofit fontScale="90000"/>
          </a:bodyPr>
          <a:lstStyle/>
          <a:p>
            <a:r>
              <a:rPr lang="en-US" dirty="0"/>
              <a:t>3. Data model: sequential model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87DA3-51D7-A74D-B807-BFC0F6285B08}"/>
              </a:ext>
            </a:extLst>
          </p:cNvPr>
          <p:cNvSpPr txBox="1"/>
          <p:nvPr/>
        </p:nvSpPr>
        <p:spPr>
          <a:xfrm>
            <a:off x="5972452" y="2709572"/>
            <a:ext cx="6093500" cy="14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/>
              <a:t>Sequential model: LSTM</a:t>
            </a:r>
          </a:p>
          <a:p>
            <a:pPr algn="l">
              <a:lnSpc>
                <a:spcPct val="150000"/>
              </a:lnSpc>
            </a:pPr>
            <a:r>
              <a:rPr lang="en-US" sz="2000" dirty="0"/>
              <a:t>Optimizer = </a:t>
            </a:r>
            <a:r>
              <a:rPr lang="en-US" sz="2000" dirty="0" err="1"/>
              <a:t>adam</a:t>
            </a:r>
            <a:endParaRPr lang="en-US" sz="2000" dirty="0"/>
          </a:p>
          <a:p>
            <a:pPr algn="l">
              <a:lnSpc>
                <a:spcPct val="150000"/>
              </a:lnSpc>
            </a:pPr>
            <a:r>
              <a:rPr lang="en-US" sz="2000" dirty="0"/>
              <a:t>Loss = categorical cross entropy</a:t>
            </a:r>
          </a:p>
        </p:txBody>
      </p:sp>
    </p:spTree>
    <p:extLst>
      <p:ext uri="{BB962C8B-B14F-4D97-AF65-F5344CB8AC3E}">
        <p14:creationId xmlns:p14="http://schemas.microsoft.com/office/powerpoint/2010/main" val="484057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BCEFB-D6F7-064D-985C-4E5CFB31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F4E7EF4-229A-5A4E-9A0A-87613154EECC}"/>
              </a:ext>
            </a:extLst>
          </p:cNvPr>
          <p:cNvSpPr txBox="1">
            <a:spLocks/>
          </p:cNvSpPr>
          <p:nvPr/>
        </p:nvSpPr>
        <p:spPr>
          <a:xfrm>
            <a:off x="1478613" y="243038"/>
            <a:ext cx="10301574" cy="155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/>
              <a:t>Batch_size</a:t>
            </a:r>
            <a:r>
              <a:rPr lang="en-US" sz="2000" dirty="0"/>
              <a:t> = 512</a:t>
            </a:r>
          </a:p>
          <a:p>
            <a:pPr algn="l"/>
            <a:r>
              <a:rPr lang="en-US" sz="2000" dirty="0"/>
              <a:t>Choose Epoch = 2 </a:t>
            </a:r>
            <a:r>
              <a:rPr lang="en-US" sz="2000" dirty="0">
                <a:sym typeface="Wingdings" pitchFamily="2" charset="2"/>
              </a:rPr>
              <a:t> Accuracy 85%</a:t>
            </a:r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72B6A2-C215-854A-BA13-8AE728A0277F}"/>
              </a:ext>
            </a:extLst>
          </p:cNvPr>
          <p:cNvGrpSpPr/>
          <p:nvPr/>
        </p:nvGrpSpPr>
        <p:grpSpPr>
          <a:xfrm>
            <a:off x="784205" y="1797202"/>
            <a:ext cx="5447620" cy="3897558"/>
            <a:chOff x="648380" y="2278874"/>
            <a:chExt cx="5447620" cy="389755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9EEDFFD-9D18-D94B-8066-A5B4EAD14625}"/>
                </a:ext>
              </a:extLst>
            </p:cNvPr>
            <p:cNvGrpSpPr/>
            <p:nvPr/>
          </p:nvGrpSpPr>
          <p:grpSpPr>
            <a:xfrm>
              <a:off x="1000150" y="2278874"/>
              <a:ext cx="5095850" cy="3897558"/>
              <a:chOff x="1000150" y="2278874"/>
              <a:chExt cx="5095850" cy="3897558"/>
            </a:xfrm>
          </p:grpSpPr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0CD35C14-A07E-884D-A24F-FFAFB1813A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0150" y="2278874"/>
                <a:ext cx="5095850" cy="3559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356E16-20E0-A348-8453-317B3669F65F}"/>
                  </a:ext>
                </a:extLst>
              </p:cNvPr>
              <p:cNvSpPr txBox="1"/>
              <p:nvPr/>
            </p:nvSpPr>
            <p:spPr>
              <a:xfrm>
                <a:off x="3165598" y="5837878"/>
                <a:ext cx="7649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Epoch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7AAC4C-6AF6-7F41-B0F0-F8BC52971D34}"/>
                </a:ext>
              </a:extLst>
            </p:cNvPr>
            <p:cNvSpPr txBox="1"/>
            <p:nvPr/>
          </p:nvSpPr>
          <p:spPr>
            <a:xfrm rot="16200000">
              <a:off x="303734" y="3889097"/>
              <a:ext cx="10278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600" dirty="0">
                  <a:latin typeface="Arial" panose="020B0604020202020204" pitchFamily="34" charset="0"/>
                  <a:cs typeface="Arial" panose="020B0604020202020204" pitchFamily="34" charset="0"/>
                </a:rPr>
                <a:t>Accuracy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C1A4E5-CBAC-A747-9D71-7889F7E072A1}"/>
              </a:ext>
            </a:extLst>
          </p:cNvPr>
          <p:cNvGrpSpPr/>
          <p:nvPr/>
        </p:nvGrpSpPr>
        <p:grpSpPr>
          <a:xfrm>
            <a:off x="6426672" y="1797201"/>
            <a:ext cx="5353515" cy="3818241"/>
            <a:chOff x="6290847" y="2278873"/>
            <a:chExt cx="5353515" cy="3818241"/>
          </a:xfrm>
        </p:grpSpPr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id="{15C942B4-A506-2647-9F0F-D172F5A68A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2278873"/>
              <a:ext cx="5014962" cy="3559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468F96-E24C-894D-9FC7-16C542CCE5C8}"/>
                </a:ext>
              </a:extLst>
            </p:cNvPr>
            <p:cNvSpPr txBox="1"/>
            <p:nvPr/>
          </p:nvSpPr>
          <p:spPr>
            <a:xfrm>
              <a:off x="8754404" y="5758560"/>
              <a:ext cx="7649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600" dirty="0">
                  <a:latin typeface="Arial" panose="020B0604020202020204" pitchFamily="34" charset="0"/>
                  <a:cs typeface="Arial" panose="020B0604020202020204" pitchFamily="34" charset="0"/>
                </a:rPr>
                <a:t>Epoch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832286-6AC6-8E4B-8006-04FA034F3F6E}"/>
                </a:ext>
              </a:extLst>
            </p:cNvPr>
            <p:cNvSpPr txBox="1"/>
            <p:nvPr/>
          </p:nvSpPr>
          <p:spPr>
            <a:xfrm rot="16200000">
              <a:off x="6151385" y="3889096"/>
              <a:ext cx="617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600" dirty="0">
                  <a:latin typeface="Arial" panose="020B0604020202020204" pitchFamily="34" charset="0"/>
                  <a:cs typeface="Arial" panose="020B0604020202020204" pitchFamily="34" charset="0"/>
                </a:rPr>
                <a:t>Loss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657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267</Words>
  <Application>Microsoft Macintosh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Office Theme</vt:lpstr>
      <vt:lpstr>Twitter sentiment analysis</vt:lpstr>
      <vt:lpstr>1. Data overview</vt:lpstr>
      <vt:lpstr>PowerPoint Presentation</vt:lpstr>
      <vt:lpstr>PowerPoint Presentation</vt:lpstr>
      <vt:lpstr>PowerPoint Presentation</vt:lpstr>
      <vt:lpstr>2. Data cleaning</vt:lpstr>
      <vt:lpstr>Word cloud after cleaning</vt:lpstr>
      <vt:lpstr>3. Data model: sequential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2021-05-30T14:07:31Z</dcterms:created>
  <dcterms:modified xsi:type="dcterms:W3CDTF">2022-12-28T05:06:46Z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