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65" r:id="rId6"/>
    <p:sldId id="280" r:id="rId7"/>
    <p:sldId id="264" r:id="rId8"/>
    <p:sldId id="272" r:id="rId9"/>
    <p:sldId id="273" r:id="rId10"/>
    <p:sldId id="270" r:id="rId11"/>
    <p:sldId id="274" r:id="rId12"/>
    <p:sldId id="276" r:id="rId13"/>
    <p:sldId id="279" r:id="rId14"/>
    <p:sldId id="282" r:id="rId15"/>
    <p:sldId id="281" r:id="rId16"/>
    <p:sldId id="278" r:id="rId17"/>
    <p:sldId id="284" r:id="rId18"/>
    <p:sldId id="285"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27"/>
    <p:restoredTop sz="90612" autoAdjust="0"/>
  </p:normalViewPr>
  <p:slideViewPr>
    <p:cSldViewPr snapToGrid="0">
      <p:cViewPr varScale="1">
        <p:scale>
          <a:sx n="115" d="100"/>
          <a:sy n="115" d="100"/>
        </p:scale>
        <p:origin x="696" y="2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4EF0E9-661A-E544-A262-822BE81D4E42}" type="doc">
      <dgm:prSet loTypeId="urn:microsoft.com/office/officeart/2005/8/layout/hChevron3" loCatId="" qsTypeId="urn:microsoft.com/office/officeart/2005/8/quickstyle/simple3" qsCatId="simple" csTypeId="urn:microsoft.com/office/officeart/2005/8/colors/colorful1" csCatId="colorful" phldr="1"/>
      <dgm:spPr/>
      <dgm:t>
        <a:bodyPr/>
        <a:lstStyle/>
        <a:p>
          <a:endParaRPr lang="en-US"/>
        </a:p>
      </dgm:t>
    </dgm:pt>
    <dgm:pt modelId="{4CFE463D-8A96-7A41-8817-9AE2ED44A23A}">
      <dgm:prSet phldrT="[Text]"/>
      <dgm:spPr/>
      <dgm:t>
        <a:bodyPr/>
        <a:lstStyle/>
        <a:p>
          <a:r>
            <a:rPr lang="en-US" dirty="0"/>
            <a:t>Input</a:t>
          </a:r>
        </a:p>
      </dgm:t>
    </dgm:pt>
    <dgm:pt modelId="{8E6F4F6D-9AD9-7B45-8741-45CA706F65A8}" type="parTrans" cxnId="{38E3C745-435A-2542-9878-E1C27F7A4FAB}">
      <dgm:prSet/>
      <dgm:spPr/>
      <dgm:t>
        <a:bodyPr/>
        <a:lstStyle/>
        <a:p>
          <a:endParaRPr lang="en-US"/>
        </a:p>
      </dgm:t>
    </dgm:pt>
    <dgm:pt modelId="{E77151A4-74E1-154F-AF22-2D632FBA0812}" type="sibTrans" cxnId="{38E3C745-435A-2542-9878-E1C27F7A4FAB}">
      <dgm:prSet/>
      <dgm:spPr/>
      <dgm:t>
        <a:bodyPr/>
        <a:lstStyle/>
        <a:p>
          <a:endParaRPr lang="en-US"/>
        </a:p>
      </dgm:t>
    </dgm:pt>
    <dgm:pt modelId="{6F9C28B7-2D59-5745-AA8F-0DA966119960}">
      <dgm:prSet phldrT="[Text]"/>
      <dgm:spPr/>
      <dgm:t>
        <a:bodyPr/>
        <a:lstStyle/>
        <a:p>
          <a:r>
            <a:rPr lang="en-US" dirty="0"/>
            <a:t>LSTM layer</a:t>
          </a:r>
        </a:p>
      </dgm:t>
    </dgm:pt>
    <dgm:pt modelId="{28633EBF-26C1-E248-91A6-330026ADE734}" type="parTrans" cxnId="{5E0CE6B0-6332-9747-9FC9-2C7706E49991}">
      <dgm:prSet/>
      <dgm:spPr/>
      <dgm:t>
        <a:bodyPr/>
        <a:lstStyle/>
        <a:p>
          <a:endParaRPr lang="en-US"/>
        </a:p>
      </dgm:t>
    </dgm:pt>
    <dgm:pt modelId="{15419C09-CBFC-CE4C-9839-05FE8D7607C4}" type="sibTrans" cxnId="{5E0CE6B0-6332-9747-9FC9-2C7706E49991}">
      <dgm:prSet/>
      <dgm:spPr/>
      <dgm:t>
        <a:bodyPr/>
        <a:lstStyle/>
        <a:p>
          <a:endParaRPr lang="en-US"/>
        </a:p>
      </dgm:t>
    </dgm:pt>
    <dgm:pt modelId="{13C6FFE5-228C-F14C-9257-B35C65FC7CD7}">
      <dgm:prSet phldrT="[Text]"/>
      <dgm:spPr/>
      <dgm:t>
        <a:bodyPr/>
        <a:lstStyle/>
        <a:p>
          <a:r>
            <a:rPr lang="en-US" dirty="0"/>
            <a:t>Fully connected layer</a:t>
          </a:r>
        </a:p>
      </dgm:t>
    </dgm:pt>
    <dgm:pt modelId="{CB0E070E-DABA-224F-85C6-372205096566}" type="parTrans" cxnId="{9BA251F2-4027-EA41-9ADD-282E15A755D0}">
      <dgm:prSet/>
      <dgm:spPr/>
      <dgm:t>
        <a:bodyPr/>
        <a:lstStyle/>
        <a:p>
          <a:endParaRPr lang="en-US"/>
        </a:p>
      </dgm:t>
    </dgm:pt>
    <dgm:pt modelId="{CAB74A88-0503-DC49-AE09-16F1E5A3DABE}" type="sibTrans" cxnId="{9BA251F2-4027-EA41-9ADD-282E15A755D0}">
      <dgm:prSet/>
      <dgm:spPr/>
      <dgm:t>
        <a:bodyPr/>
        <a:lstStyle/>
        <a:p>
          <a:endParaRPr lang="en-US"/>
        </a:p>
      </dgm:t>
    </dgm:pt>
    <dgm:pt modelId="{3A195E56-FC21-704D-8668-ADA868A77528}">
      <dgm:prSet/>
      <dgm:spPr/>
      <dgm:t>
        <a:bodyPr/>
        <a:lstStyle/>
        <a:p>
          <a:r>
            <a:rPr lang="en-US" dirty="0"/>
            <a:t>Output</a:t>
          </a:r>
        </a:p>
      </dgm:t>
    </dgm:pt>
    <dgm:pt modelId="{E5465D0B-2949-CC44-8D81-B67F0CDC9F53}" type="parTrans" cxnId="{F546A981-40B6-A64A-94DA-3524D3230107}">
      <dgm:prSet/>
      <dgm:spPr/>
      <dgm:t>
        <a:bodyPr/>
        <a:lstStyle/>
        <a:p>
          <a:endParaRPr lang="en-US"/>
        </a:p>
      </dgm:t>
    </dgm:pt>
    <dgm:pt modelId="{C5D0D8DD-4D38-8F49-84B5-8AE9D66CD9FE}" type="sibTrans" cxnId="{F546A981-40B6-A64A-94DA-3524D3230107}">
      <dgm:prSet/>
      <dgm:spPr/>
      <dgm:t>
        <a:bodyPr/>
        <a:lstStyle/>
        <a:p>
          <a:endParaRPr lang="en-US"/>
        </a:p>
      </dgm:t>
    </dgm:pt>
    <dgm:pt modelId="{DF894208-4330-2640-9836-9F353F1E6019}">
      <dgm:prSet/>
      <dgm:spPr/>
      <dgm:t>
        <a:bodyPr/>
        <a:lstStyle/>
        <a:p>
          <a:r>
            <a:rPr lang="en-US"/>
            <a:t>Embedding layer</a:t>
          </a:r>
          <a:endParaRPr lang="en-US" dirty="0"/>
        </a:p>
      </dgm:t>
    </dgm:pt>
    <dgm:pt modelId="{3C0D57C3-921C-784A-AF9C-4A75F0EB17DF}" type="parTrans" cxnId="{9DE9A277-C277-4A46-A51F-3BB557BE04E8}">
      <dgm:prSet/>
      <dgm:spPr/>
      <dgm:t>
        <a:bodyPr/>
        <a:lstStyle/>
        <a:p>
          <a:endParaRPr lang="en-US"/>
        </a:p>
      </dgm:t>
    </dgm:pt>
    <dgm:pt modelId="{28D65B9D-4C67-DA44-8CF0-5601D515F793}" type="sibTrans" cxnId="{9DE9A277-C277-4A46-A51F-3BB557BE04E8}">
      <dgm:prSet/>
      <dgm:spPr/>
      <dgm:t>
        <a:bodyPr/>
        <a:lstStyle/>
        <a:p>
          <a:endParaRPr lang="en-US"/>
        </a:p>
      </dgm:t>
    </dgm:pt>
    <dgm:pt modelId="{D825B5F8-541C-E245-BB49-0F76086EB1FA}" type="pres">
      <dgm:prSet presAssocID="{F94EF0E9-661A-E544-A262-822BE81D4E42}" presName="Name0" presStyleCnt="0">
        <dgm:presLayoutVars>
          <dgm:dir/>
          <dgm:resizeHandles val="exact"/>
        </dgm:presLayoutVars>
      </dgm:prSet>
      <dgm:spPr/>
    </dgm:pt>
    <dgm:pt modelId="{55A2450B-A3E1-3743-83C7-3B31C17BC33E}" type="pres">
      <dgm:prSet presAssocID="{4CFE463D-8A96-7A41-8817-9AE2ED44A23A}" presName="parTxOnly" presStyleLbl="node1" presStyleIdx="0" presStyleCnt="5">
        <dgm:presLayoutVars>
          <dgm:bulletEnabled val="1"/>
        </dgm:presLayoutVars>
      </dgm:prSet>
      <dgm:spPr/>
    </dgm:pt>
    <dgm:pt modelId="{B4CF10DF-0645-DA46-AA35-F639A23819F9}" type="pres">
      <dgm:prSet presAssocID="{E77151A4-74E1-154F-AF22-2D632FBA0812}" presName="parSpace" presStyleCnt="0"/>
      <dgm:spPr/>
    </dgm:pt>
    <dgm:pt modelId="{C29F0A1F-5A59-8348-B95A-A2DE3D56746F}" type="pres">
      <dgm:prSet presAssocID="{DF894208-4330-2640-9836-9F353F1E6019}" presName="parTxOnly" presStyleLbl="node1" presStyleIdx="1" presStyleCnt="5">
        <dgm:presLayoutVars>
          <dgm:bulletEnabled val="1"/>
        </dgm:presLayoutVars>
      </dgm:prSet>
      <dgm:spPr/>
    </dgm:pt>
    <dgm:pt modelId="{92ABD6C7-6C04-D347-A215-A2616B72B237}" type="pres">
      <dgm:prSet presAssocID="{28D65B9D-4C67-DA44-8CF0-5601D515F793}" presName="parSpace" presStyleCnt="0"/>
      <dgm:spPr/>
    </dgm:pt>
    <dgm:pt modelId="{A4DC498B-FD4D-6842-910C-EDFD424F2CC2}" type="pres">
      <dgm:prSet presAssocID="{6F9C28B7-2D59-5745-AA8F-0DA966119960}" presName="parTxOnly" presStyleLbl="node1" presStyleIdx="2" presStyleCnt="5">
        <dgm:presLayoutVars>
          <dgm:bulletEnabled val="1"/>
        </dgm:presLayoutVars>
      </dgm:prSet>
      <dgm:spPr/>
    </dgm:pt>
    <dgm:pt modelId="{711135A0-1D27-3742-B3E4-7FDD810FF0BB}" type="pres">
      <dgm:prSet presAssocID="{15419C09-CBFC-CE4C-9839-05FE8D7607C4}" presName="parSpace" presStyleCnt="0"/>
      <dgm:spPr/>
    </dgm:pt>
    <dgm:pt modelId="{77B1614B-DE22-A94B-9D24-9DE381A8AE30}" type="pres">
      <dgm:prSet presAssocID="{13C6FFE5-228C-F14C-9257-B35C65FC7CD7}" presName="parTxOnly" presStyleLbl="node1" presStyleIdx="3" presStyleCnt="5">
        <dgm:presLayoutVars>
          <dgm:bulletEnabled val="1"/>
        </dgm:presLayoutVars>
      </dgm:prSet>
      <dgm:spPr/>
    </dgm:pt>
    <dgm:pt modelId="{1ABDA7FB-37C2-C94A-9E10-92819A6AB448}" type="pres">
      <dgm:prSet presAssocID="{CAB74A88-0503-DC49-AE09-16F1E5A3DABE}" presName="parSpace" presStyleCnt="0"/>
      <dgm:spPr/>
    </dgm:pt>
    <dgm:pt modelId="{0295D7BF-CC38-F84F-BAC9-E79FEFE17AFC}" type="pres">
      <dgm:prSet presAssocID="{3A195E56-FC21-704D-8668-ADA868A77528}" presName="parTxOnly" presStyleLbl="node1" presStyleIdx="4" presStyleCnt="5">
        <dgm:presLayoutVars>
          <dgm:bulletEnabled val="1"/>
        </dgm:presLayoutVars>
      </dgm:prSet>
      <dgm:spPr/>
    </dgm:pt>
  </dgm:ptLst>
  <dgm:cxnLst>
    <dgm:cxn modelId="{B959AB02-08C2-8C40-A4D3-6C49ABF1723F}" type="presOf" srcId="{4CFE463D-8A96-7A41-8817-9AE2ED44A23A}" destId="{55A2450B-A3E1-3743-83C7-3B31C17BC33E}" srcOrd="0" destOrd="0" presId="urn:microsoft.com/office/officeart/2005/8/layout/hChevron3"/>
    <dgm:cxn modelId="{7BA5D735-7357-1F49-B5CC-DB8E5CF63C81}" type="presOf" srcId="{6F9C28B7-2D59-5745-AA8F-0DA966119960}" destId="{A4DC498B-FD4D-6842-910C-EDFD424F2CC2}" srcOrd="0" destOrd="0" presId="urn:microsoft.com/office/officeart/2005/8/layout/hChevron3"/>
    <dgm:cxn modelId="{38E3C745-435A-2542-9878-E1C27F7A4FAB}" srcId="{F94EF0E9-661A-E544-A262-822BE81D4E42}" destId="{4CFE463D-8A96-7A41-8817-9AE2ED44A23A}" srcOrd="0" destOrd="0" parTransId="{8E6F4F6D-9AD9-7B45-8741-45CA706F65A8}" sibTransId="{E77151A4-74E1-154F-AF22-2D632FBA0812}"/>
    <dgm:cxn modelId="{9DE9A277-C277-4A46-A51F-3BB557BE04E8}" srcId="{F94EF0E9-661A-E544-A262-822BE81D4E42}" destId="{DF894208-4330-2640-9836-9F353F1E6019}" srcOrd="1" destOrd="0" parTransId="{3C0D57C3-921C-784A-AF9C-4A75F0EB17DF}" sibTransId="{28D65B9D-4C67-DA44-8CF0-5601D515F793}"/>
    <dgm:cxn modelId="{F546A981-40B6-A64A-94DA-3524D3230107}" srcId="{F94EF0E9-661A-E544-A262-822BE81D4E42}" destId="{3A195E56-FC21-704D-8668-ADA868A77528}" srcOrd="4" destOrd="0" parTransId="{E5465D0B-2949-CC44-8D81-B67F0CDC9F53}" sibTransId="{C5D0D8DD-4D38-8F49-84B5-8AE9D66CD9FE}"/>
    <dgm:cxn modelId="{E1CFDB85-115F-FE4E-B6A5-EDB60E94D52C}" type="presOf" srcId="{3A195E56-FC21-704D-8668-ADA868A77528}" destId="{0295D7BF-CC38-F84F-BAC9-E79FEFE17AFC}" srcOrd="0" destOrd="0" presId="urn:microsoft.com/office/officeart/2005/8/layout/hChevron3"/>
    <dgm:cxn modelId="{1176DBA3-2AE5-094D-90A4-D9ACC68117E2}" type="presOf" srcId="{F94EF0E9-661A-E544-A262-822BE81D4E42}" destId="{D825B5F8-541C-E245-BB49-0F76086EB1FA}" srcOrd="0" destOrd="0" presId="urn:microsoft.com/office/officeart/2005/8/layout/hChevron3"/>
    <dgm:cxn modelId="{11A220A4-81CE-E042-BD14-FC6E8364EE87}" type="presOf" srcId="{DF894208-4330-2640-9836-9F353F1E6019}" destId="{C29F0A1F-5A59-8348-B95A-A2DE3D56746F}" srcOrd="0" destOrd="0" presId="urn:microsoft.com/office/officeart/2005/8/layout/hChevron3"/>
    <dgm:cxn modelId="{5E0CE6B0-6332-9747-9FC9-2C7706E49991}" srcId="{F94EF0E9-661A-E544-A262-822BE81D4E42}" destId="{6F9C28B7-2D59-5745-AA8F-0DA966119960}" srcOrd="2" destOrd="0" parTransId="{28633EBF-26C1-E248-91A6-330026ADE734}" sibTransId="{15419C09-CBFC-CE4C-9839-05FE8D7607C4}"/>
    <dgm:cxn modelId="{FCA1A7D8-DB7E-BC40-B292-AF4922C20C9C}" type="presOf" srcId="{13C6FFE5-228C-F14C-9257-B35C65FC7CD7}" destId="{77B1614B-DE22-A94B-9D24-9DE381A8AE30}" srcOrd="0" destOrd="0" presId="urn:microsoft.com/office/officeart/2005/8/layout/hChevron3"/>
    <dgm:cxn modelId="{9BA251F2-4027-EA41-9ADD-282E15A755D0}" srcId="{F94EF0E9-661A-E544-A262-822BE81D4E42}" destId="{13C6FFE5-228C-F14C-9257-B35C65FC7CD7}" srcOrd="3" destOrd="0" parTransId="{CB0E070E-DABA-224F-85C6-372205096566}" sibTransId="{CAB74A88-0503-DC49-AE09-16F1E5A3DABE}"/>
    <dgm:cxn modelId="{5188F878-5B40-8A4B-ACC8-BB7F50E86A92}" type="presParOf" srcId="{D825B5F8-541C-E245-BB49-0F76086EB1FA}" destId="{55A2450B-A3E1-3743-83C7-3B31C17BC33E}" srcOrd="0" destOrd="0" presId="urn:microsoft.com/office/officeart/2005/8/layout/hChevron3"/>
    <dgm:cxn modelId="{6DBDB422-211C-FF4B-9D8D-D417E2396BA2}" type="presParOf" srcId="{D825B5F8-541C-E245-BB49-0F76086EB1FA}" destId="{B4CF10DF-0645-DA46-AA35-F639A23819F9}" srcOrd="1" destOrd="0" presId="urn:microsoft.com/office/officeart/2005/8/layout/hChevron3"/>
    <dgm:cxn modelId="{AEA51ED6-39B3-8A43-8A40-BCF8BDF343B5}" type="presParOf" srcId="{D825B5F8-541C-E245-BB49-0F76086EB1FA}" destId="{C29F0A1F-5A59-8348-B95A-A2DE3D56746F}" srcOrd="2" destOrd="0" presId="urn:microsoft.com/office/officeart/2005/8/layout/hChevron3"/>
    <dgm:cxn modelId="{8A4384F9-B4A4-2745-B966-0C7A02DFDBCC}" type="presParOf" srcId="{D825B5F8-541C-E245-BB49-0F76086EB1FA}" destId="{92ABD6C7-6C04-D347-A215-A2616B72B237}" srcOrd="3" destOrd="0" presId="urn:microsoft.com/office/officeart/2005/8/layout/hChevron3"/>
    <dgm:cxn modelId="{DB0950D7-65C0-5041-A59B-AE0ED50F37FC}" type="presParOf" srcId="{D825B5F8-541C-E245-BB49-0F76086EB1FA}" destId="{A4DC498B-FD4D-6842-910C-EDFD424F2CC2}" srcOrd="4" destOrd="0" presId="urn:microsoft.com/office/officeart/2005/8/layout/hChevron3"/>
    <dgm:cxn modelId="{AFA0AFDC-8F78-A941-9AB7-CDB6D3603FA9}" type="presParOf" srcId="{D825B5F8-541C-E245-BB49-0F76086EB1FA}" destId="{711135A0-1D27-3742-B3E4-7FDD810FF0BB}" srcOrd="5" destOrd="0" presId="urn:microsoft.com/office/officeart/2005/8/layout/hChevron3"/>
    <dgm:cxn modelId="{CB229ECF-71CE-1C4E-BFCE-EC5FD87EB511}" type="presParOf" srcId="{D825B5F8-541C-E245-BB49-0F76086EB1FA}" destId="{77B1614B-DE22-A94B-9D24-9DE381A8AE30}" srcOrd="6" destOrd="0" presId="urn:microsoft.com/office/officeart/2005/8/layout/hChevron3"/>
    <dgm:cxn modelId="{9D652348-BE6B-7C42-98E2-F2BA60E0ED6A}" type="presParOf" srcId="{D825B5F8-541C-E245-BB49-0F76086EB1FA}" destId="{1ABDA7FB-37C2-C94A-9E10-92819A6AB448}" srcOrd="7" destOrd="0" presId="urn:microsoft.com/office/officeart/2005/8/layout/hChevron3"/>
    <dgm:cxn modelId="{7BB2F279-497C-4147-ACD9-C34D17FDECA9}" type="presParOf" srcId="{D825B5F8-541C-E245-BB49-0F76086EB1FA}" destId="{0295D7BF-CC38-F84F-BAC9-E79FEFE17AFC}"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2450B-A3E1-3743-83C7-3B31C17BC33E}">
      <dsp:nvSpPr>
        <dsp:cNvPr id="0" name=""/>
        <dsp:cNvSpPr/>
      </dsp:nvSpPr>
      <dsp:spPr>
        <a:xfrm>
          <a:off x="1252" y="1097723"/>
          <a:ext cx="2442641" cy="977056"/>
        </a:xfrm>
        <a:prstGeom prst="homePlat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Input</a:t>
          </a:r>
        </a:p>
      </dsp:txBody>
      <dsp:txXfrm>
        <a:off x="1252" y="1097723"/>
        <a:ext cx="2198377" cy="977056"/>
      </dsp:txXfrm>
    </dsp:sp>
    <dsp:sp modelId="{C29F0A1F-5A59-8348-B95A-A2DE3D56746F}">
      <dsp:nvSpPr>
        <dsp:cNvPr id="0" name=""/>
        <dsp:cNvSpPr/>
      </dsp:nvSpPr>
      <dsp:spPr>
        <a:xfrm>
          <a:off x="1955365" y="1097723"/>
          <a:ext cx="2442641" cy="977056"/>
        </a:xfrm>
        <a:prstGeom prst="chevron">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Embedding layer</a:t>
          </a:r>
          <a:endParaRPr lang="en-US" sz="2000" kern="1200" dirty="0"/>
        </a:p>
      </dsp:txBody>
      <dsp:txXfrm>
        <a:off x="2443893" y="1097723"/>
        <a:ext cx="1465585" cy="977056"/>
      </dsp:txXfrm>
    </dsp:sp>
    <dsp:sp modelId="{A4DC498B-FD4D-6842-910C-EDFD424F2CC2}">
      <dsp:nvSpPr>
        <dsp:cNvPr id="0" name=""/>
        <dsp:cNvSpPr/>
      </dsp:nvSpPr>
      <dsp:spPr>
        <a:xfrm>
          <a:off x="3909479" y="1097723"/>
          <a:ext cx="2442641" cy="977056"/>
        </a:xfrm>
        <a:prstGeom prst="chevron">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LSTM layer</a:t>
          </a:r>
        </a:p>
      </dsp:txBody>
      <dsp:txXfrm>
        <a:off x="4398007" y="1097723"/>
        <a:ext cx="1465585" cy="977056"/>
      </dsp:txXfrm>
    </dsp:sp>
    <dsp:sp modelId="{77B1614B-DE22-A94B-9D24-9DE381A8AE30}">
      <dsp:nvSpPr>
        <dsp:cNvPr id="0" name=""/>
        <dsp:cNvSpPr/>
      </dsp:nvSpPr>
      <dsp:spPr>
        <a:xfrm>
          <a:off x="5863592" y="1097723"/>
          <a:ext cx="2442641" cy="977056"/>
        </a:xfrm>
        <a:prstGeom prst="chevron">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Fully connected layer</a:t>
          </a:r>
        </a:p>
      </dsp:txBody>
      <dsp:txXfrm>
        <a:off x="6352120" y="1097723"/>
        <a:ext cx="1465585" cy="977056"/>
      </dsp:txXfrm>
    </dsp:sp>
    <dsp:sp modelId="{0295D7BF-CC38-F84F-BAC9-E79FEFE17AFC}">
      <dsp:nvSpPr>
        <dsp:cNvPr id="0" name=""/>
        <dsp:cNvSpPr/>
      </dsp:nvSpPr>
      <dsp:spPr>
        <a:xfrm>
          <a:off x="7817705" y="1097723"/>
          <a:ext cx="2442641" cy="977056"/>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Output</a:t>
          </a:r>
        </a:p>
      </dsp:txBody>
      <dsp:txXfrm>
        <a:off x="8306233" y="1097723"/>
        <a:ext cx="1465585" cy="977056"/>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12/31/22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12/31/22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3837483" y="4284939"/>
            <a:ext cx="7910074" cy="1122202"/>
          </a:xfrm>
        </p:spPr>
        <p:txBody>
          <a:bodyPr/>
          <a:lstStyle/>
          <a:p>
            <a:r>
              <a:rPr lang="en-US" dirty="0"/>
              <a:t>Twitter sentiment prediction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Nguyen Kim Ngan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E21FF4-9D97-B842-B18B-20DFBF3DF7DC}"/>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10" name="Subtitle 2">
            <a:extLst>
              <a:ext uri="{FF2B5EF4-FFF2-40B4-BE49-F238E27FC236}">
                <a16:creationId xmlns:a16="http://schemas.microsoft.com/office/drawing/2014/main" id="{760D4B93-1573-9C40-8D0C-9FA33EBA3B50}"/>
              </a:ext>
            </a:extLst>
          </p:cNvPr>
          <p:cNvSpPr txBox="1">
            <a:spLocks/>
          </p:cNvSpPr>
          <p:nvPr/>
        </p:nvSpPr>
        <p:spPr>
          <a:xfrm>
            <a:off x="299205" y="167016"/>
            <a:ext cx="7525661" cy="218644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sz="2000" b="1" dirty="0"/>
              <a:t>Deep learning </a:t>
            </a:r>
            <a:r>
              <a:rPr lang="en-US" sz="2000" dirty="0"/>
              <a:t>can be considered as a subset of machine learning. It is a field that is based on learning and improving on its own by examining computer algorithms. Deep learning works with artificial neural networks, which are designed to imitate how humans think and learn. </a:t>
            </a:r>
          </a:p>
        </p:txBody>
      </p:sp>
      <p:pic>
        <p:nvPicPr>
          <p:cNvPr id="1026" name="Picture 2" descr="An introduction to deep learning - IBM Developer">
            <a:extLst>
              <a:ext uri="{FF2B5EF4-FFF2-40B4-BE49-F238E27FC236}">
                <a16:creationId xmlns:a16="http://schemas.microsoft.com/office/drawing/2014/main" id="{D2889E6B-AC6F-084D-8671-B56876278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2630" y="167016"/>
            <a:ext cx="3400165" cy="3261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ural Network">
            <a:extLst>
              <a:ext uri="{FF2B5EF4-FFF2-40B4-BE49-F238E27FC236}">
                <a16:creationId xmlns:a16="http://schemas.microsoft.com/office/drawing/2014/main" id="{2C7911E1-3CE0-4840-B789-FE70BE4FC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755" y="2303037"/>
            <a:ext cx="7682875" cy="272987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67A15206-141C-7747-A7A8-E3517F34DF6A}"/>
              </a:ext>
            </a:extLst>
          </p:cNvPr>
          <p:cNvSpPr txBox="1"/>
          <p:nvPr/>
        </p:nvSpPr>
        <p:spPr>
          <a:xfrm>
            <a:off x="299205" y="5215473"/>
            <a:ext cx="11317062" cy="1323439"/>
          </a:xfrm>
          <a:prstGeom prst="rect">
            <a:avLst/>
          </a:prstGeom>
          <a:noFill/>
        </p:spPr>
        <p:txBody>
          <a:bodyPr wrap="square">
            <a:spAutoFit/>
          </a:bodyPr>
          <a:lstStyle/>
          <a:p>
            <a:pPr algn="just"/>
            <a:r>
              <a:rPr lang="en-US" sz="2000" spc="150" dirty="0">
                <a:latin typeface="+mj-lt"/>
                <a:ea typeface="+mj-ea"/>
                <a:cs typeface="+mj-cs"/>
              </a:rPr>
              <a:t>Data provides each node with information in the form of inputs. The node multiplies the inputs with random weights, calculates them, and adds a bias. Finally, nonlinear functions, also known as activation functions, are applied to determine which neuron to fire.</a:t>
            </a:r>
          </a:p>
        </p:txBody>
      </p:sp>
    </p:spTree>
    <p:extLst>
      <p:ext uri="{BB962C8B-B14F-4D97-AF65-F5344CB8AC3E}">
        <p14:creationId xmlns:p14="http://schemas.microsoft.com/office/powerpoint/2010/main" val="114498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E21FF4-9D97-B842-B18B-20DFBF3DF7DC}"/>
              </a:ext>
            </a:extLst>
          </p:cNvPr>
          <p:cNvSpPr>
            <a:spLocks noGrp="1"/>
          </p:cNvSpPr>
          <p:nvPr>
            <p:ph type="sldNum" sz="quarter" idx="12"/>
          </p:nvPr>
        </p:nvSpPr>
        <p:spPr>
          <a:xfrm>
            <a:off x="8610600" y="6910984"/>
            <a:ext cx="2743200" cy="365125"/>
          </a:xfrm>
        </p:spPr>
        <p:txBody>
          <a:bodyPr/>
          <a:lstStyle/>
          <a:p>
            <a:fld id="{A49DFD55-3C28-40EF-9E31-A92D2E4017FF}" type="slidenum">
              <a:rPr lang="en-US" smtClean="0"/>
              <a:pPr/>
              <a:t>11</a:t>
            </a:fld>
            <a:endParaRPr lang="en-US" dirty="0"/>
          </a:p>
        </p:txBody>
      </p:sp>
      <p:sp>
        <p:nvSpPr>
          <p:cNvPr id="15" name="TextBox 14">
            <a:extLst>
              <a:ext uri="{FF2B5EF4-FFF2-40B4-BE49-F238E27FC236}">
                <a16:creationId xmlns:a16="http://schemas.microsoft.com/office/drawing/2014/main" id="{65203A13-D0B6-DF4B-AFA2-AB878D27F78B}"/>
              </a:ext>
            </a:extLst>
          </p:cNvPr>
          <p:cNvSpPr txBox="1"/>
          <p:nvPr/>
        </p:nvSpPr>
        <p:spPr>
          <a:xfrm>
            <a:off x="433118" y="4300044"/>
            <a:ext cx="11115414" cy="2246769"/>
          </a:xfrm>
          <a:prstGeom prst="rect">
            <a:avLst/>
          </a:prstGeom>
          <a:noFill/>
        </p:spPr>
        <p:txBody>
          <a:bodyPr wrap="square">
            <a:spAutoFit/>
          </a:bodyPr>
          <a:lstStyle/>
          <a:p>
            <a:pPr algn="just"/>
            <a:r>
              <a:rPr lang="en-US" sz="2000" b="1" dirty="0"/>
              <a:t>Long short-term memory (LSTM) </a:t>
            </a:r>
            <a:r>
              <a:rPr lang="en-US" sz="2000" dirty="0"/>
              <a:t>is an artificial recurrent neural network (RNN) architecture used in the field of deep learning. Unlike standard feedforward neural networks, LSTM has feedback connections. It never keeps the entire data like standard recurrent neural network, LSTM keeps selectively data over time.</a:t>
            </a:r>
          </a:p>
          <a:p>
            <a:pPr algn="just"/>
            <a:r>
              <a:rPr lang="en-US" sz="2000" dirty="0"/>
              <a:t> </a:t>
            </a:r>
          </a:p>
          <a:p>
            <a:pPr algn="just"/>
            <a:r>
              <a:rPr lang="en-US" sz="2000" dirty="0"/>
              <a:t>More advanced models in natural language processing in the last few years are BERT, </a:t>
            </a:r>
            <a:r>
              <a:rPr lang="en-US" sz="2000" dirty="0" err="1"/>
              <a:t>RoBERTa</a:t>
            </a:r>
            <a:r>
              <a:rPr lang="en-US" sz="2000" dirty="0"/>
              <a:t>, GPT2, etc. However, they require large computing capacity. </a:t>
            </a:r>
          </a:p>
        </p:txBody>
      </p:sp>
      <p:sp>
        <p:nvSpPr>
          <p:cNvPr id="8" name="TextBox 7">
            <a:extLst>
              <a:ext uri="{FF2B5EF4-FFF2-40B4-BE49-F238E27FC236}">
                <a16:creationId xmlns:a16="http://schemas.microsoft.com/office/drawing/2014/main" id="{A0C7C1D4-49F5-F046-B442-A45F923DB5DC}"/>
              </a:ext>
            </a:extLst>
          </p:cNvPr>
          <p:cNvSpPr txBox="1"/>
          <p:nvPr/>
        </p:nvSpPr>
        <p:spPr>
          <a:xfrm>
            <a:off x="619385" y="311187"/>
            <a:ext cx="10929147" cy="1631216"/>
          </a:xfrm>
          <a:prstGeom prst="rect">
            <a:avLst/>
          </a:prstGeom>
          <a:noFill/>
        </p:spPr>
        <p:txBody>
          <a:bodyPr wrap="square">
            <a:spAutoFit/>
          </a:bodyPr>
          <a:lstStyle/>
          <a:p>
            <a:pPr algn="just"/>
            <a:r>
              <a:rPr lang="en-US" sz="2000" dirty="0"/>
              <a:t>There are different types of algorithms used in Deep learning, including Convolutional neural network (CNN), Recurrent neural network (RNN),</a:t>
            </a:r>
            <a:r>
              <a:rPr lang="en-US" sz="2000" b="1" dirty="0"/>
              <a:t> </a:t>
            </a:r>
            <a:r>
              <a:rPr lang="en-US" sz="2000" dirty="0"/>
              <a:t>Long short-term memory (LSTM), Generative adversarial network (GAN), etc. The most useful algorithms for time-series analysis are RNN and LSTM.</a:t>
            </a:r>
          </a:p>
          <a:p>
            <a:pPr algn="just"/>
            <a:endParaRPr lang="en-US" sz="2000" dirty="0"/>
          </a:p>
        </p:txBody>
      </p:sp>
      <p:pic>
        <p:nvPicPr>
          <p:cNvPr id="3076" name="Picture 4" descr="Long_Short_Term_Memory.">
            <a:extLst>
              <a:ext uri="{FF2B5EF4-FFF2-40B4-BE49-F238E27FC236}">
                <a16:creationId xmlns:a16="http://schemas.microsoft.com/office/drawing/2014/main" id="{C09E704C-ED88-6449-AFE9-5E5D2FA9D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9750" y="1529671"/>
            <a:ext cx="6661150" cy="2588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37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515503"/>
            <a:ext cx="10515600" cy="1325563"/>
          </a:xfrm>
        </p:spPr>
        <p:txBody>
          <a:bodyPr>
            <a:normAutofit/>
          </a:bodyPr>
          <a:lstStyle/>
          <a:p>
            <a:r>
              <a:rPr lang="en-US" dirty="0"/>
              <a:t>sequential model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8066616"/>
            <a:ext cx="2743200" cy="365125"/>
          </a:xfrm>
        </p:spPr>
        <p:txBody>
          <a:bodyPr/>
          <a:lstStyle/>
          <a:p>
            <a:fld id="{A49DFD55-3C28-40EF-9E31-A92D2E4017FF}" type="slidenum">
              <a:rPr lang="en-US" smtClean="0"/>
              <a:pPr/>
              <a:t>12</a:t>
            </a:fld>
            <a:endParaRPr lang="en-US" dirty="0"/>
          </a:p>
        </p:txBody>
      </p:sp>
      <p:sp>
        <p:nvSpPr>
          <p:cNvPr id="4" name="TextBox 3">
            <a:extLst>
              <a:ext uri="{FF2B5EF4-FFF2-40B4-BE49-F238E27FC236}">
                <a16:creationId xmlns:a16="http://schemas.microsoft.com/office/drawing/2014/main" id="{8F077850-C688-7348-A9CA-BC4E3EEB5681}"/>
              </a:ext>
            </a:extLst>
          </p:cNvPr>
          <p:cNvSpPr txBox="1"/>
          <p:nvPr/>
        </p:nvSpPr>
        <p:spPr>
          <a:xfrm>
            <a:off x="4899648" y="4190461"/>
            <a:ext cx="3710952" cy="977191"/>
          </a:xfrm>
          <a:prstGeom prst="rect">
            <a:avLst/>
          </a:prstGeom>
          <a:noFill/>
        </p:spPr>
        <p:txBody>
          <a:bodyPr wrap="square">
            <a:spAutoFit/>
          </a:bodyPr>
          <a:lstStyle/>
          <a:p>
            <a:pPr algn="l">
              <a:lnSpc>
                <a:spcPct val="150000"/>
              </a:lnSpc>
            </a:pPr>
            <a:r>
              <a:rPr lang="en-US" sz="2000" dirty="0"/>
              <a:t>Optimizer = </a:t>
            </a:r>
            <a:r>
              <a:rPr lang="en-US" sz="2000" dirty="0" err="1"/>
              <a:t>adam</a:t>
            </a:r>
            <a:endParaRPr lang="en-US" sz="2000" dirty="0"/>
          </a:p>
          <a:p>
            <a:pPr algn="l">
              <a:lnSpc>
                <a:spcPct val="150000"/>
              </a:lnSpc>
            </a:pPr>
            <a:r>
              <a:rPr lang="en-US" sz="2000" dirty="0"/>
              <a:t>Loss = categorical cross entropy</a:t>
            </a:r>
          </a:p>
        </p:txBody>
      </p:sp>
      <p:graphicFrame>
        <p:nvGraphicFramePr>
          <p:cNvPr id="6" name="Diagram 5">
            <a:extLst>
              <a:ext uri="{FF2B5EF4-FFF2-40B4-BE49-F238E27FC236}">
                <a16:creationId xmlns:a16="http://schemas.microsoft.com/office/drawing/2014/main" id="{46F6B430-9435-CF46-BA84-476585E94975}"/>
              </a:ext>
            </a:extLst>
          </p:cNvPr>
          <p:cNvGraphicFramePr/>
          <p:nvPr>
            <p:extLst>
              <p:ext uri="{D42A27DB-BD31-4B8C-83A1-F6EECF244321}">
                <p14:modId xmlns:p14="http://schemas.microsoft.com/office/powerpoint/2010/main" val="378934766"/>
              </p:ext>
            </p:extLst>
          </p:nvPr>
        </p:nvGraphicFramePr>
        <p:xfrm>
          <a:off x="1092200" y="1613659"/>
          <a:ext cx="10261600" cy="3172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958F6A8F-A6C1-F649-9A6E-D5B5B185B376}"/>
              </a:ext>
            </a:extLst>
          </p:cNvPr>
          <p:cNvSpPr txBox="1"/>
          <p:nvPr/>
        </p:nvSpPr>
        <p:spPr>
          <a:xfrm>
            <a:off x="914252" y="3964245"/>
            <a:ext cx="2484392" cy="1429622"/>
          </a:xfrm>
          <a:prstGeom prst="rect">
            <a:avLst/>
          </a:prstGeom>
          <a:noFill/>
        </p:spPr>
        <p:txBody>
          <a:bodyPr wrap="square">
            <a:spAutoFit/>
          </a:bodyPr>
          <a:lstStyle/>
          <a:p>
            <a:pPr algn="l">
              <a:lnSpc>
                <a:spcPct val="150000"/>
              </a:lnSpc>
            </a:pPr>
            <a:r>
              <a:rPr lang="en-US" sz="2000" dirty="0"/>
              <a:t>Tokenized data are split into Training data &amp; Validation data</a:t>
            </a:r>
          </a:p>
        </p:txBody>
      </p:sp>
    </p:spTree>
    <p:extLst>
      <p:ext uri="{BB962C8B-B14F-4D97-AF65-F5344CB8AC3E}">
        <p14:creationId xmlns:p14="http://schemas.microsoft.com/office/powerpoint/2010/main" val="2856010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09BCEFB-D6F7-064D-985C-4E5CFB3102C5}"/>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8" name="Subtitle 2">
            <a:extLst>
              <a:ext uri="{FF2B5EF4-FFF2-40B4-BE49-F238E27FC236}">
                <a16:creationId xmlns:a16="http://schemas.microsoft.com/office/drawing/2014/main" id="{6F4E7EF4-229A-5A4E-9A0A-87613154EECC}"/>
              </a:ext>
            </a:extLst>
          </p:cNvPr>
          <p:cNvSpPr txBox="1">
            <a:spLocks/>
          </p:cNvSpPr>
          <p:nvPr/>
        </p:nvSpPr>
        <p:spPr>
          <a:xfrm>
            <a:off x="1258897" y="465020"/>
            <a:ext cx="10301574" cy="155416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sz="2000" dirty="0"/>
              <a:t>Train model with batch size = 512 for ~ 10 epochs. </a:t>
            </a:r>
          </a:p>
          <a:p>
            <a:pPr algn="l"/>
            <a:r>
              <a:rPr lang="en-US" sz="2000" dirty="0"/>
              <a:t>Use </a:t>
            </a:r>
            <a:r>
              <a:rPr lang="en-US" sz="2000" dirty="0" err="1"/>
              <a:t>early_stop</a:t>
            </a:r>
            <a:r>
              <a:rPr lang="en-US" sz="2000" dirty="0"/>
              <a:t> allows stopping learning when the validation is not good enough to avoid overfit.</a:t>
            </a:r>
          </a:p>
          <a:p>
            <a:pPr algn="l"/>
            <a:r>
              <a:rPr lang="en-US" sz="2000" dirty="0"/>
              <a:t>Choose Epoch = 2 </a:t>
            </a:r>
            <a:r>
              <a:rPr lang="en-US" sz="2000" dirty="0">
                <a:sym typeface="Wingdings" pitchFamily="2" charset="2"/>
              </a:rPr>
              <a:t> Result: Accuracy 85%</a:t>
            </a:r>
            <a:endParaRPr lang="en-US" sz="2000" dirty="0"/>
          </a:p>
        </p:txBody>
      </p:sp>
      <p:grpSp>
        <p:nvGrpSpPr>
          <p:cNvPr id="14" name="Group 13">
            <a:extLst>
              <a:ext uri="{FF2B5EF4-FFF2-40B4-BE49-F238E27FC236}">
                <a16:creationId xmlns:a16="http://schemas.microsoft.com/office/drawing/2014/main" id="{E772B6A2-C215-854A-BA13-8AE728A0277F}"/>
              </a:ext>
            </a:extLst>
          </p:cNvPr>
          <p:cNvGrpSpPr/>
          <p:nvPr/>
        </p:nvGrpSpPr>
        <p:grpSpPr>
          <a:xfrm>
            <a:off x="564489" y="2074100"/>
            <a:ext cx="5447620" cy="3897558"/>
            <a:chOff x="648380" y="2278874"/>
            <a:chExt cx="5447620" cy="3897558"/>
          </a:xfrm>
        </p:grpSpPr>
        <p:grpSp>
          <p:nvGrpSpPr>
            <p:cNvPr id="15" name="Group 14">
              <a:extLst>
                <a:ext uri="{FF2B5EF4-FFF2-40B4-BE49-F238E27FC236}">
                  <a16:creationId xmlns:a16="http://schemas.microsoft.com/office/drawing/2014/main" id="{09EEDFFD-9D18-D94B-8066-A5B4EAD14625}"/>
                </a:ext>
              </a:extLst>
            </p:cNvPr>
            <p:cNvGrpSpPr/>
            <p:nvPr/>
          </p:nvGrpSpPr>
          <p:grpSpPr>
            <a:xfrm>
              <a:off x="1000150" y="2278874"/>
              <a:ext cx="5095850" cy="3897558"/>
              <a:chOff x="1000150" y="2278874"/>
              <a:chExt cx="5095850" cy="3897558"/>
            </a:xfrm>
          </p:grpSpPr>
          <p:pic>
            <p:nvPicPr>
              <p:cNvPr id="17" name="Picture 2">
                <a:extLst>
                  <a:ext uri="{FF2B5EF4-FFF2-40B4-BE49-F238E27FC236}">
                    <a16:creationId xmlns:a16="http://schemas.microsoft.com/office/drawing/2014/main" id="{0CD35C14-A07E-884D-A24F-FFAFB1813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50" y="2278874"/>
                <a:ext cx="5095850" cy="355900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9356E16-20E0-A348-8453-317B3669F65F}"/>
                  </a:ext>
                </a:extLst>
              </p:cNvPr>
              <p:cNvSpPr txBox="1"/>
              <p:nvPr/>
            </p:nvSpPr>
            <p:spPr>
              <a:xfrm>
                <a:off x="3165598" y="5837878"/>
                <a:ext cx="764953" cy="338554"/>
              </a:xfrm>
              <a:prstGeom prst="rect">
                <a:avLst/>
              </a:prstGeom>
              <a:noFill/>
            </p:spPr>
            <p:txBody>
              <a:bodyPr wrap="none" rtlCol="0">
                <a:spAutoFit/>
              </a:bodyPr>
              <a:lstStyle/>
              <a:p>
                <a:r>
                  <a:rPr lang="en-JP" sz="1600" dirty="0">
                    <a:latin typeface="Arial" panose="020B0604020202020204" pitchFamily="34" charset="0"/>
                    <a:cs typeface="Arial" panose="020B0604020202020204" pitchFamily="34" charset="0"/>
                  </a:rPr>
                  <a:t>Epoch</a:t>
                </a:r>
              </a:p>
            </p:txBody>
          </p:sp>
        </p:grpSp>
        <p:sp>
          <p:nvSpPr>
            <p:cNvPr id="16" name="TextBox 15">
              <a:extLst>
                <a:ext uri="{FF2B5EF4-FFF2-40B4-BE49-F238E27FC236}">
                  <a16:creationId xmlns:a16="http://schemas.microsoft.com/office/drawing/2014/main" id="{C67AAC4C-6AF6-7F41-B0F0-F8BC52971D34}"/>
                </a:ext>
              </a:extLst>
            </p:cNvPr>
            <p:cNvSpPr txBox="1"/>
            <p:nvPr/>
          </p:nvSpPr>
          <p:spPr>
            <a:xfrm rot="16200000">
              <a:off x="303734" y="3889097"/>
              <a:ext cx="1027845" cy="338554"/>
            </a:xfrm>
            <a:prstGeom prst="rect">
              <a:avLst/>
            </a:prstGeom>
            <a:noFill/>
          </p:spPr>
          <p:txBody>
            <a:bodyPr wrap="none" rtlCol="0">
              <a:spAutoFit/>
            </a:bodyPr>
            <a:lstStyle/>
            <a:p>
              <a:r>
                <a:rPr lang="en-JP" sz="1600" dirty="0">
                  <a:latin typeface="Arial" panose="020B0604020202020204" pitchFamily="34" charset="0"/>
                  <a:cs typeface="Arial" panose="020B0604020202020204" pitchFamily="34" charset="0"/>
                </a:rPr>
                <a:t>Accuracy</a:t>
              </a:r>
            </a:p>
          </p:txBody>
        </p:sp>
      </p:grpSp>
      <p:grpSp>
        <p:nvGrpSpPr>
          <p:cNvPr id="19" name="Group 18">
            <a:extLst>
              <a:ext uri="{FF2B5EF4-FFF2-40B4-BE49-F238E27FC236}">
                <a16:creationId xmlns:a16="http://schemas.microsoft.com/office/drawing/2014/main" id="{BFC1A4E5-CBAC-A747-9D71-7889F7E072A1}"/>
              </a:ext>
            </a:extLst>
          </p:cNvPr>
          <p:cNvGrpSpPr/>
          <p:nvPr/>
        </p:nvGrpSpPr>
        <p:grpSpPr>
          <a:xfrm>
            <a:off x="6206956" y="2153417"/>
            <a:ext cx="5353515" cy="3818241"/>
            <a:chOff x="6290847" y="2278873"/>
            <a:chExt cx="5353515" cy="3818241"/>
          </a:xfrm>
        </p:grpSpPr>
        <p:pic>
          <p:nvPicPr>
            <p:cNvPr id="20" name="Picture 4">
              <a:extLst>
                <a:ext uri="{FF2B5EF4-FFF2-40B4-BE49-F238E27FC236}">
                  <a16:creationId xmlns:a16="http://schemas.microsoft.com/office/drawing/2014/main" id="{15C942B4-A506-2647-9F0F-D172F5A68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278873"/>
              <a:ext cx="5014962" cy="355900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9468F96-E24C-894D-9FC7-16C542CCE5C8}"/>
                </a:ext>
              </a:extLst>
            </p:cNvPr>
            <p:cNvSpPr txBox="1"/>
            <p:nvPr/>
          </p:nvSpPr>
          <p:spPr>
            <a:xfrm>
              <a:off x="8754404" y="5758560"/>
              <a:ext cx="764953" cy="338554"/>
            </a:xfrm>
            <a:prstGeom prst="rect">
              <a:avLst/>
            </a:prstGeom>
            <a:noFill/>
          </p:spPr>
          <p:txBody>
            <a:bodyPr wrap="none" rtlCol="0">
              <a:spAutoFit/>
            </a:bodyPr>
            <a:lstStyle/>
            <a:p>
              <a:r>
                <a:rPr lang="en-JP" sz="1600" dirty="0">
                  <a:latin typeface="Arial" panose="020B0604020202020204" pitchFamily="34" charset="0"/>
                  <a:cs typeface="Arial" panose="020B0604020202020204" pitchFamily="34" charset="0"/>
                </a:rPr>
                <a:t>Epoch</a:t>
              </a:r>
            </a:p>
          </p:txBody>
        </p:sp>
        <p:sp>
          <p:nvSpPr>
            <p:cNvPr id="22" name="TextBox 21">
              <a:extLst>
                <a:ext uri="{FF2B5EF4-FFF2-40B4-BE49-F238E27FC236}">
                  <a16:creationId xmlns:a16="http://schemas.microsoft.com/office/drawing/2014/main" id="{9F832286-6AC6-8E4B-8006-04FA034F3F6E}"/>
                </a:ext>
              </a:extLst>
            </p:cNvPr>
            <p:cNvSpPr txBox="1"/>
            <p:nvPr/>
          </p:nvSpPr>
          <p:spPr>
            <a:xfrm rot="16200000">
              <a:off x="6151385" y="3889096"/>
              <a:ext cx="617477" cy="338554"/>
            </a:xfrm>
            <a:prstGeom prst="rect">
              <a:avLst/>
            </a:prstGeom>
            <a:noFill/>
          </p:spPr>
          <p:txBody>
            <a:bodyPr wrap="none" rtlCol="0">
              <a:spAutoFit/>
            </a:bodyPr>
            <a:lstStyle/>
            <a:p>
              <a:r>
                <a:rPr lang="en-JP" sz="1600" dirty="0">
                  <a:latin typeface="Arial" panose="020B0604020202020204" pitchFamily="34" charset="0"/>
                  <a:cs typeface="Arial" panose="020B0604020202020204" pitchFamily="34" charset="0"/>
                </a:rPr>
                <a:t>Loss</a:t>
              </a:r>
            </a:p>
          </p:txBody>
        </p:sp>
      </p:grpSp>
    </p:spTree>
    <p:extLst>
      <p:ext uri="{BB962C8B-B14F-4D97-AF65-F5344CB8AC3E}">
        <p14:creationId xmlns:p14="http://schemas.microsoft.com/office/powerpoint/2010/main" val="3956575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09BCEFB-D6F7-064D-985C-4E5CFB3102C5}"/>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8" name="Subtitle 2">
            <a:extLst>
              <a:ext uri="{FF2B5EF4-FFF2-40B4-BE49-F238E27FC236}">
                <a16:creationId xmlns:a16="http://schemas.microsoft.com/office/drawing/2014/main" id="{6F4E7EF4-229A-5A4E-9A0A-87613154EECC}"/>
              </a:ext>
            </a:extLst>
          </p:cNvPr>
          <p:cNvSpPr txBox="1">
            <a:spLocks/>
          </p:cNvSpPr>
          <p:nvPr/>
        </p:nvSpPr>
        <p:spPr>
          <a:xfrm>
            <a:off x="1258897" y="465020"/>
            <a:ext cx="10301574" cy="155416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sz="2000" dirty="0"/>
              <a:t>Train model with batch size = 1024 for ~ 10 epochs. </a:t>
            </a:r>
          </a:p>
          <a:p>
            <a:pPr algn="l"/>
            <a:r>
              <a:rPr lang="en-US" sz="2000" dirty="0"/>
              <a:t>Use </a:t>
            </a:r>
            <a:r>
              <a:rPr lang="en-US" sz="2000" dirty="0" err="1"/>
              <a:t>early_stop</a:t>
            </a:r>
            <a:r>
              <a:rPr lang="en-US" sz="2000" dirty="0"/>
              <a:t> allows stopping learning when the validation is not good enough to avoid overfit.</a:t>
            </a:r>
          </a:p>
        </p:txBody>
      </p:sp>
      <p:grpSp>
        <p:nvGrpSpPr>
          <p:cNvPr id="2" name="Group 1">
            <a:extLst>
              <a:ext uri="{FF2B5EF4-FFF2-40B4-BE49-F238E27FC236}">
                <a16:creationId xmlns:a16="http://schemas.microsoft.com/office/drawing/2014/main" id="{6B53B7A6-FF44-9140-A3ED-196914FD6ECE}"/>
              </a:ext>
            </a:extLst>
          </p:cNvPr>
          <p:cNvGrpSpPr/>
          <p:nvPr/>
        </p:nvGrpSpPr>
        <p:grpSpPr>
          <a:xfrm>
            <a:off x="579877" y="2185497"/>
            <a:ext cx="5364326" cy="3755384"/>
            <a:chOff x="579877" y="2185497"/>
            <a:chExt cx="5364326" cy="3755384"/>
          </a:xfrm>
        </p:grpSpPr>
        <p:pic>
          <p:nvPicPr>
            <p:cNvPr id="2050" name="Picture 2">
              <a:extLst>
                <a:ext uri="{FF2B5EF4-FFF2-40B4-BE49-F238E27FC236}">
                  <a16:creationId xmlns:a16="http://schemas.microsoft.com/office/drawing/2014/main" id="{C5B12529-AFAA-F74A-97DC-69CB6AE0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547" y="2185497"/>
              <a:ext cx="5301656" cy="370316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53AE4EE-132B-A74A-B2FF-10DDE5B90687}"/>
                </a:ext>
              </a:extLst>
            </p:cNvPr>
            <p:cNvSpPr txBox="1"/>
            <p:nvPr/>
          </p:nvSpPr>
          <p:spPr>
            <a:xfrm>
              <a:off x="3293375" y="5633104"/>
              <a:ext cx="692818" cy="307777"/>
            </a:xfrm>
            <a:prstGeom prst="rect">
              <a:avLst/>
            </a:prstGeom>
            <a:solidFill>
              <a:schemeClr val="bg1"/>
            </a:solidFill>
          </p:spPr>
          <p:txBody>
            <a:bodyPr wrap="none" rtlCol="0">
              <a:spAutoFit/>
            </a:bodyPr>
            <a:lstStyle/>
            <a:p>
              <a:r>
                <a:rPr lang="en-JP" sz="1400" dirty="0">
                  <a:latin typeface="Arial" panose="020B0604020202020204" pitchFamily="34" charset="0"/>
                  <a:cs typeface="Arial" panose="020B0604020202020204" pitchFamily="34" charset="0"/>
                </a:rPr>
                <a:t>Epoch</a:t>
              </a:r>
            </a:p>
          </p:txBody>
        </p:sp>
        <p:sp>
          <p:nvSpPr>
            <p:cNvPr id="24" name="TextBox 23">
              <a:extLst>
                <a:ext uri="{FF2B5EF4-FFF2-40B4-BE49-F238E27FC236}">
                  <a16:creationId xmlns:a16="http://schemas.microsoft.com/office/drawing/2014/main" id="{1E2FF3B3-0F32-A449-BD88-F2561F7F15CF}"/>
                </a:ext>
              </a:extLst>
            </p:cNvPr>
            <p:cNvSpPr txBox="1"/>
            <p:nvPr/>
          </p:nvSpPr>
          <p:spPr>
            <a:xfrm rot="16200000">
              <a:off x="272742" y="3699711"/>
              <a:ext cx="922047" cy="307777"/>
            </a:xfrm>
            <a:prstGeom prst="rect">
              <a:avLst/>
            </a:prstGeom>
            <a:solidFill>
              <a:schemeClr val="bg1"/>
            </a:solidFill>
          </p:spPr>
          <p:txBody>
            <a:bodyPr wrap="none" rtlCol="0">
              <a:spAutoFit/>
            </a:bodyPr>
            <a:lstStyle/>
            <a:p>
              <a:r>
                <a:rPr lang="en-JP" sz="1400" dirty="0">
                  <a:latin typeface="Arial" panose="020B0604020202020204" pitchFamily="34" charset="0"/>
                  <a:cs typeface="Arial" panose="020B0604020202020204" pitchFamily="34" charset="0"/>
                </a:rPr>
                <a:t>Accuracy</a:t>
              </a:r>
            </a:p>
          </p:txBody>
        </p:sp>
      </p:grpSp>
      <p:grpSp>
        <p:nvGrpSpPr>
          <p:cNvPr id="3" name="Group 2">
            <a:extLst>
              <a:ext uri="{FF2B5EF4-FFF2-40B4-BE49-F238E27FC236}">
                <a16:creationId xmlns:a16="http://schemas.microsoft.com/office/drawing/2014/main" id="{ECE05B2B-9314-3942-9027-1593D5B1EE2A}"/>
              </a:ext>
            </a:extLst>
          </p:cNvPr>
          <p:cNvGrpSpPr/>
          <p:nvPr/>
        </p:nvGrpSpPr>
        <p:grpSpPr>
          <a:xfrm>
            <a:off x="6267629" y="2185497"/>
            <a:ext cx="5192095" cy="3703167"/>
            <a:chOff x="6267629" y="2185497"/>
            <a:chExt cx="5192095" cy="3703167"/>
          </a:xfrm>
        </p:grpSpPr>
        <p:pic>
          <p:nvPicPr>
            <p:cNvPr id="2052" name="Picture 4">
              <a:extLst>
                <a:ext uri="{FF2B5EF4-FFF2-40B4-BE49-F238E27FC236}">
                  <a16:creationId xmlns:a16="http://schemas.microsoft.com/office/drawing/2014/main" id="{ED558AB1-BCE0-6D42-B1C4-26DB1A9EB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723" y="2185497"/>
              <a:ext cx="5106001" cy="3677379"/>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8AABA55A-ABDF-EB44-A23F-BC796F6BA161}"/>
                </a:ext>
              </a:extLst>
            </p:cNvPr>
            <p:cNvSpPr txBox="1"/>
            <p:nvPr/>
          </p:nvSpPr>
          <p:spPr>
            <a:xfrm>
              <a:off x="8962788" y="5580887"/>
              <a:ext cx="692818" cy="307777"/>
            </a:xfrm>
            <a:prstGeom prst="rect">
              <a:avLst/>
            </a:prstGeom>
            <a:solidFill>
              <a:schemeClr val="bg1"/>
            </a:solidFill>
          </p:spPr>
          <p:txBody>
            <a:bodyPr wrap="none" rtlCol="0">
              <a:spAutoFit/>
            </a:bodyPr>
            <a:lstStyle/>
            <a:p>
              <a:r>
                <a:rPr lang="en-JP" sz="1400" dirty="0">
                  <a:latin typeface="Arial" panose="020B0604020202020204" pitchFamily="34" charset="0"/>
                  <a:cs typeface="Arial" panose="020B0604020202020204" pitchFamily="34" charset="0"/>
                </a:rPr>
                <a:t>Epoch</a:t>
              </a:r>
            </a:p>
          </p:txBody>
        </p:sp>
        <p:sp>
          <p:nvSpPr>
            <p:cNvPr id="28" name="TextBox 27">
              <a:extLst>
                <a:ext uri="{FF2B5EF4-FFF2-40B4-BE49-F238E27FC236}">
                  <a16:creationId xmlns:a16="http://schemas.microsoft.com/office/drawing/2014/main" id="{CEF714D8-B749-1A47-B4B5-599F5E4F116A}"/>
                </a:ext>
              </a:extLst>
            </p:cNvPr>
            <p:cNvSpPr txBox="1"/>
            <p:nvPr/>
          </p:nvSpPr>
          <p:spPr>
            <a:xfrm rot="16200000">
              <a:off x="6140030" y="3812678"/>
              <a:ext cx="562975" cy="307777"/>
            </a:xfrm>
            <a:prstGeom prst="rect">
              <a:avLst/>
            </a:prstGeom>
            <a:solidFill>
              <a:schemeClr val="bg1"/>
            </a:solidFill>
          </p:spPr>
          <p:txBody>
            <a:bodyPr wrap="none" rtlCol="0">
              <a:spAutoFit/>
            </a:bodyPr>
            <a:lstStyle/>
            <a:p>
              <a:r>
                <a:rPr lang="en-US" sz="1400" dirty="0">
                  <a:latin typeface="Arial" panose="020B0604020202020204" pitchFamily="34" charset="0"/>
                  <a:cs typeface="Arial" panose="020B0604020202020204" pitchFamily="34" charset="0"/>
                </a:rPr>
                <a:t>Loss</a:t>
              </a:r>
              <a:endParaRPr lang="en-JP"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58454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09BCEFB-D6F7-064D-985C-4E5CFB3102C5}"/>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8" name="Subtitle 2">
            <a:extLst>
              <a:ext uri="{FF2B5EF4-FFF2-40B4-BE49-F238E27FC236}">
                <a16:creationId xmlns:a16="http://schemas.microsoft.com/office/drawing/2014/main" id="{6F4E7EF4-229A-5A4E-9A0A-87613154EECC}"/>
              </a:ext>
            </a:extLst>
          </p:cNvPr>
          <p:cNvSpPr txBox="1">
            <a:spLocks/>
          </p:cNvSpPr>
          <p:nvPr/>
        </p:nvSpPr>
        <p:spPr>
          <a:xfrm>
            <a:off x="1258897" y="465020"/>
            <a:ext cx="10301574" cy="155416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sz="2000" dirty="0"/>
              <a:t>Train model with batch size = 256 for ~ 10 epochs. </a:t>
            </a:r>
          </a:p>
          <a:p>
            <a:pPr algn="l"/>
            <a:r>
              <a:rPr lang="en-US" sz="2000" dirty="0"/>
              <a:t>Use </a:t>
            </a:r>
            <a:r>
              <a:rPr lang="en-US" sz="2000" dirty="0" err="1"/>
              <a:t>early_stop</a:t>
            </a:r>
            <a:r>
              <a:rPr lang="en-US" sz="2000" dirty="0"/>
              <a:t> allows stopping learning when the validation is not good enough to avoid overfit.</a:t>
            </a:r>
          </a:p>
        </p:txBody>
      </p:sp>
      <p:pic>
        <p:nvPicPr>
          <p:cNvPr id="4100" name="Picture 4">
            <a:extLst>
              <a:ext uri="{FF2B5EF4-FFF2-40B4-BE49-F238E27FC236}">
                <a16:creationId xmlns:a16="http://schemas.microsoft.com/office/drawing/2014/main" id="{9B1ACF2B-E0C6-0E43-977B-754B88B44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49" y="2422466"/>
            <a:ext cx="5054600" cy="35306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F33CE9F-9C3A-2247-9B6B-94A81EC5E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0" y="2422466"/>
            <a:ext cx="4902200"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942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515503"/>
            <a:ext cx="10515600" cy="1325563"/>
          </a:xfrm>
        </p:spPr>
        <p:txBody>
          <a:bodyPr>
            <a:normAutofit/>
          </a:bodyPr>
          <a:lstStyle/>
          <a:p>
            <a:r>
              <a:rPr lang="en-US" dirty="0"/>
              <a:t>Another method</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8066616"/>
            <a:ext cx="2743200" cy="365125"/>
          </a:xfrm>
        </p:spPr>
        <p:txBody>
          <a:bodyPr/>
          <a:lstStyle/>
          <a:p>
            <a:fld id="{A49DFD55-3C28-40EF-9E31-A92D2E4017FF}" type="slidenum">
              <a:rPr lang="en-US" smtClean="0"/>
              <a:pPr/>
              <a:t>16</a:t>
            </a:fld>
            <a:endParaRPr lang="en-US" dirty="0"/>
          </a:p>
        </p:txBody>
      </p:sp>
      <p:sp>
        <p:nvSpPr>
          <p:cNvPr id="11" name="TextBox 10">
            <a:extLst>
              <a:ext uri="{FF2B5EF4-FFF2-40B4-BE49-F238E27FC236}">
                <a16:creationId xmlns:a16="http://schemas.microsoft.com/office/drawing/2014/main" id="{958F6A8F-A6C1-F649-9A6E-D5B5B185B376}"/>
              </a:ext>
            </a:extLst>
          </p:cNvPr>
          <p:cNvSpPr txBox="1"/>
          <p:nvPr/>
        </p:nvSpPr>
        <p:spPr>
          <a:xfrm>
            <a:off x="1281830" y="1841066"/>
            <a:ext cx="9843370" cy="1900520"/>
          </a:xfrm>
          <a:prstGeom prst="rect">
            <a:avLst/>
          </a:prstGeom>
          <a:noFill/>
        </p:spPr>
        <p:txBody>
          <a:bodyPr wrap="square">
            <a:spAutoFit/>
          </a:bodyPr>
          <a:lstStyle/>
          <a:p>
            <a:pPr marL="457200" indent="-457200" algn="l">
              <a:lnSpc>
                <a:spcPct val="150000"/>
              </a:lnSpc>
              <a:buAutoNum type="arabicPeriod"/>
            </a:pPr>
            <a:r>
              <a:rPr lang="en-US" sz="2000" dirty="0"/>
              <a:t>Data transformation: using TFIDF (options: BOW, Word2vec,…)</a:t>
            </a:r>
          </a:p>
          <a:p>
            <a:pPr marL="457200" indent="-457200" algn="l">
              <a:lnSpc>
                <a:spcPct val="150000"/>
              </a:lnSpc>
              <a:buAutoNum type="arabicPeriod"/>
            </a:pPr>
            <a:r>
              <a:rPr lang="en-US" sz="2000" dirty="0"/>
              <a:t>Apply ML algorithm: Logistic Regression (useful for classification) </a:t>
            </a:r>
          </a:p>
          <a:p>
            <a:pPr algn="l">
              <a:lnSpc>
                <a:spcPct val="150000"/>
              </a:lnSpc>
            </a:pPr>
            <a:r>
              <a:rPr lang="en-US" sz="2000" dirty="0"/>
              <a:t>Result: Accuracy 83%</a:t>
            </a:r>
          </a:p>
          <a:p>
            <a:pPr algn="l">
              <a:lnSpc>
                <a:spcPct val="150000"/>
              </a:lnSpc>
            </a:pPr>
            <a:r>
              <a:rPr lang="en-US" sz="2000" dirty="0"/>
              <a:t>How to improve:  Try different algorithms (Naïve bayes, SVM…)</a:t>
            </a:r>
          </a:p>
        </p:txBody>
      </p:sp>
    </p:spTree>
    <p:extLst>
      <p:ext uri="{BB962C8B-B14F-4D97-AF65-F5344CB8AC3E}">
        <p14:creationId xmlns:p14="http://schemas.microsoft.com/office/powerpoint/2010/main" val="67955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6455764" y="0"/>
            <a:ext cx="2463384" cy="1304925"/>
          </a:xfrm>
        </p:spPr>
        <p:txBody>
          <a:bodyPr/>
          <a:lstStyle/>
          <a:p>
            <a:r>
              <a:rPr lang="en-US" dirty="0"/>
              <a:t>Problem</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2</a:t>
            </a:fld>
            <a:endParaRPr lang="en-US" dirty="0"/>
          </a:p>
        </p:txBody>
      </p:sp>
      <p:sp>
        <p:nvSpPr>
          <p:cNvPr id="5" name="Subtitle 2">
            <a:extLst>
              <a:ext uri="{FF2B5EF4-FFF2-40B4-BE49-F238E27FC236}">
                <a16:creationId xmlns:a16="http://schemas.microsoft.com/office/drawing/2014/main" id="{175B6B46-E4E0-584B-BF90-C0AE2117D89B}"/>
              </a:ext>
            </a:extLst>
          </p:cNvPr>
          <p:cNvSpPr txBox="1">
            <a:spLocks/>
          </p:cNvSpPr>
          <p:nvPr/>
        </p:nvSpPr>
        <p:spPr>
          <a:xfrm>
            <a:off x="4804114" y="1571830"/>
            <a:ext cx="6696074" cy="460411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sz="2000" dirty="0"/>
              <a:t>Classify the tweets by implementing any NLP approach for Sentiment analysis. Build a model to predict the sentiment of the tweet. </a:t>
            </a:r>
          </a:p>
          <a:p>
            <a:pPr algn="just"/>
            <a:r>
              <a:rPr lang="en-US" sz="2000" dirty="0"/>
              <a:t>The objective is to recognize whether the given tweet is oriented as negative (-1), neutral (0), or positive (1) tone. </a:t>
            </a:r>
          </a:p>
          <a:p>
            <a:pPr algn="just"/>
            <a:endParaRPr lang="en-US" sz="2000" dirty="0"/>
          </a:p>
          <a:p>
            <a:pPr algn="just"/>
            <a:r>
              <a:rPr lang="en-US" sz="2000" dirty="0"/>
              <a:t>To solve the problem:</a:t>
            </a:r>
          </a:p>
          <a:p>
            <a:pPr marL="457200" indent="-457200" algn="just">
              <a:buAutoNum type="arabicPeriod"/>
            </a:pPr>
            <a:r>
              <a:rPr lang="en-US" sz="2000" dirty="0"/>
              <a:t>Review data</a:t>
            </a:r>
          </a:p>
          <a:p>
            <a:pPr marL="457200" indent="-457200" algn="just">
              <a:buAutoNum type="arabicPeriod"/>
            </a:pPr>
            <a:r>
              <a:rPr lang="en-US" sz="2000" dirty="0"/>
              <a:t>Clean data</a:t>
            </a:r>
          </a:p>
          <a:p>
            <a:pPr marL="457200" indent="-457200" algn="just">
              <a:buAutoNum type="arabicPeriod"/>
            </a:pPr>
            <a:r>
              <a:rPr lang="en-US" sz="2000" dirty="0"/>
              <a:t>Build a predictive model using deep learning</a:t>
            </a:r>
          </a:p>
        </p:txBody>
      </p:sp>
    </p:spTree>
    <p:extLst>
      <p:ext uri="{BB962C8B-B14F-4D97-AF65-F5344CB8AC3E}">
        <p14:creationId xmlns:p14="http://schemas.microsoft.com/office/powerpoint/2010/main" val="74437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6096000" y="159147"/>
            <a:ext cx="5925608" cy="1304925"/>
          </a:xfrm>
        </p:spPr>
        <p:txBody>
          <a:bodyPr/>
          <a:lstStyle/>
          <a:p>
            <a:r>
              <a:rPr lang="en-US" dirty="0"/>
              <a:t>1. Data overview</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3</a:t>
            </a:fld>
            <a:endParaRPr lang="en-US" dirty="0"/>
          </a:p>
        </p:txBody>
      </p:sp>
      <p:graphicFrame>
        <p:nvGraphicFramePr>
          <p:cNvPr id="7" name="Table 4">
            <a:extLst>
              <a:ext uri="{FF2B5EF4-FFF2-40B4-BE49-F238E27FC236}">
                <a16:creationId xmlns:a16="http://schemas.microsoft.com/office/drawing/2014/main" id="{A40B22FB-85A9-B147-B199-50DBC0425E1F}"/>
              </a:ext>
            </a:extLst>
          </p:cNvPr>
          <p:cNvGraphicFramePr>
            <a:graphicFrameLocks/>
          </p:cNvGraphicFramePr>
          <p:nvPr>
            <p:extLst>
              <p:ext uri="{D42A27DB-BD31-4B8C-83A1-F6EECF244321}">
                <p14:modId xmlns:p14="http://schemas.microsoft.com/office/powerpoint/2010/main" val="2930389746"/>
              </p:ext>
            </p:extLst>
          </p:nvPr>
        </p:nvGraphicFramePr>
        <p:xfrm>
          <a:off x="5044440" y="3103334"/>
          <a:ext cx="6309360" cy="3253016"/>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tblGrid>
              <a:tr h="0">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2000" b="0" i="0" dirty="0">
                          <a:solidFill>
                            <a:schemeClr val="accent1"/>
                          </a:solidFill>
                          <a:effectLst/>
                          <a:latin typeface="+mn-lt"/>
                        </a:rPr>
                        <a:t>Count</a:t>
                      </a:r>
                      <a:endParaRPr lang="en-US" sz="2000" b="1" i="0" dirty="0">
                        <a:solidFill>
                          <a:schemeClr val="accent1"/>
                        </a:solidFill>
                        <a:effectLst/>
                        <a:latin typeface="+mn-lt"/>
                      </a:endParaRPr>
                    </a:p>
                  </a:txBody>
                  <a:tcPr anchor="ctr"/>
                </a:tc>
                <a:tc>
                  <a:txBody>
                    <a:bodyPr/>
                    <a:lstStyle/>
                    <a:p>
                      <a:pPr algn="ctr" rtl="0" fontAlgn="base"/>
                      <a:r>
                        <a:rPr lang="en-US" sz="2000" b="0" i="0" dirty="0">
                          <a:solidFill>
                            <a:schemeClr val="accent1"/>
                          </a:solidFill>
                          <a:effectLst/>
                          <a:latin typeface="+mn-lt"/>
                        </a:rPr>
                        <a:t>Percentage</a:t>
                      </a:r>
                      <a:endParaRPr lang="en-US" sz="2000" b="1" i="0" dirty="0">
                        <a:solidFill>
                          <a:schemeClr val="accent1"/>
                        </a:solidFill>
                        <a:effectLst/>
                        <a:latin typeface="+mn-lt"/>
                      </a:endParaRPr>
                    </a:p>
                  </a:txBody>
                  <a:tcPr anchor="ctr"/>
                </a:tc>
                <a:extLst>
                  <a:ext uri="{0D108BD9-81ED-4DB2-BD59-A6C34878D82A}">
                    <a16:rowId xmlns:a16="http://schemas.microsoft.com/office/drawing/2014/main" val="3441328149"/>
                  </a:ext>
                </a:extLst>
              </a:tr>
              <a:tr h="714194">
                <a:tc>
                  <a:txBody>
                    <a:bodyPr/>
                    <a:lstStyle/>
                    <a:p>
                      <a:pPr algn="ctr" rtl="0" fontAlgn="base"/>
                      <a:r>
                        <a:rPr lang="en-US" sz="2000" b="0" i="0" dirty="0">
                          <a:solidFill>
                            <a:srgbClr val="333F50"/>
                          </a:solidFill>
                          <a:effectLst/>
                          <a:latin typeface="+mn-lt"/>
                        </a:rPr>
                        <a:t>Positive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JP" sz="2000" b="0" i="0" kern="1200" dirty="0">
                          <a:solidFill>
                            <a:srgbClr val="333F50"/>
                          </a:solidFill>
                          <a:effectLst/>
                          <a:latin typeface="+mn-lt"/>
                          <a:ea typeface="+mn-ea"/>
                          <a:cs typeface="+mn-cs"/>
                        </a:rPr>
                        <a:t>72249</a:t>
                      </a:r>
                      <a:endParaRPr lang="en-US" sz="2000" b="0" i="0" kern="1200" dirty="0">
                        <a:solidFill>
                          <a:srgbClr val="333F50"/>
                        </a:solidFill>
                        <a:effectLst/>
                        <a:latin typeface="+mn-lt"/>
                        <a:ea typeface="+mn-ea"/>
                        <a:cs typeface="+mn-cs"/>
                      </a:endParaRPr>
                    </a:p>
                  </a:txBody>
                  <a:tcPr anchor="ctr"/>
                </a:tc>
                <a:tc>
                  <a:txBody>
                    <a:bodyPr/>
                    <a:lstStyle/>
                    <a:p>
                      <a:pPr algn="ctr" rtl="0" fontAlgn="base"/>
                      <a:r>
                        <a:rPr lang="en-US" sz="2000" b="0" i="0" dirty="0">
                          <a:solidFill>
                            <a:srgbClr val="333F50"/>
                          </a:solidFill>
                          <a:effectLst/>
                          <a:latin typeface="+mn-lt"/>
                        </a:rPr>
                        <a:t>44.3%</a:t>
                      </a:r>
                      <a:r>
                        <a:rPr lang="en-US" sz="2000" b="0" i="0" dirty="0">
                          <a:solidFill>
                            <a:srgbClr val="000000"/>
                          </a:solidFill>
                          <a:effectLst/>
                          <a:latin typeface="+mn-lt"/>
                        </a:rPr>
                        <a:t>​</a:t>
                      </a:r>
                    </a:p>
                  </a:txBody>
                  <a:tcPr anchor="ctr"/>
                </a:tc>
                <a:extLst>
                  <a:ext uri="{0D108BD9-81ED-4DB2-BD59-A6C34878D82A}">
                    <a16:rowId xmlns:a16="http://schemas.microsoft.com/office/drawing/2014/main" val="3134841754"/>
                  </a:ext>
                </a:extLst>
              </a:tr>
              <a:tr h="714194">
                <a:tc>
                  <a:txBody>
                    <a:bodyPr/>
                    <a:lstStyle/>
                    <a:p>
                      <a:pPr algn="ctr" rtl="0" fontAlgn="base"/>
                      <a:r>
                        <a:rPr lang="en-US" sz="2000" b="0" i="0" dirty="0">
                          <a:solidFill>
                            <a:srgbClr val="333F50"/>
                          </a:solidFill>
                          <a:effectLst/>
                          <a:latin typeface="+mn-lt"/>
                        </a:rPr>
                        <a:t>Neutral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JP" sz="2000" b="0" i="0" kern="1200" dirty="0">
                          <a:solidFill>
                            <a:srgbClr val="333F50"/>
                          </a:solidFill>
                          <a:effectLst/>
                          <a:latin typeface="+mn-lt"/>
                          <a:ea typeface="+mn-ea"/>
                          <a:cs typeface="+mn-cs"/>
                        </a:rPr>
                        <a:t>55211</a:t>
                      </a:r>
                      <a:endParaRPr lang="en-US" sz="2000" b="0" i="0" kern="1200" dirty="0">
                        <a:solidFill>
                          <a:srgbClr val="333F50"/>
                        </a:solidFill>
                        <a:effectLst/>
                        <a:latin typeface="+mn-lt"/>
                        <a:ea typeface="+mn-ea"/>
                        <a:cs typeface="+mn-cs"/>
                      </a:endParaRPr>
                    </a:p>
                  </a:txBody>
                  <a:tcPr anchor="ctr"/>
                </a:tc>
                <a:tc>
                  <a:txBody>
                    <a:bodyPr/>
                    <a:lstStyle/>
                    <a:p>
                      <a:pPr algn="ctr" rtl="0" fontAlgn="base"/>
                      <a:r>
                        <a:rPr lang="en-US" sz="2000" b="0" i="0" dirty="0">
                          <a:solidFill>
                            <a:srgbClr val="333F50"/>
                          </a:solidFill>
                          <a:effectLst/>
                          <a:latin typeface="+mn-lt"/>
                        </a:rPr>
                        <a:t>33.9%</a:t>
                      </a:r>
                      <a:endParaRPr lang="en-US" sz="2000" b="0" i="0" dirty="0">
                        <a:solidFill>
                          <a:srgbClr val="000000"/>
                        </a:solidFill>
                        <a:effectLst/>
                        <a:latin typeface="+mn-lt"/>
                      </a:endParaRPr>
                    </a:p>
                  </a:txBody>
                  <a:tcPr anchor="ctr"/>
                </a:tc>
                <a:extLst>
                  <a:ext uri="{0D108BD9-81ED-4DB2-BD59-A6C34878D82A}">
                    <a16:rowId xmlns:a16="http://schemas.microsoft.com/office/drawing/2014/main" val="4129140390"/>
                  </a:ext>
                </a:extLst>
              </a:tr>
              <a:tr h="714194">
                <a:tc>
                  <a:txBody>
                    <a:bodyPr/>
                    <a:lstStyle/>
                    <a:p>
                      <a:pPr algn="ctr" rtl="0" fontAlgn="base"/>
                      <a:r>
                        <a:rPr lang="en-US" sz="2000" b="0" i="0" dirty="0">
                          <a:solidFill>
                            <a:srgbClr val="333F50"/>
                          </a:solidFill>
                          <a:effectLst/>
                          <a:latin typeface="+mn-lt"/>
                        </a:rPr>
                        <a:t>Negative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JP" sz="2000" b="0" i="0" kern="1200" dirty="0">
                          <a:solidFill>
                            <a:srgbClr val="333F50"/>
                          </a:solidFill>
                          <a:effectLst/>
                          <a:latin typeface="+mn-lt"/>
                          <a:ea typeface="+mn-ea"/>
                          <a:cs typeface="+mn-cs"/>
                        </a:rPr>
                        <a:t>35509</a:t>
                      </a:r>
                      <a:endParaRPr lang="en-US" sz="2000" b="0" i="0" kern="1200" dirty="0">
                        <a:solidFill>
                          <a:srgbClr val="333F50"/>
                        </a:solidFill>
                        <a:effectLst/>
                        <a:latin typeface="+mn-lt"/>
                        <a:ea typeface="+mn-ea"/>
                        <a:cs typeface="+mn-cs"/>
                      </a:endParaRPr>
                    </a:p>
                  </a:txBody>
                  <a:tcPr anchor="ctr"/>
                </a:tc>
                <a:tc>
                  <a:txBody>
                    <a:bodyPr/>
                    <a:lstStyle/>
                    <a:p>
                      <a:pPr algn="ctr" rtl="0" fontAlgn="base"/>
                      <a:r>
                        <a:rPr lang="en-US" sz="2000" b="0" i="0" dirty="0">
                          <a:solidFill>
                            <a:srgbClr val="333F50"/>
                          </a:solidFill>
                          <a:effectLst/>
                          <a:latin typeface="+mn-lt"/>
                        </a:rPr>
                        <a:t>21.8%</a:t>
                      </a:r>
                      <a:endParaRPr lang="en-US" sz="2000" b="0" i="0" dirty="0">
                        <a:solidFill>
                          <a:srgbClr val="000000"/>
                        </a:solidFill>
                        <a:effectLst/>
                        <a:latin typeface="+mn-lt"/>
                      </a:endParaRPr>
                    </a:p>
                  </a:txBody>
                  <a:tcPr anchor="ctr"/>
                </a:tc>
                <a:extLst>
                  <a:ext uri="{0D108BD9-81ED-4DB2-BD59-A6C34878D82A}">
                    <a16:rowId xmlns:a16="http://schemas.microsoft.com/office/drawing/2014/main" val="1699990805"/>
                  </a:ext>
                </a:extLst>
              </a:tr>
              <a:tr h="714194">
                <a:tc>
                  <a:txBody>
                    <a:bodyPr/>
                    <a:lstStyle/>
                    <a:p>
                      <a:pPr marL="0" algn="ctr" defTabSz="914400" rtl="0" eaLnBrk="1" fontAlgn="base" latinLnBrk="0" hangingPunct="1"/>
                      <a:r>
                        <a:rPr lang="en-US" sz="2000" b="0" i="0" kern="1200" dirty="0">
                          <a:solidFill>
                            <a:srgbClr val="333F50"/>
                          </a:solidFill>
                          <a:effectLst/>
                          <a:latin typeface="+mn-lt"/>
                          <a:ea typeface="+mn-ea"/>
                          <a:cs typeface="+mn-cs"/>
                        </a:rPr>
                        <a:t>Total</a:t>
                      </a:r>
                    </a:p>
                  </a:txBody>
                  <a:tcPr anchor="ctr">
                    <a:lnL w="12700" cap="flat" cmpd="sng" algn="ctr">
                      <a:noFill/>
                      <a:prstDash val="solid"/>
                      <a:round/>
                      <a:headEnd type="none" w="med" len="med"/>
                      <a:tailEnd type="none" w="med" len="med"/>
                    </a:lnL>
                  </a:tcPr>
                </a:tc>
                <a:tc>
                  <a:txBody>
                    <a:bodyPr/>
                    <a:lstStyle/>
                    <a:p>
                      <a:pPr algn="ctr" rtl="0" fontAlgn="base"/>
                      <a:r>
                        <a:rPr lang="en-US" sz="2000" b="0" i="0" kern="1200" dirty="0">
                          <a:solidFill>
                            <a:srgbClr val="333F50"/>
                          </a:solidFill>
                          <a:effectLst/>
                          <a:latin typeface="+mn-lt"/>
                          <a:ea typeface="+mn-ea"/>
                          <a:cs typeface="+mn-cs"/>
                        </a:rPr>
                        <a:t>162969</a:t>
                      </a:r>
                    </a:p>
                  </a:txBody>
                  <a:tcPr anchor="ctr"/>
                </a:tc>
                <a:tc>
                  <a:txBody>
                    <a:bodyPr/>
                    <a:lstStyle/>
                    <a:p>
                      <a:pPr algn="ctr" rtl="0" fontAlgn="base"/>
                      <a:r>
                        <a:rPr lang="en-US" sz="2000" b="0" i="0" dirty="0">
                          <a:solidFill>
                            <a:srgbClr val="000000"/>
                          </a:solidFill>
                          <a:effectLst/>
                          <a:latin typeface="+mn-lt"/>
                        </a:rPr>
                        <a:t>100%</a:t>
                      </a:r>
                    </a:p>
                  </a:txBody>
                  <a:tcPr anchor="ctr"/>
                </a:tc>
                <a:extLst>
                  <a:ext uri="{0D108BD9-81ED-4DB2-BD59-A6C34878D82A}">
                    <a16:rowId xmlns:a16="http://schemas.microsoft.com/office/drawing/2014/main" val="3726833978"/>
                  </a:ext>
                </a:extLst>
              </a:tr>
            </a:tbl>
          </a:graphicData>
        </a:graphic>
      </p:graphicFrame>
      <p:sp>
        <p:nvSpPr>
          <p:cNvPr id="8" name="TextBox 7">
            <a:extLst>
              <a:ext uri="{FF2B5EF4-FFF2-40B4-BE49-F238E27FC236}">
                <a16:creationId xmlns:a16="http://schemas.microsoft.com/office/drawing/2014/main" id="{7891853D-60E4-CB42-BF77-51EFA72B8EBD}"/>
              </a:ext>
            </a:extLst>
          </p:cNvPr>
          <p:cNvSpPr txBox="1"/>
          <p:nvPr/>
        </p:nvSpPr>
        <p:spPr>
          <a:xfrm>
            <a:off x="5152370" y="1722546"/>
            <a:ext cx="6093500" cy="1015663"/>
          </a:xfrm>
          <a:prstGeom prst="rect">
            <a:avLst/>
          </a:prstGeom>
          <a:noFill/>
        </p:spPr>
        <p:txBody>
          <a:bodyPr wrap="square">
            <a:spAutoFit/>
          </a:bodyPr>
          <a:lstStyle/>
          <a:p>
            <a:pPr algn="just"/>
            <a:r>
              <a:rPr lang="en-US" sz="2000" spc="150" dirty="0">
                <a:latin typeface="+mj-lt"/>
                <a:ea typeface="+mj-ea"/>
                <a:cs typeface="+mj-cs"/>
              </a:rPr>
              <a:t>The dataset contains 2 columns: </a:t>
            </a:r>
            <a:r>
              <a:rPr lang="en-US" sz="2000" spc="150" dirty="0" err="1">
                <a:latin typeface="+mj-lt"/>
                <a:ea typeface="+mj-ea"/>
                <a:cs typeface="+mj-cs"/>
              </a:rPr>
              <a:t>clean_text</a:t>
            </a:r>
            <a:r>
              <a:rPr lang="en-US" sz="2000" spc="150" dirty="0">
                <a:latin typeface="+mj-lt"/>
                <a:ea typeface="+mj-ea"/>
                <a:cs typeface="+mj-cs"/>
              </a:rPr>
              <a:t> - message tweeted</a:t>
            </a:r>
            <a:r>
              <a:rPr lang="en-JP" sz="2000" spc="150" dirty="0">
                <a:latin typeface="+mj-lt"/>
                <a:ea typeface="+mj-ea"/>
                <a:cs typeface="+mj-cs"/>
              </a:rPr>
              <a:t>, and category – sentiment for the tweet. </a:t>
            </a:r>
            <a:endParaRPr lang="en-US" sz="2000" spc="150" dirty="0">
              <a:latin typeface="+mj-lt"/>
              <a:ea typeface="+mj-ea"/>
              <a:cs typeface="+mj-cs"/>
            </a:endParaRPr>
          </a:p>
        </p:txBody>
      </p:sp>
    </p:spTree>
    <p:extLst>
      <p:ext uri="{BB962C8B-B14F-4D97-AF65-F5344CB8AC3E}">
        <p14:creationId xmlns:p14="http://schemas.microsoft.com/office/powerpoint/2010/main" val="160734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ubtitle 2">
            <a:extLst>
              <a:ext uri="{FF2B5EF4-FFF2-40B4-BE49-F238E27FC236}">
                <a16:creationId xmlns:a16="http://schemas.microsoft.com/office/drawing/2014/main" id="{EAB6739D-5303-7B42-AF61-0AB9BB043210}"/>
              </a:ext>
            </a:extLst>
          </p:cNvPr>
          <p:cNvSpPr txBox="1">
            <a:spLocks/>
          </p:cNvSpPr>
          <p:nvPr/>
        </p:nvSpPr>
        <p:spPr>
          <a:xfrm>
            <a:off x="2747963" y="509126"/>
            <a:ext cx="6696074" cy="36512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Distribution of twitter sentiment</a:t>
            </a:r>
          </a:p>
        </p:txBody>
      </p:sp>
      <p:grpSp>
        <p:nvGrpSpPr>
          <p:cNvPr id="43" name="Group 42">
            <a:extLst>
              <a:ext uri="{FF2B5EF4-FFF2-40B4-BE49-F238E27FC236}">
                <a16:creationId xmlns:a16="http://schemas.microsoft.com/office/drawing/2014/main" id="{8A4B7C70-6677-294C-906C-33ABDA13B261}"/>
              </a:ext>
            </a:extLst>
          </p:cNvPr>
          <p:cNvGrpSpPr/>
          <p:nvPr/>
        </p:nvGrpSpPr>
        <p:grpSpPr>
          <a:xfrm>
            <a:off x="2169411" y="874251"/>
            <a:ext cx="8164877" cy="4709583"/>
            <a:chOff x="1105109" y="1589478"/>
            <a:chExt cx="8164877" cy="4709583"/>
          </a:xfrm>
        </p:grpSpPr>
        <p:pic>
          <p:nvPicPr>
            <p:cNvPr id="1026" name="Picture 2">
              <a:extLst>
                <a:ext uri="{FF2B5EF4-FFF2-40B4-BE49-F238E27FC236}">
                  <a16:creationId xmlns:a16="http://schemas.microsoft.com/office/drawing/2014/main" id="{33B0D288-D184-A74F-A335-7C545DB94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109" y="1589478"/>
              <a:ext cx="6970183" cy="4709583"/>
            </a:xfrm>
            <a:prstGeom prst="rect">
              <a:avLst/>
            </a:prstGeom>
            <a:noFill/>
            <a:extLst>
              <a:ext uri="{909E8E84-426E-40DD-AFC4-6F175D3DCCD1}">
                <a14:hiddenFill xmlns:a14="http://schemas.microsoft.com/office/drawing/2010/main">
                  <a:solidFill>
                    <a:srgbClr val="FFFFFF"/>
                  </a:solidFill>
                </a14:hiddenFill>
              </a:ext>
            </a:extLst>
          </p:spPr>
        </p:pic>
        <p:sp>
          <p:nvSpPr>
            <p:cNvPr id="46" name="Subtitle 2">
              <a:extLst>
                <a:ext uri="{FF2B5EF4-FFF2-40B4-BE49-F238E27FC236}">
                  <a16:creationId xmlns:a16="http://schemas.microsoft.com/office/drawing/2014/main" id="{FCEDFF69-B560-0746-AA83-CBAE9FE66861}"/>
                </a:ext>
              </a:extLst>
            </p:cNvPr>
            <p:cNvSpPr txBox="1">
              <a:spLocks/>
            </p:cNvSpPr>
            <p:nvPr/>
          </p:nvSpPr>
          <p:spPr>
            <a:xfrm>
              <a:off x="1105109" y="5523355"/>
              <a:ext cx="8164877" cy="365125"/>
            </a:xfrm>
            <a:prstGeom prst="rect">
              <a:avLst/>
            </a:prstGeom>
            <a:solidFill>
              <a:schemeClr val="bg1"/>
            </a:solidFill>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dirty="0">
                  <a:latin typeface="Arial" panose="020B0604020202020204" pitchFamily="34" charset="0"/>
                  <a:cs typeface="Arial" panose="020B0604020202020204" pitchFamily="34" charset="0"/>
                </a:rPr>
                <a:t>Positive              Neutral              Negative</a:t>
              </a:r>
            </a:p>
          </p:txBody>
        </p:sp>
      </p:grpSp>
      <p:sp>
        <p:nvSpPr>
          <p:cNvPr id="48" name="Subtitle 2">
            <a:extLst>
              <a:ext uri="{FF2B5EF4-FFF2-40B4-BE49-F238E27FC236}">
                <a16:creationId xmlns:a16="http://schemas.microsoft.com/office/drawing/2014/main" id="{25E35006-7753-6944-87A8-72BE857F6AB4}"/>
              </a:ext>
            </a:extLst>
          </p:cNvPr>
          <p:cNvSpPr txBox="1">
            <a:spLocks/>
          </p:cNvSpPr>
          <p:nvPr/>
        </p:nvSpPr>
        <p:spPr>
          <a:xfrm>
            <a:off x="2306465" y="5583834"/>
            <a:ext cx="7137572" cy="98185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Comment: Positive tweets are the most popular, following by the neutral tone, and the least is negative category.  </a:t>
            </a:r>
          </a:p>
        </p:txBody>
      </p:sp>
    </p:spTree>
    <p:extLst>
      <p:ext uri="{BB962C8B-B14F-4D97-AF65-F5344CB8AC3E}">
        <p14:creationId xmlns:p14="http://schemas.microsoft.com/office/powerpoint/2010/main" val="261930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ubtitle 2">
            <a:extLst>
              <a:ext uri="{FF2B5EF4-FFF2-40B4-BE49-F238E27FC236}">
                <a16:creationId xmlns:a16="http://schemas.microsoft.com/office/drawing/2014/main" id="{EAB6739D-5303-7B42-AF61-0AB9BB043210}"/>
              </a:ext>
            </a:extLst>
          </p:cNvPr>
          <p:cNvSpPr txBox="1">
            <a:spLocks/>
          </p:cNvSpPr>
          <p:nvPr/>
        </p:nvSpPr>
        <p:spPr>
          <a:xfrm>
            <a:off x="2235200" y="5787572"/>
            <a:ext cx="7680372" cy="74813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sz="2000" dirty="0"/>
              <a:t>Comment: The neutral tweets are usually short while the others have medium length.  </a:t>
            </a:r>
          </a:p>
        </p:txBody>
      </p:sp>
      <p:pic>
        <p:nvPicPr>
          <p:cNvPr id="3074" name="Picture 2">
            <a:extLst>
              <a:ext uri="{FF2B5EF4-FFF2-40B4-BE49-F238E27FC236}">
                <a16:creationId xmlns:a16="http://schemas.microsoft.com/office/drawing/2014/main" id="{F6C07BD7-CFAA-0142-819F-C027482D5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705303"/>
            <a:ext cx="7680373" cy="4827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80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ubtitle 2">
            <a:extLst>
              <a:ext uri="{FF2B5EF4-FFF2-40B4-BE49-F238E27FC236}">
                <a16:creationId xmlns:a16="http://schemas.microsoft.com/office/drawing/2014/main" id="{EAB6739D-5303-7B42-AF61-0AB9BB043210}"/>
              </a:ext>
            </a:extLst>
          </p:cNvPr>
          <p:cNvSpPr txBox="1">
            <a:spLocks/>
          </p:cNvSpPr>
          <p:nvPr/>
        </p:nvSpPr>
        <p:spPr>
          <a:xfrm>
            <a:off x="2747963" y="795848"/>
            <a:ext cx="6696074" cy="36512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Most frequent words</a:t>
            </a:r>
          </a:p>
        </p:txBody>
      </p:sp>
      <p:graphicFrame>
        <p:nvGraphicFramePr>
          <p:cNvPr id="13" name="Table 4">
            <a:extLst>
              <a:ext uri="{FF2B5EF4-FFF2-40B4-BE49-F238E27FC236}">
                <a16:creationId xmlns:a16="http://schemas.microsoft.com/office/drawing/2014/main" id="{7C8A2373-8C78-6F4F-97B5-868587218FC8}"/>
              </a:ext>
            </a:extLst>
          </p:cNvPr>
          <p:cNvGraphicFramePr>
            <a:graphicFrameLocks/>
          </p:cNvGraphicFramePr>
          <p:nvPr>
            <p:extLst>
              <p:ext uri="{D42A27DB-BD31-4B8C-83A1-F6EECF244321}">
                <p14:modId xmlns:p14="http://schemas.microsoft.com/office/powerpoint/2010/main" val="2943130472"/>
              </p:ext>
            </p:extLst>
          </p:nvPr>
        </p:nvGraphicFramePr>
        <p:xfrm>
          <a:off x="1722744" y="1533047"/>
          <a:ext cx="8746512" cy="3253016"/>
        </p:xfrm>
        <a:graphic>
          <a:graphicData uri="http://schemas.openxmlformats.org/drawingml/2006/table">
            <a:tbl>
              <a:tblPr firstRow="1" bandRow="1">
                <a:tableStyleId>{7E9639D4-E3E2-4D34-9284-5A2195B3D0D7}</a:tableStyleId>
              </a:tblPr>
              <a:tblGrid>
                <a:gridCol w="2013429">
                  <a:extLst>
                    <a:ext uri="{9D8B030D-6E8A-4147-A177-3AD203B41FA5}">
                      <a16:colId xmlns:a16="http://schemas.microsoft.com/office/drawing/2014/main" val="3261104555"/>
                    </a:ext>
                  </a:extLst>
                </a:gridCol>
                <a:gridCol w="6733083">
                  <a:extLst>
                    <a:ext uri="{9D8B030D-6E8A-4147-A177-3AD203B41FA5}">
                      <a16:colId xmlns:a16="http://schemas.microsoft.com/office/drawing/2014/main" val="2547279344"/>
                    </a:ext>
                  </a:extLst>
                </a:gridCol>
              </a:tblGrid>
              <a:tr h="0">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2000" b="0" i="0" dirty="0">
                          <a:solidFill>
                            <a:schemeClr val="accent1"/>
                          </a:solidFill>
                          <a:effectLst/>
                          <a:latin typeface="+mn-lt"/>
                        </a:rPr>
                        <a:t>Count</a:t>
                      </a:r>
                      <a:endParaRPr lang="en-US" sz="2000" b="1" i="0" dirty="0">
                        <a:solidFill>
                          <a:schemeClr val="accent1"/>
                        </a:solidFill>
                        <a:effectLst/>
                        <a:latin typeface="+mn-lt"/>
                      </a:endParaRPr>
                    </a:p>
                  </a:txBody>
                  <a:tcPr anchor="ctr"/>
                </a:tc>
                <a:extLst>
                  <a:ext uri="{0D108BD9-81ED-4DB2-BD59-A6C34878D82A}">
                    <a16:rowId xmlns:a16="http://schemas.microsoft.com/office/drawing/2014/main" val="3441328149"/>
                  </a:ext>
                </a:extLst>
              </a:tr>
              <a:tr h="714194">
                <a:tc>
                  <a:txBody>
                    <a:bodyPr/>
                    <a:lstStyle/>
                    <a:p>
                      <a:pPr algn="ctr" rtl="0" fontAlgn="base"/>
                      <a:r>
                        <a:rPr lang="en-US" sz="2000" b="0" i="0" dirty="0">
                          <a:solidFill>
                            <a:srgbClr val="333F50"/>
                          </a:solidFill>
                          <a:effectLst/>
                          <a:latin typeface="+mn-lt"/>
                        </a:rPr>
                        <a:t>Positive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l" rtl="0" fontAlgn="base"/>
                      <a:r>
                        <a:rPr lang="en-US" sz="2000" b="0" i="0" kern="1200" dirty="0">
                          <a:solidFill>
                            <a:srgbClr val="333F50"/>
                          </a:solidFill>
                          <a:effectLst/>
                          <a:latin typeface="+mn-lt"/>
                          <a:ea typeface="+mn-ea"/>
                          <a:cs typeface="+mn-cs"/>
                        </a:rPr>
                        <a:t>M</a:t>
                      </a:r>
                      <a:r>
                        <a:rPr lang="en-JP" sz="2000" b="0" i="0" kern="1200" dirty="0">
                          <a:solidFill>
                            <a:srgbClr val="333F50"/>
                          </a:solidFill>
                          <a:effectLst/>
                          <a:latin typeface="+mn-lt"/>
                          <a:ea typeface="+mn-ea"/>
                          <a:cs typeface="+mn-cs"/>
                        </a:rPr>
                        <a:t>odi, the, and, for, you, india, will, are, that, this</a:t>
                      </a:r>
                      <a:endParaRPr lang="en-US" sz="2000" b="0" i="0" kern="1200" dirty="0">
                        <a:solidFill>
                          <a:srgbClr val="333F50"/>
                        </a:solidFill>
                        <a:effectLst/>
                        <a:latin typeface="+mn-lt"/>
                        <a:ea typeface="+mn-ea"/>
                        <a:cs typeface="+mn-cs"/>
                      </a:endParaRPr>
                    </a:p>
                  </a:txBody>
                  <a:tcPr anchor="ctr"/>
                </a:tc>
                <a:extLst>
                  <a:ext uri="{0D108BD9-81ED-4DB2-BD59-A6C34878D82A}">
                    <a16:rowId xmlns:a16="http://schemas.microsoft.com/office/drawing/2014/main" val="3134841754"/>
                  </a:ext>
                </a:extLst>
              </a:tr>
              <a:tr h="714194">
                <a:tc>
                  <a:txBody>
                    <a:bodyPr/>
                    <a:lstStyle/>
                    <a:p>
                      <a:pPr algn="ctr" rtl="0" fontAlgn="base"/>
                      <a:r>
                        <a:rPr lang="en-US" sz="2000" b="0" i="0" dirty="0">
                          <a:solidFill>
                            <a:srgbClr val="333F50"/>
                          </a:solidFill>
                          <a:effectLst/>
                          <a:latin typeface="+mn-lt"/>
                        </a:rPr>
                        <a:t>Neutral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l" rtl="0" fontAlgn="base"/>
                      <a:r>
                        <a:rPr lang="en-US" sz="2000" b="0" i="0" kern="1200" dirty="0">
                          <a:solidFill>
                            <a:srgbClr val="333F50"/>
                          </a:solidFill>
                          <a:effectLst/>
                          <a:latin typeface="+mn-lt"/>
                          <a:ea typeface="+mn-ea"/>
                          <a:cs typeface="+mn-cs"/>
                        </a:rPr>
                        <a:t>Modi, the, and, for, you, will, not, this, </a:t>
                      </a:r>
                      <a:r>
                        <a:rPr lang="en-US" sz="2000" b="0" i="0" kern="1200" dirty="0" err="1">
                          <a:solidFill>
                            <a:srgbClr val="333F50"/>
                          </a:solidFill>
                          <a:effectLst/>
                          <a:latin typeface="+mn-lt"/>
                          <a:ea typeface="+mn-ea"/>
                          <a:cs typeface="+mn-cs"/>
                        </a:rPr>
                        <a:t>india</a:t>
                      </a:r>
                      <a:endParaRPr lang="en-US" sz="2000" b="0" i="0" kern="1200" dirty="0">
                        <a:solidFill>
                          <a:srgbClr val="333F50"/>
                        </a:solidFill>
                        <a:effectLst/>
                        <a:latin typeface="+mn-lt"/>
                        <a:ea typeface="+mn-ea"/>
                        <a:cs typeface="+mn-cs"/>
                      </a:endParaRPr>
                    </a:p>
                  </a:txBody>
                  <a:tcPr anchor="ctr"/>
                </a:tc>
                <a:extLst>
                  <a:ext uri="{0D108BD9-81ED-4DB2-BD59-A6C34878D82A}">
                    <a16:rowId xmlns:a16="http://schemas.microsoft.com/office/drawing/2014/main" val="4129140390"/>
                  </a:ext>
                </a:extLst>
              </a:tr>
              <a:tr h="714194">
                <a:tc>
                  <a:txBody>
                    <a:bodyPr/>
                    <a:lstStyle/>
                    <a:p>
                      <a:pPr algn="ctr" rtl="0" fontAlgn="base"/>
                      <a:r>
                        <a:rPr lang="en-US" sz="2000" b="0" i="0" dirty="0">
                          <a:solidFill>
                            <a:srgbClr val="333F50"/>
                          </a:solidFill>
                          <a:effectLst/>
                          <a:latin typeface="+mn-lt"/>
                        </a:rPr>
                        <a:t>Negative tweets</a:t>
                      </a:r>
                      <a:endParaRPr lang="en-US" sz="20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l" rtl="0" fontAlgn="base"/>
                      <a:r>
                        <a:rPr lang="en-US" sz="2000" b="0" i="0" kern="1200" dirty="0">
                          <a:solidFill>
                            <a:srgbClr val="333F50"/>
                          </a:solidFill>
                          <a:effectLst/>
                          <a:latin typeface="+mn-lt"/>
                          <a:ea typeface="+mn-ea"/>
                          <a:cs typeface="+mn-cs"/>
                        </a:rPr>
                        <a:t>M</a:t>
                      </a:r>
                      <a:r>
                        <a:rPr lang="en-JP" sz="2000" b="0" i="0" kern="1200" dirty="0">
                          <a:solidFill>
                            <a:srgbClr val="333F50"/>
                          </a:solidFill>
                          <a:effectLst/>
                          <a:latin typeface="+mn-lt"/>
                          <a:ea typeface="+mn-ea"/>
                          <a:cs typeface="+mn-cs"/>
                        </a:rPr>
                        <a:t>odi, the, and, for, you, not, are, that, this, will</a:t>
                      </a:r>
                      <a:endParaRPr lang="en-US" sz="2000" b="0" i="0" kern="1200" dirty="0">
                        <a:solidFill>
                          <a:srgbClr val="333F50"/>
                        </a:solidFill>
                        <a:effectLst/>
                        <a:latin typeface="+mn-lt"/>
                        <a:ea typeface="+mn-ea"/>
                        <a:cs typeface="+mn-cs"/>
                      </a:endParaRPr>
                    </a:p>
                  </a:txBody>
                  <a:tcPr anchor="ctr"/>
                </a:tc>
                <a:extLst>
                  <a:ext uri="{0D108BD9-81ED-4DB2-BD59-A6C34878D82A}">
                    <a16:rowId xmlns:a16="http://schemas.microsoft.com/office/drawing/2014/main" val="1699990805"/>
                  </a:ext>
                </a:extLst>
              </a:tr>
              <a:tr h="714194">
                <a:tc>
                  <a:txBody>
                    <a:bodyPr/>
                    <a:lstStyle/>
                    <a:p>
                      <a:pPr marL="0" algn="ctr" defTabSz="914400" rtl="0" eaLnBrk="1" fontAlgn="base" latinLnBrk="0" hangingPunct="1"/>
                      <a:r>
                        <a:rPr lang="en-US" sz="2000" b="0" i="0" kern="1200" dirty="0">
                          <a:solidFill>
                            <a:srgbClr val="333F50"/>
                          </a:solidFill>
                          <a:effectLst/>
                          <a:latin typeface="+mn-lt"/>
                          <a:ea typeface="+mn-ea"/>
                          <a:cs typeface="+mn-cs"/>
                        </a:rPr>
                        <a:t>Total</a:t>
                      </a:r>
                    </a:p>
                  </a:txBody>
                  <a:tcPr anchor="ctr">
                    <a:lnL w="12700" cap="flat" cmpd="sng" algn="ctr">
                      <a:noFill/>
                      <a:prstDash val="solid"/>
                      <a:round/>
                      <a:headEnd type="none" w="med" len="med"/>
                      <a:tailEnd type="none" w="med" len="med"/>
                    </a:lnL>
                  </a:tcPr>
                </a:tc>
                <a:tc>
                  <a:txBody>
                    <a:bodyPr/>
                    <a:lstStyle/>
                    <a:p>
                      <a:pPr algn="l" rtl="0" fontAlgn="base"/>
                      <a:r>
                        <a:rPr lang="en-US" sz="2000" b="0" i="0" kern="1200" dirty="0">
                          <a:solidFill>
                            <a:srgbClr val="333F50"/>
                          </a:solidFill>
                          <a:effectLst/>
                          <a:latin typeface="+mn-lt"/>
                          <a:ea typeface="+mn-ea"/>
                          <a:cs typeface="+mn-cs"/>
                        </a:rPr>
                        <a:t>Modi, the, and, for, you, not, will, this, </a:t>
                      </a:r>
                      <a:r>
                        <a:rPr lang="en-US" sz="2000" b="0" i="0" kern="1200" dirty="0" err="1">
                          <a:solidFill>
                            <a:srgbClr val="333F50"/>
                          </a:solidFill>
                          <a:effectLst/>
                          <a:latin typeface="+mn-lt"/>
                          <a:ea typeface="+mn-ea"/>
                          <a:cs typeface="+mn-cs"/>
                        </a:rPr>
                        <a:t>india</a:t>
                      </a:r>
                      <a:r>
                        <a:rPr lang="en-US" sz="2000" b="0" i="0" kern="1200" dirty="0">
                          <a:solidFill>
                            <a:srgbClr val="333F50"/>
                          </a:solidFill>
                          <a:effectLst/>
                          <a:latin typeface="+mn-lt"/>
                          <a:ea typeface="+mn-ea"/>
                          <a:cs typeface="+mn-cs"/>
                        </a:rPr>
                        <a:t>, are</a:t>
                      </a:r>
                    </a:p>
                  </a:txBody>
                  <a:tcPr anchor="ctr"/>
                </a:tc>
                <a:extLst>
                  <a:ext uri="{0D108BD9-81ED-4DB2-BD59-A6C34878D82A}">
                    <a16:rowId xmlns:a16="http://schemas.microsoft.com/office/drawing/2014/main" val="3726833978"/>
                  </a:ext>
                </a:extLst>
              </a:tr>
            </a:tbl>
          </a:graphicData>
        </a:graphic>
      </p:graphicFrame>
      <p:sp>
        <p:nvSpPr>
          <p:cNvPr id="14" name="Subtitle 2">
            <a:extLst>
              <a:ext uri="{FF2B5EF4-FFF2-40B4-BE49-F238E27FC236}">
                <a16:creationId xmlns:a16="http://schemas.microsoft.com/office/drawing/2014/main" id="{6C59825F-2D8A-A84D-898E-A874E86FABB2}"/>
              </a:ext>
            </a:extLst>
          </p:cNvPr>
          <p:cNvSpPr txBox="1">
            <a:spLocks/>
          </p:cNvSpPr>
          <p:nvPr/>
        </p:nvSpPr>
        <p:spPr>
          <a:xfrm>
            <a:off x="1614774" y="4991724"/>
            <a:ext cx="8962452" cy="107042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sz="2000" dirty="0"/>
              <a:t>Comment: ”Modi” is the most frequent word in all categories. Others are mainly stop-words. </a:t>
            </a:r>
          </a:p>
        </p:txBody>
      </p:sp>
    </p:spTree>
    <p:extLst>
      <p:ext uri="{BB962C8B-B14F-4D97-AF65-F5344CB8AC3E}">
        <p14:creationId xmlns:p14="http://schemas.microsoft.com/office/powerpoint/2010/main" val="335631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5938836" y="-472546"/>
            <a:ext cx="6696075" cy="1909763"/>
          </a:xfrm>
        </p:spPr>
        <p:txBody>
          <a:bodyPr/>
          <a:lstStyle/>
          <a:p>
            <a:r>
              <a:rPr lang="en-US" dirty="0"/>
              <a:t>2. Data cleaning</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9" name="Subtitle 2">
            <a:extLst>
              <a:ext uri="{FF2B5EF4-FFF2-40B4-BE49-F238E27FC236}">
                <a16:creationId xmlns:a16="http://schemas.microsoft.com/office/drawing/2014/main" id="{39458AE2-B225-B842-9069-86955B6191D4}"/>
              </a:ext>
            </a:extLst>
          </p:cNvPr>
          <p:cNvSpPr txBox="1">
            <a:spLocks/>
          </p:cNvSpPr>
          <p:nvPr/>
        </p:nvSpPr>
        <p:spPr>
          <a:xfrm>
            <a:off x="6034478" y="2260721"/>
            <a:ext cx="4467391" cy="317107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457200" indent="-457200" algn="l">
              <a:buAutoNum type="arabicPeriod"/>
            </a:pPr>
            <a:r>
              <a:rPr lang="en-US" sz="2000" dirty="0"/>
              <a:t>Check for </a:t>
            </a:r>
            <a:r>
              <a:rPr lang="en-US" sz="2000" dirty="0" err="1"/>
              <a:t>NaN</a:t>
            </a:r>
            <a:r>
              <a:rPr lang="en-US" sz="2000" dirty="0"/>
              <a:t> values</a:t>
            </a:r>
          </a:p>
          <a:p>
            <a:pPr marL="457200" indent="-457200" algn="l">
              <a:buAutoNum type="arabicPeriod"/>
            </a:pPr>
            <a:r>
              <a:rPr lang="en-US" sz="2000" dirty="0"/>
              <a:t>Remove stop-words</a:t>
            </a:r>
          </a:p>
          <a:p>
            <a:pPr marL="457200" indent="-457200" algn="l">
              <a:buAutoNum type="arabicPeriod"/>
            </a:pPr>
            <a:r>
              <a:rPr lang="en-US" sz="2000" dirty="0"/>
              <a:t>Remove punctuation</a:t>
            </a:r>
          </a:p>
          <a:p>
            <a:pPr marL="457200" indent="-457200" algn="l">
              <a:buAutoNum type="arabicPeriod"/>
            </a:pPr>
            <a:r>
              <a:rPr lang="en-US" sz="2000" dirty="0"/>
              <a:t>Stem the words</a:t>
            </a:r>
          </a:p>
          <a:p>
            <a:pPr marL="457200" indent="-457200" algn="l">
              <a:buAutoNum type="arabicPeriod"/>
            </a:pPr>
            <a:r>
              <a:rPr lang="en-US" sz="2000" dirty="0"/>
              <a:t>Tokenize the words</a:t>
            </a:r>
          </a:p>
          <a:p>
            <a:pPr marL="457200" indent="-457200" algn="l">
              <a:buAutoNum type="arabicPeriod"/>
            </a:pPr>
            <a:endParaRPr lang="en-US" sz="2000" dirty="0"/>
          </a:p>
          <a:p>
            <a:pPr marL="457200" indent="-457200" algn="l">
              <a:buAutoNum type="arabicPeriod"/>
            </a:pPr>
            <a:endParaRPr lang="en-US" sz="2000" dirty="0"/>
          </a:p>
        </p:txBody>
      </p:sp>
    </p:spTree>
    <p:extLst>
      <p:ext uri="{BB962C8B-B14F-4D97-AF65-F5344CB8AC3E}">
        <p14:creationId xmlns:p14="http://schemas.microsoft.com/office/powerpoint/2010/main" val="289638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E21FF4-9D97-B842-B18B-20DFBF3DF7DC}"/>
              </a:ext>
            </a:extLst>
          </p:cNvPr>
          <p:cNvSpPr>
            <a:spLocks noGrp="1"/>
          </p:cNvSpPr>
          <p:nvPr>
            <p:ph type="sldNum" sz="quarter" idx="12"/>
          </p:nvPr>
        </p:nvSpPr>
        <p:spPr>
          <a:xfrm>
            <a:off x="8610600" y="6910984"/>
            <a:ext cx="2743200" cy="365125"/>
          </a:xfrm>
        </p:spPr>
        <p:txBody>
          <a:bodyPr/>
          <a:lstStyle/>
          <a:p>
            <a:fld id="{A49DFD55-3C28-40EF-9E31-A92D2E4017FF}" type="slidenum">
              <a:rPr lang="en-US" smtClean="0"/>
              <a:pPr/>
              <a:t>8</a:t>
            </a:fld>
            <a:endParaRPr lang="en-US" dirty="0"/>
          </a:p>
        </p:txBody>
      </p:sp>
      <p:sp>
        <p:nvSpPr>
          <p:cNvPr id="7" name="Subtitle 2">
            <a:extLst>
              <a:ext uri="{FF2B5EF4-FFF2-40B4-BE49-F238E27FC236}">
                <a16:creationId xmlns:a16="http://schemas.microsoft.com/office/drawing/2014/main" id="{FD8F3C1D-7D17-3044-9F16-7A012FD5E472}"/>
              </a:ext>
            </a:extLst>
          </p:cNvPr>
          <p:cNvSpPr txBox="1">
            <a:spLocks/>
          </p:cNvSpPr>
          <p:nvPr/>
        </p:nvSpPr>
        <p:spPr>
          <a:xfrm>
            <a:off x="616212" y="950980"/>
            <a:ext cx="3254905" cy="41645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Positive tweets</a:t>
            </a:r>
          </a:p>
        </p:txBody>
      </p:sp>
      <p:sp>
        <p:nvSpPr>
          <p:cNvPr id="11" name="Subtitle 2">
            <a:extLst>
              <a:ext uri="{FF2B5EF4-FFF2-40B4-BE49-F238E27FC236}">
                <a16:creationId xmlns:a16="http://schemas.microsoft.com/office/drawing/2014/main" id="{570DDA3E-FBA4-9440-86CD-4D4EB5894166}"/>
              </a:ext>
            </a:extLst>
          </p:cNvPr>
          <p:cNvSpPr txBox="1">
            <a:spLocks/>
          </p:cNvSpPr>
          <p:nvPr/>
        </p:nvSpPr>
        <p:spPr>
          <a:xfrm>
            <a:off x="4504794" y="929814"/>
            <a:ext cx="3254905" cy="41645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Neutral tweets</a:t>
            </a:r>
          </a:p>
        </p:txBody>
      </p:sp>
      <p:sp>
        <p:nvSpPr>
          <p:cNvPr id="13" name="Subtitle 2">
            <a:extLst>
              <a:ext uri="{FF2B5EF4-FFF2-40B4-BE49-F238E27FC236}">
                <a16:creationId xmlns:a16="http://schemas.microsoft.com/office/drawing/2014/main" id="{6EA495BE-DB32-584D-B65D-1C8803A6AC48}"/>
              </a:ext>
            </a:extLst>
          </p:cNvPr>
          <p:cNvSpPr txBox="1">
            <a:spLocks/>
          </p:cNvSpPr>
          <p:nvPr/>
        </p:nvSpPr>
        <p:spPr>
          <a:xfrm>
            <a:off x="8320881" y="950980"/>
            <a:ext cx="3254905" cy="41645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Negative tweets</a:t>
            </a:r>
          </a:p>
        </p:txBody>
      </p:sp>
      <p:sp>
        <p:nvSpPr>
          <p:cNvPr id="20" name="Title 2">
            <a:extLst>
              <a:ext uri="{FF2B5EF4-FFF2-40B4-BE49-F238E27FC236}">
                <a16:creationId xmlns:a16="http://schemas.microsoft.com/office/drawing/2014/main" id="{F586DE8A-B619-6C44-AE7D-BA0716418CBC}"/>
              </a:ext>
            </a:extLst>
          </p:cNvPr>
          <p:cNvSpPr>
            <a:spLocks noGrp="1"/>
          </p:cNvSpPr>
          <p:nvPr>
            <p:ph type="title"/>
          </p:nvPr>
        </p:nvSpPr>
        <p:spPr>
          <a:xfrm>
            <a:off x="838198" y="-111430"/>
            <a:ext cx="10515600" cy="1325563"/>
          </a:xfrm>
        </p:spPr>
        <p:txBody>
          <a:bodyPr/>
          <a:lstStyle/>
          <a:p>
            <a:r>
              <a:rPr lang="en-US" dirty="0"/>
              <a:t>Word cloud after cleaning data</a:t>
            </a:r>
          </a:p>
        </p:txBody>
      </p:sp>
      <p:sp>
        <p:nvSpPr>
          <p:cNvPr id="10" name="Subtitle 2">
            <a:extLst>
              <a:ext uri="{FF2B5EF4-FFF2-40B4-BE49-F238E27FC236}">
                <a16:creationId xmlns:a16="http://schemas.microsoft.com/office/drawing/2014/main" id="{760D4B93-1573-9C40-8D0C-9FA33EBA3B50}"/>
              </a:ext>
            </a:extLst>
          </p:cNvPr>
          <p:cNvSpPr txBox="1">
            <a:spLocks/>
          </p:cNvSpPr>
          <p:nvPr/>
        </p:nvSpPr>
        <p:spPr>
          <a:xfrm>
            <a:off x="446613" y="5371806"/>
            <a:ext cx="11298774" cy="107042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sz="2000" dirty="0"/>
              <a:t>Comment: Beside ’Modi’, the common words for positive, neutral, and negative tweets are ‘will’, ‘</a:t>
            </a:r>
            <a:r>
              <a:rPr lang="en-US" sz="2000" dirty="0" err="1"/>
              <a:t>india</a:t>
            </a:r>
            <a:r>
              <a:rPr lang="en-US" sz="2000" dirty="0"/>
              <a:t>’ and ‘take’, respectively.</a:t>
            </a:r>
          </a:p>
        </p:txBody>
      </p:sp>
      <p:pic>
        <p:nvPicPr>
          <p:cNvPr id="1026" name="Picture 2">
            <a:extLst>
              <a:ext uri="{FF2B5EF4-FFF2-40B4-BE49-F238E27FC236}">
                <a16:creationId xmlns:a16="http://schemas.microsoft.com/office/drawing/2014/main" id="{78733C54-0D45-DD44-9936-8E2FF6C46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681" y="1583333"/>
            <a:ext cx="3570638" cy="35706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07A3F1F-C39B-054C-8D7C-D776EFAB3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76" y="1583333"/>
            <a:ext cx="3570638" cy="35706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F81B11F-9B0F-A94D-B3AE-344B56C686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1286" y="1566793"/>
            <a:ext cx="3570638" cy="357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92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4957528" y="2092100"/>
            <a:ext cx="3746205" cy="477186"/>
          </a:xfrm>
        </p:spPr>
        <p:txBody>
          <a:bodyPr>
            <a:normAutofit/>
          </a:bodyPr>
          <a:lstStyle/>
          <a:p>
            <a:r>
              <a:rPr lang="en-US" dirty="0"/>
              <a:t>3. Data model</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5" name="TextBox 4">
            <a:extLst>
              <a:ext uri="{FF2B5EF4-FFF2-40B4-BE49-F238E27FC236}">
                <a16:creationId xmlns:a16="http://schemas.microsoft.com/office/drawing/2014/main" id="{CFFE8945-A49F-1F4D-A384-C4496F025C6D}"/>
              </a:ext>
            </a:extLst>
          </p:cNvPr>
          <p:cNvSpPr txBox="1"/>
          <p:nvPr/>
        </p:nvSpPr>
        <p:spPr>
          <a:xfrm>
            <a:off x="4957527" y="2814503"/>
            <a:ext cx="6912739" cy="977191"/>
          </a:xfrm>
          <a:prstGeom prst="rect">
            <a:avLst/>
          </a:prstGeom>
          <a:noFill/>
        </p:spPr>
        <p:txBody>
          <a:bodyPr wrap="square">
            <a:spAutoFit/>
          </a:bodyPr>
          <a:lstStyle/>
          <a:p>
            <a:pPr algn="l">
              <a:lnSpc>
                <a:spcPct val="150000"/>
              </a:lnSpc>
            </a:pPr>
            <a:r>
              <a:rPr lang="en-US" sz="2000" dirty="0"/>
              <a:t>Type of problem: natural language processing, classification</a:t>
            </a:r>
          </a:p>
          <a:p>
            <a:pPr algn="l">
              <a:lnSpc>
                <a:spcPct val="150000"/>
              </a:lnSpc>
            </a:pPr>
            <a:r>
              <a:rPr lang="en-US" sz="2000" dirty="0"/>
              <a:t>Type of model: sequence </a:t>
            </a:r>
          </a:p>
        </p:txBody>
      </p:sp>
    </p:spTree>
    <p:extLst>
      <p:ext uri="{BB962C8B-B14F-4D97-AF65-F5344CB8AC3E}">
        <p14:creationId xmlns:p14="http://schemas.microsoft.com/office/powerpoint/2010/main" val="48405781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772</Words>
  <Application>Microsoft Macintosh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Office Theme</vt:lpstr>
      <vt:lpstr>Twitter sentiment prediction</vt:lpstr>
      <vt:lpstr>Problem</vt:lpstr>
      <vt:lpstr>1. Data overview</vt:lpstr>
      <vt:lpstr>PowerPoint Presentation</vt:lpstr>
      <vt:lpstr>PowerPoint Presentation</vt:lpstr>
      <vt:lpstr>PowerPoint Presentation</vt:lpstr>
      <vt:lpstr>2. Data cleaning</vt:lpstr>
      <vt:lpstr>Word cloud after cleaning data</vt:lpstr>
      <vt:lpstr>3. Data model</vt:lpstr>
      <vt:lpstr>PowerPoint Presentation</vt:lpstr>
      <vt:lpstr>PowerPoint Presentation</vt:lpstr>
      <vt:lpstr>sequential model</vt:lpstr>
      <vt:lpstr>PowerPoint Presentation</vt:lpstr>
      <vt:lpstr>PowerPoint Presentation</vt:lpstr>
      <vt:lpstr>PowerPoint Presentation</vt:lpstr>
      <vt:lpstr>Another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2023-01-01T15:25:12Z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