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95" r:id="rId6"/>
    <p:sldId id="287" r:id="rId7"/>
    <p:sldId id="296" r:id="rId8"/>
    <p:sldId id="289" r:id="rId9"/>
    <p:sldId id="294" r:id="rId10"/>
    <p:sldId id="290" r:id="rId11"/>
    <p:sldId id="312" r:id="rId12"/>
    <p:sldId id="313" r:id="rId13"/>
    <p:sldId id="314" r:id="rId14"/>
    <p:sldId id="293" r:id="rId15"/>
    <p:sldId id="301" r:id="rId16"/>
    <p:sldId id="303" r:id="rId17"/>
    <p:sldId id="298" r:id="rId18"/>
    <p:sldId id="299" r:id="rId19"/>
    <p:sldId id="304" r:id="rId20"/>
    <p:sldId id="306" r:id="rId21"/>
    <p:sldId id="305" r:id="rId22"/>
    <p:sldId id="307" r:id="rId23"/>
    <p:sldId id="308" r:id="rId24"/>
    <p:sldId id="309" r:id="rId25"/>
    <p:sldId id="310" r:id="rId26"/>
    <p:sldId id="315" r:id="rId27"/>
    <p:sldId id="311" r:id="rId28"/>
    <p:sldId id="318" r:id="rId29"/>
    <p:sldId id="316" r:id="rId30"/>
    <p:sldId id="317" r:id="rId31"/>
    <p:sldId id="280" r:id="rId32"/>
  </p:sldIdLst>
  <p:sldSz cx="9144000" cy="5143500" type="screen16x9"/>
  <p:notesSz cx="6858000" cy="9144000"/>
  <p:embeddedFontLst>
    <p:embeddedFont>
      <p:font typeface="Roboto Slab" panose="020B0604020202020204" charset="0"/>
      <p:regular r:id="rId34"/>
      <p:bold r:id="rId35"/>
    </p:embeddedFont>
    <p:embeddedFont>
      <p:font typeface="Nixie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4AA01-677E-4B3F-866E-0B0BC4DA0CBA}">
  <a:tblStyle styleId="{9424AA01-677E-4B3F-866E-0B0BC4DA0C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66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18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76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33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78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85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05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98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78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88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147590" y="1174856"/>
            <a:ext cx="7470228" cy="1101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Predicting Algae Blooms</a:t>
            </a:r>
            <a:endParaRPr dirty="0"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118457" y="672434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01234" y="2963918"/>
            <a:ext cx="4356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11: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My-18133030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Ly-18133029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Ngân-18133033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Phan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Trung-18133059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447" y="2522483"/>
            <a:ext cx="5032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6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Quách</a:t>
            </a:r>
            <a:r>
              <a:rPr lang="en-US" sz="16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387217" y="1303283"/>
            <a:ext cx="5525556" cy="2270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Tiến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hành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thực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nghiệm</a:t>
            </a:r>
            <a:endParaRPr sz="6000" dirty="0">
              <a:solidFill>
                <a:schemeClr val="accent6">
                  <a:lumMod val="5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1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4" y="530725"/>
            <a:ext cx="3415465" cy="1028700"/>
          </a:xfrm>
        </p:spPr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5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57" y="1749448"/>
            <a:ext cx="725906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4" y="530725"/>
            <a:ext cx="3415465" cy="1028700"/>
          </a:xfrm>
        </p:spPr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089" y="1671144"/>
            <a:ext cx="7540800" cy="1860331"/>
          </a:xfrm>
        </p:spPr>
        <p:txBody>
          <a:bodyPr/>
          <a:lstStyle/>
          <a:p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Loại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bỏ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hàng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có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nhiều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giá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trị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‘NA’ :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manyNAs</a:t>
            </a:r>
            <a:endParaRPr lang="en-US" sz="20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vi-VN" sz="2000" dirty="0" smtClean="0">
                <a:latin typeface="Roboto Slab" panose="020B0604020202020204" charset="0"/>
                <a:ea typeface="Roboto Slab" panose="020B0604020202020204" charset="0"/>
              </a:rPr>
              <a:t>Điền </a:t>
            </a:r>
            <a:r>
              <a:rPr lang="vi-VN" sz="2000" dirty="0">
                <a:latin typeface="Roboto Slab" panose="020B0604020202020204" charset="0"/>
                <a:ea typeface="Roboto Slab" panose="020B0604020202020204" charset="0"/>
              </a:rPr>
              <a:t>vào các giá trị chưa biết bằng cách khám phá sự giống nhau giữa các trường </a:t>
            </a:r>
            <a:r>
              <a:rPr lang="vi-VN" sz="2000" dirty="0" smtClean="0">
                <a:latin typeface="Roboto Slab" panose="020B0604020202020204" charset="0"/>
                <a:ea typeface="Roboto Slab" panose="020B0604020202020204" charset="0"/>
              </a:rPr>
              <a:t>hợp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: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knnImputation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()</a:t>
            </a:r>
            <a:endParaRPr lang="en-US" sz="20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 lvl="1"/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S</a:t>
            </a:r>
            <a:r>
              <a:rPr lang="vi-VN" sz="2000" dirty="0" smtClean="0">
                <a:latin typeface="Roboto Slab" panose="020B0604020202020204" charset="0"/>
                <a:ea typeface="Roboto Slab" panose="020B0604020202020204" charset="0"/>
              </a:rPr>
              <a:t>ử </a:t>
            </a:r>
            <a:r>
              <a:rPr lang="vi-VN" sz="2000" dirty="0">
                <a:latin typeface="Roboto Slab" panose="020B0604020202020204" charset="0"/>
                <a:ea typeface="Roboto Slab" panose="020B0604020202020204" charset="0"/>
              </a:rPr>
              <a:t>dụng một biến thể của khoảng cách Euclide để tìm k lân cận gần nhất của bất kỳ trường </a:t>
            </a:r>
            <a:r>
              <a:rPr lang="vi-VN" sz="2000" dirty="0" smtClean="0">
                <a:latin typeface="Roboto Slab" panose="020B0604020202020204" charset="0"/>
                <a:ea typeface="Roboto Slab" panose="020B0604020202020204" charset="0"/>
              </a:rPr>
              <a:t>hợp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nào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5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32" y="3815550"/>
            <a:ext cx="4437498" cy="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4" y="530725"/>
            <a:ext cx="3415465" cy="1028700"/>
          </a:xfrm>
        </p:spPr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5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1" y="1794285"/>
            <a:ext cx="729716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5" y="578069"/>
            <a:ext cx="3208800" cy="547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Multiple linear regression</a:t>
            </a:r>
            <a:endParaRPr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967" r="11803"/>
          <a:stretch/>
        </p:blipFill>
        <p:spPr>
          <a:xfrm>
            <a:off x="1039630" y="1776247"/>
            <a:ext cx="7032316" cy="26817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9628" y="2228193"/>
            <a:ext cx="746234" cy="315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649" y="4635062"/>
            <a:ext cx="8570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chỉ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ra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rằng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biến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season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là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biến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góp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phần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ít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nhất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vào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việc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giảm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sai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số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phù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hợp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mô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US" i="1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4" y="578069"/>
            <a:ext cx="3236789" cy="9354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Multiple linear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regression</a:t>
            </a:r>
            <a:endParaRPr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51021" y="4329180"/>
            <a:ext cx="865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chỉ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ra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rằng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không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có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sự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khác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biệt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về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ý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nghĩa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thông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kê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giữa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hai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mô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nhưng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mô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2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đơn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giản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hơn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US" i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86" y="2266970"/>
            <a:ext cx="7167653" cy="16357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3016" y="1672692"/>
            <a:ext cx="652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So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sánh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: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mô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có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thuộc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tính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season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không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có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thuộc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tính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season. </a:t>
            </a:r>
            <a:endParaRPr lang="en-US" i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7503" y="3573517"/>
            <a:ext cx="666696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4" y="578069"/>
            <a:ext cx="3236789" cy="9354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Multiple linear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regression</a:t>
            </a:r>
            <a:endParaRPr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51021" y="4377089"/>
            <a:ext cx="865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Đây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i="1" dirty="0">
                <a:latin typeface="Roboto Slab" panose="020B0604020202020204" charset="0"/>
                <a:ea typeface="Roboto Slab" panose="020B0604020202020204" charset="0"/>
              </a:rPr>
              <a:t>thường là một dấu hiệu cho thấy các giả định về độ tuyến tính của mô hình này không phù </a:t>
            </a:r>
            <a:r>
              <a:rPr lang="vi-VN" i="1" dirty="0" smtClean="0">
                <a:latin typeface="Roboto Slab" panose="020B0604020202020204" charset="0"/>
                <a:ea typeface="Roboto Slab" panose="020B0604020202020204" charset="0"/>
              </a:rPr>
              <a:t>hợp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4564" y="1652802"/>
            <a:ext cx="300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Tiếp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tục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đơn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giản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mô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:</a:t>
            </a:r>
            <a:endParaRPr lang="en-US" i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457" y="1960579"/>
            <a:ext cx="6415730" cy="23339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82813" y="3882091"/>
            <a:ext cx="2480442" cy="1854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02517" y="793276"/>
            <a:ext cx="3208800" cy="435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Regression tree</a:t>
            </a:r>
            <a:endParaRPr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170" y="965738"/>
            <a:ext cx="4281601" cy="3820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1" y="1578982"/>
            <a:ext cx="4363059" cy="32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040525" y="714195"/>
            <a:ext cx="3508258" cy="694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Regression tree:</a:t>
            </a:r>
            <a:br>
              <a:rPr lang="en-US" dirty="0">
                <a:latin typeface="Roboto Slab" panose="020B0604020202020204" charset="0"/>
                <a:ea typeface="Roboto Slab" panose="020B0604020202020204" charset="0"/>
              </a:rPr>
            </a:b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US" dirty="0" err="1" smtClean="0">
                <a:latin typeface="Roboto Slab" panose="020B0604020202020204" charset="0"/>
                <a:ea typeface="Roboto Slab" panose="020B0604020202020204" charset="0"/>
              </a:rPr>
              <a:t>Tỉa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latin typeface="Roboto Slab" panose="020B0604020202020204" charset="0"/>
                <a:ea typeface="Roboto Slab" panose="020B0604020202020204" charset="0"/>
              </a:rPr>
              <a:t>cây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</a:rPr>
              <a:t>theo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</a:rPr>
              <a:t>rpartXse</a:t>
            </a:r>
            <a:endParaRPr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9" y="1984279"/>
            <a:ext cx="3715268" cy="1533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865" y="1639614"/>
            <a:ext cx="4258886" cy="2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5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3623" y="1857145"/>
            <a:ext cx="869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NMSE: </a:t>
            </a:r>
            <a:r>
              <a:rPr lang="vi-VN" dirty="0" smtClean="0">
                <a:latin typeface="Roboto Slab" panose="020B0604020202020204" charset="0"/>
                <a:ea typeface="Roboto Slab" panose="020B0604020202020204" charset="0"/>
              </a:rPr>
              <a:t>Thống </a:t>
            </a:r>
            <a:r>
              <a:rPr lang="vi-VN" dirty="0">
                <a:latin typeface="Roboto Slab" panose="020B0604020202020204" charset="0"/>
                <a:ea typeface="Roboto Slab" panose="020B0604020202020204" charset="0"/>
              </a:rPr>
              <a:t>kê này tính toán tỷ lệ giữa sai số bình phương hình thức của các mô hình và giá trị trung bình của biến mục tiêu.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26" y="2812387"/>
            <a:ext cx="553479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subTitle" idx="4294967295"/>
          </p:nvPr>
        </p:nvSpPr>
        <p:spPr>
          <a:xfrm>
            <a:off x="557049" y="1217869"/>
            <a:ext cx="5696606" cy="2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Mô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tả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đề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tài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liệu</a:t>
            </a:r>
            <a:endParaRPr lang="en-US" sz="2600" b="1" dirty="0" smtClean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2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cách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đánh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giá</a:t>
            </a:r>
            <a:endParaRPr lang="en-US" sz="2600" b="1" dirty="0" smtClean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3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Tiến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hành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nghiệm</a:t>
            </a:r>
            <a:endParaRPr lang="en-US" sz="2600" b="1" dirty="0" smtClean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Tổng</a:t>
            </a:r>
            <a:r>
              <a:rPr lang="en-US" sz="26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kết</a:t>
            </a:r>
            <a:endParaRPr lang="en-US" sz="2600" b="1" dirty="0" smtClean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40" name="Google Shape;140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762" y="1234300"/>
            <a:ext cx="2728325" cy="27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6218" cy="2591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45" y="2542712"/>
            <a:ext cx="5591955" cy="2600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57" y="2932387"/>
            <a:ext cx="3079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giá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trị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đoán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sát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tế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Linear Model </a:t>
            </a:r>
            <a:r>
              <a:rPr lang="vi-VN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mô </a:t>
            </a:r>
            <a:r>
              <a:rPr lang="vi-VN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hình này dự đoán tần số tảo âm trong một số trường </a:t>
            </a:r>
            <a:r>
              <a:rPr lang="vi-VN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US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K-fold 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pSp>
        <p:nvGrpSpPr>
          <p:cNvPr id="6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7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71" y="2525488"/>
            <a:ext cx="643027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09901" y="4458180"/>
            <a:ext cx="825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cho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thấy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có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một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số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rất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tệ</a:t>
            </a:r>
            <a:r>
              <a:rPr lang="vi-VN" i="1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Sử</a:t>
            </a:r>
            <a:r>
              <a:rPr lang="en-US" i="1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 smtClean="0">
                <a:latin typeface="Roboto Slab" panose="020B0604020202020204" charset="0"/>
                <a:ea typeface="Roboto Slab" panose="020B0604020202020204" charset="0"/>
              </a:rPr>
              <a:t>dụng</a:t>
            </a:r>
            <a:r>
              <a:rPr lang="en-US" i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i="1" dirty="0" err="1">
                <a:latin typeface="Roboto Slab" panose="020B0604020202020204" charset="0"/>
                <a:ea typeface="Roboto Slab" panose="020B0604020202020204" charset="0"/>
              </a:rPr>
              <a:t>RandomForest</a:t>
            </a:r>
            <a:endParaRPr lang="en-US" i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3" y="390890"/>
            <a:ext cx="7210097" cy="39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9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5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56" y="2343546"/>
            <a:ext cx="631595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0" y="1225670"/>
            <a:ext cx="4696480" cy="1409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150" y="725213"/>
            <a:ext cx="469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đoán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tảo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a6: 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Multiple linear regression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en-US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00" y="2828246"/>
            <a:ext cx="4734586" cy="1365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9521" y="4273169"/>
            <a:ext cx="5604479" cy="3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đoán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tảo</a:t>
            </a:r>
            <a:r>
              <a:rPr lang="en-US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a7: randomForest.v3(</a:t>
            </a:r>
            <a:r>
              <a:rPr lang="en-US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ntree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=525, </a:t>
            </a:r>
            <a:r>
              <a:rPr lang="en-US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mtry</a:t>
            </a:r>
            <a:r>
              <a:rPr lang="en-US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=2)</a:t>
            </a:r>
            <a:endParaRPr lang="en-US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556" y="523040"/>
            <a:ext cx="3208800" cy="1028700"/>
          </a:xfrm>
        </p:spPr>
        <p:txBody>
          <a:bodyPr/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pSp>
        <p:nvGrpSpPr>
          <p:cNvPr id="5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4" y="2273396"/>
            <a:ext cx="4382112" cy="1752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532" y="1660634"/>
            <a:ext cx="5361261" cy="3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Roboto Slab" panose="020B0604020202020204" charset="0"/>
                <a:ea typeface="Roboto Slab" panose="020B0604020202020204" charset="0"/>
              </a:rPr>
              <a:t>topPerformer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()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556" y="523040"/>
            <a:ext cx="3208800" cy="1028700"/>
          </a:xfrm>
        </p:spPr>
        <p:txBody>
          <a:bodyPr/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5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11085"/>
              </p:ext>
            </p:extLst>
          </p:nvPr>
        </p:nvGraphicFramePr>
        <p:xfrm>
          <a:off x="1506521" y="1853543"/>
          <a:ext cx="6096000" cy="259969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00044">
                  <a:extLst>
                    <a:ext uri="{9D8B030D-6E8A-4147-A177-3AD203B41FA5}">
                      <a16:colId xmlns:a16="http://schemas.microsoft.com/office/drawing/2014/main" val="2037876053"/>
                    </a:ext>
                  </a:extLst>
                </a:gridCol>
                <a:gridCol w="4995956">
                  <a:extLst>
                    <a:ext uri="{9D8B030D-6E8A-4147-A177-3AD203B41FA5}">
                      <a16:colId xmlns:a16="http://schemas.microsoft.com/office/drawing/2014/main" val="2353026349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Roboto Slab" panose="020B0604020202020204" charset="0"/>
                          <a:ea typeface="Roboto Slab" panose="020B0604020202020204" charset="0"/>
                        </a:rPr>
                        <a:t>Tảo</a:t>
                      </a:r>
                      <a:r>
                        <a:rPr lang="en-US" b="0" baseline="0" dirty="0" smtClean="0">
                          <a:latin typeface="Roboto Slab" panose="020B0604020202020204" charset="0"/>
                          <a:ea typeface="Roboto Slab" panose="020B0604020202020204" charset="0"/>
                        </a:rPr>
                        <a:t> “a1”</a:t>
                      </a:r>
                      <a:endParaRPr lang="en-US" b="0" dirty="0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randomForest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ntree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=750, 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mtry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=2)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14454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25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u="none" strike="noStrike" kern="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Tảo</a:t>
                      </a:r>
                      <a:r>
                        <a:rPr kumimoji="0" lang="en-US" sz="14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 “a2”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randomForest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ntree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=750, 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mtry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=2)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14454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9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u="none" strike="noStrike" kern="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Tảo</a:t>
                      </a:r>
                      <a:r>
                        <a:rPr kumimoji="0" lang="en-US" sz="14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 “a3”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randomForest(ntree=550, mtry=2)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14454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3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u="none" strike="noStrike" kern="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Tảo</a:t>
                      </a:r>
                      <a:r>
                        <a:rPr kumimoji="0" lang="en-US" sz="14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 “a4”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randomForest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ntree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=250, 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mtry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=2)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14454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u="none" strike="noStrike" kern="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Tảo</a:t>
                      </a:r>
                      <a:r>
                        <a:rPr kumimoji="0" lang="en-US" sz="14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 “a5”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randomForest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ntree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=750, 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mtry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14454"/>
                          </a:solidFill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cs typeface="+mn-cs"/>
                          <a:sym typeface="Arial"/>
                        </a:rPr>
                        <a:t>=2)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14454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1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u="none" strike="noStrike" kern="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Tảo</a:t>
                      </a:r>
                      <a:r>
                        <a:rPr kumimoji="0" lang="en-US" sz="14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 “a6”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boto Slab" panose="020B0604020202020204" charset="0"/>
                          <a:ea typeface="Roboto Slab" panose="020B0604020202020204" charset="0"/>
                        </a:rPr>
                        <a:t>Multiple linear regression</a:t>
                      </a:r>
                      <a:endParaRPr lang="en-US" dirty="0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4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u="none" strike="noStrike" kern="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Tảo</a:t>
                      </a:r>
                      <a:r>
                        <a:rPr kumimoji="0" lang="en-US" sz="14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Roboto Slab" panose="020B0604020202020204" charset="0"/>
                          <a:ea typeface="Roboto Slab" panose="020B0604020202020204" charset="0"/>
                          <a:sym typeface="Arial"/>
                        </a:rPr>
                        <a:t> “a7”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 Slab" panose="020B0604020202020204" charset="0"/>
                        <a:ea typeface="Roboto Slab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Roboto Slab" panose="020B0604020202020204" charset="0"/>
                          <a:ea typeface="Roboto Slab" panose="020B0604020202020204" charset="0"/>
                        </a:rPr>
                        <a:t>randomForest</a:t>
                      </a:r>
                      <a:r>
                        <a:rPr lang="en-US" dirty="0" smtClean="0">
                          <a:latin typeface="Roboto Slab" panose="020B0604020202020204" charset="0"/>
                          <a:ea typeface="Roboto Slab" panose="020B0604020202020204" charset="0"/>
                        </a:rPr>
                        <a:t>(</a:t>
                      </a:r>
                      <a:r>
                        <a:rPr lang="en-US" dirty="0" err="1" smtClean="0">
                          <a:latin typeface="Roboto Slab" panose="020B0604020202020204" charset="0"/>
                          <a:ea typeface="Roboto Slab" panose="020B0604020202020204" charset="0"/>
                        </a:rPr>
                        <a:t>ntree</a:t>
                      </a:r>
                      <a:r>
                        <a:rPr lang="en-US" dirty="0" smtClean="0">
                          <a:latin typeface="Roboto Slab" panose="020B0604020202020204" charset="0"/>
                          <a:ea typeface="Roboto Slab" panose="020B0604020202020204" charset="0"/>
                        </a:rPr>
                        <a:t>=550, </a:t>
                      </a:r>
                      <a:r>
                        <a:rPr lang="en-US" dirty="0" err="1" smtClean="0">
                          <a:latin typeface="Roboto Slab" panose="020B0604020202020204" charset="0"/>
                          <a:ea typeface="Roboto Slab" panose="020B0604020202020204" charset="0"/>
                        </a:rPr>
                        <a:t>mtry</a:t>
                      </a:r>
                      <a:r>
                        <a:rPr lang="en-US" dirty="0" smtClean="0">
                          <a:latin typeface="Roboto Slab" panose="020B0604020202020204" charset="0"/>
                          <a:ea typeface="Roboto Slab" panose="020B0604020202020204" charset="0"/>
                        </a:rPr>
                        <a:t>=2)</a:t>
                      </a:r>
                      <a:endParaRPr lang="en-US" dirty="0"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23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9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750095" y="294289"/>
            <a:ext cx="165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sz="24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đoán</a:t>
            </a:r>
            <a:r>
              <a:rPr lang="en-US" sz="24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  <a:endParaRPr lang="en-US" sz="2400" b="1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6" name="Google Shape;162;p18"/>
          <p:cNvGrpSpPr/>
          <p:nvPr/>
        </p:nvGrpSpPr>
        <p:grpSpPr>
          <a:xfrm>
            <a:off x="298150" y="315309"/>
            <a:ext cx="366458" cy="366437"/>
            <a:chOff x="1923675" y="1633650"/>
            <a:chExt cx="436000" cy="435975"/>
          </a:xfrm>
        </p:grpSpPr>
        <p:sp>
          <p:nvSpPr>
            <p:cNvPr id="7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70" y="830317"/>
            <a:ext cx="5934903" cy="3684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70" y="4588973"/>
            <a:ext cx="593490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750095" y="294289"/>
            <a:ext cx="165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sz="24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đoán</a:t>
            </a:r>
            <a:r>
              <a:rPr lang="en-US" sz="2400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  <a:endParaRPr lang="en-US" sz="2400" b="1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6" name="Google Shape;162;p18"/>
          <p:cNvGrpSpPr/>
          <p:nvPr/>
        </p:nvGrpSpPr>
        <p:grpSpPr>
          <a:xfrm>
            <a:off x="298150" y="315309"/>
            <a:ext cx="366458" cy="366437"/>
            <a:chOff x="1923675" y="1633650"/>
            <a:chExt cx="436000" cy="435975"/>
          </a:xfrm>
        </p:grpSpPr>
        <p:sp>
          <p:nvSpPr>
            <p:cNvPr id="7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1" y="755954"/>
            <a:ext cx="6388905" cy="3611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70" y="4438110"/>
            <a:ext cx="638890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261092" y="1471448"/>
            <a:ext cx="5525556" cy="14819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72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Tổng</a:t>
            </a:r>
            <a:r>
              <a:rPr lang="en-US" sz="72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72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endParaRPr sz="7200" dirty="0">
              <a:solidFill>
                <a:schemeClr val="accent6">
                  <a:lumMod val="5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1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573518" y="1492469"/>
            <a:ext cx="5286704" cy="17552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Mô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tả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đề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tài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,  </a:t>
            </a:r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  <a:cs typeface="Times New Roman" panose="02020603050405020304" pitchFamily="18" charset="0"/>
              </a:rPr>
              <a:t>liệu</a:t>
            </a:r>
            <a:endParaRPr sz="6000" dirty="0">
              <a:solidFill>
                <a:schemeClr val="accent6">
                  <a:lumMod val="5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170" y="538943"/>
            <a:ext cx="1912485" cy="898682"/>
          </a:xfrm>
        </p:spPr>
        <p:txBody>
          <a:bodyPr/>
          <a:lstStyle/>
          <a:p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đoán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còn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khác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biệt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với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giá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trị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thật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sự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đặc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biệt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là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khi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đoán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cho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loại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tảo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‘a7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’.</a:t>
            </a:r>
          </a:p>
          <a:p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Có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thể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nghiên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cứu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với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mô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thuật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toán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khác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5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56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subTitle" idx="4294967295"/>
          </p:nvPr>
        </p:nvSpPr>
        <p:spPr>
          <a:xfrm>
            <a:off x="717331" y="924909"/>
            <a:ext cx="7659414" cy="3401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48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</a:rPr>
              <a:t>Any questions?</a:t>
            </a:r>
            <a:endParaRPr sz="40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440" name="Google Shape;440;p3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Giới thiệu đề tài:</a:t>
            </a:r>
            <a:endParaRPr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76110" y="1757489"/>
            <a:ext cx="8310715" cy="3168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>
              <a:buNone/>
            </a:pPr>
            <a:r>
              <a:rPr lang="vi-VN" sz="1600" dirty="0">
                <a:latin typeface="Roboto Slab" panose="020B0604020202020204" charset="0"/>
                <a:ea typeface="Roboto Slab" panose="020B0604020202020204" charset="0"/>
              </a:rPr>
              <a:t>Sự xuất hiện dày </a:t>
            </a: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đặ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c</a:t>
            </a: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dirty="0">
                <a:latin typeface="Roboto Slab" panose="020B0604020202020204" charset="0"/>
                <a:ea typeface="Roboto Slab" panose="020B0604020202020204" charset="0"/>
              </a:rPr>
              <a:t>của tảo ( mật độ tảo tăng nhanh chóng- gọi là "nở hoa"),  ảnh tưởng đến môi trường sống của </a:t>
            </a: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sinh </a:t>
            </a:r>
            <a:r>
              <a:rPr lang="vi-VN" sz="1600" dirty="0">
                <a:latin typeface="Roboto Slab" panose="020B0604020202020204" charset="0"/>
                <a:ea typeface="Roboto Slab" panose="020B0604020202020204" charset="0"/>
              </a:rPr>
              <a:t>vật dưới nước và chất lượng nguồn nước. </a:t>
            </a:r>
            <a:endParaRPr lang="en-US" sz="1600" dirty="0">
              <a:latin typeface="Roboto Slab" panose="020B0604020202020204" charset="0"/>
              <a:ea typeface="Roboto Slab" panose="020B0604020202020204" charset="0"/>
            </a:endParaRPr>
          </a:p>
          <a:p>
            <a:pPr marL="50800" lvl="0" indent="0">
              <a:buNone/>
            </a:pP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Với </a:t>
            </a:r>
            <a:r>
              <a:rPr lang="vi-VN" sz="1600" dirty="0">
                <a:latin typeface="Roboto Slab" panose="020B0604020202020204" charset="0"/>
                <a:ea typeface="Roboto Slab" panose="020B0604020202020204" charset="0"/>
              </a:rPr>
              <a:t>mục tiêu giải quyết vấn đề dự đoán này, một số mẫu nước được thu thập ở các con sông khác nhau ở Châu Âu vào những thời điểm khác nhau trong một năm.</a:t>
            </a:r>
          </a:p>
          <a:p>
            <a:pPr marL="50800" lvl="0" indent="0">
              <a:buNone/>
            </a:pP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K</a:t>
            </a: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ết </a:t>
            </a:r>
            <a:r>
              <a:rPr lang="vi-VN" sz="1600" dirty="0">
                <a:latin typeface="Roboto Slab" panose="020B0604020202020204" charset="0"/>
                <a:ea typeface="Roboto Slab" panose="020B0604020202020204" charset="0"/>
              </a:rPr>
              <a:t>quả của nghiên cứu này được mong đợi là có thể cung cấp sự hiểu biết tốt hơn về các yếu tố ảnh hưởng đến tần số </a:t>
            </a: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tảo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tần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suất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xuất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hiện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chúng</a:t>
            </a: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. </a:t>
            </a:r>
            <a:endParaRPr sz="16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6856" b="1143"/>
          <a:stretch/>
        </p:blipFill>
        <p:spPr>
          <a:xfrm>
            <a:off x="1058971" y="537921"/>
            <a:ext cx="7033994" cy="37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Mô tả chi tiết:</a:t>
            </a:r>
            <a:endParaRPr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76110" y="1757489"/>
            <a:ext cx="8473600" cy="3171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>
              <a:buNone/>
            </a:pP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liệu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gồm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ba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tệp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riêng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biệt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: “Analysis.txt”, “Eval.txt”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“Sols.txt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”.</a:t>
            </a:r>
          </a:p>
          <a:p>
            <a:pPr marL="50800" lvl="0" indent="0">
              <a:buNone/>
            </a:pPr>
            <a:endParaRPr lang="en-US" sz="16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“Analysis.txt”(algae):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Gồm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200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mẫu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nước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, 18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thuộc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tính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được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dùng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để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huấn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luyện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“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Eval.txt”(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test.algae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):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Gồm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140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mẫu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nước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11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thuộc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tính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vi-VN" sz="1600" dirty="0">
                <a:latin typeface="Roboto Slab" panose="020B0604020202020204" charset="0"/>
                <a:ea typeface="Roboto Slab" panose="020B0604020202020204" charset="0"/>
              </a:rPr>
              <a:t>bỏ qua 7 cột tần suất của </a:t>
            </a: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tả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o),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được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dùng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để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kiểm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dirty="0" err="1" smtClean="0">
                <a:latin typeface="Roboto Slab" panose="020B0604020202020204" charset="0"/>
                <a:ea typeface="Roboto Slab" panose="020B0604020202020204" charset="0"/>
              </a:rPr>
              <a:t>tra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“Sols.txt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”(</a:t>
            </a:r>
            <a:r>
              <a:rPr lang="en-US" sz="1600" dirty="0" err="1">
                <a:latin typeface="Roboto Slab" panose="020B0604020202020204" charset="0"/>
                <a:ea typeface="Roboto Slab" panose="020B0604020202020204" charset="0"/>
              </a:rPr>
              <a:t>algae.sols</a:t>
            </a: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):  </a:t>
            </a:r>
            <a:r>
              <a:rPr lang="en-US" sz="1600" dirty="0" smtClean="0">
                <a:latin typeface="Roboto Slab" panose="020B0604020202020204" charset="0"/>
                <a:ea typeface="Roboto Slab" panose="020B0604020202020204" charset="0"/>
              </a:rPr>
              <a:t>C</a:t>
            </a: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hứa </a:t>
            </a:r>
            <a:r>
              <a:rPr lang="vi-VN" sz="1600" dirty="0">
                <a:latin typeface="Roboto Slab" panose="020B0604020202020204" charset="0"/>
                <a:ea typeface="Roboto Slab" panose="020B0604020202020204" charset="0"/>
              </a:rPr>
              <a:t>tần suất tảo của 140 mẫu nước của "Eval.txt", tệp này dùng để kiểm định kết quả tần suất sau khi dự đoán được</a:t>
            </a:r>
            <a:r>
              <a:rPr lang="vi-VN" sz="1600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vi-VN" sz="16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1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74" y="1735745"/>
            <a:ext cx="7924402" cy="28782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Input: 11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biến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đoán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(season, size, speed, 8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biến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là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giá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trị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thông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số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hóa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học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khác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nhau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 marL="50800" indent="0">
              <a:lnSpc>
                <a:spcPct val="150000"/>
              </a:lnSpc>
              <a:buNone/>
            </a:pPr>
            <a:endParaRPr lang="en-US" sz="20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Output: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Tần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suất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7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loại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tảo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có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hại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54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920231"/>
            <a:ext cx="5286704" cy="2984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Phương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pháp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cách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đánh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6000" dirty="0" err="1" smtClean="0">
                <a:solidFill>
                  <a:schemeClr val="accent6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giá</a:t>
            </a:r>
            <a:endParaRPr sz="6000" dirty="0">
              <a:solidFill>
                <a:schemeClr val="accent6">
                  <a:lumMod val="5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7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793713" y="530725"/>
            <a:ext cx="376777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Phương pháp, mô hình sử dụng:</a:t>
            </a:r>
            <a:endParaRPr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793712" y="1704981"/>
            <a:ext cx="7730177" cy="320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Tx/>
              <a:buChar char="-"/>
            </a:pP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Mô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thuật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toán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sử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dụng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: 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Multiple linear 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regression, 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R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egression 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tree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RandomForest</a:t>
            </a:r>
            <a:endParaRPr lang="en-US" sz="20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buFontTx/>
              <a:buChar char="-"/>
            </a:pP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Cách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đánh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giá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: k-fold 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cross-validation </a:t>
            </a:r>
            <a:endParaRPr lang="en-US" sz="20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buFontTx/>
              <a:buChar char="-"/>
            </a:pP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Độ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latin typeface="Roboto Slab" panose="020B0604020202020204" charset="0"/>
                <a:ea typeface="Roboto Slab" panose="020B0604020202020204" charset="0"/>
              </a:rPr>
              <a:t>đo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: NMSE- normalized 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mean squared error </a:t>
            </a:r>
            <a:endParaRPr lang="en-US" sz="20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 lvl="1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Thống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kê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này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tính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toán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tỷ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lệ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giữa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sai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số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bình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phương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thức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mô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giá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trị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trung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bình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biến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mục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tiêu</a:t>
            </a:r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lvl="1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được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mong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đợi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là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một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giá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trị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từ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0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</a:rPr>
              <a:t>đến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 1</a:t>
            </a:r>
            <a:endParaRPr lang="en-US" sz="20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 marL="50800" lvl="0" indent="0">
              <a:buNone/>
            </a:pPr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/>
            </a:r>
            <a:br>
              <a:rPr lang="en-US" sz="2000" dirty="0">
                <a:latin typeface="Roboto Slab" panose="020B0604020202020204" charset="0"/>
                <a:ea typeface="Roboto Slab" panose="020B0604020202020204" charset="0"/>
              </a:rPr>
            </a:br>
            <a:endParaRPr lang="en-US" sz="2000" dirty="0" smtClean="0"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1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0F3D38"/>
      </a:accent3>
      <a:accent4>
        <a:srgbClr val="2E6E4B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875</Words>
  <Application>Microsoft Office PowerPoint</Application>
  <PresentationFormat>On-screen Show (16:9)</PresentationFormat>
  <Paragraphs>120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Roboto Slab</vt:lpstr>
      <vt:lpstr>Nixie One</vt:lpstr>
      <vt:lpstr>Times New Roman</vt:lpstr>
      <vt:lpstr>Courier New</vt:lpstr>
      <vt:lpstr>Arial</vt:lpstr>
      <vt:lpstr>Wingdings</vt:lpstr>
      <vt:lpstr>Warwick template</vt:lpstr>
      <vt:lpstr>Predicting Algae Blooms</vt:lpstr>
      <vt:lpstr>PowerPoint Presentation</vt:lpstr>
      <vt:lpstr>Mô tả đề tài,  dữ liệu</vt:lpstr>
      <vt:lpstr>Giới thiệu đề tài:</vt:lpstr>
      <vt:lpstr>PowerPoint Presentation</vt:lpstr>
      <vt:lpstr>Mô tả chi tiết:</vt:lpstr>
      <vt:lpstr>Phân tích:</vt:lpstr>
      <vt:lpstr>Phương pháp và cách đánh giá</vt:lpstr>
      <vt:lpstr>Phương pháp, mô hình sử dụng:</vt:lpstr>
      <vt:lpstr>Tiến hành thực nghiệm</vt:lpstr>
      <vt:lpstr>Xử lí dữ liệu:</vt:lpstr>
      <vt:lpstr>Xử lí dữ liệu:</vt:lpstr>
      <vt:lpstr>Xử lí dữ liệu:</vt:lpstr>
      <vt:lpstr>Multiple linear regression</vt:lpstr>
      <vt:lpstr>Multiple linear regression</vt:lpstr>
      <vt:lpstr>Multiple linear regression</vt:lpstr>
      <vt:lpstr>Regression tree</vt:lpstr>
      <vt:lpstr>Regression tree:  Tỉa cây theo rpartXse</vt:lpstr>
      <vt:lpstr>So sánh các mô hình:</vt:lpstr>
      <vt:lpstr>PowerPoint Presentation</vt:lpstr>
      <vt:lpstr>K-fold cross-validation</vt:lpstr>
      <vt:lpstr>PowerPoint Presentation</vt:lpstr>
      <vt:lpstr>RandomForest</vt:lpstr>
      <vt:lpstr>PowerPoint Presentation</vt:lpstr>
      <vt:lpstr>Lựa chọn mô hình :</vt:lpstr>
      <vt:lpstr>Lựa chọn mô hình :</vt:lpstr>
      <vt:lpstr>PowerPoint Presentation</vt:lpstr>
      <vt:lpstr>PowerPoint Presentation</vt:lpstr>
      <vt:lpstr>Tổng kết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Algae Blooms</dc:title>
  <cp:lastModifiedBy>Admin</cp:lastModifiedBy>
  <cp:revision>61</cp:revision>
  <dcterms:modified xsi:type="dcterms:W3CDTF">2021-06-25T08:46:27Z</dcterms:modified>
</cp:coreProperties>
</file>