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2413-3BED-43BD-BC11-D61711C7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DD4F-DC56-4DAC-9F9B-15473BD3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10483516" cy="4291263"/>
          </a:xfrm>
        </p:spPr>
        <p:txBody>
          <a:bodyPr>
            <a:normAutofit/>
          </a:bodyPr>
          <a:lstStyle/>
          <a:p>
            <a:r>
              <a:rPr lang="en-US" dirty="0"/>
              <a:t>Identify potential hubs using DBSCAN</a:t>
            </a:r>
          </a:p>
          <a:p>
            <a:pPr lvl="1"/>
            <a:r>
              <a:rPr lang="en-US" dirty="0"/>
              <a:t>Split potential hubs into different regions</a:t>
            </a:r>
          </a:p>
          <a:p>
            <a:r>
              <a:rPr lang="en-US" dirty="0"/>
              <a:t>Simple variant of Plan b (don’t fix anything in the current network design)</a:t>
            </a:r>
          </a:p>
          <a:p>
            <a:pPr lvl="1"/>
            <a:r>
              <a:rPr lang="en-US" dirty="0"/>
              <a:t>Consider a region</a:t>
            </a:r>
          </a:p>
          <a:p>
            <a:pPr lvl="1"/>
            <a:r>
              <a:rPr lang="en-US" dirty="0"/>
              <a:t>Add potential hubs of this region to the current set of hubs</a:t>
            </a:r>
          </a:p>
          <a:p>
            <a:pPr lvl="1"/>
            <a:r>
              <a:rPr lang="en-US" dirty="0"/>
              <a:t>Solve the network design problem</a:t>
            </a:r>
          </a:p>
          <a:p>
            <a:pPr lvl="1"/>
            <a:r>
              <a:rPr lang="en-US" dirty="0"/>
              <a:t>Potential hubs selected by the design become “</a:t>
            </a:r>
            <a:r>
              <a:rPr lang="en-US" i="0" dirty="0"/>
              <a:t>small hub set candidates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Remove all hubs added and consider another region until City of Atlanta is covered</a:t>
            </a:r>
          </a:p>
          <a:p>
            <a:r>
              <a:rPr lang="en-US" dirty="0"/>
              <a:t>Solve the global network design problem with all small hub set candidates</a:t>
            </a:r>
          </a:p>
          <a:p>
            <a:r>
              <a:rPr lang="en-US" b="1" dirty="0"/>
              <a:t>Do we really see improvement?</a:t>
            </a:r>
          </a:p>
          <a:p>
            <a:endParaRPr lang="en-US" b="1" dirty="0"/>
          </a:p>
        </p:txBody>
      </p:sp>
      <p:sp>
        <p:nvSpPr>
          <p:cNvPr id="5" name="Arrow: U-Turn 4">
            <a:extLst>
              <a:ext uri="{FF2B5EF4-FFF2-40B4-BE49-F238E27FC236}">
                <a16:creationId xmlns:a16="http://schemas.microsoft.com/office/drawing/2014/main" id="{A05DBA03-A6B6-4283-9F6A-8191976739BD}"/>
              </a:ext>
            </a:extLst>
          </p:cNvPr>
          <p:cNvSpPr/>
          <p:nvPr/>
        </p:nvSpPr>
        <p:spPr>
          <a:xfrm>
            <a:off x="1485900" y="3429000"/>
            <a:ext cx="487279" cy="1816768"/>
          </a:xfrm>
          <a:prstGeom prst="uturnArrow">
            <a:avLst>
              <a:gd name="adj1" fmla="val 9986"/>
              <a:gd name="adj2" fmla="val 25000"/>
              <a:gd name="adj3" fmla="val 29222"/>
              <a:gd name="adj4" fmla="val 39997"/>
              <a:gd name="adj5" fmla="val 16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D850E-C2AF-442F-B3DF-C52C1A05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43" y="43285"/>
            <a:ext cx="3466446" cy="3077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81B2C-0EF8-480F-9EED-60F88DADECB7}"/>
              </a:ext>
            </a:extLst>
          </p:cNvPr>
          <p:cNvSpPr txBox="1"/>
          <p:nvPr/>
        </p:nvSpPr>
        <p:spPr>
          <a:xfrm>
            <a:off x="10643679" y="2227362"/>
            <a:ext cx="123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F939A-4D9D-4F43-B48F-7B3BEA49E4B1}"/>
              </a:ext>
            </a:extLst>
          </p:cNvPr>
          <p:cNvSpPr/>
          <p:nvPr/>
        </p:nvSpPr>
        <p:spPr>
          <a:xfrm>
            <a:off x="10334392" y="1642739"/>
            <a:ext cx="1696197" cy="14858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EC78CC-ECBC-452C-BD93-2FC93BAD2224}"/>
              </a:ext>
            </a:extLst>
          </p:cNvPr>
          <p:cNvSpPr/>
          <p:nvPr/>
        </p:nvSpPr>
        <p:spPr>
          <a:xfrm>
            <a:off x="10494009" y="2029148"/>
            <a:ext cx="341067" cy="3377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22EE0D-7613-4831-9C61-F11EB3546E18}"/>
              </a:ext>
            </a:extLst>
          </p:cNvPr>
          <p:cNvSpPr/>
          <p:nvPr/>
        </p:nvSpPr>
        <p:spPr>
          <a:xfrm>
            <a:off x="11521861" y="2509975"/>
            <a:ext cx="341067" cy="3377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952A6B-030D-423F-A4E7-D83BA1733F74}"/>
              </a:ext>
            </a:extLst>
          </p:cNvPr>
          <p:cNvSpPr/>
          <p:nvPr/>
        </p:nvSpPr>
        <p:spPr>
          <a:xfrm flipH="1">
            <a:off x="10636886" y="2157546"/>
            <a:ext cx="82548" cy="7823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6D748B-28F7-4075-B9A7-2E21828F9C34}"/>
              </a:ext>
            </a:extLst>
          </p:cNvPr>
          <p:cNvSpPr/>
          <p:nvPr/>
        </p:nvSpPr>
        <p:spPr>
          <a:xfrm flipH="1">
            <a:off x="10475201" y="2497206"/>
            <a:ext cx="82548" cy="7823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99BB71-9EB9-47B1-98AA-FDBE7CBC2728}"/>
              </a:ext>
            </a:extLst>
          </p:cNvPr>
          <p:cNvSpPr/>
          <p:nvPr/>
        </p:nvSpPr>
        <p:spPr>
          <a:xfrm flipH="1">
            <a:off x="11480587" y="2035316"/>
            <a:ext cx="82548" cy="7823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96B991-4432-444A-B8AA-F778DBEFB16F}"/>
              </a:ext>
            </a:extLst>
          </p:cNvPr>
          <p:cNvSpPr/>
          <p:nvPr/>
        </p:nvSpPr>
        <p:spPr>
          <a:xfrm flipH="1">
            <a:off x="10926449" y="2890436"/>
            <a:ext cx="82548" cy="7823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38BB91-BF38-4E35-AD07-330E1D33F45C}"/>
              </a:ext>
            </a:extLst>
          </p:cNvPr>
          <p:cNvSpPr/>
          <p:nvPr/>
        </p:nvSpPr>
        <p:spPr>
          <a:xfrm flipH="1">
            <a:off x="11688797" y="2632274"/>
            <a:ext cx="82548" cy="7823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0" grpId="0" animBg="1"/>
      <p:bldP spid="11" grpId="0" animBg="1"/>
      <p:bldP spid="12" grpId="0" animBg="1"/>
      <p:bldP spid="16" grpId="0" animBg="1"/>
      <p:bldP spid="18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B9BE-8CE6-455F-A9DD-0CF8775C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F225-1CEE-4CD5-B5A5-F80170D1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61" y="2077375"/>
            <a:ext cx="5819313" cy="41628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 potential hubs into different regions</a:t>
            </a:r>
          </a:p>
          <a:p>
            <a:pPr lvl="1"/>
            <a:r>
              <a:rPr lang="en-US" dirty="0"/>
              <a:t>75 potential hubs</a:t>
            </a:r>
          </a:p>
          <a:p>
            <a:pPr lvl="1"/>
            <a:r>
              <a:rPr lang="en-US" dirty="0"/>
              <a:t>16 regions</a:t>
            </a:r>
          </a:p>
          <a:p>
            <a:pPr lvl="1"/>
            <a:r>
              <a:rPr lang="en-US" dirty="0"/>
              <a:t>Regions with no hub?</a:t>
            </a:r>
          </a:p>
          <a:p>
            <a:pPr lvl="2"/>
            <a:r>
              <a:rPr lang="en-US" dirty="0"/>
              <a:t>They are empty for now due to MARTA data</a:t>
            </a:r>
          </a:p>
          <a:p>
            <a:pPr lvl="2"/>
            <a:r>
              <a:rPr lang="en-US" dirty="0"/>
              <a:t>Will be updated once using large ARC data</a:t>
            </a:r>
          </a:p>
          <a:p>
            <a:r>
              <a:rPr lang="en-US" dirty="0"/>
              <a:t>Let network design select small hub candidates</a:t>
            </a:r>
          </a:p>
          <a:p>
            <a:pPr lvl="1"/>
            <a:r>
              <a:rPr lang="en-US" b="1" dirty="0"/>
              <a:t>Region by region</a:t>
            </a:r>
          </a:p>
          <a:p>
            <a:pPr lvl="1"/>
            <a:r>
              <a:rPr lang="en-US" dirty="0"/>
              <a:t>Narrowed down to 19 potential hubs </a:t>
            </a:r>
          </a:p>
          <a:p>
            <a:r>
              <a:rPr lang="en-US" dirty="0"/>
              <a:t>Let network design select final candidates</a:t>
            </a:r>
          </a:p>
          <a:p>
            <a:pPr lvl="1"/>
            <a:r>
              <a:rPr lang="en-US" b="1" dirty="0"/>
              <a:t>global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8 selected </a:t>
            </a:r>
            <a:r>
              <a:rPr lang="en-US" dirty="0"/>
              <a:t>(see next slide)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C4F01-F6E8-4BEB-84A3-7576BBE4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56" y="0"/>
            <a:ext cx="5559444" cy="68580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905008-29EC-4F99-B9AE-D0F6EC603EDD}"/>
              </a:ext>
            </a:extLst>
          </p:cNvPr>
          <p:cNvGraphicFramePr>
            <a:graphicFrameLocks noGrp="1"/>
          </p:cNvGraphicFramePr>
          <p:nvPr/>
        </p:nvGraphicFramePr>
        <p:xfrm>
          <a:off x="6632554" y="0"/>
          <a:ext cx="5559444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861">
                  <a:extLst>
                    <a:ext uri="{9D8B030D-6E8A-4147-A177-3AD203B41FA5}">
                      <a16:colId xmlns:a16="http://schemas.microsoft.com/office/drawing/2014/main" val="1001050361"/>
                    </a:ext>
                  </a:extLst>
                </a:gridCol>
                <a:gridCol w="1389861">
                  <a:extLst>
                    <a:ext uri="{9D8B030D-6E8A-4147-A177-3AD203B41FA5}">
                      <a16:colId xmlns:a16="http://schemas.microsoft.com/office/drawing/2014/main" val="445054108"/>
                    </a:ext>
                  </a:extLst>
                </a:gridCol>
                <a:gridCol w="1389861">
                  <a:extLst>
                    <a:ext uri="{9D8B030D-6E8A-4147-A177-3AD203B41FA5}">
                      <a16:colId xmlns:a16="http://schemas.microsoft.com/office/drawing/2014/main" val="3432809312"/>
                    </a:ext>
                  </a:extLst>
                </a:gridCol>
                <a:gridCol w="1389861">
                  <a:extLst>
                    <a:ext uri="{9D8B030D-6E8A-4147-A177-3AD203B41FA5}">
                      <a16:colId xmlns:a16="http://schemas.microsoft.com/office/drawing/2014/main" val="2017436099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70821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343389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8229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24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9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FA2A2B-0242-4991-BE79-DF99E87A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1" y="0"/>
            <a:ext cx="540780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9983D-DFCF-4F9D-A36B-C4C7DFAB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0"/>
            <a:ext cx="54545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8E0BB9-FB0B-441B-B25C-5938341B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Old  vs.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E9BD-C2FA-443D-A5F5-D536F191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7AF6C6-9C46-41D9-8D0C-E0C680BBA576}"/>
              </a:ext>
            </a:extLst>
          </p:cNvPr>
          <p:cNvSpPr/>
          <p:nvPr/>
        </p:nvSpPr>
        <p:spPr>
          <a:xfrm>
            <a:off x="10331752" y="3973867"/>
            <a:ext cx="346230" cy="346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BD726E-813D-4A6C-9D3E-39F4EBEAE508}"/>
              </a:ext>
            </a:extLst>
          </p:cNvPr>
          <p:cNvSpPr/>
          <p:nvPr/>
        </p:nvSpPr>
        <p:spPr>
          <a:xfrm>
            <a:off x="10854431" y="3800752"/>
            <a:ext cx="346230" cy="346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8D2923-D11B-4869-848C-C613B9E0FF6D}"/>
              </a:ext>
            </a:extLst>
          </p:cNvPr>
          <p:cNvSpPr/>
          <p:nvPr/>
        </p:nvSpPr>
        <p:spPr>
          <a:xfrm>
            <a:off x="10740501" y="3007866"/>
            <a:ext cx="346230" cy="346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4ED7C1-EED1-4D4E-B3B4-8BC76708C2C9}"/>
              </a:ext>
            </a:extLst>
          </p:cNvPr>
          <p:cNvSpPr/>
          <p:nvPr/>
        </p:nvSpPr>
        <p:spPr>
          <a:xfrm>
            <a:off x="10504867" y="169786"/>
            <a:ext cx="346230" cy="346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CF9FB0-A9D4-418B-8259-471DE6D6CD68}"/>
              </a:ext>
            </a:extLst>
          </p:cNvPr>
          <p:cNvSpPr/>
          <p:nvPr/>
        </p:nvSpPr>
        <p:spPr>
          <a:xfrm>
            <a:off x="8651289" y="4940055"/>
            <a:ext cx="346230" cy="346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805B27-6402-4060-B433-45A31ABD6F94}"/>
              </a:ext>
            </a:extLst>
          </p:cNvPr>
          <p:cNvSpPr/>
          <p:nvPr/>
        </p:nvSpPr>
        <p:spPr>
          <a:xfrm>
            <a:off x="9372589" y="5237456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AC0AAF-F07A-4C75-8D77-A4DBA06FC5E6}"/>
              </a:ext>
            </a:extLst>
          </p:cNvPr>
          <p:cNvSpPr/>
          <p:nvPr/>
        </p:nvSpPr>
        <p:spPr>
          <a:xfrm>
            <a:off x="8144509" y="5310327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930FE0-E2B1-430E-8523-07374B97F2F5}"/>
              </a:ext>
            </a:extLst>
          </p:cNvPr>
          <p:cNvSpPr/>
          <p:nvPr/>
        </p:nvSpPr>
        <p:spPr>
          <a:xfrm>
            <a:off x="8680130" y="5147939"/>
            <a:ext cx="346230" cy="346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98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8E51-0107-467E-AA8D-86701D81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556095"/>
            <a:ext cx="10521278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7D094C-B3FB-46A9-A9A3-60F5EACAB5DC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     Old  vs. New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AF458-7B3B-47AA-B13A-15075105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8" y="2171700"/>
            <a:ext cx="5554344" cy="3224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DBCA8A-3923-4697-A27D-591944E0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72" y="2171700"/>
            <a:ext cx="5755728" cy="3224073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58FA6432-4AFF-432D-BCCC-6AD82ADB5164}"/>
              </a:ext>
            </a:extLst>
          </p:cNvPr>
          <p:cNvSpPr/>
          <p:nvPr/>
        </p:nvSpPr>
        <p:spPr>
          <a:xfrm>
            <a:off x="10265544" y="2170772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31E503-6BAF-41C7-B774-F51FA4E89CF4}"/>
              </a:ext>
            </a:extLst>
          </p:cNvPr>
          <p:cNvSpPr txBox="1"/>
          <p:nvPr/>
        </p:nvSpPr>
        <p:spPr>
          <a:xfrm>
            <a:off x="10572504" y="2071749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550B08-BA1B-47A8-B860-CB940F297A5C}"/>
              </a:ext>
            </a:extLst>
          </p:cNvPr>
          <p:cNvSpPr txBox="1"/>
          <p:nvPr/>
        </p:nvSpPr>
        <p:spPr>
          <a:xfrm>
            <a:off x="10564965" y="2333026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4.2%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000B23-9E80-4818-8755-5802B34F5FE4}"/>
              </a:ext>
            </a:extLst>
          </p:cNvPr>
          <p:cNvSpPr txBox="1"/>
          <p:nvPr/>
        </p:nvSpPr>
        <p:spPr>
          <a:xfrm>
            <a:off x="10566044" y="2557979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1B0A9-CC86-4A50-B540-2420CC2865B9}"/>
              </a:ext>
            </a:extLst>
          </p:cNvPr>
          <p:cNvSpPr txBox="1"/>
          <p:nvPr/>
        </p:nvSpPr>
        <p:spPr>
          <a:xfrm>
            <a:off x="10564965" y="2786695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05578-3946-4B2D-AC9D-54909A4C4F5C}"/>
              </a:ext>
            </a:extLst>
          </p:cNvPr>
          <p:cNvSpPr txBox="1"/>
          <p:nvPr/>
        </p:nvSpPr>
        <p:spPr>
          <a:xfrm>
            <a:off x="10563886" y="3011648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4E00E2-D9D9-41AB-B0EA-D7D8BA7ABE9B}"/>
              </a:ext>
            </a:extLst>
          </p:cNvPr>
          <p:cNvSpPr txBox="1"/>
          <p:nvPr/>
        </p:nvSpPr>
        <p:spPr>
          <a:xfrm>
            <a:off x="11382252" y="3456558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2.9%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733929-6CDB-4013-A77C-201B92234F13}"/>
              </a:ext>
            </a:extLst>
          </p:cNvPr>
          <p:cNvSpPr txBox="1"/>
          <p:nvPr/>
        </p:nvSpPr>
        <p:spPr>
          <a:xfrm>
            <a:off x="11382252" y="3703892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8FF869-D0A5-49F8-A728-DFA8B81A192C}"/>
              </a:ext>
            </a:extLst>
          </p:cNvPr>
          <p:cNvSpPr txBox="1"/>
          <p:nvPr/>
        </p:nvSpPr>
        <p:spPr>
          <a:xfrm>
            <a:off x="11382252" y="3929876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5AE4D3-27BF-4C03-B205-3687F9B5DBE1}"/>
              </a:ext>
            </a:extLst>
          </p:cNvPr>
          <p:cNvSpPr txBox="1"/>
          <p:nvPr/>
        </p:nvSpPr>
        <p:spPr>
          <a:xfrm>
            <a:off x="11395528" y="4160206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4.1%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F8CE9F-10A0-47BC-AA36-38C6CFE7C7D0}"/>
              </a:ext>
            </a:extLst>
          </p:cNvPr>
          <p:cNvSpPr txBox="1"/>
          <p:nvPr/>
        </p:nvSpPr>
        <p:spPr>
          <a:xfrm>
            <a:off x="11395528" y="4392256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4.9%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8DDCDA-519E-41D2-90AC-85F121429120}"/>
              </a:ext>
            </a:extLst>
          </p:cNvPr>
          <p:cNvSpPr txBox="1"/>
          <p:nvPr/>
        </p:nvSpPr>
        <p:spPr>
          <a:xfrm>
            <a:off x="11402925" y="4829044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1.3%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6244670-F3CA-4ABB-983F-333248D3388B}"/>
              </a:ext>
            </a:extLst>
          </p:cNvPr>
          <p:cNvSpPr/>
          <p:nvPr/>
        </p:nvSpPr>
        <p:spPr>
          <a:xfrm>
            <a:off x="10019660" y="2398443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E712B39-1755-443D-948C-1101ACA07133}"/>
              </a:ext>
            </a:extLst>
          </p:cNvPr>
          <p:cNvSpPr/>
          <p:nvPr/>
        </p:nvSpPr>
        <p:spPr>
          <a:xfrm>
            <a:off x="10640669" y="3552911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ED7E0E8-91F3-482D-B99E-13635506BAD2}"/>
              </a:ext>
            </a:extLst>
          </p:cNvPr>
          <p:cNvSpPr/>
          <p:nvPr/>
        </p:nvSpPr>
        <p:spPr>
          <a:xfrm>
            <a:off x="10265544" y="3760391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938F6437-768B-442D-8033-F63C899561F3}"/>
              </a:ext>
            </a:extLst>
          </p:cNvPr>
          <p:cNvSpPr/>
          <p:nvPr/>
        </p:nvSpPr>
        <p:spPr>
          <a:xfrm>
            <a:off x="11065304" y="4197728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9784C3B9-6EA2-4B3F-B367-777A7D043466}"/>
              </a:ext>
            </a:extLst>
          </p:cNvPr>
          <p:cNvSpPr/>
          <p:nvPr/>
        </p:nvSpPr>
        <p:spPr>
          <a:xfrm>
            <a:off x="11266563" y="4454640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29E5D54F-A350-4560-988E-9477F283E20D}"/>
              </a:ext>
            </a:extLst>
          </p:cNvPr>
          <p:cNvSpPr/>
          <p:nvPr/>
        </p:nvSpPr>
        <p:spPr>
          <a:xfrm rot="10800000">
            <a:off x="10390071" y="2634324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7B8E6DBB-9D48-41C3-8A40-D8B401D7BD26}"/>
              </a:ext>
            </a:extLst>
          </p:cNvPr>
          <p:cNvSpPr/>
          <p:nvPr/>
        </p:nvSpPr>
        <p:spPr>
          <a:xfrm rot="10800000">
            <a:off x="10216295" y="2833239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69AA3246-1EF0-4F9F-A4DE-4169D105CDD5}"/>
              </a:ext>
            </a:extLst>
          </p:cNvPr>
          <p:cNvSpPr/>
          <p:nvPr/>
        </p:nvSpPr>
        <p:spPr>
          <a:xfrm rot="10800000">
            <a:off x="9707440" y="3061159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721DBBE3-A2E8-41D3-A531-17FBC168A7BA}"/>
              </a:ext>
            </a:extLst>
          </p:cNvPr>
          <p:cNvSpPr/>
          <p:nvPr/>
        </p:nvSpPr>
        <p:spPr>
          <a:xfrm rot="10800000">
            <a:off x="10736990" y="3985203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19BD8CDB-9A7B-45A8-8952-07A44D5440FB}"/>
              </a:ext>
            </a:extLst>
          </p:cNvPr>
          <p:cNvSpPr/>
          <p:nvPr/>
        </p:nvSpPr>
        <p:spPr>
          <a:xfrm rot="10800000">
            <a:off x="12012258" y="4660162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  <p:bldP spid="30" grpId="0"/>
      <p:bldP spid="32" grpId="0"/>
      <p:bldP spid="34" grpId="0"/>
      <p:bldP spid="36" grpId="0"/>
      <p:bldP spid="38" grpId="0"/>
      <p:bldP spid="40" grpId="0"/>
      <p:bldP spid="42" grpId="0"/>
      <p:bldP spid="44" grpId="0"/>
      <p:bldP spid="46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24CB18-BEDE-4A14-AA9E-2D49E905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923" y="4434"/>
            <a:ext cx="51601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1AF94-A1C7-4697-A1EE-58CFD3292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94" y="0"/>
            <a:ext cx="517868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8E0BB9-FB0B-441B-B25C-5938341B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Old  vs. New (passenger factor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E9BD-C2FA-443D-A5F5-D536F191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95B37-D846-41EC-BE14-074F61B85599}"/>
              </a:ext>
            </a:extLst>
          </p:cNvPr>
          <p:cNvSpPr/>
          <p:nvPr/>
        </p:nvSpPr>
        <p:spPr>
          <a:xfrm>
            <a:off x="10523815" y="155360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0A2420-3C3A-4AE7-8377-6BBCD51A0BD7}"/>
              </a:ext>
            </a:extLst>
          </p:cNvPr>
          <p:cNvSpPr/>
          <p:nvPr/>
        </p:nvSpPr>
        <p:spPr>
          <a:xfrm>
            <a:off x="10815773" y="3022968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821A94-648E-4FB7-B770-9BC3962E7BF1}"/>
              </a:ext>
            </a:extLst>
          </p:cNvPr>
          <p:cNvSpPr/>
          <p:nvPr/>
        </p:nvSpPr>
        <p:spPr>
          <a:xfrm>
            <a:off x="10972800" y="3017604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6C801-D413-4FA0-91A1-DAAA20593C3E}"/>
              </a:ext>
            </a:extLst>
          </p:cNvPr>
          <p:cNvSpPr/>
          <p:nvPr/>
        </p:nvSpPr>
        <p:spPr>
          <a:xfrm>
            <a:off x="11102823" y="3655196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DC3C4-3F55-4FFC-9D87-E9B186DBB19C}"/>
              </a:ext>
            </a:extLst>
          </p:cNvPr>
          <p:cNvSpPr/>
          <p:nvPr/>
        </p:nvSpPr>
        <p:spPr>
          <a:xfrm>
            <a:off x="11546900" y="3970723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A5872F-A609-491A-96EA-C9C7FADF8E57}"/>
              </a:ext>
            </a:extLst>
          </p:cNvPr>
          <p:cNvSpPr/>
          <p:nvPr/>
        </p:nvSpPr>
        <p:spPr>
          <a:xfrm>
            <a:off x="10366788" y="4045447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4E81E0-7E9B-48A9-B5FB-AF86815BE2B6}"/>
              </a:ext>
            </a:extLst>
          </p:cNvPr>
          <p:cNvSpPr/>
          <p:nvPr/>
        </p:nvSpPr>
        <p:spPr>
          <a:xfrm>
            <a:off x="10901800" y="3892975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0A192D-205F-4559-A931-B857AB2B63FD}"/>
              </a:ext>
            </a:extLst>
          </p:cNvPr>
          <p:cNvSpPr/>
          <p:nvPr/>
        </p:nvSpPr>
        <p:spPr>
          <a:xfrm>
            <a:off x="8628241" y="5043751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3BA3AF-05E0-4DB7-8ECD-67DD023EE529}"/>
              </a:ext>
            </a:extLst>
          </p:cNvPr>
          <p:cNvSpPr/>
          <p:nvPr/>
        </p:nvSpPr>
        <p:spPr>
          <a:xfrm>
            <a:off x="8628241" y="5297811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A8080-C370-4250-92FF-33B0518F7E54}"/>
              </a:ext>
            </a:extLst>
          </p:cNvPr>
          <p:cNvSpPr/>
          <p:nvPr/>
        </p:nvSpPr>
        <p:spPr>
          <a:xfrm>
            <a:off x="8083427" y="5399500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6DB667-D96C-4E0E-8FDC-85518D81D87E}"/>
              </a:ext>
            </a:extLst>
          </p:cNvPr>
          <p:cNvSpPr/>
          <p:nvPr/>
        </p:nvSpPr>
        <p:spPr>
          <a:xfrm>
            <a:off x="7695640" y="5455574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AB5769-872B-45ED-A81A-BA8372B73958}"/>
              </a:ext>
            </a:extLst>
          </p:cNvPr>
          <p:cNvSpPr/>
          <p:nvPr/>
        </p:nvSpPr>
        <p:spPr>
          <a:xfrm>
            <a:off x="9351702" y="5297811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07E0FAE-BAF3-43BB-BAE6-B2567EFF6C9D}"/>
              </a:ext>
            </a:extLst>
          </p:cNvPr>
          <p:cNvSpPr/>
          <p:nvPr/>
        </p:nvSpPr>
        <p:spPr>
          <a:xfrm>
            <a:off x="9608973" y="6047172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F47547-0E98-4768-8168-FE0CDC082114}"/>
              </a:ext>
            </a:extLst>
          </p:cNvPr>
          <p:cNvSpPr/>
          <p:nvPr/>
        </p:nvSpPr>
        <p:spPr>
          <a:xfrm>
            <a:off x="9194675" y="3318615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FE52AD-D16B-45CB-ACF3-F61B824F7634}"/>
              </a:ext>
            </a:extLst>
          </p:cNvPr>
          <p:cNvSpPr/>
          <p:nvPr/>
        </p:nvSpPr>
        <p:spPr>
          <a:xfrm>
            <a:off x="9378136" y="3731636"/>
            <a:ext cx="314054" cy="31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173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7D094C-B3FB-46A9-A9A3-60F5EACAB5DC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     Old  vs. New (passenger factor 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5CAECA-2CF1-4071-B382-AAF9CCC95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33" y="2171699"/>
            <a:ext cx="5522422" cy="3224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0E314A-4983-4AF6-AFB7-49552BAE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2" y="2171700"/>
            <a:ext cx="5520821" cy="3224073"/>
          </a:xfrm>
          <a:prstGeom prst="rect">
            <a:avLst/>
          </a:prstGeom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C821FA6F-D787-41D3-B95B-0356C2534225}"/>
              </a:ext>
            </a:extLst>
          </p:cNvPr>
          <p:cNvSpPr/>
          <p:nvPr/>
        </p:nvSpPr>
        <p:spPr>
          <a:xfrm>
            <a:off x="10196043" y="2170772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A31E44-4EB3-48B5-A59F-10607897EEF3}"/>
              </a:ext>
            </a:extLst>
          </p:cNvPr>
          <p:cNvSpPr txBox="1"/>
          <p:nvPr/>
        </p:nvSpPr>
        <p:spPr>
          <a:xfrm>
            <a:off x="10503003" y="2071749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2.8%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82CDB8-3E5A-4C33-B503-19B0A1ACC5B1}"/>
              </a:ext>
            </a:extLst>
          </p:cNvPr>
          <p:cNvSpPr txBox="1"/>
          <p:nvPr/>
        </p:nvSpPr>
        <p:spPr>
          <a:xfrm>
            <a:off x="10495464" y="2333026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6.6%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C06FE-F1AE-4EF8-B279-39AC6AB59459}"/>
              </a:ext>
            </a:extLst>
          </p:cNvPr>
          <p:cNvSpPr txBox="1"/>
          <p:nvPr/>
        </p:nvSpPr>
        <p:spPr>
          <a:xfrm>
            <a:off x="10496543" y="2557979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4.9%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C038E3-8C3A-408A-8221-E6B9E4C0A9D8}"/>
              </a:ext>
            </a:extLst>
          </p:cNvPr>
          <p:cNvSpPr txBox="1"/>
          <p:nvPr/>
        </p:nvSpPr>
        <p:spPr>
          <a:xfrm>
            <a:off x="10495464" y="2786695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46.5%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894C1E-9AE5-4489-8202-0F9A5A38EA54}"/>
              </a:ext>
            </a:extLst>
          </p:cNvPr>
          <p:cNvSpPr txBox="1"/>
          <p:nvPr/>
        </p:nvSpPr>
        <p:spPr>
          <a:xfrm>
            <a:off x="10494385" y="3011648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46.5%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6C7F6B-53EA-446C-913A-9453D69D3B28}"/>
              </a:ext>
            </a:extLst>
          </p:cNvPr>
          <p:cNvSpPr txBox="1"/>
          <p:nvPr/>
        </p:nvSpPr>
        <p:spPr>
          <a:xfrm>
            <a:off x="11312751" y="3456558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5.1%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AE5086-07CD-42A8-BB50-3A383396A436}"/>
              </a:ext>
            </a:extLst>
          </p:cNvPr>
          <p:cNvSpPr txBox="1"/>
          <p:nvPr/>
        </p:nvSpPr>
        <p:spPr>
          <a:xfrm>
            <a:off x="11312751" y="3703892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92C3BF-03EB-47CB-87C2-62565C65221D}"/>
              </a:ext>
            </a:extLst>
          </p:cNvPr>
          <p:cNvSpPr txBox="1"/>
          <p:nvPr/>
        </p:nvSpPr>
        <p:spPr>
          <a:xfrm>
            <a:off x="11312751" y="3929876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4.9%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B6501C-B13F-4273-9CA6-C72F268A97C7}"/>
              </a:ext>
            </a:extLst>
          </p:cNvPr>
          <p:cNvSpPr txBox="1"/>
          <p:nvPr/>
        </p:nvSpPr>
        <p:spPr>
          <a:xfrm>
            <a:off x="11326027" y="4160206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4.1%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C534B3-7015-4A22-9D69-51EF24D22B47}"/>
              </a:ext>
            </a:extLst>
          </p:cNvPr>
          <p:cNvSpPr txBox="1"/>
          <p:nvPr/>
        </p:nvSpPr>
        <p:spPr>
          <a:xfrm>
            <a:off x="11326027" y="4392256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6.6%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B9D747-29E5-4450-830F-5741BA47F7D6}"/>
              </a:ext>
            </a:extLst>
          </p:cNvPr>
          <p:cNvSpPr txBox="1"/>
          <p:nvPr/>
        </p:nvSpPr>
        <p:spPr>
          <a:xfrm>
            <a:off x="11333424" y="4829044"/>
            <a:ext cx="8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4.9%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618C369F-D2FF-410F-A016-BDE55183A77B}"/>
              </a:ext>
            </a:extLst>
          </p:cNvPr>
          <p:cNvSpPr/>
          <p:nvPr/>
        </p:nvSpPr>
        <p:spPr>
          <a:xfrm>
            <a:off x="9950159" y="2398443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FAB7697B-C3C2-498D-9C7F-CBED0BEF41A0}"/>
              </a:ext>
            </a:extLst>
          </p:cNvPr>
          <p:cNvSpPr/>
          <p:nvPr/>
        </p:nvSpPr>
        <p:spPr>
          <a:xfrm>
            <a:off x="10571168" y="3552911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8B99C46E-C5F9-4192-8B81-89853055D7F5}"/>
              </a:ext>
            </a:extLst>
          </p:cNvPr>
          <p:cNvSpPr/>
          <p:nvPr/>
        </p:nvSpPr>
        <p:spPr>
          <a:xfrm>
            <a:off x="10196043" y="3760391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F831F04E-2925-4BCA-9DE8-84EC7472F5BF}"/>
              </a:ext>
            </a:extLst>
          </p:cNvPr>
          <p:cNvSpPr/>
          <p:nvPr/>
        </p:nvSpPr>
        <p:spPr>
          <a:xfrm>
            <a:off x="10995803" y="4197728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A7B84F7B-3873-4180-940C-BEFEE6B0AF28}"/>
              </a:ext>
            </a:extLst>
          </p:cNvPr>
          <p:cNvSpPr/>
          <p:nvPr/>
        </p:nvSpPr>
        <p:spPr>
          <a:xfrm>
            <a:off x="11197062" y="4454640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3A916775-59C0-47D6-8D99-85E6CFFAF129}"/>
              </a:ext>
            </a:extLst>
          </p:cNvPr>
          <p:cNvSpPr/>
          <p:nvPr/>
        </p:nvSpPr>
        <p:spPr>
          <a:xfrm rot="10800000">
            <a:off x="10320570" y="2634324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136ADC92-991A-4091-932F-ABD5837D0BA2}"/>
              </a:ext>
            </a:extLst>
          </p:cNvPr>
          <p:cNvSpPr/>
          <p:nvPr/>
        </p:nvSpPr>
        <p:spPr>
          <a:xfrm rot="10800000">
            <a:off x="10146794" y="2833239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63DF8D78-5E0A-4202-B18B-A4244FBED28C}"/>
              </a:ext>
            </a:extLst>
          </p:cNvPr>
          <p:cNvSpPr/>
          <p:nvPr/>
        </p:nvSpPr>
        <p:spPr>
          <a:xfrm rot="10800000">
            <a:off x="9637939" y="3061159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15271161-184A-4693-B3C4-607D0EBDBE2B}"/>
              </a:ext>
            </a:extLst>
          </p:cNvPr>
          <p:cNvSpPr/>
          <p:nvPr/>
        </p:nvSpPr>
        <p:spPr>
          <a:xfrm rot="10800000">
            <a:off x="10667489" y="3985203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3D854BC8-7C30-4AC4-BF1F-0A2C8E62D46D}"/>
              </a:ext>
            </a:extLst>
          </p:cNvPr>
          <p:cNvSpPr/>
          <p:nvPr/>
        </p:nvSpPr>
        <p:spPr>
          <a:xfrm rot="10800000">
            <a:off x="11942757" y="4660162"/>
            <a:ext cx="173815" cy="27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5" grpId="0"/>
      <p:bldP spid="37" grpId="0"/>
      <p:bldP spid="39" grpId="0"/>
      <p:bldP spid="41" grpId="0"/>
      <p:bldP spid="43" grpId="0"/>
      <p:bldP spid="45" grpId="0"/>
      <p:bldP spid="47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10268</TotalTime>
  <Words>252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Week 1 Plan</vt:lpstr>
      <vt:lpstr>Week 1 Progress</vt:lpstr>
      <vt:lpstr>      Old  vs. New</vt:lpstr>
      <vt:lpstr>PowerPoint Presentation</vt:lpstr>
      <vt:lpstr>      Old  vs. New (passenger factor 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Plan</dc:title>
  <dc:creator>Ning Gao</dc:creator>
  <cp:lastModifiedBy>Ning Gao</cp:lastModifiedBy>
  <cp:revision>14</cp:revision>
  <dcterms:created xsi:type="dcterms:W3CDTF">2020-08-05T05:23:08Z</dcterms:created>
  <dcterms:modified xsi:type="dcterms:W3CDTF">2020-08-16T22:13:48Z</dcterms:modified>
</cp:coreProperties>
</file>