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2" r:id="rId8"/>
    <p:sldId id="261" r:id="rId9"/>
    <p:sldId id="267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3BFF"/>
    <a:srgbClr val="4136E0"/>
    <a:srgbClr val="B4B4B4"/>
    <a:srgbClr val="969696"/>
    <a:srgbClr val="9AA3A7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20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EDAD-909F-4FA4-A4F6-3CCCC6080F5C}" type="datetimeFigureOut">
              <a:rPr lang="en-US" smtClean="0"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02AC-8E51-4FDA-B2CF-CCBE450A828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 userDrawn="1"/>
        </p:nvSpPr>
        <p:spPr>
          <a:xfrm>
            <a:off x="2895600" y="6266329"/>
            <a:ext cx="3124200" cy="551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CONFIDENTIAL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EDAD-909F-4FA4-A4F6-3CCCC6080F5C}" type="datetimeFigureOut">
              <a:rPr lang="en-US" smtClean="0"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02AC-8E51-4FDA-B2CF-CCBE450A8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EDAD-909F-4FA4-A4F6-3CCCC6080F5C}" type="datetimeFigureOut">
              <a:rPr lang="en-US" smtClean="0"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02AC-8E51-4FDA-B2CF-CCBE450A8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EDAD-909F-4FA4-A4F6-3CCCC6080F5C}" type="datetimeFigureOut">
              <a:rPr lang="en-US" smtClean="0"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02AC-8E51-4FDA-B2CF-CCBE450A8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EDAD-909F-4FA4-A4F6-3CCCC6080F5C}" type="datetimeFigureOut">
              <a:rPr lang="en-US" smtClean="0"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02AC-8E51-4FDA-B2CF-CCBE450A828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EDAD-909F-4FA4-A4F6-3CCCC6080F5C}" type="datetimeFigureOut">
              <a:rPr lang="en-US" smtClean="0"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02AC-8E51-4FDA-B2CF-CCBE450A8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EDAD-909F-4FA4-A4F6-3CCCC6080F5C}" type="datetimeFigureOut">
              <a:rPr lang="en-US" smtClean="0"/>
              <a:t>8/1/12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02AC-8E51-4FDA-B2CF-CCBE450A828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EDAD-909F-4FA4-A4F6-3CCCC6080F5C}" type="datetimeFigureOut">
              <a:rPr lang="en-US" smtClean="0"/>
              <a:t>8/1/12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02AC-8E51-4FDA-B2CF-CCBE450A8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EDAD-909F-4FA4-A4F6-3CCCC6080F5C}" type="datetimeFigureOut">
              <a:rPr lang="en-US" smtClean="0"/>
              <a:t>8/1/12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02AC-8E51-4FDA-B2CF-CCBE450A8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EDAD-909F-4FA4-A4F6-3CCCC6080F5C}" type="datetimeFigureOut">
              <a:rPr lang="en-US" smtClean="0"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02AC-8E51-4FDA-B2CF-CCBE450A82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EDAD-909F-4FA4-A4F6-3CCCC6080F5C}" type="datetimeFigureOut">
              <a:rPr lang="en-US" smtClean="0"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02AC-8E51-4FDA-B2CF-CCBE450A8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B0EDAD-909F-4FA4-A4F6-3CCCC6080F5C}" type="datetimeFigureOut">
              <a:rPr lang="en-US" smtClean="0"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FC902AC-8E51-4FDA-B2CF-CCBE450A8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95600" y="6266329"/>
            <a:ext cx="3124200" cy="551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CONFIDENTIAL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www.streamingtennis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44600"/>
            <a:ext cx="3657600" cy="203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848600" cy="1927225"/>
          </a:xfrm>
        </p:spPr>
        <p:txBody>
          <a:bodyPr/>
          <a:lstStyle/>
          <a:p>
            <a:r>
              <a:rPr lang="en-US" sz="2400" dirty="0" smtClean="0"/>
              <a:t>Live streaming of amateur sports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Business Summary</a:t>
            </a:r>
          </a:p>
          <a:p>
            <a:r>
              <a:rPr lang="en-US" dirty="0" smtClean="0"/>
              <a:t>Summer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3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352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Expenses are rising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Transportation costs (fuel, labor)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Coaching costs (benefits, labor)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Equipment costs (driven by the increased number of sports available)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Administrative costs (total sports participants has risen for 20 consecutive years)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Revenue is decreasing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State budget cuts have impacted education financing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The difficult economy has negatively impacted philanthropic giving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Amateur sports budgets are constrained by rising costs and decreasing revenues.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638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THE CURRENT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Pay to Play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Students are charged fees to participate in athletics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Fundraisers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Car washes, bake sales, magazine sales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Philanthropy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Booster clubs, individual donations, etc.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Event Promotion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Emails, phone calls, social network pages promoting games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Goal is to drive additional gate receipts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Merchandising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Hats, shirts, bumper stickers containing a team logo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Athletic directors are currently employing multiple strategies to offset budget deficits.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48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HOW TEAMZOOM HELPS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733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Expand the paying fan base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/>
              <a:t>Absentee fans, working parents, non-local alumni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/>
              <a:t>Monetize away games when an entire conference signs on with </a:t>
            </a:r>
            <a:r>
              <a:rPr lang="en-US" sz="1400" dirty="0" err="1" smtClean="0"/>
              <a:t>TeamZoom</a:t>
            </a:r>
            <a:endParaRPr lang="en-US" sz="1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Monetize scouting </a:t>
            </a:r>
            <a:r>
              <a:rPr lang="en-US" sz="2000" dirty="0"/>
              <a:t>v</a:t>
            </a:r>
            <a:r>
              <a:rPr lang="en-US" sz="2000" dirty="0" smtClean="0"/>
              <a:t>ideo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/>
              <a:t>College scouting directors are starving for high school film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Deeper fan engagement increases philanthropic giving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/>
              <a:t>Out of sight, out of mind</a:t>
            </a:r>
            <a:endParaRPr lang="en-US" sz="1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Fundraise with a product that people want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/>
              <a:t>Better sell-through rates than candy bars and magazines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 low-cost system for broadcasting and monetizing all major school sports online.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027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meridix.com/mbp/Basketball/images/Basketball_Court_Archiv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r="4846"/>
          <a:stretch/>
        </p:blipFill>
        <p:spPr bwMode="auto">
          <a:xfrm>
            <a:off x="2939845" y="4191000"/>
            <a:ext cx="2927555" cy="16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HOW DOES TEAMZOOM WORK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 self-service broadcasting platform that does not require any on-site production crew or technicians.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438400"/>
            <a:ext cx="2295027" cy="4114800"/>
          </a:xfrm>
        </p:spPr>
        <p:txBody>
          <a:bodyPr>
            <a:normAutofit/>
          </a:bodyPr>
          <a:lstStyle/>
          <a:p>
            <a:pPr marL="176213" indent="-176213">
              <a:buNone/>
            </a:pPr>
            <a:r>
              <a:rPr lang="en-US" sz="1400" dirty="0" smtClean="0"/>
              <a:t>1. Enter the schedule(s) for all teams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26411" r="59321" b="23195"/>
          <a:stretch/>
        </p:blipFill>
        <p:spPr bwMode="auto">
          <a:xfrm>
            <a:off x="379347" y="3143865"/>
            <a:ext cx="2287653" cy="31807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3267573" y="2438400"/>
            <a:ext cx="229502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>
              <a:buFont typeface="Arial" pitchFamily="34" charset="0"/>
              <a:buNone/>
            </a:pPr>
            <a:r>
              <a:rPr lang="en-US" sz="1400" dirty="0"/>
              <a:t>2</a:t>
            </a:r>
            <a:r>
              <a:rPr lang="en-US" sz="1400" dirty="0" smtClean="0"/>
              <a:t>. Cameras automatically activate based on your scheduled events.</a:t>
            </a:r>
            <a:endParaRPr lang="en-US" sz="1400" dirty="0"/>
          </a:p>
        </p:txBody>
      </p:sp>
      <p:pic>
        <p:nvPicPr>
          <p:cNvPr id="1028" name="Picture 4" descr="http://www.bestfreeicons.com/smimages/Security-Camera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0674">
            <a:off x="4525176" y="3267714"/>
            <a:ext cx="1198710" cy="11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bestfreeicons.com/smimages/Security-Camera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9326" flipH="1">
            <a:off x="3077376" y="3267714"/>
            <a:ext cx="1198710" cy="11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4"/>
          <p:cNvSpPr txBox="1">
            <a:spLocks/>
          </p:cNvSpPr>
          <p:nvPr/>
        </p:nvSpPr>
        <p:spPr>
          <a:xfrm>
            <a:off x="6400800" y="2438400"/>
            <a:ext cx="244742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>
              <a:buFont typeface="Arial" pitchFamily="34" charset="0"/>
              <a:buNone/>
            </a:pPr>
            <a:r>
              <a:rPr lang="en-US" sz="1400" dirty="0" smtClean="0"/>
              <a:t>3. Games are streamed live online and archived for future viewing.</a:t>
            </a:r>
            <a:endParaRPr lang="en-US" sz="1400" dirty="0"/>
          </a:p>
        </p:txBody>
      </p:sp>
      <p:pic>
        <p:nvPicPr>
          <p:cNvPr id="1032" name="Picture 8" descr="http://www.utsa.edu/today/images/athletics/basketball/homecoming06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" t="31060" r="4299" b="5232"/>
          <a:stretch/>
        </p:blipFill>
        <p:spPr bwMode="auto">
          <a:xfrm>
            <a:off x="6209070" y="3863513"/>
            <a:ext cx="2772697" cy="16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BASED ON A PROVEN PLATFORM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b="1"/>
            </a:lvl1pPr>
            <a:lvl2pPr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/>
            </a:lvl2pPr>
            <a:lvl3pPr marL="731520" indent="-18288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</a:lvl3pPr>
            <a:lvl4pPr marL="100584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/>
            </a:lvl4pPr>
            <a:lvl5pPr marL="1188720" indent="-13716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baseline="0"/>
            </a:lvl5pPr>
            <a:lvl6pPr marL="137160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6pPr>
            <a:lvl7pPr marL="155448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7pPr>
            <a:lvl8pPr marL="173736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8pPr>
            <a:lvl9pPr marL="192024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9pPr>
          </a:lstStyle>
          <a:p>
            <a:r>
              <a:rPr lang="en-US" sz="1800" dirty="0" err="1"/>
              <a:t>TeamZoom’s</a:t>
            </a:r>
            <a:r>
              <a:rPr lang="en-US" sz="1800" dirty="0"/>
              <a:t> co-founder first developed a streaming platform for NCAA tennis.  The platform is currently in use at Stanford, USC and Ohio State, and has supported more than 50,000 simultaneous viewers.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 t="19910" r="12287" b="9258"/>
          <a:stretch/>
        </p:blipFill>
        <p:spPr bwMode="auto">
          <a:xfrm>
            <a:off x="990600" y="2743200"/>
            <a:ext cx="6703142" cy="346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229600" cy="3733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hlinkClick r:id="rId3"/>
              </a:rPr>
              <a:t>www.streamingtennis.com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1978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SALES/MARKETING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352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Turn-key fundraising program for coaches and administrators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Marketing-in-a-box provided to each school to enable a “girl </a:t>
            </a:r>
            <a:r>
              <a:rPr lang="en-US" sz="1400" dirty="0" smtClean="0"/>
              <a:t>scout” </a:t>
            </a:r>
            <a:r>
              <a:rPr lang="en-US" sz="1400" dirty="0"/>
              <a:t>sales strategy.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Supplemental print / local media advertising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 err="1" smtClean="0"/>
              <a:t>TeamZoom</a:t>
            </a:r>
            <a:r>
              <a:rPr lang="en-US" sz="1400" dirty="0" smtClean="0"/>
              <a:t> will provide marketing collateral, media files, etc. to the program manager, and encourage distribution to local media outlets as a fundraising program at the school.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Online Media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/>
              <a:t>Free previews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/>
              <a:t>Top plays / top players video clips distributed through social media with </a:t>
            </a:r>
            <a:r>
              <a:rPr lang="en-US" sz="1400" dirty="0" err="1" smtClean="0"/>
              <a:t>TeamZoom</a:t>
            </a:r>
            <a:r>
              <a:rPr lang="en-US" sz="1400" dirty="0" smtClean="0"/>
              <a:t> branding.</a:t>
            </a:r>
            <a:endParaRPr 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/>
              <a:t>TeamZoom</a:t>
            </a:r>
            <a:r>
              <a:rPr lang="en-US" b="1" dirty="0" smtClean="0"/>
              <a:t> will provide marketing collateral and on-site training (optional) to promote this unique fundraising program.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13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FINANCIAL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0386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Monthly subscriptions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$50 / month provides access to all in-season sports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Single Game Purchases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Single </a:t>
            </a:r>
            <a:r>
              <a:rPr lang="en-US" sz="1600" dirty="0" smtClean="0"/>
              <a:t>game </a:t>
            </a:r>
            <a:r>
              <a:rPr lang="en-US" sz="1600" dirty="0"/>
              <a:t>- </a:t>
            </a:r>
            <a:r>
              <a:rPr lang="en-US" sz="1600" dirty="0" smtClean="0"/>
              <a:t>$8.99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Future Product Offerings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Advanced statistical services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Condensed scouting videos (organized by possession for expedited viewing)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Advertising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Highlight video creation for players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50% of program revenue is distributed to the school partner. </a:t>
            </a:r>
            <a:r>
              <a:rPr lang="en-US" b="1" dirty="0"/>
              <a:t>100 monthly subscribers (across all in-season sports) would generate </a:t>
            </a:r>
            <a:r>
              <a:rPr lang="en-US" b="1" dirty="0" smtClean="0"/>
              <a:t>$</a:t>
            </a:r>
            <a:r>
              <a:rPr lang="en-US" b="1" dirty="0"/>
              <a:t>20,250 </a:t>
            </a:r>
            <a:r>
              <a:rPr lang="en-US" b="1" dirty="0" smtClean="0"/>
              <a:t>per year for a school.</a:t>
            </a:r>
            <a:endParaRPr lang="en-US" sz="1800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58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21417206">
            <a:off x="3878983" y="2817059"/>
            <a:ext cx="1427354" cy="1078944"/>
            <a:chOff x="2735609" y="1732309"/>
            <a:chExt cx="1234380" cy="123438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38" name="Oval 37"/>
            <p:cNvSpPr/>
            <p:nvPr/>
          </p:nvSpPr>
          <p:spPr>
            <a:xfrm>
              <a:off x="2735609" y="1732309"/>
              <a:ext cx="1234380" cy="1234380"/>
            </a:xfrm>
            <a:prstGeom prst="ellipse">
              <a:avLst/>
            </a:prstGeom>
            <a:sp3d prstMaterial="plastic">
              <a:bevelT w="50800" h="50800"/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Oval 4"/>
            <p:cNvSpPr/>
            <p:nvPr/>
          </p:nvSpPr>
          <p:spPr>
            <a:xfrm>
              <a:off x="2916380" y="1913080"/>
              <a:ext cx="872838" cy="87283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</p:grpSp>
      <p:grpSp>
        <p:nvGrpSpPr>
          <p:cNvPr id="14" name="Group 13"/>
          <p:cNvGrpSpPr/>
          <p:nvPr/>
        </p:nvGrpSpPr>
        <p:grpSpPr>
          <a:xfrm rot="332493">
            <a:off x="4445156" y="2440088"/>
            <a:ext cx="419689" cy="262384"/>
            <a:chOff x="3142955" y="1361012"/>
            <a:chExt cx="419689" cy="26238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36" name="Right Arrow 35"/>
            <p:cNvSpPr/>
            <p:nvPr/>
          </p:nvSpPr>
          <p:spPr>
            <a:xfrm rot="16200000">
              <a:off x="3221608" y="1282359"/>
              <a:ext cx="262383" cy="419689"/>
            </a:xfrm>
            <a:prstGeom prst="rightArrow">
              <a:avLst>
                <a:gd name="adj1" fmla="val 60000"/>
                <a:gd name="adj2" fmla="val 50000"/>
              </a:avLst>
            </a:prstGeom>
            <a:sp3d z="-25400" prstMaterial="plastic">
              <a:bevelT w="25400" h="25400"/>
              <a:bevelB w="25400" h="25400"/>
            </a:sp3d>
          </p:spPr>
          <p:style>
            <a:lnRef idx="1">
              <a:schemeClr val="accent6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ight Arrow 6"/>
            <p:cNvSpPr/>
            <p:nvPr/>
          </p:nvSpPr>
          <p:spPr>
            <a:xfrm rot="16200000">
              <a:off x="3260966" y="1405655"/>
              <a:ext cx="183668" cy="251813"/>
            </a:xfrm>
            <a:prstGeom prst="rect">
              <a:avLst/>
            </a:prstGeom>
            <a:sp3d z="-25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 rot="21256559">
            <a:off x="3790949" y="1070277"/>
            <a:ext cx="1659176" cy="1228924"/>
            <a:chOff x="2735609" y="2866"/>
            <a:chExt cx="1234380" cy="123438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34" name="Oval 33"/>
            <p:cNvSpPr/>
            <p:nvPr/>
          </p:nvSpPr>
          <p:spPr>
            <a:xfrm>
              <a:off x="2735609" y="2866"/>
              <a:ext cx="1234380" cy="1234380"/>
            </a:xfrm>
            <a:prstGeom prst="ellipse">
              <a:avLst/>
            </a:prstGeom>
            <a:sp3d prstMaterial="plastic">
              <a:bevelT w="50800" h="50800"/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8"/>
            <p:cNvSpPr/>
            <p:nvPr/>
          </p:nvSpPr>
          <p:spPr>
            <a:xfrm>
              <a:off x="2916380" y="183637"/>
              <a:ext cx="872838" cy="87283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57049" y="3081780"/>
            <a:ext cx="303757" cy="431965"/>
            <a:chOff x="4078904" y="2139655"/>
            <a:chExt cx="262383" cy="419689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32" name="Right Arrow 31"/>
            <p:cNvSpPr/>
            <p:nvPr/>
          </p:nvSpPr>
          <p:spPr>
            <a:xfrm>
              <a:off x="4078904" y="2139655"/>
              <a:ext cx="262383" cy="419689"/>
            </a:xfrm>
            <a:prstGeom prst="rightArrow">
              <a:avLst>
                <a:gd name="adj1" fmla="val 60000"/>
                <a:gd name="adj2" fmla="val 50000"/>
              </a:avLst>
            </a:prstGeom>
            <a:sp3d z="-25400" prstMaterial="plastic">
              <a:bevelT w="25400" h="25400"/>
              <a:bevelB w="25400" h="25400"/>
            </a:sp3d>
          </p:spPr>
          <p:style>
            <a:lnRef idx="1">
              <a:schemeClr val="accent6">
                <a:shade val="90000"/>
                <a:hueOff val="25680"/>
                <a:satOff val="-1131"/>
                <a:lumOff val="16637"/>
                <a:alphaOff val="0"/>
              </a:schemeClr>
            </a:lnRef>
            <a:fillRef idx="1">
              <a:schemeClr val="accent6">
                <a:shade val="90000"/>
                <a:hueOff val="25680"/>
                <a:satOff val="-1131"/>
                <a:lumOff val="16637"/>
                <a:alphaOff val="0"/>
              </a:schemeClr>
            </a:fillRef>
            <a:effectRef idx="2">
              <a:schemeClr val="accent6">
                <a:shade val="90000"/>
                <a:hueOff val="25680"/>
                <a:satOff val="-1131"/>
                <a:lumOff val="1663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ight Arrow 10"/>
            <p:cNvSpPr/>
            <p:nvPr/>
          </p:nvSpPr>
          <p:spPr>
            <a:xfrm>
              <a:off x="4078904" y="2223593"/>
              <a:ext cx="183668" cy="251813"/>
            </a:xfrm>
            <a:prstGeom prst="rect">
              <a:avLst/>
            </a:prstGeom>
            <a:sp3d z="-25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 rot="21342908">
            <a:off x="5844833" y="2128764"/>
            <a:ext cx="1767278" cy="1846395"/>
            <a:chOff x="4556820" y="1913080"/>
            <a:chExt cx="1234380" cy="157942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30" name="Oval 29"/>
            <p:cNvSpPr/>
            <p:nvPr/>
          </p:nvSpPr>
          <p:spPr>
            <a:xfrm>
              <a:off x="4556820" y="2258120"/>
              <a:ext cx="1234380" cy="1234380"/>
            </a:xfrm>
            <a:prstGeom prst="ellipse">
              <a:avLst/>
            </a:prstGeom>
            <a:sp3d prstMaterial="plastic">
              <a:bevelT w="50800" h="50800"/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50000"/>
                <a:hueOff val="25023"/>
                <a:satOff val="-1190"/>
                <a:lumOff val="21108"/>
                <a:alphaOff val="0"/>
              </a:schemeClr>
            </a:fillRef>
            <a:effectRef idx="2">
              <a:schemeClr val="accent6">
                <a:shade val="50000"/>
                <a:hueOff val="25023"/>
                <a:satOff val="-1190"/>
                <a:lumOff val="211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Oval 12"/>
            <p:cNvSpPr/>
            <p:nvPr/>
          </p:nvSpPr>
          <p:spPr>
            <a:xfrm>
              <a:off x="4645824" y="1913080"/>
              <a:ext cx="872838" cy="87283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</p:grpSp>
      <p:grpSp>
        <p:nvGrpSpPr>
          <p:cNvPr id="18" name="Group 17"/>
          <p:cNvGrpSpPr/>
          <p:nvPr/>
        </p:nvGrpSpPr>
        <p:grpSpPr>
          <a:xfrm rot="1661954">
            <a:off x="3687435" y="4019682"/>
            <a:ext cx="419689" cy="262383"/>
            <a:chOff x="3142955" y="3075604"/>
            <a:chExt cx="419689" cy="262383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8" name="Right Arrow 27"/>
            <p:cNvSpPr/>
            <p:nvPr/>
          </p:nvSpPr>
          <p:spPr>
            <a:xfrm rot="5400000">
              <a:off x="3221608" y="2996951"/>
              <a:ext cx="262383" cy="419689"/>
            </a:xfrm>
            <a:prstGeom prst="rightArrow">
              <a:avLst>
                <a:gd name="adj1" fmla="val 60000"/>
                <a:gd name="adj2" fmla="val 50000"/>
              </a:avLst>
            </a:prstGeom>
            <a:sp3d z="-25400" prstMaterial="plastic">
              <a:bevelT w="25400" h="25400"/>
              <a:bevelB w="25400" h="25400"/>
            </a:sp3d>
          </p:spPr>
          <p:style>
            <a:lnRef idx="1">
              <a:schemeClr val="accent6">
                <a:shade val="90000"/>
                <a:hueOff val="51359"/>
                <a:satOff val="-2262"/>
                <a:lumOff val="33274"/>
                <a:alphaOff val="0"/>
              </a:schemeClr>
            </a:lnRef>
            <a:fillRef idx="1">
              <a:schemeClr val="accent6">
                <a:shade val="90000"/>
                <a:hueOff val="51359"/>
                <a:satOff val="-2262"/>
                <a:lumOff val="33274"/>
                <a:alphaOff val="0"/>
              </a:schemeClr>
            </a:fillRef>
            <a:effectRef idx="2">
              <a:schemeClr val="accent6">
                <a:shade val="90000"/>
                <a:hueOff val="51359"/>
                <a:satOff val="-2262"/>
                <a:lumOff val="3327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ight Arrow 14"/>
            <p:cNvSpPr/>
            <p:nvPr/>
          </p:nvSpPr>
          <p:spPr>
            <a:xfrm rot="5400000">
              <a:off x="3260966" y="3041532"/>
              <a:ext cx="183668" cy="251813"/>
            </a:xfrm>
            <a:prstGeom prst="rect">
              <a:avLst/>
            </a:prstGeom>
            <a:sp3d z="-25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sp>
        <p:nvSpPr>
          <p:cNvPr id="26" name="Oval 25"/>
          <p:cNvSpPr/>
          <p:nvPr/>
        </p:nvSpPr>
        <p:spPr>
          <a:xfrm rot="753113">
            <a:off x="2122441" y="4465707"/>
            <a:ext cx="1942754" cy="1513476"/>
          </a:xfrm>
          <a:prstGeom prst="ellipse">
            <a:avLst/>
          </a:prstGeom>
          <a:solidFill>
            <a:schemeClr val="bg1">
              <a:lumMod val="65000"/>
            </a:schemeClr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shade val="50000"/>
              <a:hueOff val="50045"/>
              <a:satOff val="-2381"/>
              <a:lumOff val="42216"/>
              <a:alphaOff val="0"/>
            </a:schemeClr>
          </a:fillRef>
          <a:effectRef idx="2">
            <a:schemeClr val="accent6">
              <a:shade val="50000"/>
              <a:hueOff val="50045"/>
              <a:satOff val="-2381"/>
              <a:lumOff val="42216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oup 19"/>
          <p:cNvGrpSpPr/>
          <p:nvPr/>
        </p:nvGrpSpPr>
        <p:grpSpPr>
          <a:xfrm rot="870836">
            <a:off x="3492957" y="2908141"/>
            <a:ext cx="356426" cy="419689"/>
            <a:chOff x="2364312" y="2139655"/>
            <a:chExt cx="262383" cy="419689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4" name="Right Arrow 23"/>
            <p:cNvSpPr/>
            <p:nvPr/>
          </p:nvSpPr>
          <p:spPr>
            <a:xfrm rot="10800000">
              <a:off x="2364312" y="2139655"/>
              <a:ext cx="262383" cy="419689"/>
            </a:xfrm>
            <a:prstGeom prst="rightArrow">
              <a:avLst>
                <a:gd name="adj1" fmla="val 60000"/>
                <a:gd name="adj2" fmla="val 50000"/>
              </a:avLst>
            </a:prstGeom>
            <a:sp3d z="-25400" prstMaterial="plastic">
              <a:bevelT w="25400" h="25400"/>
              <a:bevelB w="25400" h="25400"/>
            </a:sp3d>
          </p:spPr>
          <p:style>
            <a:lnRef idx="1">
              <a:schemeClr val="accent6">
                <a:shade val="90000"/>
                <a:hueOff val="25680"/>
                <a:satOff val="-1131"/>
                <a:lumOff val="16637"/>
                <a:alphaOff val="0"/>
              </a:schemeClr>
            </a:lnRef>
            <a:fillRef idx="1">
              <a:schemeClr val="accent6">
                <a:shade val="90000"/>
                <a:hueOff val="25680"/>
                <a:satOff val="-1131"/>
                <a:lumOff val="16637"/>
                <a:alphaOff val="0"/>
              </a:schemeClr>
            </a:fillRef>
            <a:effectRef idx="2">
              <a:schemeClr val="accent6">
                <a:shade val="90000"/>
                <a:hueOff val="25680"/>
                <a:satOff val="-1131"/>
                <a:lumOff val="1663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ight Arrow 18"/>
            <p:cNvSpPr/>
            <p:nvPr/>
          </p:nvSpPr>
          <p:spPr>
            <a:xfrm rot="21600000">
              <a:off x="2443027" y="2223593"/>
              <a:ext cx="183668" cy="251813"/>
            </a:xfrm>
            <a:prstGeom prst="rect">
              <a:avLst/>
            </a:prstGeom>
            <a:sp3d z="-25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21" name="Group 20"/>
          <p:cNvGrpSpPr/>
          <p:nvPr/>
        </p:nvGrpSpPr>
        <p:grpSpPr>
          <a:xfrm rot="351386">
            <a:off x="1666312" y="2201164"/>
            <a:ext cx="1607075" cy="1378042"/>
            <a:chOff x="1006166" y="1732309"/>
            <a:chExt cx="1234380" cy="123438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2" name="Oval 21"/>
            <p:cNvSpPr/>
            <p:nvPr/>
          </p:nvSpPr>
          <p:spPr>
            <a:xfrm>
              <a:off x="1006166" y="1732309"/>
              <a:ext cx="1234380" cy="1234380"/>
            </a:xfrm>
            <a:prstGeom prst="ellipse">
              <a:avLst/>
            </a:prstGeom>
            <a:sp3d prstMaterial="plastic">
              <a:bevelT w="50800" h="50800"/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50000"/>
                <a:hueOff val="25023"/>
                <a:satOff val="-1190"/>
                <a:lumOff val="21108"/>
                <a:alphaOff val="0"/>
              </a:schemeClr>
            </a:fillRef>
            <a:effectRef idx="2">
              <a:schemeClr val="accent6">
                <a:shade val="50000"/>
                <a:hueOff val="25023"/>
                <a:satOff val="-1190"/>
                <a:lumOff val="211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0"/>
            <p:cNvSpPr/>
            <p:nvPr/>
          </p:nvSpPr>
          <p:spPr>
            <a:xfrm>
              <a:off x="1186937" y="1913080"/>
              <a:ext cx="872838" cy="87283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</p:grpSp>
      <p:grpSp>
        <p:nvGrpSpPr>
          <p:cNvPr id="41" name="Group 40"/>
          <p:cNvGrpSpPr/>
          <p:nvPr/>
        </p:nvGrpSpPr>
        <p:grpSpPr>
          <a:xfrm rot="19717232">
            <a:off x="4876691" y="4052479"/>
            <a:ext cx="419689" cy="262383"/>
            <a:chOff x="3142955" y="3075604"/>
            <a:chExt cx="419689" cy="262383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42" name="Right Arrow 41"/>
            <p:cNvSpPr/>
            <p:nvPr/>
          </p:nvSpPr>
          <p:spPr>
            <a:xfrm rot="5400000">
              <a:off x="3221608" y="2996951"/>
              <a:ext cx="262383" cy="419689"/>
            </a:xfrm>
            <a:prstGeom prst="rightArrow">
              <a:avLst>
                <a:gd name="adj1" fmla="val 60000"/>
                <a:gd name="adj2" fmla="val 50000"/>
              </a:avLst>
            </a:prstGeom>
            <a:sp3d z="-25400" prstMaterial="plastic">
              <a:bevelT w="25400" h="25400"/>
              <a:bevelB w="25400" h="25400"/>
            </a:sp3d>
          </p:spPr>
          <p:style>
            <a:lnRef idx="1">
              <a:schemeClr val="accent6">
                <a:shade val="90000"/>
                <a:hueOff val="51359"/>
                <a:satOff val="-2262"/>
                <a:lumOff val="33274"/>
                <a:alphaOff val="0"/>
              </a:schemeClr>
            </a:lnRef>
            <a:fillRef idx="1">
              <a:schemeClr val="accent6">
                <a:shade val="90000"/>
                <a:hueOff val="51359"/>
                <a:satOff val="-2262"/>
                <a:lumOff val="33274"/>
                <a:alphaOff val="0"/>
              </a:schemeClr>
            </a:fillRef>
            <a:effectRef idx="2">
              <a:schemeClr val="accent6">
                <a:shade val="90000"/>
                <a:hueOff val="51359"/>
                <a:satOff val="-2262"/>
                <a:lumOff val="3327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ight Arrow 14"/>
            <p:cNvSpPr/>
            <p:nvPr/>
          </p:nvSpPr>
          <p:spPr>
            <a:xfrm rot="5400000">
              <a:off x="3260966" y="3041532"/>
              <a:ext cx="183668" cy="251813"/>
            </a:xfrm>
            <a:prstGeom prst="rect">
              <a:avLst/>
            </a:prstGeom>
            <a:sp3d z="-25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sp>
        <p:nvSpPr>
          <p:cNvPr id="47" name="Oval 46"/>
          <p:cNvSpPr/>
          <p:nvPr/>
        </p:nvSpPr>
        <p:spPr>
          <a:xfrm rot="21168978">
            <a:off x="4873715" y="4618107"/>
            <a:ext cx="1942754" cy="1513476"/>
          </a:xfrm>
          <a:prstGeom prst="ellipse">
            <a:avLst/>
          </a:prstGeom>
          <a:solidFill>
            <a:schemeClr val="bg1">
              <a:lumMod val="65000"/>
            </a:schemeClr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shade val="50000"/>
              <a:hueOff val="50045"/>
              <a:satOff val="-2381"/>
              <a:lumOff val="42216"/>
              <a:alphaOff val="0"/>
            </a:schemeClr>
          </a:fillRef>
          <a:effectRef idx="2">
            <a:schemeClr val="accent6">
              <a:shade val="50000"/>
              <a:hueOff val="50045"/>
              <a:satOff val="-2381"/>
              <a:lumOff val="42216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60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10936</TotalTime>
  <Words>533</Words>
  <Application>Microsoft Macintosh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Live streaming of amateur sports</vt:lpstr>
      <vt:lpstr>THE PROBLEM</vt:lpstr>
      <vt:lpstr>THE CURRENT STRATEGIES</vt:lpstr>
      <vt:lpstr>HOW TEAMZOOM HELPS</vt:lpstr>
      <vt:lpstr>HOW DOES TEAMZOOM WORK</vt:lpstr>
      <vt:lpstr>BASED ON A PROVEN PLATFORM</vt:lpstr>
      <vt:lpstr>SALES/MARKETING PROGRAM</vt:lpstr>
      <vt:lpstr>FINANCIAL HIGHLIGHTS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streaming of amateur sports</dc:title>
  <dc:creator>Owner</dc:creator>
  <cp:lastModifiedBy>tpldev</cp:lastModifiedBy>
  <cp:revision>35</cp:revision>
  <cp:lastPrinted>2012-07-10T16:31:54Z</cp:lastPrinted>
  <dcterms:created xsi:type="dcterms:W3CDTF">2012-04-26T17:47:31Z</dcterms:created>
  <dcterms:modified xsi:type="dcterms:W3CDTF">2012-08-03T11:34:47Z</dcterms:modified>
</cp:coreProperties>
</file>