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Economica"/>
      <p:regular r:id="rId22"/>
      <p:bold r:id="rId23"/>
      <p:italic r:id="rId24"/>
      <p:boldItalic r:id="rId25"/>
    </p:embeddedFont>
    <p:embeddedFont>
      <p:font typeface="Roboto"/>
      <p:regular r:id="rId26"/>
      <p:bold r:id="rId27"/>
      <p:italic r:id="rId28"/>
      <p:boldItalic r:id="rId29"/>
    </p:embeddedFont>
    <p:embeddedFont>
      <p:font typeface="Open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Economica-regular.fntdata"/><Relationship Id="rId21" Type="http://schemas.openxmlformats.org/officeDocument/2006/relationships/slide" Target="slides/slide16.xml"/><Relationship Id="rId24" Type="http://schemas.openxmlformats.org/officeDocument/2006/relationships/font" Target="fonts/Economica-italic.fntdata"/><Relationship Id="rId23" Type="http://schemas.openxmlformats.org/officeDocument/2006/relationships/font" Target="fonts/Economic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font" Target="fonts/Economica-boldItalic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.fntdata"/><Relationship Id="rId30" Type="http://schemas.openxmlformats.org/officeDocument/2006/relationships/font" Target="fonts/OpenSans-regular.fntdata"/><Relationship Id="rId11" Type="http://schemas.openxmlformats.org/officeDocument/2006/relationships/slide" Target="slides/slide6.xml"/><Relationship Id="rId33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32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1da520c5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1da520c5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1da520c5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1da520c5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1da520c5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1da520c5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1da520c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1da520c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27a3074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27a3074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2c9d0f4e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2c9d0f4e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2c9d0f4e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2c9d0f4e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04a86595f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04a86595f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1dde1ca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1dde1ca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04a86595f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04a86595f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2c9d0f4e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2c9d0f4e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1da520c5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1da520c5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2c9d0f4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2c9d0f4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04a86595f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04a86595f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04a86595f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04a86595f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780275" y="1373775"/>
            <a:ext cx="3318900" cy="16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Mining - W8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Random Forests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Forests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Then we’ll decorrelate the trees with a minor adjustment: each time a split in a tree is considered, a random sample of m predictors is chosen as a split candidates from the full set of P predictors (often square root of P)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This reduces the variance when we average the trees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Boosting or Boosted Trees 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Boosting aggregates the results of multiple decision trees, but does so through</a:t>
            </a:r>
            <a:r>
              <a:rPr b="1" i="1" lang="en" sz="2000"/>
              <a:t> sequential </a:t>
            </a:r>
            <a:r>
              <a:rPr lang="en" sz="2000"/>
              <a:t>process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Basic idea: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Fit a single decision tree to the entire data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Take the residuals from the result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Fit another tree to </a:t>
            </a:r>
            <a:r>
              <a:rPr b="1" lang="en" sz="2000"/>
              <a:t>these residuals (or errors)</a:t>
            </a:r>
            <a:r>
              <a:rPr lang="en" sz="2000"/>
              <a:t> from the result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Now fit another tree to these residuals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Repeat! 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Boosting Algorithm 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5225"/>
            <a:ext cx="6314201" cy="359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Intuition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When you fit a single decision tree to the data, you might overfit the data. With the boosting approach, you slowly fit the data, and reduce the error.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Each tree can be small, with only a few terminal nodes, </a:t>
            </a:r>
            <a:r>
              <a:rPr lang="en" sz="2000"/>
              <a:t>determined</a:t>
            </a:r>
            <a:r>
              <a:rPr lang="en" sz="2000"/>
              <a:t> by the parameter d (depth) in the algorithm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By fitting small trees to the residuals, we slowly improve </a:t>
            </a:r>
            <a:r>
              <a:rPr i="1" lang="en" sz="2000"/>
              <a:t>f </a:t>
            </a:r>
            <a:r>
              <a:rPr lang="en" sz="2000"/>
              <a:t> in areas where it does not perform well. The shrinkage parameters </a:t>
            </a:r>
            <a:r>
              <a:rPr i="1" lang="en" sz="2000">
                <a:solidFill>
                  <a:srgbClr val="222222"/>
                </a:solidFill>
                <a:highlight>
                  <a:srgbClr val="FFFFFF"/>
                </a:highlight>
              </a:rPr>
              <a:t>λ </a:t>
            </a: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slows the process down even further, allowing more and different shaped trees to attack the residuals (reducing the errors)  </a:t>
            </a: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i="1"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Boosting or Boosted Trees 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 need to tune the following parameters: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B - Number of trees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λ</a:t>
            </a: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- the shrinkage </a:t>
            </a: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parameter</a:t>
            </a: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 or learning rate </a:t>
            </a:r>
            <a:endParaRPr sz="2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Char char="○"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d - the number of splits or depth parameter </a:t>
            </a:r>
            <a:endParaRPr sz="2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Char char="●"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d is of special interest to use in social science </a:t>
            </a:r>
            <a:endParaRPr sz="2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Char char="●"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Gradient boosting generalizes the loss function with use of the gradient </a:t>
            </a:r>
            <a:endParaRPr sz="2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Char char="●"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Stochastic gradient boosting adds randomness by fitting trees to only some random subset of the data </a:t>
            </a:r>
            <a:endParaRPr sz="20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 </a:t>
            </a:r>
            <a:endParaRPr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Random Forest on DataCamp </a:t>
            </a:r>
            <a:endParaRPr/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75" y="2035650"/>
            <a:ext cx="8737124" cy="2182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</a:t>
            </a:r>
            <a:endParaRPr/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Data and R scripts are on Github, folder Week 8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Announcement </a:t>
            </a:r>
            <a:endParaRPr sz="4800"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Mid-term Exam is in your Dropbox Folder 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One week to work on it 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6-hour maximum 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Due April 06, 2020 at 5:35PM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Three parts 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Multiple choice 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Exploratory Data Analysis (EDA) 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Build your own models (analysis) 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of Decision Trees 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Predict from a single regression tree: pass testing observations through the tree and use the mean of the training observations in the terminal node as the predictions 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Trees 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Similar to regression trees, except that we use it to predict two classes rather than one continuous variable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use confusion matrix, and accuracy to evaluate how the model performs on a test set or a holdout set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(left) vs. Trees (right)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1250" y="1308962"/>
            <a:ext cx="4729024" cy="3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062"/>
            <a:ext cx="8177304" cy="5109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Interpretation 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The Titanic Dataset: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Gender is the most important factor in </a:t>
            </a:r>
            <a:r>
              <a:rPr lang="en" sz="2000"/>
              <a:t>determining</a:t>
            </a:r>
            <a:r>
              <a:rPr lang="en" sz="2000"/>
              <a:t> whether one would survive or not.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Passenger class is the second most important variable in </a:t>
            </a:r>
            <a:r>
              <a:rPr lang="en" sz="2000"/>
              <a:t>determining</a:t>
            </a:r>
            <a:r>
              <a:rPr lang="en" sz="2000"/>
              <a:t> whether one would survive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Finally age is another contributing factor if passenger class is greater than 0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Single </a:t>
            </a:r>
            <a:r>
              <a:rPr lang="en"/>
              <a:t>Decision</a:t>
            </a:r>
            <a:r>
              <a:rPr lang="en"/>
              <a:t> Trees 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Single Decision Trees are easy to interpret and explain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It’s a useful model of choice behavior, and can easily handle classification and regression problems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Have lower level predictive accuracy than other models (sometimes lower than logistic/OLS regression models)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But aggregated or ensemble decision trees have very high levels of predictive accuracy. They are among the best performing predictive methods!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Forests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Random forests are one ensemble approach that combine the insights of bootstrapping with the flexibility of decision trees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We will build a number of decision trees on </a:t>
            </a:r>
            <a:r>
              <a:rPr b="1" i="1" lang="en" sz="2400"/>
              <a:t>bootstrapped training samples </a:t>
            </a:r>
            <a:r>
              <a:rPr b="1" lang="en" sz="2400"/>
              <a:t>(</a:t>
            </a:r>
            <a:r>
              <a:rPr lang="en" sz="2400"/>
              <a:t>called bagging) 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