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Economica" panose="02000506040000020004" pitchFamily="2" charset="77"/>
      <p:regular r:id="rId40"/>
      <p:bold r:id="rId41"/>
      <p:italic r:id="rId42"/>
      <p:boldItalic r:id="rId43"/>
    </p:embeddedFont>
    <p:embeddedFont>
      <p:font typeface="Open Sans" panose="020B0606030504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14"/>
    <p:restoredTop sz="94702"/>
  </p:normalViewPr>
  <p:slideViewPr>
    <p:cSldViewPr snapToGrid="0">
      <p:cViewPr>
        <p:scale>
          <a:sx n="95" d="100"/>
          <a:sy n="95" d="100"/>
        </p:scale>
        <p:origin x="784" y="16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fabb1884e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fabb1884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fabb1884e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fabb1884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fabb1884e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fabb1884e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fabb1884e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fabb1884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fabb1884e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fabb1884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04a86595f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04a86595f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fabb1884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fabb1884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04a86595f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04a86595f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fabb1884e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fabb1884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fabb1884e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fabb1884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04a86595f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04a86595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1da520c5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1da520c5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1da520c5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1da520c5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fabb1884e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fabb1884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7fabb1884e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7fabb1884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fabb1884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fabb1884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fabb1884e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7fabb1884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fabb1884e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fabb1884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fabb1884e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fabb1884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1da520c5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1da520c5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1da520c5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1da520c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1dde1ca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1dde1ca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fabb1884e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7fabb1884e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7fabb1884e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7fabb1884e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fabb1884e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fabb1884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727a3074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727a3074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72c9d0f4e4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72c9d0f4e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2c9d0f4e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72c9d0f4e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7fabb1884e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7fabb1884e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04a86595f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04a86595f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2c9d0f4e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2c9d0f4e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fabb1884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fabb1884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fabb1884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fabb1884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2c9d0f4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2c9d0f4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fabb1884e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fabb1884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programmableweb.com/apis/directory"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s://forms.gle/vuCdYzJmpE1sRBBu8"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780275" y="1373775"/>
            <a:ext cx="3318900" cy="160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Mining - W9</a:t>
            </a: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Digital Trace Data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Alternatives to Digital Trace Data? </a:t>
            </a:r>
            <a:endParaRPr/>
          </a:p>
        </p:txBody>
      </p:sp>
      <p:sp>
        <p:nvSpPr>
          <p:cNvPr id="118" name="Google Shape;118;p2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Survey response rates continue to drop (Census 2020)! </a:t>
            </a:r>
            <a:endParaRPr/>
          </a:p>
          <a:p>
            <a:pPr marL="457200" lvl="0" indent="-342900" algn="l" rtl="0">
              <a:spcBef>
                <a:spcPts val="0"/>
              </a:spcBef>
              <a:spcAft>
                <a:spcPts val="0"/>
              </a:spcAft>
              <a:buSzPts val="1800"/>
              <a:buChar char="●"/>
            </a:pPr>
            <a:r>
              <a:rPr lang="en"/>
              <a:t>Many important questions require longitudinal data </a:t>
            </a:r>
            <a:endParaRPr/>
          </a:p>
          <a:p>
            <a:pPr marL="457200" lvl="0" indent="-342900" algn="l" rtl="0">
              <a:spcBef>
                <a:spcPts val="0"/>
              </a:spcBef>
              <a:spcAft>
                <a:spcPts val="0"/>
              </a:spcAft>
              <a:buSzPts val="1800"/>
              <a:buChar char="●"/>
            </a:pPr>
            <a:r>
              <a:rPr lang="en"/>
              <a:t>Advantages of digital trace data: big, always on, non-reactive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Strengths of digital trace data? </a:t>
            </a:r>
            <a:endParaRPr/>
          </a:p>
        </p:txBody>
      </p:sp>
      <p:sp>
        <p:nvSpPr>
          <p:cNvPr id="124" name="Google Shape;124;p2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Readily available once you know how to get them</a:t>
            </a:r>
            <a:endParaRPr/>
          </a:p>
          <a:p>
            <a:pPr marL="457200" lvl="0" indent="-342900" algn="l" rtl="0">
              <a:spcBef>
                <a:spcPts val="0"/>
              </a:spcBef>
              <a:spcAft>
                <a:spcPts val="0"/>
              </a:spcAft>
              <a:buSzPts val="1800"/>
              <a:buChar char="●"/>
            </a:pPr>
            <a:r>
              <a:rPr lang="en"/>
              <a:t>Providing information about new social phenomena (fake news, deep fakes)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Apps can adress limitations of Digital Trace Data </a:t>
            </a:r>
            <a:endParaRPr/>
          </a:p>
        </p:txBody>
      </p:sp>
      <p:sp>
        <p:nvSpPr>
          <p:cNvPr id="130" name="Google Shape;130;p2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Researchers are now building apps that are embeded on different platforms to collect survey data </a:t>
            </a:r>
            <a:endParaRPr/>
          </a:p>
          <a:p>
            <a:pPr marL="457200" lvl="0" indent="-342900" algn="l" rtl="0">
              <a:spcBef>
                <a:spcPts val="0"/>
              </a:spcBef>
              <a:spcAft>
                <a:spcPts val="0"/>
              </a:spcAft>
              <a:buSzPts val="1800"/>
              <a:buChar char="●"/>
            </a:pPr>
            <a:r>
              <a:rPr lang="en"/>
              <a:t>This helps solve many problems with digital trace data </a:t>
            </a:r>
            <a:endParaRPr/>
          </a:p>
          <a:p>
            <a:pPr marL="457200" lvl="0" indent="-342900" algn="l" rtl="0">
              <a:spcBef>
                <a:spcPts val="0"/>
              </a:spcBef>
              <a:spcAft>
                <a:spcPts val="0"/>
              </a:spcAft>
              <a:buSzPts val="1800"/>
              <a:buChar char="●"/>
            </a:pPr>
            <a:r>
              <a:rPr lang="en"/>
              <a:t>Example: Facebook is working with research institutions to collect information about how misinformation about Covid19 spreads on Facebook.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Bots to study social media behaviors </a:t>
            </a:r>
            <a:endParaRPr/>
          </a:p>
        </p:txBody>
      </p:sp>
      <p:sp>
        <p:nvSpPr>
          <p:cNvPr id="136" name="Google Shape;136;p2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Bots are also used to study social media behaviors </a:t>
            </a:r>
            <a:endParaRPr/>
          </a:p>
          <a:p>
            <a:pPr marL="457200" lvl="0" indent="-342900" algn="l" rtl="0">
              <a:spcBef>
                <a:spcPts val="0"/>
              </a:spcBef>
              <a:spcAft>
                <a:spcPts val="0"/>
              </a:spcAft>
              <a:buSzPts val="1800"/>
              <a:buChar char="●"/>
            </a:pPr>
            <a:r>
              <a:rPr lang="en"/>
              <a:t>Christopher Bail uses bots to study political polarization on Twitter </a:t>
            </a:r>
            <a:endParaRPr/>
          </a:p>
          <a:p>
            <a:pPr marL="457200" lvl="0" indent="-342900" algn="l" rtl="0">
              <a:spcBef>
                <a:spcPts val="0"/>
              </a:spcBef>
              <a:spcAft>
                <a:spcPts val="0"/>
              </a:spcAft>
              <a:buSzPts val="1800"/>
              <a:buChar char="●"/>
            </a:pPr>
            <a:r>
              <a:rPr lang="en"/>
              <a:t>What are some ethical issues in using bots to conduct research? </a:t>
            </a:r>
            <a:endParaRPr/>
          </a:p>
          <a:p>
            <a:pPr marL="914400" lvl="1" indent="-317500" algn="l" rtl="0">
              <a:spcBef>
                <a:spcPts val="0"/>
              </a:spcBef>
              <a:spcAft>
                <a:spcPts val="0"/>
              </a:spcAft>
              <a:buSzPts val="1400"/>
              <a:buChar char="○"/>
            </a:pPr>
            <a:r>
              <a:rPr lang="en"/>
              <a:t>Your ideas??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APIs </a:t>
            </a:r>
            <a:endParaRPr/>
          </a:p>
        </p:txBody>
      </p:sp>
      <p:sp>
        <p:nvSpPr>
          <p:cNvPr id="142" name="Google Shape;142;p2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APIs have become one of the most important ways to access and transfer data online - and increasingly APIs can even analyze your data as well. </a:t>
            </a:r>
            <a:endParaRPr/>
          </a:p>
          <a:p>
            <a:pPr marL="457200" lvl="0" indent="-342900" algn="l" rtl="0">
              <a:spcBef>
                <a:spcPts val="0"/>
              </a:spcBef>
              <a:spcAft>
                <a:spcPts val="0"/>
              </a:spcAft>
              <a:buSzPts val="1800"/>
              <a:buChar char="●"/>
            </a:pPr>
            <a:r>
              <a:rPr lang="en"/>
              <a:t>Compared to screen-scraping data, which is often illegal, logistically difficult, APIs are useful tool to make custom request for data in manner that is well structured and considerably easier to work with.  </a:t>
            </a:r>
            <a:endParaRPr/>
          </a:p>
          <a:p>
            <a:pPr marL="457200" lvl="0" indent="-342900" algn="l" rtl="0">
              <a:spcBef>
                <a:spcPts val="0"/>
              </a:spcBef>
              <a:spcAft>
                <a:spcPts val="0"/>
              </a:spcAft>
              <a:buSzPts val="1800"/>
              <a:buChar char="●"/>
            </a:pPr>
            <a:r>
              <a:rPr lang="en" u="sng">
                <a:solidFill>
                  <a:schemeClr val="hlink"/>
                </a:solidFill>
                <a:hlinkClick r:id="rId3"/>
              </a:rPr>
              <a:t>https://www.programmableweb.com/apis/directory</a:t>
            </a:r>
            <a:r>
              <a:rPr lang="en"/>
              <a:t> shows that there are currently over 20,000 APIs </a:t>
            </a:r>
            <a:endParaRPr/>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an API? </a:t>
            </a:r>
            <a:endParaRPr/>
          </a:p>
        </p:txBody>
      </p:sp>
      <p:sp>
        <p:nvSpPr>
          <p:cNvPr id="148" name="Google Shape;148;p2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APIs are tools for building apps or other forms of software that help people access certain parts of large databases. </a:t>
            </a:r>
            <a:endParaRPr sz="2400"/>
          </a:p>
          <a:p>
            <a:pPr marL="457200" lvl="0" indent="-381000" algn="l" rtl="0">
              <a:spcBef>
                <a:spcPts val="0"/>
              </a:spcBef>
              <a:spcAft>
                <a:spcPts val="0"/>
              </a:spcAft>
              <a:buSzPts val="2400"/>
              <a:buChar char="●"/>
            </a:pPr>
            <a:r>
              <a:rPr lang="en" sz="2400"/>
              <a:t>APIs help developers to integrate different products on platforms such as Youtube, Wordpress, Spotify, Google Search, etc. </a:t>
            </a:r>
            <a:endParaRPr sz="2400"/>
          </a:p>
          <a:p>
            <a:pPr marL="0" lvl="0" indent="0" algn="l" rtl="0">
              <a:spcBef>
                <a:spcPts val="1600"/>
              </a:spcBef>
              <a:spcAft>
                <a:spcPts val="0"/>
              </a:spcAft>
              <a:buNone/>
            </a:pPr>
            <a:endParaRPr sz="2400"/>
          </a:p>
          <a:p>
            <a:pPr marL="0" lvl="0" indent="0" algn="l" rtl="0">
              <a:spcBef>
                <a:spcPts val="1600"/>
              </a:spcBef>
              <a:spcAft>
                <a:spcPts val="1600"/>
              </a:spcAft>
              <a:buNone/>
            </a:pP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54" name="Google Shape;154;p2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55" name="Google Shape;155;p28"/>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does an API work? </a:t>
            </a:r>
            <a:endParaRPr/>
          </a:p>
        </p:txBody>
      </p:sp>
      <p:sp>
        <p:nvSpPr>
          <p:cNvPr id="161" name="Google Shape;161;p2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Booking a flight</a:t>
            </a:r>
            <a:endParaRPr sz="2400"/>
          </a:p>
          <a:p>
            <a:pPr marL="457200" lvl="0" indent="-381000" algn="l" rtl="0">
              <a:spcBef>
                <a:spcPts val="0"/>
              </a:spcBef>
              <a:spcAft>
                <a:spcPts val="0"/>
              </a:spcAft>
              <a:buSzPts val="2400"/>
              <a:buChar char="●"/>
            </a:pPr>
            <a:r>
              <a:rPr lang="en" sz="2400"/>
              <a:t>On Kayak.com, you can choose the dates, departure city, a destination city, whether the flight is return, meals, etc. </a:t>
            </a:r>
            <a:endParaRPr sz="2400"/>
          </a:p>
          <a:p>
            <a:pPr marL="457200" lvl="0" indent="-381000" algn="l" rtl="0">
              <a:spcBef>
                <a:spcPts val="0"/>
              </a:spcBef>
              <a:spcAft>
                <a:spcPts val="0"/>
              </a:spcAft>
              <a:buSzPts val="2400"/>
              <a:buChar char="●"/>
            </a:pPr>
            <a:r>
              <a:rPr lang="en" sz="2400"/>
              <a:t>To book a flight, you need to interact with the airline’s website to access the airline’s database to see if there are any seats available according to your criteria</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Booking a flight</a:t>
            </a:r>
            <a:endParaRPr/>
          </a:p>
        </p:txBody>
      </p:sp>
      <p:sp>
        <p:nvSpPr>
          <p:cNvPr id="167" name="Google Shape;167;p3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8" name="Google Shape;168;p30"/>
          <p:cNvPicPr preferRelativeResize="0"/>
          <p:nvPr/>
        </p:nvPicPr>
        <p:blipFill>
          <a:blip r:embed="rId3">
            <a:alphaModFix/>
          </a:blip>
          <a:stretch>
            <a:fillRect/>
          </a:stretch>
        </p:blipFill>
        <p:spPr>
          <a:xfrm>
            <a:off x="228625" y="1256925"/>
            <a:ext cx="8401022" cy="32906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does an API work? </a:t>
            </a:r>
            <a:endParaRPr/>
          </a:p>
        </p:txBody>
      </p:sp>
      <p:sp>
        <p:nvSpPr>
          <p:cNvPr id="174" name="Google Shape;174;p3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Kayak.com interacts with the airline’s API, and accesses the airline’s data </a:t>
            </a:r>
            <a:endParaRPr/>
          </a:p>
          <a:p>
            <a:pPr marL="457200" lvl="0" indent="-342900" algn="l" rtl="0">
              <a:spcBef>
                <a:spcPts val="0"/>
              </a:spcBef>
              <a:spcAft>
                <a:spcPts val="0"/>
              </a:spcAft>
              <a:buSzPts val="1800"/>
              <a:buChar char="●"/>
            </a:pPr>
            <a:r>
              <a:rPr lang="en"/>
              <a:t>Basically, the API delivers data from the application you’re using to the airline’s systems over the Internet. </a:t>
            </a:r>
            <a:endParaRPr/>
          </a:p>
          <a:p>
            <a:pPr marL="457200" lvl="0" indent="-342900" algn="l" rtl="0">
              <a:spcBef>
                <a:spcPts val="0"/>
              </a:spcBef>
              <a:spcAft>
                <a:spcPts val="0"/>
              </a:spcAft>
              <a:buSzPts val="1800"/>
              <a:buChar char="●"/>
            </a:pPr>
            <a:r>
              <a:rPr lang="en"/>
              <a:t>It can also take your information, and add it to the database.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Announcement </a:t>
            </a:r>
            <a:endParaRPr sz="4800"/>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Mid-term exam graded</a:t>
            </a:r>
            <a:endParaRPr sz="2400" dirty="0"/>
          </a:p>
          <a:p>
            <a:pPr marL="457200" lvl="0" indent="-381000" algn="l" rtl="0">
              <a:spcBef>
                <a:spcPts val="0"/>
              </a:spcBef>
              <a:spcAft>
                <a:spcPts val="0"/>
              </a:spcAft>
              <a:buSzPts val="2400"/>
              <a:buChar char="●"/>
            </a:pPr>
            <a:r>
              <a:rPr lang="en" sz="2400" dirty="0"/>
              <a:t>Extension until Tomorrow (Midnight) </a:t>
            </a:r>
            <a:endParaRPr sz="2400" dirty="0"/>
          </a:p>
          <a:p>
            <a:pPr marL="457200" lvl="0" indent="-381000" algn="l" rtl="0">
              <a:spcBef>
                <a:spcPts val="0"/>
              </a:spcBef>
              <a:spcAft>
                <a:spcPts val="0"/>
              </a:spcAft>
              <a:buSzPts val="2400"/>
              <a:buChar char="●"/>
            </a:pPr>
            <a:r>
              <a:rPr lang="en" sz="2400" dirty="0"/>
              <a:t>Final Presentations: </a:t>
            </a:r>
            <a:endParaRPr sz="2400" dirty="0"/>
          </a:p>
          <a:p>
            <a:pPr marL="914400" lvl="1" indent="-381000" algn="l" rtl="0">
              <a:spcBef>
                <a:spcPts val="0"/>
              </a:spcBef>
              <a:spcAft>
                <a:spcPts val="0"/>
              </a:spcAft>
              <a:buSzPts val="2400"/>
              <a:buChar char="○"/>
            </a:pPr>
            <a:r>
              <a:rPr lang="en" sz="2400" dirty="0"/>
              <a:t>Screencast </a:t>
            </a:r>
            <a:endParaRPr sz="2400" dirty="0"/>
          </a:p>
          <a:p>
            <a:pPr marL="914400" lvl="1" indent="-381000" algn="l" rtl="0">
              <a:spcBef>
                <a:spcPts val="0"/>
              </a:spcBef>
              <a:spcAft>
                <a:spcPts val="0"/>
              </a:spcAft>
              <a:buSzPts val="2400"/>
              <a:buChar char="○"/>
            </a:pPr>
            <a:r>
              <a:rPr lang="en" sz="2400" dirty="0"/>
              <a:t>Zoom presentation</a:t>
            </a:r>
            <a:endParaRPr sz="2400" dirty="0"/>
          </a:p>
          <a:p>
            <a:pPr marL="457200" lvl="0" indent="-381000" algn="l" rtl="0">
              <a:spcBef>
                <a:spcPts val="0"/>
              </a:spcBef>
              <a:spcAft>
                <a:spcPts val="0"/>
              </a:spcAft>
              <a:buSzPts val="2400"/>
              <a:buChar char="●"/>
            </a:pPr>
            <a:r>
              <a:rPr lang="en" sz="2400" dirty="0"/>
              <a:t>Report Missing Students!!!!  </a:t>
            </a: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API Credentials </a:t>
            </a:r>
            <a:endParaRPr/>
          </a:p>
        </p:txBody>
      </p:sp>
      <p:sp>
        <p:nvSpPr>
          <p:cNvPr id="180" name="Google Shape;180;p3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We are often not aware that we’re interacting with some APIs on a daily basis. </a:t>
            </a:r>
            <a:endParaRPr sz="2400"/>
          </a:p>
          <a:p>
            <a:pPr marL="457200" lvl="0" indent="-381000" algn="l" rtl="0">
              <a:spcBef>
                <a:spcPts val="0"/>
              </a:spcBef>
              <a:spcAft>
                <a:spcPts val="0"/>
              </a:spcAft>
              <a:buSzPts val="2400"/>
              <a:buChar char="●"/>
            </a:pPr>
            <a:r>
              <a:rPr lang="en" sz="2400"/>
              <a:t>Some APIs do not require any credentials. Others do </a:t>
            </a:r>
            <a:endParaRPr sz="2400"/>
          </a:p>
          <a:p>
            <a:pPr marL="457200" lvl="0" indent="-381000" algn="l" rtl="0">
              <a:spcBef>
                <a:spcPts val="0"/>
              </a:spcBef>
              <a:spcAft>
                <a:spcPts val="0"/>
              </a:spcAft>
              <a:buSzPts val="2400"/>
              <a:buChar char="●"/>
            </a:pPr>
            <a:r>
              <a:rPr lang="en" sz="2400"/>
              <a:t>Example: Youtube API, Twitter API, and Google Map API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API Credentials</a:t>
            </a:r>
            <a:endParaRPr/>
          </a:p>
        </p:txBody>
      </p:sp>
      <p:sp>
        <p:nvSpPr>
          <p:cNvPr id="186" name="Google Shape;186;p3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Twitter for example does not want a software developer to collect data about their users. </a:t>
            </a:r>
            <a:endParaRPr sz="2000"/>
          </a:p>
          <a:p>
            <a:pPr marL="457200" lvl="0" indent="-355600" algn="l" rtl="0">
              <a:spcBef>
                <a:spcPts val="0"/>
              </a:spcBef>
              <a:spcAft>
                <a:spcPts val="0"/>
              </a:spcAft>
              <a:buSzPts val="2000"/>
              <a:buChar char="●"/>
            </a:pPr>
            <a:r>
              <a:rPr lang="en" sz="2000"/>
              <a:t>Twitter asks you to obtain credentials or codes/passwords that identify you and determine which types of data you’re allowed to access. </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Twitter’s API</a:t>
            </a:r>
            <a:endParaRPr/>
          </a:p>
        </p:txBody>
      </p:sp>
      <p:sp>
        <p:nvSpPr>
          <p:cNvPr id="192" name="Google Shape;192;p3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93" name="Google Shape;193;p34"/>
          <p:cNvPicPr preferRelativeResize="0"/>
          <p:nvPr/>
        </p:nvPicPr>
        <p:blipFill>
          <a:blip r:embed="rId3">
            <a:alphaModFix/>
          </a:blip>
          <a:stretch>
            <a:fillRect/>
          </a:stretch>
        </p:blipFill>
        <p:spPr>
          <a:xfrm>
            <a:off x="0" y="1225225"/>
            <a:ext cx="9144002" cy="39182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99" name="Google Shape;199;p3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0" name="Google Shape;200;p3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Create an App </a:t>
            </a:r>
            <a:endParaRPr/>
          </a:p>
        </p:txBody>
      </p:sp>
      <p:sp>
        <p:nvSpPr>
          <p:cNvPr id="206" name="Google Shape;206;p3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7" name="Google Shape;207;p36"/>
          <p:cNvPicPr preferRelativeResize="0"/>
          <p:nvPr/>
        </p:nvPicPr>
        <p:blipFill>
          <a:blip r:embed="rId3">
            <a:alphaModFix/>
          </a:blip>
          <a:stretch>
            <a:fillRect/>
          </a:stretch>
        </p:blipFill>
        <p:spPr>
          <a:xfrm>
            <a:off x="376500" y="1225225"/>
            <a:ext cx="8391004" cy="831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13" name="Google Shape;213;p3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4" name="Google Shape;214;p37"/>
          <p:cNvPicPr preferRelativeResize="0"/>
          <p:nvPr/>
        </p:nvPicPr>
        <p:blipFill>
          <a:blip r:embed="rId3">
            <a:alphaModFix/>
          </a:blip>
          <a:stretch>
            <a:fillRect/>
          </a:stretch>
        </p:blipFill>
        <p:spPr>
          <a:xfrm>
            <a:off x="1" y="0"/>
            <a:ext cx="9144001" cy="514349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20" name="Google Shape;220;p3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1" name="Google Shape;221;p38"/>
          <p:cNvPicPr preferRelativeResize="0"/>
          <p:nvPr/>
        </p:nvPicPr>
        <p:blipFill>
          <a:blip r:embed="rId3">
            <a:alphaModFix/>
          </a:blip>
          <a:stretch>
            <a:fillRect/>
          </a:stretch>
        </p:blipFill>
        <p:spPr>
          <a:xfrm>
            <a:off x="79323" y="0"/>
            <a:ext cx="9064678" cy="51434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27" name="Google Shape;227;p3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8" name="Google Shape;228;p39"/>
          <p:cNvPicPr preferRelativeResize="0"/>
          <p:nvPr/>
        </p:nvPicPr>
        <p:blipFill>
          <a:blip r:embed="rId3">
            <a:alphaModFix/>
          </a:blip>
          <a:stretch>
            <a:fillRect/>
          </a:stretch>
        </p:blipFill>
        <p:spPr>
          <a:xfrm>
            <a:off x="0" y="0"/>
            <a:ext cx="9144000" cy="50820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Twitter API </a:t>
            </a:r>
            <a:endParaRPr/>
          </a:p>
        </p:txBody>
      </p:sp>
      <p:sp>
        <p:nvSpPr>
          <p:cNvPr id="234" name="Google Shape;234;p4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914400" lvl="0" indent="0" algn="l" rtl="0">
              <a:spcBef>
                <a:spcPts val="0"/>
              </a:spcBef>
              <a:spcAft>
                <a:spcPts val="0"/>
              </a:spcAft>
              <a:buNone/>
            </a:pPr>
            <a:r>
              <a:rPr lang="en" sz="2400"/>
              <a:t>app_name&lt;-"YOURAPPNAMEHERE"</a:t>
            </a:r>
            <a:endParaRPr sz="2400"/>
          </a:p>
          <a:p>
            <a:pPr marL="914400" lvl="0" indent="0" algn="l" rtl="0">
              <a:spcBef>
                <a:spcPts val="1600"/>
              </a:spcBef>
              <a:spcAft>
                <a:spcPts val="0"/>
              </a:spcAft>
              <a:buNone/>
            </a:pPr>
            <a:r>
              <a:rPr lang="en" sz="2400"/>
              <a:t>consumer_key&lt;-"YOURKEYHERE"</a:t>
            </a:r>
            <a:endParaRPr sz="2400"/>
          </a:p>
          <a:p>
            <a:pPr marL="914400" lvl="0" indent="0" algn="l" rtl="0">
              <a:spcBef>
                <a:spcPts val="1600"/>
              </a:spcBef>
              <a:spcAft>
                <a:spcPts val="0"/>
              </a:spcAft>
              <a:buNone/>
            </a:pPr>
            <a:r>
              <a:rPr lang="en" sz="2400"/>
              <a:t>consumer_secret&lt;-"YOURSECRETHERE"</a:t>
            </a:r>
            <a:endParaRPr sz="2400"/>
          </a:p>
          <a:p>
            <a:pPr marL="914400" lvl="0" indent="0" algn="l" rtl="0">
              <a:spcBef>
                <a:spcPts val="1600"/>
              </a:spcBef>
              <a:spcAft>
                <a:spcPts val="0"/>
              </a:spcAft>
              <a:buNone/>
            </a:pPr>
            <a:r>
              <a:rPr lang="en" sz="2400"/>
              <a:t>access_token&lt;-"YOURACCESSTOKENHERE"</a:t>
            </a:r>
            <a:endParaRPr sz="2400"/>
          </a:p>
          <a:p>
            <a:pPr marL="914400" lvl="0" indent="0" algn="l" rtl="0">
              <a:spcBef>
                <a:spcPts val="1600"/>
              </a:spcBef>
              <a:spcAft>
                <a:spcPts val="0"/>
              </a:spcAft>
              <a:buClr>
                <a:schemeClr val="dk1"/>
              </a:buClr>
              <a:buSzPts val="1100"/>
              <a:buFont typeface="Arial"/>
              <a:buNone/>
            </a:pPr>
            <a:r>
              <a:rPr lang="en" sz="2400"/>
              <a:t>access_token_secret&lt;-"YOURACCESSTOKENSECRETHERE"</a:t>
            </a:r>
            <a:endParaRPr sz="2400"/>
          </a:p>
          <a:p>
            <a:pPr marL="914400" lvl="0" indent="0" algn="l" rtl="0">
              <a:spcBef>
                <a:spcPts val="1600"/>
              </a:spcBef>
              <a:spcAft>
                <a:spcPts val="1600"/>
              </a:spcAft>
              <a:buNone/>
            </a:pP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Extract Tweets </a:t>
            </a:r>
            <a:endParaRPr/>
          </a:p>
        </p:txBody>
      </p:sp>
      <p:sp>
        <p:nvSpPr>
          <p:cNvPr id="240" name="Google Shape;240;p4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install_github("mkearney/rtweet")</a:t>
            </a:r>
            <a:endParaRPr sz="2000"/>
          </a:p>
          <a:p>
            <a:pPr marL="0" lvl="0" indent="0" algn="l" rtl="0">
              <a:spcBef>
                <a:spcPts val="1600"/>
              </a:spcBef>
              <a:spcAft>
                <a:spcPts val="0"/>
              </a:spcAft>
              <a:buNone/>
            </a:pPr>
            <a:r>
              <a:rPr lang="en" sz="2000"/>
              <a:t>install.packages("httpuv")</a:t>
            </a:r>
            <a:endParaRPr sz="2000"/>
          </a:p>
          <a:p>
            <a:pPr marL="0" lvl="0" indent="0" algn="l" rtl="0">
              <a:spcBef>
                <a:spcPts val="1600"/>
              </a:spcBef>
              <a:spcAft>
                <a:spcPts val="0"/>
              </a:spcAft>
              <a:buNone/>
            </a:pPr>
            <a:r>
              <a:rPr lang="en" sz="2000"/>
              <a:t>library(rtweet)</a:t>
            </a:r>
            <a:endParaRPr sz="2000"/>
          </a:p>
          <a:p>
            <a:pPr marL="0" lvl="0" indent="0" algn="l" rtl="0">
              <a:spcBef>
                <a:spcPts val="1600"/>
              </a:spcBef>
              <a:spcAft>
                <a:spcPts val="0"/>
              </a:spcAft>
              <a:buNone/>
            </a:pPr>
            <a:r>
              <a:rPr lang="en" sz="2000"/>
              <a:t>library(devtools)</a:t>
            </a:r>
            <a:endParaRPr sz="2000"/>
          </a:p>
          <a:p>
            <a:pPr marL="0" lvl="0" indent="0" algn="l" rtl="0">
              <a:spcBef>
                <a:spcPts val="1600"/>
              </a:spcBef>
              <a:spcAft>
                <a:spcPts val="0"/>
              </a:spcAft>
              <a:buNone/>
            </a:pPr>
            <a:endParaRPr sz="2000"/>
          </a:p>
          <a:p>
            <a:pPr marL="0" lvl="0" indent="0" algn="l" rtl="0">
              <a:spcBef>
                <a:spcPts val="1600"/>
              </a:spcBef>
              <a:spcAft>
                <a:spcPts val="0"/>
              </a:spcAft>
              <a:buClr>
                <a:schemeClr val="dk1"/>
              </a:buClr>
              <a:buSzPts val="1100"/>
              <a:buFont typeface="Arial"/>
              <a:buNone/>
            </a:pPr>
            <a:endParaRPr sz="2000"/>
          </a:p>
          <a:p>
            <a:pPr marL="0" lvl="0" indent="0" algn="l" rtl="0">
              <a:spcBef>
                <a:spcPts val="1600"/>
              </a:spcBef>
              <a:spcAft>
                <a:spcPts val="1600"/>
              </a:spcAft>
              <a:buNone/>
            </a:pPr>
            <a:endParaRPr sz="2000"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Content</a:t>
            </a:r>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What is digital trace data</a:t>
            </a:r>
            <a:endParaRPr sz="2400" dirty="0"/>
          </a:p>
          <a:p>
            <a:pPr marL="457200" lvl="0" indent="-381000" algn="l" rtl="0">
              <a:spcBef>
                <a:spcPts val="0"/>
              </a:spcBef>
              <a:spcAft>
                <a:spcPts val="0"/>
              </a:spcAft>
              <a:buSzPts val="2400"/>
              <a:buChar char="●"/>
            </a:pPr>
            <a:r>
              <a:rPr lang="en" sz="2400" dirty="0"/>
              <a:t>Strengths and weaknesses of digital trace data</a:t>
            </a:r>
            <a:endParaRPr sz="2400" dirty="0"/>
          </a:p>
          <a:p>
            <a:pPr marL="457200" lvl="0" indent="-381000" algn="l" rtl="0">
              <a:spcBef>
                <a:spcPts val="0"/>
              </a:spcBef>
              <a:spcAft>
                <a:spcPts val="0"/>
              </a:spcAft>
              <a:buSzPts val="2400"/>
              <a:buChar char="●"/>
            </a:pPr>
            <a:r>
              <a:rPr lang="en" sz="2400" dirty="0"/>
              <a:t>Building apps and bots for social science research </a:t>
            </a:r>
            <a:endParaRPr sz="2400" dirty="0"/>
          </a:p>
          <a:p>
            <a:pPr marL="457200" lvl="0" indent="-381000" algn="l" rtl="0">
              <a:spcBef>
                <a:spcPts val="0"/>
              </a:spcBef>
              <a:spcAft>
                <a:spcPts val="0"/>
              </a:spcAft>
              <a:buSzPts val="2400"/>
              <a:buChar char="●"/>
            </a:pPr>
            <a:r>
              <a:rPr lang="en" sz="2400" dirty="0"/>
              <a:t>Application programming interface (APIs) </a:t>
            </a:r>
            <a:endParaRPr sz="2400" dirty="0"/>
          </a:p>
          <a:p>
            <a:pPr marL="457200" lvl="0" indent="-381000" algn="l" rtl="0">
              <a:spcBef>
                <a:spcPts val="0"/>
              </a:spcBef>
              <a:spcAft>
                <a:spcPts val="0"/>
              </a:spcAft>
              <a:buSzPts val="2400"/>
              <a:buChar char="●"/>
            </a:pPr>
            <a:r>
              <a:rPr lang="en" sz="2400" dirty="0"/>
              <a:t>Lab </a:t>
            </a:r>
            <a:endParaRPr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Extract Tweets</a:t>
            </a:r>
            <a:endParaRPr/>
          </a:p>
        </p:txBody>
      </p:sp>
      <p:sp>
        <p:nvSpPr>
          <p:cNvPr id="246" name="Google Shape;246;p4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t>ChineseVirus200326&lt;-search_tweets("#ChineseVirus", n=10000000, include_rts = FALSE, </a:t>
            </a:r>
            <a:endParaRPr sz="2000"/>
          </a:p>
          <a:p>
            <a:pPr marL="0" lvl="0" indent="0" algn="l" rtl="0">
              <a:spcBef>
                <a:spcPts val="1600"/>
              </a:spcBef>
              <a:spcAft>
                <a:spcPts val="0"/>
              </a:spcAft>
              <a:buClr>
                <a:schemeClr val="dk1"/>
              </a:buClr>
              <a:buSzPts val="1100"/>
              <a:buFont typeface="Arial"/>
              <a:buNone/>
            </a:pPr>
            <a:r>
              <a:rPr lang="en" sz="2000"/>
              <a:t>                               retryonratelimit = TRUE)</a:t>
            </a:r>
            <a:endParaRPr sz="2000"/>
          </a:p>
          <a:p>
            <a:pPr marL="0" lvl="0" indent="0" algn="l" rtl="0">
              <a:spcBef>
                <a:spcPts val="1600"/>
              </a:spcBef>
              <a:spcAft>
                <a:spcPts val="0"/>
              </a:spcAft>
              <a:buClr>
                <a:schemeClr val="dk1"/>
              </a:buClr>
              <a:buSzPts val="1100"/>
              <a:buFont typeface="Arial"/>
              <a:buNone/>
            </a:pPr>
            <a:r>
              <a:rPr lang="en" sz="2000"/>
              <a:t>save(ChineseVirus200326, file = "ChineseVirus200326.RData")</a:t>
            </a:r>
            <a:endParaRPr sz="2000"/>
          </a:p>
          <a:p>
            <a:pPr marL="0" lvl="0" indent="0" algn="l" rtl="0">
              <a:spcBef>
                <a:spcPts val="1600"/>
              </a:spcBef>
              <a:spcAft>
                <a:spcPts val="160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Tweet Frequency </a:t>
            </a:r>
            <a:endParaRPr/>
          </a:p>
        </p:txBody>
      </p:sp>
      <p:sp>
        <p:nvSpPr>
          <p:cNvPr id="252" name="Google Shape;252;p4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53" name="Google Shape;253;p43"/>
          <p:cNvPicPr preferRelativeResize="0"/>
          <p:nvPr/>
        </p:nvPicPr>
        <p:blipFill>
          <a:blip r:embed="rId3">
            <a:alphaModFix/>
          </a:blip>
          <a:stretch>
            <a:fillRect/>
          </a:stretch>
        </p:blipFill>
        <p:spPr>
          <a:xfrm>
            <a:off x="1336750" y="1147225"/>
            <a:ext cx="5103949" cy="37846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Tweets from a particular User </a:t>
            </a:r>
            <a:endParaRPr/>
          </a:p>
        </p:txBody>
      </p:sp>
      <p:sp>
        <p:nvSpPr>
          <p:cNvPr id="259" name="Google Shape;259;p4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60" name="Google Shape;260;p44"/>
          <p:cNvPicPr preferRelativeResize="0"/>
          <p:nvPr/>
        </p:nvPicPr>
        <p:blipFill>
          <a:blip r:embed="rId3">
            <a:alphaModFix/>
          </a:blip>
          <a:stretch>
            <a:fillRect/>
          </a:stretch>
        </p:blipFill>
        <p:spPr>
          <a:xfrm>
            <a:off x="1859650" y="1103550"/>
            <a:ext cx="5134427" cy="38022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Challenges of working with APIs </a:t>
            </a:r>
            <a:endParaRPr/>
          </a:p>
        </p:txBody>
      </p:sp>
      <p:sp>
        <p:nvSpPr>
          <p:cNvPr id="266" name="Google Shape;266;p4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obtaining credentials</a:t>
            </a:r>
            <a:endParaRPr sz="2000"/>
          </a:p>
          <a:p>
            <a:pPr marL="457200" lvl="0" indent="-355600" algn="l" rtl="0">
              <a:spcBef>
                <a:spcPts val="0"/>
              </a:spcBef>
              <a:spcAft>
                <a:spcPts val="0"/>
              </a:spcAft>
              <a:buSzPts val="2000"/>
              <a:buChar char="●"/>
            </a:pPr>
            <a:r>
              <a:rPr lang="en" sz="2000"/>
              <a:t>avoiding rate limit</a:t>
            </a:r>
            <a:endParaRPr sz="2000"/>
          </a:p>
          <a:p>
            <a:pPr marL="457200" lvl="0" indent="-355600" algn="l" rtl="0">
              <a:spcBef>
                <a:spcPts val="0"/>
              </a:spcBef>
              <a:spcAft>
                <a:spcPts val="0"/>
              </a:spcAft>
              <a:buSzPts val="2000"/>
              <a:buChar char="●"/>
            </a:pPr>
            <a:r>
              <a:rPr lang="en" sz="2000"/>
              <a:t>understanding the unique jargon employed by those who create each API can mean a lot of hours sifting through the documentation of an API</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1600"/>
              </a:spcAft>
              <a:buClr>
                <a:schemeClr val="dk1"/>
              </a:buClr>
              <a:buSzPts val="1100"/>
              <a:buFont typeface="Arial"/>
              <a:buNone/>
            </a:pPr>
            <a:r>
              <a:rPr lang="en" sz="2000">
                <a:latin typeface="Open Sans"/>
                <a:ea typeface="Open Sans"/>
                <a:cs typeface="Open Sans"/>
                <a:sym typeface="Open Sans"/>
              </a:rPr>
              <a:t>A list of APIs of interest</a:t>
            </a:r>
            <a:endParaRPr/>
          </a:p>
        </p:txBody>
      </p:sp>
      <p:sp>
        <p:nvSpPr>
          <p:cNvPr id="272" name="Google Shape;272;p4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222222"/>
              </a:buClr>
              <a:buSzPts val="2000"/>
              <a:buChar char="●"/>
            </a:pPr>
            <a:r>
              <a:rPr lang="en" sz="2000"/>
              <a:t>There are numerous databases that describe popular APIs on the web, including the aforementioned Programmable Web, but also a variety of crowd-source and user generated lists as well:</a:t>
            </a:r>
            <a:endParaRPr sz="2000"/>
          </a:p>
          <a:p>
            <a:pPr marL="457200" lvl="0" indent="-355600" algn="l" rtl="0">
              <a:spcBef>
                <a:spcPts val="0"/>
              </a:spcBef>
              <a:spcAft>
                <a:spcPts val="0"/>
              </a:spcAft>
              <a:buClr>
                <a:srgbClr val="222222"/>
              </a:buClr>
              <a:buSzPts val="2000"/>
              <a:buChar char="●"/>
            </a:pPr>
            <a:r>
              <a:rPr lang="en" sz="2000"/>
              <a:t>https://www.programmableweb.com/</a:t>
            </a:r>
            <a:endParaRPr sz="2000"/>
          </a:p>
          <a:p>
            <a:pPr marL="457200" lvl="0" indent="-355600" algn="l" rtl="0">
              <a:spcBef>
                <a:spcPts val="0"/>
              </a:spcBef>
              <a:spcAft>
                <a:spcPts val="0"/>
              </a:spcAft>
              <a:buClr>
                <a:srgbClr val="222222"/>
              </a:buClr>
              <a:buSzPts val="2000"/>
              <a:buChar char="●"/>
            </a:pPr>
            <a:r>
              <a:rPr lang="en" sz="2000"/>
              <a:t>https://github.com/toddmotto/public-apis</a:t>
            </a:r>
            <a:endParaRPr sz="2000"/>
          </a:p>
          <a:p>
            <a:pPr marL="457200" lvl="0" indent="-355600" algn="l" rtl="0">
              <a:spcBef>
                <a:spcPts val="0"/>
              </a:spcBef>
              <a:spcAft>
                <a:spcPts val="0"/>
              </a:spcAft>
              <a:buClr>
                <a:srgbClr val="222222"/>
              </a:buClr>
              <a:buSzPts val="2000"/>
              <a:buChar char="●"/>
            </a:pPr>
            <a:r>
              <a:rPr lang="en" sz="2000"/>
              <a:t>https://apilist.fun/</a:t>
            </a:r>
            <a:endParaRPr sz="2000"/>
          </a:p>
          <a:p>
            <a:pPr marL="457200" lvl="0" indent="-355600" algn="l" rtl="0">
              <a:spcBef>
                <a:spcPts val="0"/>
              </a:spcBef>
              <a:spcAft>
                <a:spcPts val="0"/>
              </a:spcAft>
              <a:buClr>
                <a:srgbClr val="222222"/>
              </a:buClr>
              <a:buSzPts val="2000"/>
              <a:buChar char="●"/>
            </a:pPr>
            <a:r>
              <a:rPr lang="en" sz="2000"/>
              <a:t>The R OpenSci site also has a list of R packages that work with APIs:</a:t>
            </a:r>
            <a:endParaRPr sz="2000"/>
          </a:p>
          <a:p>
            <a:pPr marL="457200" lvl="0" indent="-355600" algn="l" rtl="0">
              <a:spcBef>
                <a:spcPts val="0"/>
              </a:spcBef>
              <a:spcAft>
                <a:spcPts val="0"/>
              </a:spcAft>
              <a:buClr>
                <a:srgbClr val="222222"/>
              </a:buClr>
              <a:buSzPts val="2000"/>
              <a:buChar char="●"/>
            </a:pPr>
            <a:r>
              <a:rPr lang="en" sz="2000"/>
              <a:t>https://ropensci.org/packages/</a:t>
            </a:r>
            <a:endParaRPr sz="2000"/>
          </a:p>
          <a:p>
            <a:pPr marL="0" lvl="0" indent="0" algn="l" rtl="0">
              <a:spcBef>
                <a:spcPts val="1600"/>
              </a:spcBef>
              <a:spcAft>
                <a:spcPts val="16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Lab </a:t>
            </a:r>
            <a:endParaRPr/>
          </a:p>
        </p:txBody>
      </p:sp>
      <p:sp>
        <p:nvSpPr>
          <p:cNvPr id="278" name="Google Shape;278;p4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Data and R scripts are on Github, folder Week 9</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Homework </a:t>
            </a:r>
            <a:endParaRPr/>
          </a:p>
        </p:txBody>
      </p:sp>
      <p:sp>
        <p:nvSpPr>
          <p:cNvPr id="284" name="Google Shape;284;p4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Apply for a Twitter Developer Account </a:t>
            </a:r>
            <a:endParaRPr/>
          </a:p>
          <a:p>
            <a:pPr marL="457200" lvl="0" indent="-342900" algn="l" rtl="0">
              <a:spcBef>
                <a:spcPts val="0"/>
              </a:spcBef>
              <a:spcAft>
                <a:spcPts val="0"/>
              </a:spcAft>
              <a:buSzPts val="1800"/>
              <a:buChar char="●"/>
            </a:pPr>
            <a:r>
              <a:rPr lang="en"/>
              <a:t>Obtain Twitter API credentials </a:t>
            </a:r>
            <a:endParaRPr/>
          </a:p>
          <a:p>
            <a:pPr marL="457200" lvl="0" indent="-342900" algn="l" rtl="0">
              <a:spcBef>
                <a:spcPts val="0"/>
              </a:spcBef>
              <a:spcAft>
                <a:spcPts val="0"/>
              </a:spcAft>
              <a:buSzPts val="1800"/>
              <a:buChar char="●"/>
            </a:pPr>
            <a:r>
              <a:rPr lang="en"/>
              <a:t>Scrape Tweets of interest </a:t>
            </a:r>
            <a:endParaRPr/>
          </a:p>
          <a:p>
            <a:pPr marL="457200" lvl="0" indent="-342900" algn="l" rtl="0">
              <a:spcBef>
                <a:spcPts val="0"/>
              </a:spcBef>
              <a:spcAft>
                <a:spcPts val="0"/>
              </a:spcAft>
              <a:buSzPts val="1800"/>
              <a:buChar char="●"/>
            </a:pPr>
            <a:r>
              <a:rPr lang="en"/>
              <a:t>Submit: Dropbox </a:t>
            </a:r>
            <a:endParaRPr/>
          </a:p>
          <a:p>
            <a:pPr marL="457200" lvl="0" indent="-342900" algn="l" rtl="0">
              <a:spcBef>
                <a:spcPts val="0"/>
              </a:spcBef>
              <a:spcAft>
                <a:spcPts val="0"/>
              </a:spcAft>
              <a:buSzPts val="1800"/>
              <a:buChar char="●"/>
            </a:pPr>
            <a:r>
              <a:rPr lang="en"/>
              <a:t>Due: Two weeks from now (April 27)</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3946-FFAC-BC44-ACE7-CE74F12944D8}"/>
              </a:ext>
            </a:extLst>
          </p:cNvPr>
          <p:cNvSpPr>
            <a:spLocks noGrp="1"/>
          </p:cNvSpPr>
          <p:nvPr>
            <p:ph type="title"/>
          </p:nvPr>
        </p:nvSpPr>
        <p:spPr/>
        <p:txBody>
          <a:bodyPr/>
          <a:lstStyle/>
          <a:p>
            <a:r>
              <a:rPr lang="en-US" dirty="0"/>
              <a:t>Final Presentation Sign up </a:t>
            </a:r>
          </a:p>
        </p:txBody>
      </p:sp>
      <p:sp>
        <p:nvSpPr>
          <p:cNvPr id="3" name="Text Placeholder 2">
            <a:extLst>
              <a:ext uri="{FF2B5EF4-FFF2-40B4-BE49-F238E27FC236}">
                <a16:creationId xmlns:a16="http://schemas.microsoft.com/office/drawing/2014/main" id="{95CEA196-7208-4246-A61B-1A20E380A952}"/>
              </a:ext>
            </a:extLst>
          </p:cNvPr>
          <p:cNvSpPr>
            <a:spLocks noGrp="1"/>
          </p:cNvSpPr>
          <p:nvPr>
            <p:ph type="body" idx="1"/>
          </p:nvPr>
        </p:nvSpPr>
        <p:spPr/>
        <p:txBody>
          <a:bodyPr vert="horz" anchor="ctr"/>
          <a:lstStyle/>
          <a:p>
            <a:pPr marL="571500" lvl="1" indent="0" algn="ctr">
              <a:lnSpc>
                <a:spcPct val="150000"/>
              </a:lnSpc>
              <a:buNone/>
            </a:pPr>
            <a:r>
              <a:rPr lang="en-US" sz="3500" dirty="0">
                <a:hlinkClick r:id="rId2"/>
              </a:rPr>
              <a:t>https://forms.gle/vuCdYzJmpE1sRBBu8</a:t>
            </a:r>
            <a:endParaRPr lang="en-US" sz="3500" dirty="0"/>
          </a:p>
          <a:p>
            <a:pPr marL="571500" lvl="1" indent="0" algn="ctr">
              <a:lnSpc>
                <a:spcPct val="150000"/>
              </a:lnSpc>
              <a:buNone/>
            </a:pPr>
            <a:endParaRPr lang="en-US"/>
          </a:p>
          <a:p>
            <a:pPr marL="114300" indent="0">
              <a:buNone/>
            </a:pPr>
            <a:endParaRPr lang="en-US" dirty="0"/>
          </a:p>
        </p:txBody>
      </p:sp>
    </p:spTree>
    <p:extLst>
      <p:ext uri="{BB962C8B-B14F-4D97-AF65-F5344CB8AC3E}">
        <p14:creationId xmlns:p14="http://schemas.microsoft.com/office/powerpoint/2010/main" val="252976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Digital Trace Data? </a:t>
            </a:r>
            <a:endParaRPr/>
          </a:p>
        </p:txBody>
      </p:sp>
      <p:sp>
        <p:nvSpPr>
          <p:cNvPr id="81" name="Google Shape;81;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Just as the invention of the telescope revolutionized the study of the heavens, so too by rendering the unmeasurable measurable, the technological revolution in mobile, Web, and Internet communications has the potential to revolutionize our understanding of ourselves and how we interact ... [T]hree hundred years after Alexander Pope argued that the proper study of humankind should lie not in the heavens but in ourselves, we have finally found our telescope. Let the revolution begin. </a:t>
            </a:r>
            <a:endParaRPr/>
          </a:p>
          <a:p>
            <a:pPr marL="0" lvl="0" indent="0" algn="r" rtl="0">
              <a:spcBef>
                <a:spcPts val="1600"/>
              </a:spcBef>
              <a:spcAft>
                <a:spcPts val="0"/>
              </a:spcAft>
              <a:buNone/>
            </a:pPr>
            <a:r>
              <a:rPr lang="en"/>
              <a:t>Duncan Watts (2011) in </a:t>
            </a:r>
            <a:r>
              <a:rPr lang="en">
                <a:solidFill>
                  <a:srgbClr val="111111"/>
                </a:solidFill>
                <a:highlight>
                  <a:srgbClr val="FFFFFF"/>
                </a:highlight>
              </a:rPr>
              <a:t>Everything Is Obvious: Once You Know the Answer </a:t>
            </a:r>
            <a:endParaRPr>
              <a:solidFill>
                <a:srgbClr val="111111"/>
              </a:solidFill>
              <a:highlight>
                <a:srgbClr val="FFFFFF"/>
              </a:highlight>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Digital Trace Data? </a:t>
            </a:r>
            <a:endParaRPr/>
          </a:p>
        </p:txBody>
      </p:sp>
      <p:sp>
        <p:nvSpPr>
          <p:cNvPr id="87" name="Google Shape;87;p1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Social Media Sites: Facebook, Twitter</a:t>
            </a:r>
            <a:endParaRPr/>
          </a:p>
          <a:p>
            <a:pPr marL="457200" lvl="0" indent="-342900" algn="l" rtl="0">
              <a:spcBef>
                <a:spcPts val="0"/>
              </a:spcBef>
              <a:spcAft>
                <a:spcPts val="0"/>
              </a:spcAft>
              <a:buSzPts val="1800"/>
              <a:buChar char="●"/>
            </a:pPr>
            <a:r>
              <a:rPr lang="en"/>
              <a:t>Web Search Data: Google, Bing </a:t>
            </a:r>
            <a:endParaRPr/>
          </a:p>
          <a:p>
            <a:pPr marL="457200" lvl="0" indent="-342900" algn="l" rtl="0">
              <a:spcBef>
                <a:spcPts val="0"/>
              </a:spcBef>
              <a:spcAft>
                <a:spcPts val="0"/>
              </a:spcAft>
              <a:buSzPts val="1800"/>
              <a:buChar char="●"/>
            </a:pPr>
            <a:r>
              <a:rPr lang="en"/>
              <a:t>Blogs/Other Internet Forums: Reddit, Fandom </a:t>
            </a:r>
            <a:endParaRPr/>
          </a:p>
          <a:p>
            <a:pPr marL="457200" lvl="0" indent="-342900" algn="l" rtl="0">
              <a:spcBef>
                <a:spcPts val="0"/>
              </a:spcBef>
              <a:spcAft>
                <a:spcPts val="0"/>
              </a:spcAft>
              <a:buSzPts val="1800"/>
              <a:buChar char="●"/>
            </a:pPr>
            <a:r>
              <a:rPr lang="en"/>
              <a:t>Administrative Data on Websites: Open NYC </a:t>
            </a:r>
            <a:endParaRPr/>
          </a:p>
          <a:p>
            <a:pPr marL="457200" lvl="0" indent="-342900" algn="l" rtl="0">
              <a:spcBef>
                <a:spcPts val="0"/>
              </a:spcBef>
              <a:spcAft>
                <a:spcPts val="0"/>
              </a:spcAft>
              <a:buSzPts val="1800"/>
              <a:buChar char="●"/>
            </a:pPr>
            <a:r>
              <a:rPr lang="en"/>
              <a:t>Internet Archive - Digitization of Historical Texts/ Archive- audio-visual Data (Podcasts)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93" name="Google Shape;93;p1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94" name="Google Shape;94;p18"/>
          <p:cNvPicPr preferRelativeResize="0"/>
          <p:nvPr/>
        </p:nvPicPr>
        <p:blipFill>
          <a:blip r:embed="rId3">
            <a:alphaModFix/>
          </a:blip>
          <a:stretch>
            <a:fillRect/>
          </a:stretch>
        </p:blipFill>
        <p:spPr>
          <a:xfrm>
            <a:off x="0" y="26789"/>
            <a:ext cx="9144003" cy="50899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217975"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Spring Break vs. Spread of Covid19</a:t>
            </a:r>
            <a:endParaRPr/>
          </a:p>
        </p:txBody>
      </p:sp>
      <p:sp>
        <p:nvSpPr>
          <p:cNvPr id="100" name="Google Shape;100;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dirty="0" err="1">
                <a:solidFill>
                  <a:srgbClr val="000000"/>
                </a:solidFill>
              </a:rPr>
              <a:t>Tectonix</a:t>
            </a:r>
            <a:r>
              <a:rPr lang="en" dirty="0">
                <a:solidFill>
                  <a:srgbClr val="000000"/>
                </a:solidFill>
              </a:rPr>
              <a:t> GEO and X-Mode Social by analyzing secondary locations of anonymized mobile devices that were active at a single Fort Lauderdale beach during spring break.</a:t>
            </a:r>
            <a:endParaRPr dirty="0">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This image shows that spring break parties in Miami could be considered as “superspreading” Covid19, where many people gather, and then go to different areas of the country. </a:t>
            </a:r>
            <a:endParaRPr dirty="0">
              <a:solidFill>
                <a:srgbClr val="000000"/>
              </a:solidFill>
            </a:endParaRPr>
          </a:p>
          <a:p>
            <a:pPr marL="457200" marR="0" lvl="0" indent="0" algn="l" rtl="0">
              <a:spcBef>
                <a:spcPts val="0"/>
              </a:spcBef>
              <a:spcAft>
                <a:spcPts val="0"/>
              </a:spcAft>
              <a:buNone/>
            </a:pPr>
            <a:endParaRPr dirty="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“Readymade” Data </a:t>
            </a:r>
            <a:endParaRPr/>
          </a:p>
        </p:txBody>
      </p:sp>
      <p:sp>
        <p:nvSpPr>
          <p:cNvPr id="106" name="Google Shape;106;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dirty="0"/>
              <a:t>Social scientists often conduct experiments/survey with very well defined questions </a:t>
            </a:r>
            <a:endParaRPr sz="2000" dirty="0"/>
          </a:p>
          <a:p>
            <a:pPr marL="457200" lvl="0" indent="-355600" algn="l" rtl="0">
              <a:spcBef>
                <a:spcPts val="0"/>
              </a:spcBef>
              <a:spcAft>
                <a:spcPts val="0"/>
              </a:spcAft>
              <a:buSzPts val="2000"/>
              <a:buChar char="-"/>
            </a:pPr>
            <a:r>
              <a:rPr lang="en" sz="2000" dirty="0"/>
              <a:t>Digital data is available on the internet but not structured, and might not necessarily answer the questions that they are interested in.</a:t>
            </a: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Weaknesses of Digital Trace Data</a:t>
            </a:r>
            <a:endParaRPr/>
          </a:p>
        </p:txBody>
      </p:sp>
      <p:sp>
        <p:nvSpPr>
          <p:cNvPr id="112" name="Google Shape;112;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Unstructured, Dirty </a:t>
            </a:r>
            <a:endParaRPr/>
          </a:p>
          <a:p>
            <a:pPr marL="457200" lvl="0" indent="-342900" algn="l" rtl="0">
              <a:spcBef>
                <a:spcPts val="0"/>
              </a:spcBef>
              <a:spcAft>
                <a:spcPts val="0"/>
              </a:spcAft>
              <a:buSzPts val="1800"/>
              <a:buChar char="●"/>
            </a:pPr>
            <a:r>
              <a:rPr lang="en"/>
              <a:t>Huge amount</a:t>
            </a:r>
            <a:endParaRPr/>
          </a:p>
          <a:p>
            <a:pPr marL="457200" lvl="0" indent="-342900" algn="l" rtl="0">
              <a:spcBef>
                <a:spcPts val="0"/>
              </a:spcBef>
              <a:spcAft>
                <a:spcPts val="0"/>
              </a:spcAft>
              <a:buSzPts val="1800"/>
              <a:buChar char="●"/>
            </a:pPr>
            <a:r>
              <a:rPr lang="en"/>
              <a:t>Incomplete </a:t>
            </a:r>
            <a:endParaRPr/>
          </a:p>
          <a:p>
            <a:pPr marL="457200" lvl="0" indent="-342900" algn="l" rtl="0">
              <a:spcBef>
                <a:spcPts val="0"/>
              </a:spcBef>
              <a:spcAft>
                <a:spcPts val="0"/>
              </a:spcAft>
              <a:buSzPts val="1800"/>
              <a:buChar char="●"/>
            </a:pPr>
            <a:r>
              <a:rPr lang="en"/>
              <a:t>Inaccessible </a:t>
            </a:r>
            <a:endParaRPr/>
          </a:p>
          <a:p>
            <a:pPr marL="457200" lvl="0" indent="-342900" algn="l" rtl="0">
              <a:spcBef>
                <a:spcPts val="0"/>
              </a:spcBef>
              <a:spcAft>
                <a:spcPts val="0"/>
              </a:spcAft>
              <a:buSzPts val="1800"/>
              <a:buChar char="●"/>
            </a:pPr>
            <a:r>
              <a:rPr lang="en"/>
              <a:t>Non-Representative </a:t>
            </a:r>
            <a:endParaRPr/>
          </a:p>
          <a:p>
            <a:pPr marL="457200" lvl="0" indent="-342900" algn="l" rtl="0">
              <a:spcBef>
                <a:spcPts val="0"/>
              </a:spcBef>
              <a:spcAft>
                <a:spcPts val="0"/>
              </a:spcAft>
              <a:buSzPts val="1800"/>
              <a:buChar char="●"/>
            </a:pPr>
            <a:r>
              <a:rPr lang="en"/>
              <a:t>Drifting </a:t>
            </a:r>
            <a:endParaRPr/>
          </a:p>
          <a:p>
            <a:pPr marL="457200" lvl="0" indent="-342900" algn="l" rtl="0">
              <a:spcBef>
                <a:spcPts val="0"/>
              </a:spcBef>
              <a:spcAft>
                <a:spcPts val="0"/>
              </a:spcAft>
              <a:buSzPts val="1800"/>
              <a:buChar char="●"/>
            </a:pPr>
            <a:r>
              <a:rPr lang="en"/>
              <a:t>Algorithmic Confounding </a:t>
            </a:r>
            <a:endParaRPr/>
          </a:p>
          <a:p>
            <a:pPr marL="457200" lvl="0" indent="-342900" algn="l" rtl="0">
              <a:spcBef>
                <a:spcPts val="0"/>
              </a:spcBef>
              <a:spcAft>
                <a:spcPts val="0"/>
              </a:spcAft>
              <a:buSzPts val="1800"/>
              <a:buChar char="●"/>
            </a:pPr>
            <a:r>
              <a:rPr lang="en"/>
              <a:t>Sensitive </a:t>
            </a: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1099</Words>
  <Application>Microsoft Macintosh PowerPoint</Application>
  <PresentationFormat>On-screen Show (16:9)</PresentationFormat>
  <Paragraphs>119</Paragraphs>
  <Slides>37</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Open Sans</vt:lpstr>
      <vt:lpstr>Economica</vt:lpstr>
      <vt:lpstr>Arial</vt:lpstr>
      <vt:lpstr>Luxe</vt:lpstr>
      <vt:lpstr>Data Mining - W9</vt:lpstr>
      <vt:lpstr>Announcement </vt:lpstr>
      <vt:lpstr>Content</vt:lpstr>
      <vt:lpstr>What is Digital Trace Data? </vt:lpstr>
      <vt:lpstr>What is Digital Trace Data? </vt:lpstr>
      <vt:lpstr>PowerPoint Presentation</vt:lpstr>
      <vt:lpstr>Spring Break vs. Spread of Covid19</vt:lpstr>
      <vt:lpstr>“Readymade” Data </vt:lpstr>
      <vt:lpstr>Weaknesses of Digital Trace Data</vt:lpstr>
      <vt:lpstr>Alternatives to Digital Trace Data? </vt:lpstr>
      <vt:lpstr>Strengths of digital trace data? </vt:lpstr>
      <vt:lpstr>Apps can adress limitations of Digital Trace Data </vt:lpstr>
      <vt:lpstr>Bots to study social media behaviors </vt:lpstr>
      <vt:lpstr>APIs </vt:lpstr>
      <vt:lpstr>What is an API? </vt:lpstr>
      <vt:lpstr>PowerPoint Presentation</vt:lpstr>
      <vt:lpstr>How does an API work? </vt:lpstr>
      <vt:lpstr>Booking a flight</vt:lpstr>
      <vt:lpstr>How does an API work? </vt:lpstr>
      <vt:lpstr>API Credentials </vt:lpstr>
      <vt:lpstr>API Credentials</vt:lpstr>
      <vt:lpstr>Twitter’s API</vt:lpstr>
      <vt:lpstr>PowerPoint Presentation</vt:lpstr>
      <vt:lpstr>Create an App </vt:lpstr>
      <vt:lpstr>PowerPoint Presentation</vt:lpstr>
      <vt:lpstr>PowerPoint Presentation</vt:lpstr>
      <vt:lpstr>PowerPoint Presentation</vt:lpstr>
      <vt:lpstr>Twitter API </vt:lpstr>
      <vt:lpstr>Extract Tweets </vt:lpstr>
      <vt:lpstr>Extract Tweets</vt:lpstr>
      <vt:lpstr>Tweet Frequency </vt:lpstr>
      <vt:lpstr>Tweets from a particular User </vt:lpstr>
      <vt:lpstr>Challenges of working with APIs </vt:lpstr>
      <vt:lpstr>A list of APIs of interest</vt:lpstr>
      <vt:lpstr>Lab </vt:lpstr>
      <vt:lpstr>Homework </vt:lpstr>
      <vt:lpstr>Final Presentation Sign up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 W9</dc:title>
  <cp:lastModifiedBy>Nga Than</cp:lastModifiedBy>
  <cp:revision>5</cp:revision>
  <dcterms:modified xsi:type="dcterms:W3CDTF">2020-04-13T21:19:47Z</dcterms:modified>
</cp:coreProperties>
</file>