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1"/>
  </p:notesMasterIdLst>
  <p:sldIdLst>
    <p:sldId id="256" r:id="rId2"/>
    <p:sldId id="419" r:id="rId3"/>
    <p:sldId id="420" r:id="rId4"/>
    <p:sldId id="421" r:id="rId5"/>
    <p:sldId id="422" r:id="rId6"/>
    <p:sldId id="423" r:id="rId7"/>
    <p:sldId id="424" r:id="rId8"/>
    <p:sldId id="425" r:id="rId9"/>
    <p:sldId id="426" r:id="rId10"/>
    <p:sldId id="427" r:id="rId11"/>
    <p:sldId id="428" r:id="rId12"/>
    <p:sldId id="429" r:id="rId13"/>
    <p:sldId id="430" r:id="rId14"/>
    <p:sldId id="431" r:id="rId15"/>
    <p:sldId id="432" r:id="rId16"/>
    <p:sldId id="433" r:id="rId17"/>
    <p:sldId id="434" r:id="rId18"/>
    <p:sldId id="442" r:id="rId19"/>
    <p:sldId id="443" r:id="rId20"/>
    <p:sldId id="444" r:id="rId21"/>
    <p:sldId id="445" r:id="rId22"/>
    <p:sldId id="446" r:id="rId23"/>
    <p:sldId id="447" r:id="rId24"/>
    <p:sldId id="448" r:id="rId25"/>
    <p:sldId id="449" r:id="rId26"/>
    <p:sldId id="450" r:id="rId27"/>
    <p:sldId id="452" r:id="rId28"/>
    <p:sldId id="455" r:id="rId29"/>
    <p:sldId id="456" r:id="rId30"/>
    <p:sldId id="457" r:id="rId31"/>
    <p:sldId id="459" r:id="rId32"/>
    <p:sldId id="461" r:id="rId33"/>
    <p:sldId id="462" r:id="rId34"/>
    <p:sldId id="463" r:id="rId35"/>
    <p:sldId id="464" r:id="rId36"/>
    <p:sldId id="465" r:id="rId37"/>
    <p:sldId id="466" r:id="rId38"/>
    <p:sldId id="467" r:id="rId39"/>
    <p:sldId id="468" r:id="rId40"/>
    <p:sldId id="469" r:id="rId41"/>
    <p:sldId id="470" r:id="rId42"/>
    <p:sldId id="472" r:id="rId43"/>
    <p:sldId id="473" r:id="rId44"/>
    <p:sldId id="277" r:id="rId45"/>
    <p:sldId id="312" r:id="rId46"/>
    <p:sldId id="313" r:id="rId47"/>
    <p:sldId id="417" r:id="rId48"/>
    <p:sldId id="418" r:id="rId49"/>
    <p:sldId id="266" r:id="rId50"/>
    <p:sldId id="267" r:id="rId51"/>
    <p:sldId id="341" r:id="rId52"/>
    <p:sldId id="264" r:id="rId53"/>
    <p:sldId id="380" r:id="rId54"/>
    <p:sldId id="381" r:id="rId55"/>
    <p:sldId id="382" r:id="rId56"/>
    <p:sldId id="383" r:id="rId57"/>
    <p:sldId id="384" r:id="rId58"/>
    <p:sldId id="385" r:id="rId59"/>
    <p:sldId id="386" r:id="rId60"/>
    <p:sldId id="387" r:id="rId61"/>
    <p:sldId id="388" r:id="rId62"/>
    <p:sldId id="389" r:id="rId63"/>
    <p:sldId id="390" r:id="rId64"/>
    <p:sldId id="391" r:id="rId65"/>
    <p:sldId id="392" r:id="rId66"/>
    <p:sldId id="393" r:id="rId67"/>
    <p:sldId id="394" r:id="rId68"/>
    <p:sldId id="395" r:id="rId69"/>
    <p:sldId id="396" r:id="rId70"/>
    <p:sldId id="397" r:id="rId71"/>
    <p:sldId id="400" r:id="rId72"/>
    <p:sldId id="401" r:id="rId73"/>
    <p:sldId id="402" r:id="rId74"/>
    <p:sldId id="403" r:id="rId75"/>
    <p:sldId id="404" r:id="rId76"/>
    <p:sldId id="405" r:id="rId77"/>
    <p:sldId id="406" r:id="rId78"/>
    <p:sldId id="407" r:id="rId79"/>
    <p:sldId id="408" r:id="rId80"/>
    <p:sldId id="409" r:id="rId81"/>
    <p:sldId id="411" r:id="rId82"/>
    <p:sldId id="412" r:id="rId83"/>
    <p:sldId id="413" r:id="rId84"/>
    <p:sldId id="415" r:id="rId85"/>
    <p:sldId id="416" r:id="rId86"/>
    <p:sldId id="474" r:id="rId87"/>
    <p:sldId id="458" r:id="rId88"/>
    <p:sldId id="453" r:id="rId89"/>
    <p:sldId id="460" r:id="rId9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6666"/>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032" autoAdjust="0"/>
    <p:restoredTop sz="94660"/>
  </p:normalViewPr>
  <p:slideViewPr>
    <p:cSldViewPr>
      <p:cViewPr varScale="1">
        <p:scale>
          <a:sx n="104" d="100"/>
          <a:sy n="104" d="100"/>
        </p:scale>
        <p:origin x="582" y="10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330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dirty="0"/>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dirty="0"/>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dirty="0"/>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9534124-0E57-4894-BF84-AB181F7E8782}" type="slidenum">
              <a:rPr lang="en-US" altLang="en-US"/>
              <a:pPr>
                <a:defRPr/>
              </a:pPr>
              <a:t>‹#›</a:t>
            </a:fld>
            <a:endParaRPr lang="en-US" altLang="en-US" dirty="0"/>
          </a:p>
        </p:txBody>
      </p:sp>
    </p:spTree>
    <p:extLst>
      <p:ext uri="{BB962C8B-B14F-4D97-AF65-F5344CB8AC3E}">
        <p14:creationId xmlns:p14="http://schemas.microsoft.com/office/powerpoint/2010/main" val="40867035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en.wikipedia.org/wiki/Michael_R._Garey" TargetMode="External"/><Relationship Id="rId2" Type="http://schemas.openxmlformats.org/officeDocument/2006/relationships/slide" Target="../slides/slide40.xml"/><Relationship Id="rId1" Type="http://schemas.openxmlformats.org/officeDocument/2006/relationships/notesMaster" Target="../notesMasters/notesMaster1.xml"/><Relationship Id="rId6" Type="http://schemas.openxmlformats.org/officeDocument/2006/relationships/hyperlink" Target="https://en.wikipedia.org/wiki/Computers_and_Intractability:_A_Guide_to_the_Theory_of_NP-Completeness" TargetMode="External"/><Relationship Id="rId5" Type="http://schemas.openxmlformats.org/officeDocument/2006/relationships/hyperlink" Target="https://en.wikipedia.org/wiki/Victor_Klee" TargetMode="External"/><Relationship Id="rId4" Type="http://schemas.openxmlformats.org/officeDocument/2006/relationships/hyperlink" Target="https://en.wikipedia.org/wiki/David_S._Johnson" TargetMode="Externa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image" Target="../media/image7.png"/></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Resolution_(logic)"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conceptual graph (CG) is a data structure for representing knowledge.</a:t>
            </a:r>
          </a:p>
          <a:p>
            <a:endParaRPr lang="en-US" dirty="0"/>
          </a:p>
          <a:p>
            <a:r>
              <a:rPr lang="en-US" dirty="0" smtClean="0"/>
              <a:t>It correlates well with graph representations and, from early AI days, semantic networks.</a:t>
            </a:r>
          </a:p>
          <a:p>
            <a:endParaRPr lang="en-US" dirty="0"/>
          </a:p>
          <a:p>
            <a:r>
              <a:rPr lang="en-US" dirty="0" smtClean="0"/>
              <a:t>CG’s are  a powerful mechanism for representing detailed knowledge which can then be used to build graph data bases (GDB).</a:t>
            </a:r>
          </a:p>
          <a:p>
            <a:endParaRPr lang="en-US" dirty="0"/>
          </a:p>
          <a:p>
            <a:r>
              <a:rPr lang="en-US" dirty="0" smtClean="0"/>
              <a:t>CGs can be created from parsing natural language sentences in a systematic way.</a:t>
            </a:r>
          </a:p>
          <a:p>
            <a:endParaRPr lang="en-US" dirty="0"/>
          </a:p>
          <a:p>
            <a:r>
              <a:rPr lang="en-US" dirty="0" smtClean="0"/>
              <a:t>They can also be represented in logic form and, thus, amenable to reasoning algorithms.</a:t>
            </a:r>
          </a:p>
          <a:p>
            <a:endParaRPr lang="en-US" dirty="0"/>
          </a:p>
        </p:txBody>
      </p:sp>
      <p:sp>
        <p:nvSpPr>
          <p:cNvPr id="4" name="Slide Number Placeholder 3"/>
          <p:cNvSpPr>
            <a:spLocks noGrp="1"/>
          </p:cNvSpPr>
          <p:nvPr>
            <p:ph type="sldNum" sz="quarter" idx="10"/>
          </p:nvPr>
        </p:nvSpPr>
        <p:spPr/>
        <p:txBody>
          <a:bodyPr/>
          <a:lstStyle/>
          <a:p>
            <a:pPr>
              <a:defRPr/>
            </a:pPr>
            <a:fld id="{C9534124-0E57-4894-BF84-AB181F7E8782}" type="slidenum">
              <a:rPr lang="en-US" altLang="en-US" smtClean="0"/>
              <a:pPr>
                <a:defRPr/>
              </a:pPr>
              <a:t>2</a:t>
            </a:fld>
            <a:endParaRPr lang="en-US" altLang="en-US" dirty="0"/>
          </a:p>
        </p:txBody>
      </p:sp>
    </p:spTree>
    <p:extLst>
      <p:ext uri="{BB962C8B-B14F-4D97-AF65-F5344CB8AC3E}">
        <p14:creationId xmlns:p14="http://schemas.microsoft.com/office/powerpoint/2010/main" val="840527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connectors are of different types.</a:t>
            </a:r>
          </a:p>
          <a:p>
            <a:endParaRPr lang="en-US" dirty="0"/>
          </a:p>
          <a:p>
            <a:r>
              <a:rPr lang="en-US" dirty="0" smtClean="0"/>
              <a:t>“believe” is a modal connector, e.g., represents the possibility of a particular concept, which is represented here by a subordinate CG (in the box).</a:t>
            </a:r>
          </a:p>
          <a:p>
            <a:endParaRPr lang="en-US" dirty="0"/>
          </a:p>
          <a:p>
            <a:r>
              <a:rPr lang="en-US" dirty="0" smtClean="0"/>
              <a:t>When we talk about Conceptual Dependency Theory in a few slides, you will see that there are several types of “transitions” or “connectors” specified.</a:t>
            </a:r>
          </a:p>
          <a:p>
            <a:endParaRPr lang="en-US" dirty="0"/>
          </a:p>
          <a:p>
            <a:r>
              <a:rPr lang="en-US" dirty="0" smtClean="0"/>
              <a:t>A good MS Thesis topic would be to compile a preliminary dictionary of different types of “connectors” and their types.</a:t>
            </a:r>
          </a:p>
          <a:p>
            <a:endParaRPr lang="en-US" dirty="0" smtClean="0"/>
          </a:p>
          <a:p>
            <a:r>
              <a:rPr lang="en-US" dirty="0" smtClean="0"/>
              <a:t>Other modal connectors include should, would, could with appropriate infinitives, such as “He would go to the movies if he had money”.</a:t>
            </a:r>
            <a:endParaRPr lang="en-US" dirty="0"/>
          </a:p>
        </p:txBody>
      </p:sp>
      <p:sp>
        <p:nvSpPr>
          <p:cNvPr id="4" name="Slide Number Placeholder 3"/>
          <p:cNvSpPr>
            <a:spLocks noGrp="1"/>
          </p:cNvSpPr>
          <p:nvPr>
            <p:ph type="sldNum" sz="quarter" idx="10"/>
          </p:nvPr>
        </p:nvSpPr>
        <p:spPr/>
        <p:txBody>
          <a:bodyPr/>
          <a:lstStyle/>
          <a:p>
            <a:pPr>
              <a:defRPr/>
            </a:pPr>
            <a:fld id="{C9534124-0E57-4894-BF84-AB181F7E8782}" type="slidenum">
              <a:rPr lang="en-US" altLang="en-US" smtClean="0"/>
              <a:pPr>
                <a:defRPr/>
              </a:pPr>
              <a:t>11</a:t>
            </a:fld>
            <a:endParaRPr lang="en-US" altLang="en-US" dirty="0"/>
          </a:p>
        </p:txBody>
      </p:sp>
    </p:spTree>
    <p:extLst>
      <p:ext uri="{BB962C8B-B14F-4D97-AF65-F5344CB8AC3E}">
        <p14:creationId xmlns:p14="http://schemas.microsoft.com/office/powerpoint/2010/main" val="1747800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build more complex CGs representing more complex statements out of simpler CGs.</a:t>
            </a:r>
          </a:p>
          <a:p>
            <a:endParaRPr lang="en-US" dirty="0"/>
          </a:p>
          <a:p>
            <a:r>
              <a:rPr lang="en-US" dirty="0" smtClean="0"/>
              <a:t>Note the different way of expressing  “believing:” by kate.  We could have expressed kate’s ”believing” as in the previous slide.</a:t>
            </a:r>
          </a:p>
          <a:p>
            <a:endParaRPr lang="en-US" dirty="0"/>
          </a:p>
          <a:p>
            <a:r>
              <a:rPr lang="en-US" dirty="0" smtClean="0"/>
              <a:t>Semantically, these are equivalent representations, just using different constructs.</a:t>
            </a:r>
            <a:endParaRPr lang="en-US" dirty="0"/>
          </a:p>
        </p:txBody>
      </p:sp>
      <p:sp>
        <p:nvSpPr>
          <p:cNvPr id="4" name="Slide Number Placeholder 3"/>
          <p:cNvSpPr>
            <a:spLocks noGrp="1"/>
          </p:cNvSpPr>
          <p:nvPr>
            <p:ph type="sldNum" sz="quarter" idx="10"/>
          </p:nvPr>
        </p:nvSpPr>
        <p:spPr/>
        <p:txBody>
          <a:bodyPr/>
          <a:lstStyle/>
          <a:p>
            <a:pPr>
              <a:defRPr/>
            </a:pPr>
            <a:fld id="{C9534124-0E57-4894-BF84-AB181F7E8782}" type="slidenum">
              <a:rPr lang="en-US" altLang="en-US" smtClean="0"/>
              <a:pPr>
                <a:defRPr/>
              </a:pPr>
              <a:t>12</a:t>
            </a:fld>
            <a:endParaRPr lang="en-US" altLang="en-US" dirty="0"/>
          </a:p>
        </p:txBody>
      </p:sp>
    </p:spTree>
    <p:extLst>
      <p:ext uri="{BB962C8B-B14F-4D97-AF65-F5344CB8AC3E}">
        <p14:creationId xmlns:p14="http://schemas.microsoft.com/office/powerpoint/2010/main" val="696514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t>A context is a concept with a nested conceptual graph that describes the referent. </a:t>
            </a:r>
            <a:endParaRPr lang="en-US" sz="1050" dirty="0" smtClean="0"/>
          </a:p>
          <a:p>
            <a:r>
              <a:rPr lang="en-US" sz="1050" dirty="0"/>
              <a:t>Inside that context is </a:t>
            </a:r>
            <a:r>
              <a:rPr lang="en-US" sz="1050" dirty="0" smtClean="0"/>
              <a:t>another context </a:t>
            </a:r>
            <a:r>
              <a:rPr lang="en-US" sz="1050" dirty="0"/>
              <a:t>of type Situation, which describes a situation that Tom believes Mary wants. </a:t>
            </a:r>
            <a:br>
              <a:rPr lang="en-US" sz="1050" dirty="0"/>
            </a:br>
            <a:r>
              <a:rPr lang="en-US" sz="1050" dirty="0"/>
              <a:t>(Thme) to a proposition that Tom believes. The proposition box contains another conceptual graph, </a:t>
            </a:r>
            <a:r>
              <a:rPr lang="en-US" sz="1050" dirty="0" smtClean="0"/>
              <a:t>which says </a:t>
            </a:r>
            <a:r>
              <a:rPr lang="en-US" sz="1050" dirty="0"/>
              <a:t>that Mary is the experiencer of [Want], which has as theme a situation that Mary hopes will come to</a:t>
            </a:r>
            <a:r>
              <a:rPr lang="en-US" sz="1000" dirty="0"/>
              <a:t> </a:t>
            </a:r>
            <a:r>
              <a:rPr lang="en-US" sz="1100" dirty="0"/>
              <a:t>pass. That situation is described by another nested graph, which says that Mary (represented by the </a:t>
            </a:r>
            <a:r>
              <a:rPr lang="en-US" sz="1100" dirty="0" smtClean="0"/>
              <a:t>concept [T</a:t>
            </a:r>
            <a:r>
              <a:rPr lang="en-US" sz="1100" dirty="0"/>
              <a:t>]) marries a sailor. The dotted line, called a </a:t>
            </a:r>
            <a:r>
              <a:rPr lang="en-US" sz="1100" i="1" dirty="0"/>
              <a:t>coreference link</a:t>
            </a:r>
            <a:r>
              <a:rPr lang="en-US" sz="1100" dirty="0"/>
              <a:t>, shows that the concept [T] in the </a:t>
            </a:r>
            <a:r>
              <a:rPr lang="en-US" sz="1100" dirty="0" smtClean="0"/>
              <a:t>situation box </a:t>
            </a:r>
            <a:r>
              <a:rPr lang="en-US" sz="1100" dirty="0"/>
              <a:t>refers to the same individual as the concept [Person: Mary] in the proposition box. </a:t>
            </a:r>
            <a:r>
              <a:rPr lang="en-US" dirty="0"/>
              <a:t/>
            </a:r>
            <a:br>
              <a:rPr lang="en-US" dirty="0"/>
            </a:br>
            <a:r>
              <a:rPr lang="en-US" sz="1050" dirty="0" smtClean="0"/>
              <a:t>Here is the </a:t>
            </a:r>
            <a:r>
              <a:rPr lang="en-US" sz="1050" i="1" dirty="0" smtClean="0"/>
              <a:t>Knowledge Interchange Format</a:t>
            </a:r>
            <a:r>
              <a:rPr lang="en-US" sz="1050" dirty="0" smtClean="0"/>
              <a:t> (KIF) statement:</a:t>
            </a:r>
            <a:r>
              <a:rPr lang="en-US" sz="1050" dirty="0"/>
              <a:t/>
            </a:r>
            <a:br>
              <a:rPr lang="en-US" sz="1050" dirty="0"/>
            </a:br>
            <a:endParaRPr lang="en-US" dirty="0" smtClean="0"/>
          </a:p>
          <a:p>
            <a:pPr>
              <a:tabLst>
                <a:tab pos="457200" algn="l"/>
                <a:tab pos="800100" algn="l"/>
                <a:tab pos="1371600" algn="l"/>
                <a:tab pos="1714500" algn="l"/>
              </a:tabLst>
            </a:pPr>
            <a:r>
              <a:rPr lang="en-US" sz="1050" dirty="0"/>
              <a:t>(exists ((?x1 person) (?x2 believe))</a:t>
            </a:r>
            <a:br>
              <a:rPr lang="en-US" sz="1050" dirty="0"/>
            </a:br>
            <a:r>
              <a:rPr lang="en-US" sz="1050" dirty="0" smtClean="0"/>
              <a:t>	(</a:t>
            </a:r>
            <a:r>
              <a:rPr lang="en-US" sz="1050" dirty="0"/>
              <a:t>and (expr ?x2 ?x1)</a:t>
            </a:r>
            <a:br>
              <a:rPr lang="en-US" sz="1050" dirty="0"/>
            </a:br>
            <a:r>
              <a:rPr lang="en-US" sz="1050" dirty="0" smtClean="0"/>
              <a:t>	         (</a:t>
            </a:r>
            <a:r>
              <a:rPr lang="en-US" sz="1050" dirty="0"/>
              <a:t>thme ?x2</a:t>
            </a:r>
            <a:br>
              <a:rPr lang="en-US" sz="1050" dirty="0"/>
            </a:br>
            <a:r>
              <a:rPr lang="en-US" sz="1050" dirty="0" smtClean="0"/>
              <a:t>		           (</a:t>
            </a:r>
            <a:r>
              <a:rPr lang="en-US" sz="1050" dirty="0"/>
              <a:t>exists ((?x3 person) (?x4 want) (?x8 situation))</a:t>
            </a:r>
            <a:br>
              <a:rPr lang="en-US" sz="1050" dirty="0"/>
            </a:br>
            <a:r>
              <a:rPr lang="en-US" sz="1050" dirty="0" smtClean="0"/>
              <a:t>		</a:t>
            </a:r>
            <a:r>
              <a:rPr lang="en-US" sz="1050" dirty="0"/>
              <a:t> </a:t>
            </a:r>
            <a:r>
              <a:rPr lang="en-US" sz="1050" dirty="0" smtClean="0"/>
              <a:t>                     (</a:t>
            </a:r>
            <a:r>
              <a:rPr lang="en-US" sz="1050" dirty="0"/>
              <a:t>and (name ?x3 'Mary) (expr ?x4 ?x3) (thme ?x4 ?x8)</a:t>
            </a:r>
            <a:br>
              <a:rPr lang="en-US" sz="1050" dirty="0"/>
            </a:br>
            <a:r>
              <a:rPr lang="en-US" sz="1050" dirty="0" smtClean="0"/>
              <a:t>					  (</a:t>
            </a:r>
            <a:r>
              <a:rPr lang="en-US" sz="1050" dirty="0"/>
              <a:t>dscr ?x8 (exists ((?x5 marry) (?x6 sailor))</a:t>
            </a:r>
            <a:br>
              <a:rPr lang="en-US" sz="1050" dirty="0"/>
            </a:br>
            <a:r>
              <a:rPr lang="en-US" sz="1050" dirty="0" smtClean="0"/>
              <a:t>					                  (</a:t>
            </a:r>
            <a:r>
              <a:rPr lang="en-US" sz="1050" dirty="0"/>
              <a:t>and (Agnt ?x5 ?x3) (Thme ?x5 ?x6</a:t>
            </a:r>
            <a:r>
              <a:rPr lang="en-US" sz="1050" dirty="0" smtClean="0"/>
              <a:t>))</a:t>
            </a:r>
          </a:p>
          <a:p>
            <a:pPr>
              <a:tabLst>
                <a:tab pos="457200" algn="l"/>
                <a:tab pos="800100" algn="l"/>
                <a:tab pos="1371600" algn="l"/>
                <a:tab pos="1714500" algn="l"/>
              </a:tabLst>
            </a:pPr>
            <a:r>
              <a:rPr lang="en-US" sz="1050" dirty="0"/>
              <a:t> </a:t>
            </a:r>
            <a:r>
              <a:rPr lang="en-US" sz="1050" dirty="0" smtClean="0"/>
              <a:t>                                                    ))</a:t>
            </a:r>
          </a:p>
          <a:p>
            <a:pPr>
              <a:tabLst>
                <a:tab pos="457200" algn="l"/>
                <a:tab pos="800100" algn="l"/>
                <a:tab pos="1371600" algn="l"/>
                <a:tab pos="1714500" algn="l"/>
              </a:tabLst>
            </a:pPr>
            <a:r>
              <a:rPr lang="en-US" sz="1050" dirty="0"/>
              <a:t> </a:t>
            </a:r>
            <a:r>
              <a:rPr lang="en-US" sz="1050" dirty="0" smtClean="0"/>
              <a:t>                                  ))</a:t>
            </a:r>
          </a:p>
          <a:p>
            <a:pPr>
              <a:tabLst>
                <a:tab pos="457200" algn="l"/>
                <a:tab pos="800100" algn="l"/>
                <a:tab pos="1371600" algn="l"/>
                <a:tab pos="1714500" algn="l"/>
              </a:tabLst>
            </a:pPr>
            <a:r>
              <a:rPr lang="en-US" sz="1050" dirty="0"/>
              <a:t>	</a:t>
            </a:r>
            <a:r>
              <a:rPr lang="en-US" sz="1050" dirty="0" smtClean="0"/>
              <a:t>	)))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pPr>
              <a:defRPr/>
            </a:pPr>
            <a:fld id="{C9534124-0E57-4894-BF84-AB181F7E8782}" type="slidenum">
              <a:rPr lang="en-US" altLang="en-US" smtClean="0"/>
              <a:pPr>
                <a:defRPr/>
              </a:pPr>
              <a:t>13</a:t>
            </a:fld>
            <a:endParaRPr lang="en-US" altLang="en-US" dirty="0"/>
          </a:p>
        </p:txBody>
      </p:sp>
    </p:spTree>
    <p:extLst>
      <p:ext uri="{BB962C8B-B14F-4D97-AF65-F5344CB8AC3E}">
        <p14:creationId xmlns:p14="http://schemas.microsoft.com/office/powerpoint/2010/main" val="846872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interesting Conceptual Graph:</a:t>
            </a:r>
          </a:p>
          <a:p>
            <a:endParaRPr lang="en-US" dirty="0"/>
          </a:p>
          <a:p>
            <a:r>
              <a:rPr lang="en-US" dirty="0" smtClean="0"/>
              <a:t>Exercise for students: How many sentences can you derive from this CG?</a:t>
            </a:r>
            <a:endParaRPr lang="en-US" dirty="0"/>
          </a:p>
        </p:txBody>
      </p:sp>
      <p:sp>
        <p:nvSpPr>
          <p:cNvPr id="4" name="Slide Number Placeholder 3"/>
          <p:cNvSpPr>
            <a:spLocks noGrp="1"/>
          </p:cNvSpPr>
          <p:nvPr>
            <p:ph type="sldNum" sz="quarter" idx="10"/>
          </p:nvPr>
        </p:nvSpPr>
        <p:spPr/>
        <p:txBody>
          <a:bodyPr/>
          <a:lstStyle/>
          <a:p>
            <a:pPr>
              <a:defRPr/>
            </a:pPr>
            <a:fld id="{C9534124-0E57-4894-BF84-AB181F7E8782}" type="slidenum">
              <a:rPr lang="en-US" altLang="en-US" smtClean="0"/>
              <a:pPr>
                <a:defRPr/>
              </a:pPr>
              <a:t>14</a:t>
            </a:fld>
            <a:endParaRPr lang="en-US" altLang="en-US" dirty="0"/>
          </a:p>
        </p:txBody>
      </p:sp>
    </p:spTree>
    <p:extLst>
      <p:ext uri="{BB962C8B-B14F-4D97-AF65-F5344CB8AC3E}">
        <p14:creationId xmlns:p14="http://schemas.microsoft.com/office/powerpoint/2010/main" val="19545460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few sentences to get you started on the Student Exercise.</a:t>
            </a:r>
            <a:endParaRPr lang="en-US" dirty="0"/>
          </a:p>
        </p:txBody>
      </p:sp>
      <p:sp>
        <p:nvSpPr>
          <p:cNvPr id="4" name="Slide Number Placeholder 3"/>
          <p:cNvSpPr>
            <a:spLocks noGrp="1"/>
          </p:cNvSpPr>
          <p:nvPr>
            <p:ph type="sldNum" sz="quarter" idx="10"/>
          </p:nvPr>
        </p:nvSpPr>
        <p:spPr/>
        <p:txBody>
          <a:bodyPr/>
          <a:lstStyle/>
          <a:p>
            <a:pPr>
              <a:defRPr/>
            </a:pPr>
            <a:fld id="{C9534124-0E57-4894-BF84-AB181F7E8782}" type="slidenum">
              <a:rPr lang="en-US" altLang="en-US" smtClean="0"/>
              <a:pPr>
                <a:defRPr/>
              </a:pPr>
              <a:t>15</a:t>
            </a:fld>
            <a:endParaRPr lang="en-US" altLang="en-US" dirty="0"/>
          </a:p>
        </p:txBody>
      </p:sp>
    </p:spTree>
    <p:extLst>
      <p:ext uri="{BB962C8B-B14F-4D97-AF65-F5344CB8AC3E}">
        <p14:creationId xmlns:p14="http://schemas.microsoft.com/office/powerpoint/2010/main" val="2379176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9534124-0E57-4894-BF84-AB181F7E8782}" type="slidenum">
              <a:rPr lang="en-US" altLang="en-US" smtClean="0"/>
              <a:pPr>
                <a:defRPr/>
              </a:pPr>
              <a:t>16</a:t>
            </a:fld>
            <a:endParaRPr lang="en-US" altLang="en-US" dirty="0"/>
          </a:p>
        </p:txBody>
      </p:sp>
    </p:spTree>
    <p:extLst>
      <p:ext uri="{BB962C8B-B14F-4D97-AF65-F5344CB8AC3E}">
        <p14:creationId xmlns:p14="http://schemas.microsoft.com/office/powerpoint/2010/main" val="3741871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key concept here is:</a:t>
            </a:r>
          </a:p>
          <a:p>
            <a:endParaRPr lang="en-US" dirty="0"/>
          </a:p>
          <a:p>
            <a:r>
              <a:rPr lang="en-US" dirty="0" smtClean="0"/>
              <a:t>CGs of sufficient complexity can represent many types of sentences in a compact form that allows you to visualize the information they represent.</a:t>
            </a:r>
          </a:p>
          <a:p>
            <a:endParaRPr lang="en-US" dirty="0"/>
          </a:p>
        </p:txBody>
      </p:sp>
      <p:sp>
        <p:nvSpPr>
          <p:cNvPr id="4" name="Slide Number Placeholder 3"/>
          <p:cNvSpPr>
            <a:spLocks noGrp="1"/>
          </p:cNvSpPr>
          <p:nvPr>
            <p:ph type="sldNum" sz="quarter" idx="10"/>
          </p:nvPr>
        </p:nvSpPr>
        <p:spPr/>
        <p:txBody>
          <a:bodyPr/>
          <a:lstStyle/>
          <a:p>
            <a:pPr>
              <a:defRPr/>
            </a:pPr>
            <a:fld id="{C9534124-0E57-4894-BF84-AB181F7E8782}" type="slidenum">
              <a:rPr lang="en-US" altLang="en-US" smtClean="0"/>
              <a:pPr>
                <a:defRPr/>
              </a:pPr>
              <a:t>17</a:t>
            </a:fld>
            <a:endParaRPr lang="en-US" altLang="en-US" dirty="0"/>
          </a:p>
        </p:txBody>
      </p:sp>
    </p:spTree>
    <p:extLst>
      <p:ext uri="{BB962C8B-B14F-4D97-AF65-F5344CB8AC3E}">
        <p14:creationId xmlns:p14="http://schemas.microsoft.com/office/powerpoint/2010/main" val="13130332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have experienced graph analytics using R and, perhaps, if you used str(…) or inspect(…) on some of the data structures, seen the underlying representation.</a:t>
            </a:r>
          </a:p>
          <a:p>
            <a:endParaRPr lang="en-US" dirty="0"/>
          </a:p>
          <a:p>
            <a:r>
              <a:rPr lang="en-US" dirty="0" smtClean="0"/>
              <a:t>A graph DB can be thought of as a key-value store with support for relationships.</a:t>
            </a:r>
          </a:p>
          <a:p>
            <a:endParaRPr lang="en-US" dirty="0" smtClean="0"/>
          </a:p>
          <a:p>
            <a:r>
              <a:rPr lang="en-US" altLang="en-US" dirty="0"/>
              <a:t>Relationships  connect two nodes and both nodes and relationships can hold an  arbitrary amount of key-value pairs.</a:t>
            </a:r>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C9534124-0E57-4894-BF84-AB181F7E8782}" type="slidenum">
              <a:rPr lang="en-US" altLang="en-US" smtClean="0"/>
              <a:pPr>
                <a:defRPr/>
              </a:pPr>
              <a:t>18</a:t>
            </a:fld>
            <a:endParaRPr lang="en-US" altLang="en-US" dirty="0"/>
          </a:p>
        </p:txBody>
      </p:sp>
    </p:spTree>
    <p:extLst>
      <p:ext uri="{BB962C8B-B14F-4D97-AF65-F5344CB8AC3E}">
        <p14:creationId xmlns:p14="http://schemas.microsoft.com/office/powerpoint/2010/main" val="4189533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noted that Graph Databases were on of the four models of NoSQL databases. There are many vendors, but the primary one seems to be Neo4j.</a:t>
            </a:r>
            <a:r>
              <a:rPr lang="en-US" dirty="0"/>
              <a:t> </a:t>
            </a:r>
            <a:r>
              <a:rPr lang="en-US" dirty="0" smtClean="0"/>
              <a:t>Others are: GraphBase, AllegroGraph, AgensGraph </a:t>
            </a:r>
            <a:r>
              <a:rPr lang="en-US" dirty="0"/>
              <a:t>(w/ Postgres SQL</a:t>
            </a:r>
            <a:r>
              <a:rPr lang="en-US" dirty="0" smtClean="0"/>
              <a:t>), GraphDB</a:t>
            </a:r>
            <a:endParaRPr lang="en-US" dirty="0"/>
          </a:p>
          <a:p>
            <a:endParaRPr lang="en-US" dirty="0"/>
          </a:p>
          <a:p>
            <a:r>
              <a:rPr lang="en-US" dirty="0" smtClean="0"/>
              <a:t>Networks are graph with multiple possible edge of different types to connect two nodes.</a:t>
            </a:r>
          </a:p>
          <a:p>
            <a:r>
              <a:rPr lang="en-US" dirty="0" smtClean="0"/>
              <a:t>Networks may be partially or completely connected as with graphs. Usually we lay out a network as a two dimensional structure in a plane.</a:t>
            </a:r>
          </a:p>
          <a:p>
            <a:endParaRPr lang="en-US" dirty="0"/>
          </a:p>
          <a:p>
            <a:r>
              <a:rPr lang="en-US" dirty="0" smtClean="0"/>
              <a:t>Meshes allow n-dimensional connected networks. Both networks and meshes may have substructures. For example they may have subnetworks that are repeated multiple times and which are interconnected. Think of integrated circuits and memory chips and how they are laid out in layers.</a:t>
            </a:r>
            <a:endParaRPr lang="en-US" dirty="0"/>
          </a:p>
        </p:txBody>
      </p:sp>
      <p:sp>
        <p:nvSpPr>
          <p:cNvPr id="4" name="Slide Number Placeholder 3"/>
          <p:cNvSpPr>
            <a:spLocks noGrp="1"/>
          </p:cNvSpPr>
          <p:nvPr>
            <p:ph type="sldNum" sz="quarter" idx="10"/>
          </p:nvPr>
        </p:nvSpPr>
        <p:spPr/>
        <p:txBody>
          <a:bodyPr/>
          <a:lstStyle/>
          <a:p>
            <a:pPr>
              <a:defRPr/>
            </a:pPr>
            <a:fld id="{C9534124-0E57-4894-BF84-AB181F7E8782}" type="slidenum">
              <a:rPr lang="en-US" altLang="en-US" smtClean="0"/>
              <a:pPr>
                <a:defRPr/>
              </a:pPr>
              <a:t>19</a:t>
            </a:fld>
            <a:endParaRPr lang="en-US" altLang="en-US" dirty="0"/>
          </a:p>
        </p:txBody>
      </p:sp>
    </p:spTree>
    <p:extLst>
      <p:ext uri="{BB962C8B-B14F-4D97-AF65-F5344CB8AC3E}">
        <p14:creationId xmlns:p14="http://schemas.microsoft.com/office/powerpoint/2010/main" val="30129033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book is in the Reference Books section on Blackboard.</a:t>
            </a:r>
          </a:p>
          <a:p>
            <a:endParaRPr lang="en-US" dirty="0"/>
          </a:p>
          <a:p>
            <a:r>
              <a:rPr lang="en-US" dirty="0" smtClean="0"/>
              <a:t>The authors are two of the designers and developers of Neo4J.</a:t>
            </a:r>
          </a:p>
          <a:p>
            <a:endParaRPr lang="en-US" dirty="0"/>
          </a:p>
          <a:p>
            <a:r>
              <a:rPr lang="en-US" dirty="0" smtClean="0"/>
              <a:t>It is a good starting point for learning about Graph DBs.</a:t>
            </a:r>
          </a:p>
          <a:p>
            <a:endParaRPr lang="en-US" dirty="0"/>
          </a:p>
          <a:p>
            <a:r>
              <a:rPr lang="en-US" dirty="0" smtClean="0"/>
              <a:t>You should look at the book </a:t>
            </a:r>
            <a:r>
              <a:rPr lang="en-US" i="1" dirty="0" smtClean="0"/>
              <a:t>Linked Data</a:t>
            </a:r>
            <a:r>
              <a:rPr lang="en-US" dirty="0" smtClean="0"/>
              <a:t> in Reference Books which discuses RDF databases which can be implemented in Neo4J.</a:t>
            </a:r>
          </a:p>
          <a:p>
            <a:endParaRPr lang="en-US" dirty="0"/>
          </a:p>
          <a:p>
            <a:r>
              <a:rPr lang="en-US" dirty="0" smtClean="0"/>
              <a:t>We do not have time to discuss Resource Description Framework (RDF), but it is another formal representation mechanism.</a:t>
            </a:r>
          </a:p>
          <a:p>
            <a:endParaRPr lang="en-US" dirty="0"/>
          </a:p>
          <a:p>
            <a:r>
              <a:rPr lang="en-US" dirty="0" smtClean="0"/>
              <a:t>Note that the size of XML and RDF databases is usually 3x to 5x the size of other DBs because of the symbolic representation of the statements.</a:t>
            </a:r>
          </a:p>
          <a:p>
            <a:endParaRPr lang="en-US" dirty="0"/>
          </a:p>
          <a:p>
            <a:r>
              <a:rPr lang="en-US" dirty="0" smtClean="0"/>
              <a:t>A good MS Thesis or Doctoral Dissertation would develop a mechanism for compact representation for RDF statements that would significantly decrease the size of the DB.</a:t>
            </a:r>
            <a:endParaRPr lang="en-US" dirty="0"/>
          </a:p>
        </p:txBody>
      </p:sp>
      <p:sp>
        <p:nvSpPr>
          <p:cNvPr id="4" name="Slide Number Placeholder 3"/>
          <p:cNvSpPr>
            <a:spLocks noGrp="1"/>
          </p:cNvSpPr>
          <p:nvPr>
            <p:ph type="sldNum" sz="quarter" idx="10"/>
          </p:nvPr>
        </p:nvSpPr>
        <p:spPr/>
        <p:txBody>
          <a:bodyPr/>
          <a:lstStyle/>
          <a:p>
            <a:pPr>
              <a:defRPr/>
            </a:pPr>
            <a:fld id="{C9534124-0E57-4894-BF84-AB181F7E8782}" type="slidenum">
              <a:rPr lang="en-US" altLang="en-US" smtClean="0"/>
              <a:pPr>
                <a:defRPr/>
              </a:pPr>
              <a:t>20</a:t>
            </a:fld>
            <a:endParaRPr lang="en-US" altLang="en-US" dirty="0"/>
          </a:p>
        </p:txBody>
      </p:sp>
    </p:spTree>
    <p:extLst>
      <p:ext uri="{BB962C8B-B14F-4D97-AF65-F5344CB8AC3E}">
        <p14:creationId xmlns:p14="http://schemas.microsoft.com/office/powerpoint/2010/main" val="1681211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A sentence is </a:t>
            </a:r>
            <a:r>
              <a:rPr lang="en-US" altLang="en-US" dirty="0" smtClean="0"/>
              <a:t>centered </a:t>
            </a:r>
            <a:r>
              <a:rPr lang="en-US" altLang="en-US" dirty="0"/>
              <a:t>on a verb that </a:t>
            </a:r>
            <a:r>
              <a:rPr lang="en-US" altLang="en-US" i="1" dirty="0"/>
              <a:t>expects</a:t>
            </a:r>
            <a:r>
              <a:rPr lang="en-US" altLang="en-US" dirty="0"/>
              <a:t> certain arguments.</a:t>
            </a:r>
          </a:p>
          <a:p>
            <a:r>
              <a:rPr lang="en-US" altLang="en-US" dirty="0"/>
              <a:t>For example, verbs usually </a:t>
            </a:r>
            <a:r>
              <a:rPr lang="en-US" altLang="en-US" dirty="0" smtClean="0"/>
              <a:t>denote </a:t>
            </a:r>
            <a:r>
              <a:rPr lang="en-US" altLang="en-US" dirty="0"/>
              <a:t>actions (with </a:t>
            </a:r>
            <a:r>
              <a:rPr lang="en-US" altLang="en-US" i="1" dirty="0"/>
              <a:t>agents</a:t>
            </a:r>
            <a:r>
              <a:rPr lang="en-US" altLang="en-US" dirty="0"/>
              <a:t>) or states (with passive </a:t>
            </a:r>
            <a:r>
              <a:rPr lang="en-US" altLang="en-US" i="1" dirty="0"/>
              <a:t>experiencers</a:t>
            </a:r>
            <a:r>
              <a:rPr lang="en-US" altLang="en-US" dirty="0"/>
              <a:t>, for example, “he dreams” or “he is sick</a:t>
            </a:r>
            <a:r>
              <a:rPr lang="en-US" altLang="en-US" dirty="0" smtClean="0"/>
              <a:t>”).</a:t>
            </a:r>
          </a:p>
          <a:p>
            <a:endParaRPr lang="en-US" altLang="en-US" dirty="0"/>
          </a:p>
          <a:p>
            <a:r>
              <a:rPr lang="en-US" altLang="en-US" dirty="0" smtClean="0"/>
              <a:t>By processing valid natural language sentences, we can extract the information to build semantic networks/conceptual graphs, and thus build and update data bases.</a:t>
            </a:r>
          </a:p>
          <a:p>
            <a:endParaRPr lang="en-US" altLang="en-US" dirty="0"/>
          </a:p>
          <a:p>
            <a:endParaRPr lang="en-US" dirty="0"/>
          </a:p>
        </p:txBody>
      </p:sp>
      <p:sp>
        <p:nvSpPr>
          <p:cNvPr id="4" name="Slide Number Placeholder 3"/>
          <p:cNvSpPr>
            <a:spLocks noGrp="1"/>
          </p:cNvSpPr>
          <p:nvPr>
            <p:ph type="sldNum" sz="quarter" idx="10"/>
          </p:nvPr>
        </p:nvSpPr>
        <p:spPr/>
        <p:txBody>
          <a:bodyPr/>
          <a:lstStyle/>
          <a:p>
            <a:pPr>
              <a:defRPr/>
            </a:pPr>
            <a:fld id="{C9534124-0E57-4894-BF84-AB181F7E8782}" type="slidenum">
              <a:rPr lang="en-US" altLang="en-US" smtClean="0"/>
              <a:pPr>
                <a:defRPr/>
              </a:pPr>
              <a:t>3</a:t>
            </a:fld>
            <a:endParaRPr lang="en-US" altLang="en-US" dirty="0"/>
          </a:p>
        </p:txBody>
      </p:sp>
    </p:spTree>
    <p:extLst>
      <p:ext uri="{BB962C8B-B14F-4D97-AF65-F5344CB8AC3E}">
        <p14:creationId xmlns:p14="http://schemas.microsoft.com/office/powerpoint/2010/main" val="33723044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simple graph .</a:t>
            </a:r>
          </a:p>
          <a:p>
            <a:r>
              <a:rPr lang="en-US" dirty="0" smtClean="0"/>
              <a:t>For example, Anna likes Refactoring which was authored by Martin who is also the author of NoSQL Distilled.</a:t>
            </a:r>
          </a:p>
          <a:p>
            <a:r>
              <a:rPr lang="en-US" dirty="0" smtClean="0"/>
              <a:t>Each of these nodes would have attributes associated with them.</a:t>
            </a:r>
          </a:p>
          <a:p>
            <a:r>
              <a:rPr lang="en-US" dirty="0" smtClean="0"/>
              <a:t>So, “Refactoring” would be of type “Book”</a:t>
            </a:r>
          </a:p>
          <a:p>
            <a:r>
              <a:rPr lang="en-US" dirty="0" smtClean="0"/>
              <a:t>Dawn, Jill, and Elizabeth are all Persons with Gender female. Dawn and Elizabeth are friends of Jill.</a:t>
            </a:r>
          </a:p>
          <a:p>
            <a:r>
              <a:rPr lang="en-US" dirty="0" smtClean="0"/>
              <a:t>As you can see, there are many paths that you can traverse to answer queries in this simple graph.</a:t>
            </a:r>
          </a:p>
          <a:p>
            <a:endParaRPr lang="en-US" dirty="0"/>
          </a:p>
          <a:p>
            <a:r>
              <a:rPr lang="en-US" dirty="0" smtClean="0"/>
              <a:t>You have already seen that the number of paths explodes as you add more nodes when you worked on Project #1.</a:t>
            </a:r>
          </a:p>
          <a:p>
            <a:r>
              <a:rPr lang="en-US" dirty="0" smtClean="0"/>
              <a:t>You also saw (I hope) that there may be many geodesics and many shortest paths between frontier nodes.</a:t>
            </a:r>
          </a:p>
          <a:p>
            <a:endParaRPr lang="en-US" dirty="0"/>
          </a:p>
          <a:p>
            <a:r>
              <a:rPr lang="en-US" dirty="0" smtClean="0"/>
              <a:t>In transportation, in social networks, complex programs with complex call graphs, there will be many paths that you have to consider as you solve problems.</a:t>
            </a:r>
            <a:endParaRPr lang="en-US" dirty="0"/>
          </a:p>
        </p:txBody>
      </p:sp>
      <p:sp>
        <p:nvSpPr>
          <p:cNvPr id="4" name="Slide Number Placeholder 3"/>
          <p:cNvSpPr>
            <a:spLocks noGrp="1"/>
          </p:cNvSpPr>
          <p:nvPr>
            <p:ph type="sldNum" sz="quarter" idx="10"/>
          </p:nvPr>
        </p:nvSpPr>
        <p:spPr/>
        <p:txBody>
          <a:bodyPr/>
          <a:lstStyle/>
          <a:p>
            <a:pPr>
              <a:defRPr/>
            </a:pPr>
            <a:fld id="{C9534124-0E57-4894-BF84-AB181F7E8782}" type="slidenum">
              <a:rPr lang="en-US" altLang="en-US" smtClean="0"/>
              <a:pPr>
                <a:defRPr/>
              </a:pPr>
              <a:t>21</a:t>
            </a:fld>
            <a:endParaRPr lang="en-US" altLang="en-US" dirty="0"/>
          </a:p>
        </p:txBody>
      </p:sp>
    </p:spTree>
    <p:extLst>
      <p:ext uri="{BB962C8B-B14F-4D97-AF65-F5344CB8AC3E}">
        <p14:creationId xmlns:p14="http://schemas.microsoft.com/office/powerpoint/2010/main" val="4354492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we circle back to this idea of key-value pairs or, as originally defined in Lisp, property lists. A node may have any number of properties. Properties may be of any type, but good configuration management usually restricts it to one type. The value of a property may be a handle to another node or to a list of handles of nodes.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“A graph ---- records data in ---- nodes ---- which have ---- properties”</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9534124-0E57-4894-BF84-AB181F7E8782}" type="slidenum">
              <a:rPr lang="en-US" altLang="en-US" smtClean="0"/>
              <a:pPr>
                <a:defRPr/>
              </a:pPr>
              <a:t>22</a:t>
            </a:fld>
            <a:endParaRPr lang="en-US" altLang="en-US" dirty="0"/>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2850" y="5486400"/>
            <a:ext cx="4432300" cy="2233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10899494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four types of operations we can do on any data structure are: Create, Read, Update, Delete.</a:t>
            </a:r>
          </a:p>
          <a:p>
            <a:r>
              <a:rPr lang="en-US" dirty="0" smtClean="0"/>
              <a:t>All other operations are just variants of these, albeit with parameters.</a:t>
            </a:r>
          </a:p>
          <a:p>
            <a:r>
              <a:rPr lang="en-US" dirty="0" smtClean="0"/>
              <a:t>Graph DBs do not have a formal schema. Users can create it dynamically.</a:t>
            </a:r>
          </a:p>
          <a:p>
            <a:r>
              <a:rPr lang="en-US" dirty="0" smtClean="0"/>
              <a:t>However, that does not facilitate governance or maintenance of the DB.</a:t>
            </a:r>
          </a:p>
          <a:p>
            <a:endParaRPr lang="en-US" dirty="0" smtClean="0"/>
          </a:p>
          <a:p>
            <a:r>
              <a:rPr lang="en-US" dirty="0" smtClean="0"/>
              <a:t>So, some formal structure is usually defined and extended under a configuration management process. This structure must not only define nodes and their attributes but possible linkages between types of nodes. And, there must be naming conventions that are followed in order to prevent chaotic growth that leads to confusing and conflicting information in the DB. </a:t>
            </a:r>
          </a:p>
          <a:p>
            <a:endParaRPr lang="en-US" dirty="0"/>
          </a:p>
          <a:p>
            <a:r>
              <a:rPr lang="en-US" dirty="0" smtClean="0"/>
              <a:t>This almost mandates a Chief DB Designer who manages the governance of the DB. In a multiperson, complex project, this role is of essential importance.</a:t>
            </a:r>
            <a:r>
              <a:rPr lang="en-US" dirty="0"/>
              <a:t> </a:t>
            </a:r>
            <a:r>
              <a:rPr lang="en-US" dirty="0" smtClean="0"/>
              <a:t>This person may also act as DB Administrator in the sense that s/he can allow others to create and reads, select persons to update nodes, but only and specific designated individuals can delete nodes.</a:t>
            </a:r>
          </a:p>
          <a:p>
            <a:endParaRPr lang="en-US" dirty="0"/>
          </a:p>
          <a:p>
            <a:r>
              <a:rPr lang="en-US" dirty="0" smtClean="0"/>
              <a:t>All this is required to have a consistent database structure.</a:t>
            </a:r>
            <a:endParaRPr lang="en-US" dirty="0"/>
          </a:p>
        </p:txBody>
      </p:sp>
      <p:sp>
        <p:nvSpPr>
          <p:cNvPr id="4" name="Slide Number Placeholder 3"/>
          <p:cNvSpPr>
            <a:spLocks noGrp="1"/>
          </p:cNvSpPr>
          <p:nvPr>
            <p:ph type="sldNum" sz="quarter" idx="10"/>
          </p:nvPr>
        </p:nvSpPr>
        <p:spPr/>
        <p:txBody>
          <a:bodyPr/>
          <a:lstStyle/>
          <a:p>
            <a:pPr>
              <a:defRPr/>
            </a:pPr>
            <a:fld id="{C9534124-0E57-4894-BF84-AB181F7E8782}" type="slidenum">
              <a:rPr lang="en-US" altLang="en-US" smtClean="0"/>
              <a:pPr>
                <a:defRPr/>
              </a:pPr>
              <a:t>24</a:t>
            </a:fld>
            <a:endParaRPr lang="en-US" altLang="en-US" dirty="0"/>
          </a:p>
        </p:txBody>
      </p:sp>
    </p:spTree>
    <p:extLst>
      <p:ext uri="{BB962C8B-B14F-4D97-AF65-F5344CB8AC3E}">
        <p14:creationId xmlns:p14="http://schemas.microsoft.com/office/powerpoint/2010/main" val="34955731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Graph DBs will be constructed from two sources:</a:t>
            </a:r>
          </a:p>
          <a:p>
            <a:pPr marL="228600" indent="-228600">
              <a:buAutoNum type="alphaLcPeriod"/>
            </a:pPr>
            <a:r>
              <a:rPr lang="en-US" dirty="0" smtClean="0"/>
              <a:t>Processing text, perhaps with NLP techniques, to extract relevant terms and their attributes.</a:t>
            </a:r>
          </a:p>
          <a:p>
            <a:pPr marL="228600" indent="-228600">
              <a:buAutoNum type="alphaLcPeriod"/>
            </a:pPr>
            <a:r>
              <a:rPr lang="en-US" dirty="0" smtClean="0"/>
              <a:t>From CSV/TSV files which have already been organized by other people.</a:t>
            </a:r>
          </a:p>
          <a:p>
            <a:pPr marL="228600" indent="-228600">
              <a:buAutoNum type="alphaLcPeriod"/>
            </a:pPr>
            <a:endParaRPr lang="en-US" dirty="0"/>
          </a:p>
          <a:p>
            <a:r>
              <a:rPr lang="en-US" dirty="0" smtClean="0"/>
              <a:t>In either case, the first thing to do is to identify what entities will become nodes in the graph. Entities can be either animate or non-animate.</a:t>
            </a:r>
          </a:p>
          <a:p>
            <a:r>
              <a:rPr lang="en-US" dirty="0" smtClean="0"/>
              <a:t>We also need to identify what types of entities they are. So, John and Sally are </a:t>
            </a:r>
            <a:r>
              <a:rPr lang="en-US" i="1" dirty="0" smtClean="0"/>
              <a:t>Persons</a:t>
            </a:r>
            <a:r>
              <a:rPr lang="en-US" dirty="0" smtClean="0"/>
              <a:t>.</a:t>
            </a:r>
          </a:p>
          <a:p>
            <a:r>
              <a:rPr lang="en-US" dirty="0" smtClean="0"/>
              <a:t>GWTW is a </a:t>
            </a:r>
            <a:r>
              <a:rPr lang="en-US" i="1" dirty="0" smtClean="0"/>
              <a:t>Book</a:t>
            </a:r>
            <a:r>
              <a:rPr lang="en-US" dirty="0" smtClean="0"/>
              <a:t>.</a:t>
            </a:r>
            <a:endParaRPr lang="en-US" dirty="0"/>
          </a:p>
          <a:p>
            <a:r>
              <a:rPr lang="en-US" dirty="0" smtClean="0"/>
              <a:t>Usually, nodes are given a unique ID by a graph DBMS. Then, you define attributes for the nodes.</a:t>
            </a:r>
          </a:p>
          <a:p>
            <a:endParaRPr lang="en-US" dirty="0"/>
          </a:p>
          <a:p>
            <a:r>
              <a:rPr lang="en-US" dirty="0" smtClean="0"/>
              <a:t>So, most nodes will have a Name attribute and a Type attribute.</a:t>
            </a:r>
          </a:p>
          <a:p>
            <a:r>
              <a:rPr lang="en-US" dirty="0" smtClean="0"/>
              <a:t>So, Node 1 might be: Name: John, Type: Person</a:t>
            </a:r>
          </a:p>
        </p:txBody>
      </p:sp>
      <p:sp>
        <p:nvSpPr>
          <p:cNvPr id="4" name="Slide Number Placeholder 3"/>
          <p:cNvSpPr>
            <a:spLocks noGrp="1"/>
          </p:cNvSpPr>
          <p:nvPr>
            <p:ph type="sldNum" sz="quarter" idx="10"/>
          </p:nvPr>
        </p:nvSpPr>
        <p:spPr/>
        <p:txBody>
          <a:bodyPr/>
          <a:lstStyle/>
          <a:p>
            <a:pPr>
              <a:defRPr/>
            </a:pPr>
            <a:fld id="{C9534124-0E57-4894-BF84-AB181F7E8782}" type="slidenum">
              <a:rPr lang="en-US" altLang="en-US" smtClean="0"/>
              <a:pPr>
                <a:defRPr/>
              </a:pPr>
              <a:t>25</a:t>
            </a:fld>
            <a:endParaRPr lang="en-US" altLang="en-US" dirty="0"/>
          </a:p>
        </p:txBody>
      </p:sp>
    </p:spTree>
    <p:extLst>
      <p:ext uri="{BB962C8B-B14F-4D97-AF65-F5344CB8AC3E}">
        <p14:creationId xmlns:p14="http://schemas.microsoft.com/office/powerpoint/2010/main" val="998872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smtClean="0"/>
              <a:t>Reviewing the statements in the previous slide, we see two types of relationships:</a:t>
            </a:r>
          </a:p>
          <a:p>
            <a:pPr marL="171450" indent="-171450">
              <a:buFontTx/>
              <a:buChar char="-"/>
            </a:pPr>
            <a:r>
              <a:rPr lang="en-US" sz="1100" dirty="0" smtClean="0"/>
              <a:t>friendOf(John, Sally)</a:t>
            </a:r>
          </a:p>
          <a:p>
            <a:pPr marL="171450" indent="-171450">
              <a:buFontTx/>
              <a:buChar char="-"/>
            </a:pPr>
            <a:r>
              <a:rPr lang="en-US" sz="1100" dirty="0" smtClean="0"/>
              <a:t>read(John, GWTW)</a:t>
            </a:r>
          </a:p>
          <a:p>
            <a:r>
              <a:rPr lang="en-US" sz="1100" dirty="0" smtClean="0"/>
              <a:t>In our program, we might create a variable “John”.</a:t>
            </a:r>
          </a:p>
          <a:p>
            <a:r>
              <a:rPr lang="en-US" sz="1100" dirty="0" smtClean="0"/>
              <a:t>Then when we create the node via the Graph DBMS, we would say John &lt;- createNode(). The value assign to John is the Node handle.</a:t>
            </a:r>
          </a:p>
          <a:p>
            <a:r>
              <a:rPr lang="en-US" sz="1100" dirty="0" smtClean="0"/>
              <a:t>Then we could create a relation “friendOf”. We need to tell the data type of the components in the relation.</a:t>
            </a:r>
          </a:p>
          <a:p>
            <a:r>
              <a:rPr lang="en-US" sz="1100" dirty="0" smtClean="0"/>
              <a:t>So, we might say isFriendOf&lt;-createRelation(“Name”, “friendOf”)</a:t>
            </a:r>
          </a:p>
          <a:p>
            <a:r>
              <a:rPr lang="en-US" sz="1100" dirty="0" smtClean="0"/>
              <a:t>Then add the attributes: </a:t>
            </a:r>
          </a:p>
          <a:p>
            <a:r>
              <a:rPr lang="en-US" sz="1100" dirty="0" smtClean="0"/>
              <a:t>-isFriendOf.addAttribute(“#arguments”, 2)</a:t>
            </a:r>
          </a:p>
          <a:p>
            <a:r>
              <a:rPr lang="en-US" sz="1100" dirty="0" smtClean="0"/>
              <a:t>-isFriendOf.addAttributes(“Argument1”, Node, Type=”Person”)</a:t>
            </a:r>
          </a:p>
          <a:p>
            <a:r>
              <a:rPr lang="en-US" sz="1100" dirty="0" smtClean="0"/>
              <a:t>-isFriendOf.addAttributes(“Argument2”, Node, TYPE=“Person”)</a:t>
            </a:r>
          </a:p>
          <a:p>
            <a:endParaRPr lang="en-US" sz="1100" dirty="0"/>
          </a:p>
          <a:p>
            <a:r>
              <a:rPr lang="en-US" sz="1100" dirty="0" smtClean="0"/>
              <a:t>These are conceptual definitions not related to Neo4j or any other Graph DBMS.</a:t>
            </a:r>
          </a:p>
          <a:p>
            <a:pPr marL="171450" indent="-171450">
              <a:buFontTx/>
              <a:buChar char="-"/>
            </a:pPr>
            <a:endParaRPr lang="en-US" sz="1100" dirty="0"/>
          </a:p>
        </p:txBody>
      </p:sp>
      <p:sp>
        <p:nvSpPr>
          <p:cNvPr id="4" name="Slide Number Placeholder 3"/>
          <p:cNvSpPr>
            <a:spLocks noGrp="1"/>
          </p:cNvSpPr>
          <p:nvPr>
            <p:ph type="sldNum" sz="quarter" idx="10"/>
          </p:nvPr>
        </p:nvSpPr>
        <p:spPr/>
        <p:txBody>
          <a:bodyPr/>
          <a:lstStyle/>
          <a:p>
            <a:pPr>
              <a:defRPr/>
            </a:pPr>
            <a:fld id="{C9534124-0E57-4894-BF84-AB181F7E8782}" type="slidenum">
              <a:rPr lang="en-US" altLang="en-US" smtClean="0"/>
              <a:pPr>
                <a:defRPr/>
              </a:pPr>
              <a:t>26</a:t>
            </a:fld>
            <a:endParaRPr lang="en-US" altLang="en-US" dirty="0"/>
          </a:p>
        </p:txBody>
      </p:sp>
    </p:spTree>
    <p:extLst>
      <p:ext uri="{BB962C8B-B14F-4D97-AF65-F5344CB8AC3E}">
        <p14:creationId xmlns:p14="http://schemas.microsoft.com/office/powerpoint/2010/main" val="41881574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we have created a database, we need to query it to retrieve information.</a:t>
            </a:r>
          </a:p>
          <a:p>
            <a:r>
              <a:rPr lang="en-US" dirty="0" smtClean="0"/>
              <a:t>In Graph DBs, we start with a node and following its relations to gather information to solve our problem.</a:t>
            </a:r>
          </a:p>
          <a:p>
            <a:r>
              <a:rPr lang="en-US" dirty="0" smtClean="0"/>
              <a:t>Knowing the structure of the DB and the data we have entered, we can begin to propose some queries that we might want to answer:</a:t>
            </a:r>
          </a:p>
          <a:p>
            <a:r>
              <a:rPr lang="en-US" dirty="0" smtClean="0"/>
              <a:t>Note that questions above are interesting, but we will have to enter more data into the DB to answer them.</a:t>
            </a:r>
          </a:p>
          <a:p>
            <a:endParaRPr lang="en-US" dirty="0"/>
          </a:p>
          <a:p>
            <a:r>
              <a:rPr lang="en-US" dirty="0" smtClean="0"/>
              <a:t>The point here is that – as you process the original data to be put it, with your knowledge of the domain, this should stimulate additional pieces of information that you would want to put in the DB and queries to retrieve that data.</a:t>
            </a:r>
          </a:p>
          <a:p>
            <a:endParaRPr lang="en-US" dirty="0"/>
          </a:p>
          <a:p>
            <a:r>
              <a:rPr lang="en-US" dirty="0" smtClean="0"/>
              <a:t>Note that this will require finding other data sources to augment the original one.</a:t>
            </a:r>
            <a:endParaRPr lang="en-US" dirty="0"/>
          </a:p>
        </p:txBody>
      </p:sp>
      <p:sp>
        <p:nvSpPr>
          <p:cNvPr id="4" name="Slide Number Placeholder 3"/>
          <p:cNvSpPr>
            <a:spLocks noGrp="1"/>
          </p:cNvSpPr>
          <p:nvPr>
            <p:ph type="sldNum" sz="quarter" idx="10"/>
          </p:nvPr>
        </p:nvSpPr>
        <p:spPr/>
        <p:txBody>
          <a:bodyPr/>
          <a:lstStyle/>
          <a:p>
            <a:pPr>
              <a:defRPr/>
            </a:pPr>
            <a:fld id="{C9534124-0E57-4894-BF84-AB181F7E8782}" type="slidenum">
              <a:rPr lang="en-US" altLang="en-US" smtClean="0"/>
              <a:pPr>
                <a:defRPr/>
              </a:pPr>
              <a:t>27</a:t>
            </a:fld>
            <a:endParaRPr lang="en-US" altLang="en-US" dirty="0"/>
          </a:p>
        </p:txBody>
      </p:sp>
    </p:spTree>
    <p:extLst>
      <p:ext uri="{BB962C8B-B14F-4D97-AF65-F5344CB8AC3E}">
        <p14:creationId xmlns:p14="http://schemas.microsoft.com/office/powerpoint/2010/main" val="3565670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shows how to perform certain operations in Neo4J using its Query language.</a:t>
            </a:r>
          </a:p>
          <a:p>
            <a:endParaRPr lang="en-US" dirty="0"/>
          </a:p>
          <a:p>
            <a:r>
              <a:rPr lang="en-US" dirty="0" smtClean="0"/>
              <a:t>The query language is called Cypher Query Language (CQL), pronounced “cee quel”, probably with pun intended.</a:t>
            </a:r>
          </a:p>
          <a:p>
            <a:endParaRPr lang="en-US" dirty="0"/>
          </a:p>
          <a:p>
            <a:r>
              <a:rPr lang="en-US" dirty="0" smtClean="0"/>
              <a:t>The structure is:</a:t>
            </a:r>
          </a:p>
          <a:p>
            <a:r>
              <a:rPr lang="en-US" dirty="0"/>
              <a:t>	</a:t>
            </a:r>
            <a:r>
              <a:rPr lang="en-US" dirty="0" smtClean="0"/>
              <a:t>Sally is the node to which the relationship will be attached.</a:t>
            </a:r>
          </a:p>
          <a:p>
            <a:r>
              <a:rPr lang="en-US" dirty="0"/>
              <a:t>	</a:t>
            </a:r>
            <a:r>
              <a:rPr lang="en-US" dirty="0" smtClean="0"/>
              <a:t>Has_Read is the relationship</a:t>
            </a:r>
          </a:p>
          <a:p>
            <a:r>
              <a:rPr lang="en-US" dirty="0"/>
              <a:t>	</a:t>
            </a:r>
            <a:r>
              <a:rPr lang="en-US" dirty="0" smtClean="0"/>
              <a:t>on: &lt;date&gt; is an attribute of the relationship</a:t>
            </a:r>
          </a:p>
          <a:p>
            <a:r>
              <a:rPr lang="en-US" dirty="0"/>
              <a:t>	</a:t>
            </a:r>
            <a:r>
              <a:rPr lang="en-US" dirty="0" smtClean="0"/>
              <a:t>GWTW is the destination node of the relationship.</a:t>
            </a:r>
          </a:p>
          <a:p>
            <a:endParaRPr lang="en-US" dirty="0"/>
          </a:p>
          <a:p>
            <a:r>
              <a:rPr lang="en-US" dirty="0" smtClean="0"/>
              <a:t>Note that Sally could have many different Has_Read relationships to many different books.</a:t>
            </a:r>
            <a:endParaRPr lang="en-US" dirty="0"/>
          </a:p>
        </p:txBody>
      </p:sp>
      <p:sp>
        <p:nvSpPr>
          <p:cNvPr id="4" name="Slide Number Placeholder 3"/>
          <p:cNvSpPr>
            <a:spLocks noGrp="1"/>
          </p:cNvSpPr>
          <p:nvPr>
            <p:ph type="sldNum" sz="quarter" idx="10"/>
          </p:nvPr>
        </p:nvSpPr>
        <p:spPr/>
        <p:txBody>
          <a:bodyPr/>
          <a:lstStyle/>
          <a:p>
            <a:pPr>
              <a:defRPr/>
            </a:pPr>
            <a:fld id="{C9534124-0E57-4894-BF84-AB181F7E8782}" type="slidenum">
              <a:rPr lang="en-US" altLang="en-US" smtClean="0"/>
              <a:pPr>
                <a:defRPr/>
              </a:pPr>
              <a:t>28</a:t>
            </a:fld>
            <a:endParaRPr lang="en-US" altLang="en-US" dirty="0"/>
          </a:p>
        </p:txBody>
      </p:sp>
    </p:spTree>
    <p:extLst>
      <p:ext uri="{BB962C8B-B14F-4D97-AF65-F5344CB8AC3E}">
        <p14:creationId xmlns:p14="http://schemas.microsoft.com/office/powerpoint/2010/main" val="11665426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here are a few examples of how to query the DB using CQL.</a:t>
            </a:r>
          </a:p>
          <a:p>
            <a:endParaRPr lang="en-US" dirty="0"/>
          </a:p>
          <a:p>
            <a:r>
              <a:rPr lang="en-US" dirty="0" smtClean="0"/>
              <a:t>In the first example, the three MATCH statements determine if there two nodes of type PERSON with the respective names Sally and John. The handles for these two nodes are stored in the variables “Sally” and “John”.</a:t>
            </a:r>
          </a:p>
          <a:p>
            <a:r>
              <a:rPr lang="en-US" dirty="0" smtClean="0"/>
              <a:t>The third MATCH statement determines if there is a relationship between the two nodes of the type Friend_Of. If so, the handle is stored in “r”.</a:t>
            </a:r>
          </a:p>
          <a:p>
            <a:endParaRPr lang="en-US" dirty="0"/>
          </a:p>
          <a:p>
            <a:r>
              <a:rPr lang="en-US" dirty="0" smtClean="0"/>
              <a:t>Finally, the RETURN statement returns the value of the attribute r.since.</a:t>
            </a:r>
            <a:endParaRPr lang="en-US" dirty="0"/>
          </a:p>
        </p:txBody>
      </p:sp>
      <p:sp>
        <p:nvSpPr>
          <p:cNvPr id="4" name="Slide Number Placeholder 3"/>
          <p:cNvSpPr>
            <a:spLocks noGrp="1"/>
          </p:cNvSpPr>
          <p:nvPr>
            <p:ph type="sldNum" sz="quarter" idx="10"/>
          </p:nvPr>
        </p:nvSpPr>
        <p:spPr/>
        <p:txBody>
          <a:bodyPr/>
          <a:lstStyle/>
          <a:p>
            <a:pPr>
              <a:defRPr/>
            </a:pPr>
            <a:fld id="{C9534124-0E57-4894-BF84-AB181F7E8782}" type="slidenum">
              <a:rPr lang="en-US" altLang="en-US" smtClean="0"/>
              <a:pPr>
                <a:defRPr/>
              </a:pPr>
              <a:t>29</a:t>
            </a:fld>
            <a:endParaRPr lang="en-US" altLang="en-US" dirty="0"/>
          </a:p>
        </p:txBody>
      </p:sp>
    </p:spTree>
    <p:extLst>
      <p:ext uri="{BB962C8B-B14F-4D97-AF65-F5344CB8AC3E}">
        <p14:creationId xmlns:p14="http://schemas.microsoft.com/office/powerpoint/2010/main" val="2583043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have used this Graph DB in two projects. It is a very powerful DB with a good API that can be called from Java.</a:t>
            </a:r>
          </a:p>
          <a:p>
            <a:endParaRPr lang="en-US" dirty="0"/>
          </a:p>
          <a:p>
            <a:r>
              <a:rPr lang="en-US" dirty="0" smtClean="0"/>
              <a:t>The CQL query language is a little difficult to master.</a:t>
            </a:r>
          </a:p>
          <a:p>
            <a:endParaRPr lang="en-US" dirty="0"/>
          </a:p>
          <a:p>
            <a:r>
              <a:rPr lang="en-US" dirty="0" smtClean="0"/>
              <a:t>Note that Neo4J supports both ACID transactions and its for-fee, distributed version also supports the BASE concepts (review Lecture 6).</a:t>
            </a:r>
            <a:endParaRPr lang="en-US" dirty="0"/>
          </a:p>
        </p:txBody>
      </p:sp>
      <p:sp>
        <p:nvSpPr>
          <p:cNvPr id="4" name="Slide Number Placeholder 3"/>
          <p:cNvSpPr>
            <a:spLocks noGrp="1"/>
          </p:cNvSpPr>
          <p:nvPr>
            <p:ph type="sldNum" sz="quarter" idx="10"/>
          </p:nvPr>
        </p:nvSpPr>
        <p:spPr/>
        <p:txBody>
          <a:bodyPr/>
          <a:lstStyle/>
          <a:p>
            <a:pPr>
              <a:defRPr/>
            </a:pPr>
            <a:fld id="{C9534124-0E57-4894-BF84-AB181F7E8782}" type="slidenum">
              <a:rPr lang="en-US" altLang="en-US" smtClean="0"/>
              <a:pPr>
                <a:defRPr/>
              </a:pPr>
              <a:t>30</a:t>
            </a:fld>
            <a:endParaRPr lang="en-US" altLang="en-US" dirty="0"/>
          </a:p>
        </p:txBody>
      </p:sp>
    </p:spTree>
    <p:extLst>
      <p:ext uri="{BB962C8B-B14F-4D97-AF65-F5344CB8AC3E}">
        <p14:creationId xmlns:p14="http://schemas.microsoft.com/office/powerpoint/2010/main" val="25876941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said in Lecture 6, Neo4j is a NoSQL DB.</a:t>
            </a:r>
          </a:p>
          <a:p>
            <a:endParaRPr lang="en-US" dirty="0"/>
          </a:p>
          <a:p>
            <a:r>
              <a:rPr lang="en-US" dirty="0" smtClean="0"/>
              <a:t>The best way to get familiar with it is to read the Graph Databases book and try some of the examples.</a:t>
            </a:r>
          </a:p>
          <a:p>
            <a:endParaRPr lang="en-US" dirty="0"/>
          </a:p>
          <a:p>
            <a:r>
              <a:rPr lang="en-US" dirty="0" smtClean="0"/>
              <a:t>Note, however, that this book was developed around the time of Neo4J version 1.0/2.0. So, there have been some significant improvements since then.</a:t>
            </a:r>
          </a:p>
          <a:p>
            <a:endParaRPr lang="en-US" dirty="0"/>
          </a:p>
          <a:p>
            <a:r>
              <a:rPr lang="en-US" dirty="0" smtClean="0"/>
              <a:t>You should download the documentation from the Neo4j website if you download the DB.</a:t>
            </a:r>
          </a:p>
          <a:p>
            <a:endParaRPr lang="en-US" dirty="0"/>
          </a:p>
        </p:txBody>
      </p:sp>
      <p:sp>
        <p:nvSpPr>
          <p:cNvPr id="4" name="Slide Number Placeholder 3"/>
          <p:cNvSpPr>
            <a:spLocks noGrp="1"/>
          </p:cNvSpPr>
          <p:nvPr>
            <p:ph type="sldNum" sz="quarter" idx="10"/>
          </p:nvPr>
        </p:nvSpPr>
        <p:spPr/>
        <p:txBody>
          <a:bodyPr/>
          <a:lstStyle/>
          <a:p>
            <a:pPr>
              <a:defRPr/>
            </a:pPr>
            <a:fld id="{C9534124-0E57-4894-BF84-AB181F7E8782}" type="slidenum">
              <a:rPr lang="en-US" altLang="en-US" smtClean="0"/>
              <a:pPr>
                <a:defRPr/>
              </a:pPr>
              <a:t>31</a:t>
            </a:fld>
            <a:endParaRPr lang="en-US" altLang="en-US" dirty="0"/>
          </a:p>
        </p:txBody>
      </p:sp>
    </p:spTree>
    <p:extLst>
      <p:ext uri="{BB962C8B-B14F-4D97-AF65-F5344CB8AC3E}">
        <p14:creationId xmlns:p14="http://schemas.microsoft.com/office/powerpoint/2010/main" val="3001455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Frames originated with early AI research by Marvin Minsky at MIT.</a:t>
            </a:r>
          </a:p>
          <a:p>
            <a:endParaRPr lang="en-US" dirty="0"/>
          </a:p>
          <a:p>
            <a:r>
              <a:rPr lang="en-US" dirty="0" smtClean="0"/>
              <a:t>Frames were an early form of object-oriented design and representation. You can see how they also relate to graph representations and tabular representations such as relational DBMSes.</a:t>
            </a:r>
          </a:p>
          <a:p>
            <a:endParaRPr lang="en-US" dirty="0"/>
          </a:p>
          <a:p>
            <a:r>
              <a:rPr lang="en-US" dirty="0" smtClean="0"/>
              <a:t>Frames were used as the basis for many AI systems because of their flexibility and ability to accommodate different data types.</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C9534124-0E57-4894-BF84-AB181F7E8782}" type="slidenum">
              <a:rPr lang="en-US" altLang="en-US" smtClean="0"/>
              <a:pPr>
                <a:defRPr/>
              </a:pPr>
              <a:t>4</a:t>
            </a:fld>
            <a:endParaRPr lang="en-US" altLang="en-US" dirty="0"/>
          </a:p>
        </p:txBody>
      </p:sp>
    </p:spTree>
    <p:extLst>
      <p:ext uri="{BB962C8B-B14F-4D97-AF65-F5344CB8AC3E}">
        <p14:creationId xmlns:p14="http://schemas.microsoft.com/office/powerpoint/2010/main" val="12248094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CQL is a rich query language but it takes a while to master it because it is not as simple as SQL.</a:t>
            </a:r>
          </a:p>
          <a:p>
            <a:endParaRPr lang="en-US" dirty="0"/>
          </a:p>
          <a:p>
            <a:r>
              <a:rPr lang="en-US" dirty="0" smtClean="0"/>
              <a:t>Look at the slides on Conceptual Graphs in Additional material. You will see that the way a Conceptual Graph is declared is similar to the way we use CQL.</a:t>
            </a:r>
          </a:p>
          <a:p>
            <a:endParaRPr lang="en-US" dirty="0" smtClean="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C9534124-0E57-4894-BF84-AB181F7E8782}" type="slidenum">
              <a:rPr lang="en-US" altLang="en-US" smtClean="0"/>
              <a:pPr>
                <a:defRPr/>
              </a:pPr>
              <a:t>32</a:t>
            </a:fld>
            <a:endParaRPr lang="en-US" altLang="en-US" dirty="0"/>
          </a:p>
        </p:txBody>
      </p:sp>
    </p:spTree>
    <p:extLst>
      <p:ext uri="{BB962C8B-B14F-4D97-AF65-F5344CB8AC3E}">
        <p14:creationId xmlns:p14="http://schemas.microsoft.com/office/powerpoint/2010/main" val="5559730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noted, CQL is a declarative query language. So, you say what you want to retrieve from the DB.</a:t>
            </a:r>
          </a:p>
          <a:p>
            <a:endParaRPr lang="en-US" dirty="0"/>
          </a:p>
          <a:p>
            <a:r>
              <a:rPr lang="en-US" dirty="0" smtClean="0"/>
              <a:t>Then, the Neo4J algorithms translate CQL statements into a set of procedures calls – a mini program – and execute that program using the API to retrieve the results for the query.</a:t>
            </a:r>
          </a:p>
          <a:p>
            <a:endParaRPr lang="en-US" dirty="0" smtClean="0"/>
          </a:p>
          <a:p>
            <a:r>
              <a:rPr lang="en-US" dirty="0" smtClean="0"/>
              <a:t>Neo4j keeps statistical information about queries that have been submitted so that it can try to optimize later queries. This is done internal to Neo4J.</a:t>
            </a:r>
          </a:p>
          <a:p>
            <a:endParaRPr lang="en-US" dirty="0"/>
          </a:p>
          <a:p>
            <a:r>
              <a:rPr lang="en-US" dirty="0" smtClean="0"/>
              <a:t>Neo4J uses Lucene to create an index for Nodes and for Relationships. This is built internally and can significantly speed up querying.</a:t>
            </a:r>
          </a:p>
          <a:p>
            <a:endParaRPr lang="en-US" dirty="0"/>
          </a:p>
          <a:p>
            <a:r>
              <a:rPr lang="en-US" dirty="0" smtClean="0"/>
              <a:t>Neo4j provides the user with the ability to create custom indices as well – again, using Lucene.</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C9534124-0E57-4894-BF84-AB181F7E8782}" type="slidenum">
              <a:rPr lang="en-US" altLang="en-US" smtClean="0"/>
              <a:pPr>
                <a:defRPr/>
              </a:pPr>
              <a:t>33</a:t>
            </a:fld>
            <a:endParaRPr lang="en-US" altLang="en-US" dirty="0"/>
          </a:p>
        </p:txBody>
      </p:sp>
    </p:spTree>
    <p:extLst>
      <p:ext uri="{BB962C8B-B14F-4D97-AF65-F5344CB8AC3E}">
        <p14:creationId xmlns:p14="http://schemas.microsoft.com/office/powerpoint/2010/main" val="42735336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create a node, Neo4j returns a handle, which is not a “pointer”!</a:t>
            </a:r>
          </a:p>
          <a:p>
            <a:r>
              <a:rPr lang="en-US" dirty="0" smtClean="0"/>
              <a:t>So, you should assign it to a variable or enter it into an ArrayList or other data structure.</a:t>
            </a:r>
          </a:p>
          <a:p>
            <a:endParaRPr lang="en-US" dirty="0"/>
          </a:p>
          <a:p>
            <a:r>
              <a:rPr lang="en-US" dirty="0" smtClean="0"/>
              <a:t>The idea of a &lt;label-name&gt; is to associate a name with a category. A node may be a member of many categories.</a:t>
            </a:r>
            <a:endParaRPr lang="en-US" dirty="0"/>
          </a:p>
        </p:txBody>
      </p:sp>
      <p:sp>
        <p:nvSpPr>
          <p:cNvPr id="4" name="Slide Number Placeholder 3"/>
          <p:cNvSpPr>
            <a:spLocks noGrp="1"/>
          </p:cNvSpPr>
          <p:nvPr>
            <p:ph type="sldNum" sz="quarter" idx="10"/>
          </p:nvPr>
        </p:nvSpPr>
        <p:spPr/>
        <p:txBody>
          <a:bodyPr/>
          <a:lstStyle/>
          <a:p>
            <a:pPr>
              <a:defRPr/>
            </a:pPr>
            <a:fld id="{C9534124-0E57-4894-BF84-AB181F7E8782}" type="slidenum">
              <a:rPr lang="en-US" altLang="en-US" smtClean="0"/>
              <a:pPr>
                <a:defRPr/>
              </a:pPr>
              <a:t>34</a:t>
            </a:fld>
            <a:endParaRPr lang="en-US" altLang="en-US" dirty="0"/>
          </a:p>
        </p:txBody>
      </p:sp>
    </p:spTree>
    <p:extLst>
      <p:ext uri="{BB962C8B-B14F-4D97-AF65-F5344CB8AC3E}">
        <p14:creationId xmlns:p14="http://schemas.microsoft.com/office/powerpoint/2010/main" val="27255940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smtClean="0"/>
              <a:t>Here is how to enter data into a Neo4j DB.</a:t>
            </a:r>
          </a:p>
          <a:p>
            <a:r>
              <a:rPr lang="en-US" sz="1100" dirty="0" smtClean="0"/>
              <a:t>Neo4j operates on a transaction basis. Go back and review the slides in lecture 6 where we talk about transactions.</a:t>
            </a:r>
          </a:p>
          <a:p>
            <a:endParaRPr lang="en-US" sz="1100" dirty="0"/>
          </a:p>
          <a:p>
            <a:r>
              <a:rPr lang="en-US" sz="1100" dirty="0" smtClean="0"/>
              <a:t>You declare a transaction as show in the first line. This create a data structure  which holds information about the transaction.</a:t>
            </a:r>
          </a:p>
          <a:p>
            <a:r>
              <a:rPr lang="en-US" sz="1100" dirty="0" smtClean="0"/>
              <a:t>Note that is enclosed in try…catch structure.</a:t>
            </a:r>
          </a:p>
          <a:p>
            <a:r>
              <a:rPr lang="en-US" sz="1100" dirty="0" smtClean="0"/>
              <a:t>I don’t show any exception handling here, but they would come before the “finally” clause.</a:t>
            </a:r>
          </a:p>
          <a:p>
            <a:r>
              <a:rPr lang="en-US" sz="1100" dirty="0" smtClean="0"/>
              <a:t>You declare theDoctor as a Node and then you can set its properties (i.e., its attributes).</a:t>
            </a:r>
            <a:endParaRPr lang="en-US" sz="1100" dirty="0"/>
          </a:p>
          <a:p>
            <a:r>
              <a:rPr lang="en-US" sz="1100" dirty="0" smtClean="0"/>
              <a:t>Creating a relationship is from a node to another node. You should give the relationship a name. There is an API call that let’s you list the relationships known within the DB, and for a node.</a:t>
            </a:r>
          </a:p>
          <a:p>
            <a:endParaRPr lang="en-US" sz="1100" dirty="0"/>
          </a:p>
          <a:p>
            <a:r>
              <a:rPr lang="en-US" sz="1100" dirty="0" smtClean="0"/>
              <a:t>You close the transaction with a tx.success call, which allows Neo4j to commit all changes in the DB.</a:t>
            </a:r>
            <a:r>
              <a:rPr lang="en-US" sz="1100" dirty="0"/>
              <a:t> </a:t>
            </a:r>
            <a:r>
              <a:rPr lang="en-US" sz="1100" dirty="0" smtClean="0"/>
              <a:t>(Remember what we meant by “commit”). </a:t>
            </a:r>
          </a:p>
          <a:p>
            <a:r>
              <a:rPr lang="en-US" sz="1100" dirty="0" smtClean="0"/>
              <a:t>Failure to declare this cause the transaction to fail (as I found many time when I forgot to put it in.).</a:t>
            </a:r>
            <a:endParaRPr lang="en-US" sz="1100" dirty="0"/>
          </a:p>
        </p:txBody>
      </p:sp>
      <p:sp>
        <p:nvSpPr>
          <p:cNvPr id="4" name="Slide Number Placeholder 3"/>
          <p:cNvSpPr>
            <a:spLocks noGrp="1"/>
          </p:cNvSpPr>
          <p:nvPr>
            <p:ph type="sldNum" sz="quarter" idx="10"/>
          </p:nvPr>
        </p:nvSpPr>
        <p:spPr/>
        <p:txBody>
          <a:bodyPr/>
          <a:lstStyle/>
          <a:p>
            <a:pPr>
              <a:defRPr/>
            </a:pPr>
            <a:fld id="{C9534124-0E57-4894-BF84-AB181F7E8782}" type="slidenum">
              <a:rPr lang="en-US" altLang="en-US" smtClean="0"/>
              <a:pPr>
                <a:defRPr/>
              </a:pPr>
              <a:t>35</a:t>
            </a:fld>
            <a:endParaRPr lang="en-US" altLang="en-US" dirty="0"/>
          </a:p>
        </p:txBody>
      </p:sp>
    </p:spTree>
    <p:extLst>
      <p:ext uri="{BB962C8B-B14F-4D97-AF65-F5344CB8AC3E}">
        <p14:creationId xmlns:p14="http://schemas.microsoft.com/office/powerpoint/2010/main" val="17262811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p:spPr>
        <p:txBody>
          <a:bodyPr/>
          <a:lstStyle/>
          <a:p>
            <a:r>
              <a:rPr lang="en-US" dirty="0" smtClean="0"/>
              <a:t>Neo4J  tracks the nodes and the relationships using Lucene indices.</a:t>
            </a:r>
          </a:p>
          <a:p>
            <a:r>
              <a:rPr lang="en-US" dirty="0" smtClean="0"/>
              <a:t>Interesting nodes are ones that have been referenced many times via API calls or CQL queries. But, these span all of the nodes in the Graph DB.</a:t>
            </a:r>
          </a:p>
          <a:p>
            <a:endParaRPr lang="en-US" dirty="0"/>
          </a:p>
          <a:p>
            <a:r>
              <a:rPr lang="en-US" dirty="0" smtClean="0"/>
              <a:t>You may create your own indices for subsets of nodes (and then use these indices in queries) by the CREATE INDEX command. So, you might create an index on nodes that have a specified value for an attribute.</a:t>
            </a:r>
          </a:p>
          <a:p>
            <a:endParaRPr lang="en-US" dirty="0"/>
          </a:p>
          <a:p>
            <a:r>
              <a:rPr lang="en-US" dirty="0" smtClean="0"/>
              <a:t>Or. Nodes that have particular labels. You have a lot of flexibility in this regard.</a:t>
            </a:r>
          </a:p>
          <a:p>
            <a:endParaRPr lang="en-US" dirty="0"/>
          </a:p>
          <a:p>
            <a:r>
              <a:rPr lang="en-US" altLang="en-US" dirty="0"/>
              <a:t>Lucene is the default IndexManager</a:t>
            </a:r>
          </a:p>
          <a:p>
            <a:pPr lvl="1"/>
            <a:r>
              <a:rPr lang="en-US" altLang="en-US" dirty="0"/>
              <a:t>Supports many indexes per database</a:t>
            </a:r>
          </a:p>
          <a:p>
            <a:pPr lvl="1"/>
            <a:r>
              <a:rPr lang="en-US" altLang="en-US" dirty="0"/>
              <a:t>Each index supports nodes </a:t>
            </a:r>
            <a:r>
              <a:rPr lang="en-US" altLang="en-US" i="1" dirty="0"/>
              <a:t>or</a:t>
            </a:r>
            <a:r>
              <a:rPr lang="en-US" altLang="en-US" dirty="0"/>
              <a:t> relationships</a:t>
            </a:r>
          </a:p>
          <a:p>
            <a:pPr lvl="1"/>
            <a:r>
              <a:rPr lang="en-US" altLang="en-US" dirty="0"/>
              <a:t>Supports exact and regex-based matching</a:t>
            </a:r>
          </a:p>
          <a:p>
            <a:pPr lvl="1"/>
            <a:r>
              <a:rPr lang="en-US" altLang="en-US" dirty="0"/>
              <a:t>Supports </a:t>
            </a:r>
            <a:r>
              <a:rPr lang="en-US" altLang="en-US" dirty="0" smtClean="0"/>
              <a:t>scoring the number </a:t>
            </a:r>
            <a:r>
              <a:rPr lang="en-US" altLang="en-US" dirty="0"/>
              <a:t>of hits in the index for a given item</a:t>
            </a:r>
          </a:p>
          <a:p>
            <a:endParaRPr lang="en-US" dirty="0"/>
          </a:p>
        </p:txBody>
      </p:sp>
      <p:sp>
        <p:nvSpPr>
          <p:cNvPr id="4" name="Slide Number Placeholder 3"/>
          <p:cNvSpPr>
            <a:spLocks noGrp="1"/>
          </p:cNvSpPr>
          <p:nvPr>
            <p:ph type="sldNum" sz="quarter" idx="10"/>
          </p:nvPr>
        </p:nvSpPr>
        <p:spPr/>
        <p:txBody>
          <a:bodyPr/>
          <a:lstStyle/>
          <a:p>
            <a:pPr>
              <a:defRPr/>
            </a:pPr>
            <a:fld id="{C9534124-0E57-4894-BF84-AB181F7E8782}" type="slidenum">
              <a:rPr lang="en-US" altLang="en-US" smtClean="0"/>
              <a:pPr>
                <a:defRPr/>
              </a:pPr>
              <a:t>36</a:t>
            </a:fld>
            <a:endParaRPr lang="en-US" altLang="en-US" dirty="0"/>
          </a:p>
        </p:txBody>
      </p:sp>
    </p:spTree>
    <p:extLst>
      <p:ext uri="{BB962C8B-B14F-4D97-AF65-F5344CB8AC3E}">
        <p14:creationId xmlns:p14="http://schemas.microsoft.com/office/powerpoint/2010/main" val="11915104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example shows how you can create a node index for just those nodes that have the label “planets”.</a:t>
            </a:r>
          </a:p>
          <a:p>
            <a:endParaRPr lang="en-US" dirty="0"/>
          </a:p>
          <a:p>
            <a:r>
              <a:rPr lang="en-US" dirty="0" smtClean="0"/>
              <a:t>Similarly, the second shows you can create a relationship index for those relationships that have a label “enemies”</a:t>
            </a:r>
          </a:p>
          <a:p>
            <a:endParaRPr lang="en-US" dirty="0"/>
          </a:p>
          <a:p>
            <a:r>
              <a:rPr lang="en-US" dirty="0" smtClean="0"/>
              <a:t>The last example uses a Doctor Who DB.</a:t>
            </a:r>
          </a:p>
          <a:p>
            <a:r>
              <a:rPr lang="en-US" dirty="0" smtClean="0"/>
              <a:t>First, you create an index of actors from the DB. </a:t>
            </a:r>
          </a:p>
          <a:p>
            <a:r>
              <a:rPr lang="en-US" dirty="0" smtClean="0"/>
              <a:t>Then using the index, you search for Roger Delgado and fetch the first node.</a:t>
            </a:r>
            <a:endParaRPr lang="en-US" dirty="0"/>
          </a:p>
        </p:txBody>
      </p:sp>
      <p:sp>
        <p:nvSpPr>
          <p:cNvPr id="4" name="Slide Number Placeholder 3"/>
          <p:cNvSpPr>
            <a:spLocks noGrp="1"/>
          </p:cNvSpPr>
          <p:nvPr>
            <p:ph type="sldNum" sz="quarter" idx="10"/>
          </p:nvPr>
        </p:nvSpPr>
        <p:spPr/>
        <p:txBody>
          <a:bodyPr/>
          <a:lstStyle/>
          <a:p>
            <a:pPr>
              <a:defRPr/>
            </a:pPr>
            <a:fld id="{C9534124-0E57-4894-BF84-AB181F7E8782}" type="slidenum">
              <a:rPr lang="en-US" altLang="en-US" smtClean="0"/>
              <a:pPr>
                <a:defRPr/>
              </a:pPr>
              <a:t>37</a:t>
            </a:fld>
            <a:endParaRPr lang="en-US" altLang="en-US" dirty="0"/>
          </a:p>
        </p:txBody>
      </p:sp>
    </p:spTree>
    <p:extLst>
      <p:ext uri="{BB962C8B-B14F-4D97-AF65-F5344CB8AC3E}">
        <p14:creationId xmlns:p14="http://schemas.microsoft.com/office/powerpoint/2010/main" val="7841526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first section, we use GraphDataBaseService to open a channel to the DB.</a:t>
            </a:r>
          </a:p>
          <a:p>
            <a:r>
              <a:rPr lang="en-US" dirty="0" smtClean="0"/>
              <a:t>Then, create an index on Nodes for “species”</a:t>
            </a:r>
          </a:p>
          <a:p>
            <a:r>
              <a:rPr lang="en-US" dirty="0" smtClean="0"/>
              <a:t>Then, query for a species type.</a:t>
            </a:r>
          </a:p>
          <a:p>
            <a:endParaRPr lang="en-US" dirty="0"/>
          </a:p>
          <a:p>
            <a:r>
              <a:rPr lang="en-US" dirty="0" smtClean="0"/>
              <a:t>In the second section, we use a transaction to create node named “Nixon”</a:t>
            </a:r>
          </a:p>
          <a:p>
            <a:r>
              <a:rPr lang="en-US" dirty="0" smtClean="0"/>
              <a:t>Then, we assign to “Nixon” an attribute “character” with the value “Richard Nixon”</a:t>
            </a:r>
          </a:p>
          <a:p>
            <a:r>
              <a:rPr lang="en-US" dirty="0" smtClean="0"/>
              <a:t>Finally, we add to our index “characters” the “Nixon” node.</a:t>
            </a:r>
          </a:p>
          <a:p>
            <a:r>
              <a:rPr lang="en-US" dirty="0" smtClean="0"/>
              <a:t>tx.success() only gets executed if the previous statements succeed.</a:t>
            </a:r>
          </a:p>
          <a:p>
            <a:r>
              <a:rPr lang="en-US" dirty="0" smtClean="0"/>
              <a:t>It commits the results, thus leaving the DB in a consistent state.</a:t>
            </a:r>
            <a:endParaRPr lang="en-US" dirty="0"/>
          </a:p>
        </p:txBody>
      </p:sp>
      <p:sp>
        <p:nvSpPr>
          <p:cNvPr id="4" name="Slide Number Placeholder 3"/>
          <p:cNvSpPr>
            <a:spLocks noGrp="1"/>
          </p:cNvSpPr>
          <p:nvPr>
            <p:ph type="sldNum" sz="quarter" idx="10"/>
          </p:nvPr>
        </p:nvSpPr>
        <p:spPr/>
        <p:txBody>
          <a:bodyPr/>
          <a:lstStyle/>
          <a:p>
            <a:pPr>
              <a:defRPr/>
            </a:pPr>
            <a:fld id="{C9534124-0E57-4894-BF84-AB181F7E8782}" type="slidenum">
              <a:rPr lang="en-US" altLang="en-US" smtClean="0"/>
              <a:pPr>
                <a:defRPr/>
              </a:pPr>
              <a:t>38</a:t>
            </a:fld>
            <a:endParaRPr lang="en-US" altLang="en-US" dirty="0"/>
          </a:p>
        </p:txBody>
      </p:sp>
    </p:spTree>
    <p:extLst>
      <p:ext uri="{BB962C8B-B14F-4D97-AF65-F5344CB8AC3E}">
        <p14:creationId xmlns:p14="http://schemas.microsoft.com/office/powerpoint/2010/main" val="3928462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Exercise for the Reader:</a:t>
            </a:r>
          </a:p>
          <a:p>
            <a:endParaRPr lang="en-US" dirty="0"/>
          </a:p>
          <a:p>
            <a:r>
              <a:rPr lang="en-US" dirty="0" smtClean="0"/>
              <a:t>What is the path to get from Ann to Mark?</a:t>
            </a:r>
          </a:p>
          <a:p>
            <a:endParaRPr lang="en-US" dirty="0"/>
          </a:p>
          <a:p>
            <a:r>
              <a:rPr lang="en-US" dirty="0" smtClean="0"/>
              <a:t>Are there more than one path? </a:t>
            </a:r>
            <a:endParaRPr lang="en-US" dirty="0"/>
          </a:p>
        </p:txBody>
      </p:sp>
      <p:sp>
        <p:nvSpPr>
          <p:cNvPr id="4" name="Slide Number Placeholder 3"/>
          <p:cNvSpPr>
            <a:spLocks noGrp="1"/>
          </p:cNvSpPr>
          <p:nvPr>
            <p:ph type="sldNum" sz="quarter" idx="10"/>
          </p:nvPr>
        </p:nvSpPr>
        <p:spPr/>
        <p:txBody>
          <a:bodyPr/>
          <a:lstStyle/>
          <a:p>
            <a:pPr>
              <a:defRPr/>
            </a:pPr>
            <a:fld id="{C9534124-0E57-4894-BF84-AB181F7E8782}" type="slidenum">
              <a:rPr lang="en-US" altLang="en-US" smtClean="0"/>
              <a:pPr>
                <a:defRPr/>
              </a:pPr>
              <a:t>39</a:t>
            </a:fld>
            <a:endParaRPr lang="en-US" altLang="en-US" dirty="0"/>
          </a:p>
        </p:txBody>
      </p:sp>
    </p:spTree>
    <p:extLst>
      <p:ext uri="{BB962C8B-B14F-4D97-AF65-F5344CB8AC3E}">
        <p14:creationId xmlns:p14="http://schemas.microsoft.com/office/powerpoint/2010/main" val="9784618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one of the major problems in Graph Analytics:</a:t>
            </a:r>
          </a:p>
          <a:p>
            <a:r>
              <a:rPr lang="en-US" dirty="0" smtClean="0"/>
              <a:t>Can we find instances of subgraph within a larger graph?</a:t>
            </a:r>
          </a:p>
          <a:p>
            <a:r>
              <a:rPr lang="en-US" dirty="0" smtClean="0"/>
              <a:t>This may be an exact match or a similarity match.</a:t>
            </a:r>
            <a:endParaRPr lang="en-US" dirty="0"/>
          </a:p>
          <a:p>
            <a:r>
              <a:rPr lang="en-US" dirty="0" smtClean="0"/>
              <a:t>Scalability is the problem!</a:t>
            </a:r>
          </a:p>
          <a:p>
            <a:r>
              <a:rPr lang="en-US" dirty="0" smtClean="0"/>
              <a:t>A brute force approach for exact match is:</a:t>
            </a:r>
          </a:p>
          <a:p>
            <a:pPr marL="228600" indent="-228600">
              <a:buAutoNum type="arabicPeriod"/>
            </a:pPr>
            <a:r>
              <a:rPr lang="en-US" dirty="0" smtClean="0"/>
              <a:t>Pick a node in a subgraph</a:t>
            </a:r>
          </a:p>
          <a:p>
            <a:pPr marL="228600" indent="-228600">
              <a:buAutoNum type="arabicPeriod"/>
            </a:pPr>
            <a:r>
              <a:rPr lang="en-US" dirty="0" smtClean="0"/>
              <a:t>Compare the subgraph to the graph by following the edges in the subgraph and matching them to edges in the graph.</a:t>
            </a:r>
          </a:p>
          <a:p>
            <a:r>
              <a:rPr lang="en-US" dirty="0" smtClean="0"/>
              <a:t>When you try to do this for similarity matching, you have to find all nodes in the graph that have attributes equivalent to or similar to the nodes in the subgraph.</a:t>
            </a:r>
          </a:p>
          <a:p>
            <a:r>
              <a:rPr lang="en-US" dirty="0" smtClean="0"/>
              <a:t>Which means you may have to search the whole graph.</a:t>
            </a:r>
          </a:p>
          <a:p>
            <a:r>
              <a:rPr lang="en-US" dirty="0" smtClean="0"/>
              <a:t>This is what makes it NP-Complete.</a:t>
            </a:r>
          </a:p>
          <a:p>
            <a:endParaRPr lang="en-US" dirty="0"/>
          </a:p>
          <a:p>
            <a:r>
              <a:rPr lang="en-US" dirty="0" smtClean="0">
                <a:solidFill>
                  <a:srgbClr val="FF0000"/>
                </a:solidFill>
              </a:rPr>
              <a:t>NP-Complete: A decision problem whose answer can be computed by a brute force algorithm in polynomial time given the size of the input.</a:t>
            </a:r>
          </a:p>
          <a:p>
            <a:endParaRPr lang="en-US" dirty="0" smtClean="0"/>
          </a:p>
          <a:p>
            <a:r>
              <a:rPr lang="en-US" dirty="0" smtClean="0"/>
              <a:t>See: </a:t>
            </a:r>
            <a:r>
              <a:rPr lang="en-US" i="1" dirty="0">
                <a:hlinkClick r:id="rId3" tooltip="Michael R. Garey"/>
              </a:rPr>
              <a:t>Garey, Michael R.</a:t>
            </a:r>
            <a:r>
              <a:rPr lang="en-US" i="1" dirty="0"/>
              <a:t>; </a:t>
            </a:r>
            <a:r>
              <a:rPr lang="en-US" i="1" dirty="0">
                <a:hlinkClick r:id="rId4" tooltip="David S. Johnson"/>
              </a:rPr>
              <a:t>Johnson, D. S.</a:t>
            </a:r>
            <a:r>
              <a:rPr lang="en-US" i="1" dirty="0"/>
              <a:t> (1979). </a:t>
            </a:r>
            <a:r>
              <a:rPr lang="en-US" i="1" dirty="0">
                <a:hlinkClick r:id="rId5" tooltip="Victor Klee"/>
              </a:rPr>
              <a:t>Victor Klee</a:t>
            </a:r>
            <a:r>
              <a:rPr lang="en-US" i="1" dirty="0"/>
              <a:t> (ed.). </a:t>
            </a:r>
            <a:r>
              <a:rPr lang="en-US" i="1" dirty="0">
                <a:hlinkClick r:id="rId6" tooltip="Computers and Intractability: A Guide to the Theory of NP-Completeness"/>
              </a:rPr>
              <a:t>Computers and Intractability: A Guide to the Theory of NP-Completeness</a:t>
            </a:r>
            <a:r>
              <a:rPr lang="en-US" i="1" dirty="0"/>
              <a:t>. A Series of Books in the Mathematical Sciences. San Francisco, Calif.: </a:t>
            </a:r>
            <a:endParaRPr lang="en-US" dirty="0"/>
          </a:p>
        </p:txBody>
      </p:sp>
      <p:sp>
        <p:nvSpPr>
          <p:cNvPr id="4" name="Slide Number Placeholder 3"/>
          <p:cNvSpPr>
            <a:spLocks noGrp="1"/>
          </p:cNvSpPr>
          <p:nvPr>
            <p:ph type="sldNum" sz="quarter" idx="10"/>
          </p:nvPr>
        </p:nvSpPr>
        <p:spPr/>
        <p:txBody>
          <a:bodyPr/>
          <a:lstStyle/>
          <a:p>
            <a:pPr>
              <a:defRPr/>
            </a:pPr>
            <a:fld id="{C9534124-0E57-4894-BF84-AB181F7E8782}" type="slidenum">
              <a:rPr lang="en-US" altLang="en-US" smtClean="0"/>
              <a:pPr>
                <a:defRPr/>
              </a:pPr>
              <a:t>40</a:t>
            </a:fld>
            <a:endParaRPr lang="en-US" altLang="en-US" dirty="0"/>
          </a:p>
        </p:txBody>
      </p:sp>
    </p:spTree>
    <p:extLst>
      <p:ext uri="{BB962C8B-B14F-4D97-AF65-F5344CB8AC3E}">
        <p14:creationId xmlns:p14="http://schemas.microsoft.com/office/powerpoint/2010/main" val="11462086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one solution.</a:t>
            </a:r>
          </a:p>
          <a:p>
            <a:r>
              <a:rPr lang="en-US" dirty="0" smtClean="0"/>
              <a:t>Indexing is not guaranteed to find every instance of Query Graph Q, depending on how the matching is performed.</a:t>
            </a:r>
          </a:p>
          <a:p>
            <a:endParaRPr lang="en-US" dirty="0"/>
          </a:p>
        </p:txBody>
      </p:sp>
      <p:sp>
        <p:nvSpPr>
          <p:cNvPr id="4" name="Slide Number Placeholder 3"/>
          <p:cNvSpPr>
            <a:spLocks noGrp="1"/>
          </p:cNvSpPr>
          <p:nvPr>
            <p:ph type="sldNum" sz="quarter" idx="10"/>
          </p:nvPr>
        </p:nvSpPr>
        <p:spPr/>
        <p:txBody>
          <a:bodyPr/>
          <a:lstStyle/>
          <a:p>
            <a:pPr>
              <a:defRPr/>
            </a:pPr>
            <a:fld id="{C9534124-0E57-4894-BF84-AB181F7E8782}" type="slidenum">
              <a:rPr lang="en-US" altLang="en-US" smtClean="0"/>
              <a:pPr>
                <a:defRPr/>
              </a:pPr>
              <a:t>41</a:t>
            </a:fld>
            <a:endParaRPr lang="en-US" altLang="en-US" dirty="0"/>
          </a:p>
        </p:txBody>
      </p:sp>
    </p:spTree>
    <p:extLst>
      <p:ext uri="{BB962C8B-B14F-4D97-AF65-F5344CB8AC3E}">
        <p14:creationId xmlns:p14="http://schemas.microsoft.com/office/powerpoint/2010/main" val="620673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9534124-0E57-4894-BF84-AB181F7E8782}" type="slidenum">
              <a:rPr lang="en-US" altLang="en-US" smtClean="0"/>
              <a:pPr>
                <a:defRPr/>
              </a:pPr>
              <a:t>5</a:t>
            </a:fld>
            <a:endParaRPr lang="en-US" altLang="en-US" dirty="0"/>
          </a:p>
        </p:txBody>
      </p:sp>
    </p:spTree>
    <p:extLst>
      <p:ext uri="{BB962C8B-B14F-4D97-AF65-F5344CB8AC3E}">
        <p14:creationId xmlns:p14="http://schemas.microsoft.com/office/powerpoint/2010/main" val="16591254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lots of challenges in Graphs &amp; Networks:</a:t>
            </a:r>
          </a:p>
          <a:p>
            <a:r>
              <a:rPr lang="en-US" dirty="0" smtClean="0"/>
              <a:t>Consider a given popular individual with say 1000 friends. Computing the spreading waves from each of those friends  and their friends and their friends…</a:t>
            </a:r>
          </a:p>
          <a:p>
            <a:r>
              <a:rPr lang="en-US" dirty="0" smtClean="0"/>
              <a:t>Well, you get the picture – it could be a very large graph!!</a:t>
            </a:r>
          </a:p>
          <a:p>
            <a:r>
              <a:rPr lang="en-US" dirty="0" smtClean="0"/>
              <a:t>This graph changes topologically as people “friend” and “unfriend” others. </a:t>
            </a:r>
          </a:p>
          <a:p>
            <a:r>
              <a:rPr lang="en-US" dirty="0" smtClean="0"/>
              <a:t>Some people drop out of Facebook – it lost of lot of users due to the Cambridge Analytica scandal.</a:t>
            </a:r>
          </a:p>
          <a:p>
            <a:r>
              <a:rPr lang="en-US" dirty="0" smtClean="0"/>
              <a:t>Facebook pages are spread over thousands of servers. So, there communications costs to access all of that data.</a:t>
            </a:r>
          </a:p>
          <a:p>
            <a:r>
              <a:rPr lang="en-US" dirty="0" smtClean="0"/>
              <a:t>Most users only access a small subgraph of this larger graph.</a:t>
            </a:r>
          </a:p>
          <a:p>
            <a:r>
              <a:rPr lang="en-US" dirty="0" smtClean="0"/>
              <a:t>For a given individual, if you consider different subgroups of an individual – what we call “communities”, the intersection of memberships in all these communities might be null, but in any pair is highly likely to be non-null.</a:t>
            </a:r>
          </a:p>
          <a:p>
            <a:r>
              <a:rPr lang="en-US" dirty="0" smtClean="0"/>
              <a:t>Traditional graph theory does not handle dynamic evolution of these types of graphs, but this is a rich area of study given the emergence of social media.</a:t>
            </a:r>
          </a:p>
          <a:p>
            <a:endParaRPr lang="en-US" dirty="0"/>
          </a:p>
        </p:txBody>
      </p:sp>
      <p:sp>
        <p:nvSpPr>
          <p:cNvPr id="4" name="Slide Number Placeholder 3"/>
          <p:cNvSpPr>
            <a:spLocks noGrp="1"/>
          </p:cNvSpPr>
          <p:nvPr>
            <p:ph type="sldNum" sz="quarter" idx="10"/>
          </p:nvPr>
        </p:nvSpPr>
        <p:spPr/>
        <p:txBody>
          <a:bodyPr/>
          <a:lstStyle/>
          <a:p>
            <a:pPr>
              <a:defRPr/>
            </a:pPr>
            <a:fld id="{C9534124-0E57-4894-BF84-AB181F7E8782}" type="slidenum">
              <a:rPr lang="en-US" altLang="en-US" smtClean="0"/>
              <a:pPr>
                <a:defRPr/>
              </a:pPr>
              <a:t>43</a:t>
            </a:fld>
            <a:endParaRPr lang="en-US" altLang="en-US" dirty="0"/>
          </a:p>
        </p:txBody>
      </p:sp>
    </p:spTree>
    <p:extLst>
      <p:ext uri="{BB962C8B-B14F-4D97-AF65-F5344CB8AC3E}">
        <p14:creationId xmlns:p14="http://schemas.microsoft.com/office/powerpoint/2010/main" val="13276985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9534124-0E57-4894-BF84-AB181F7E8782}" type="slidenum">
              <a:rPr lang="en-US" altLang="en-US" smtClean="0"/>
              <a:pPr>
                <a:defRPr/>
              </a:pPr>
              <a:t>52</a:t>
            </a:fld>
            <a:endParaRPr lang="en-US" altLang="en-US" dirty="0"/>
          </a:p>
        </p:txBody>
      </p:sp>
    </p:spTree>
    <p:extLst>
      <p:ext uri="{BB962C8B-B14F-4D97-AF65-F5344CB8AC3E}">
        <p14:creationId xmlns:p14="http://schemas.microsoft.com/office/powerpoint/2010/main" val="21603718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FEE0DEC-F8A6-4F77-9D3F-E242F7EE9911}" type="slidenum">
              <a:rPr lang="en-US" altLang="en-US" smtClean="0"/>
              <a:pPr/>
              <a:t>58</a:t>
            </a:fld>
            <a:endParaRPr lang="en-US" altLang="en-US" dirty="0"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endParaRPr lang="en-US" altLang="en-US" dirty="0" smtClean="0"/>
          </a:p>
        </p:txBody>
      </p:sp>
    </p:spTree>
    <p:extLst>
      <p:ext uri="{BB962C8B-B14F-4D97-AF65-F5344CB8AC3E}">
        <p14:creationId xmlns:p14="http://schemas.microsoft.com/office/powerpoint/2010/main" val="2918377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1EC3ADF-F196-4361-90E2-45A6E3EA585E}" type="slidenum">
              <a:rPr lang="en-US" altLang="en-US" smtClean="0"/>
              <a:pPr/>
              <a:t>59</a:t>
            </a:fld>
            <a:endParaRPr lang="en-US" alt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endParaRPr lang="en-US" altLang="en-US" dirty="0" smtClean="0"/>
          </a:p>
        </p:txBody>
      </p:sp>
    </p:spTree>
    <p:extLst>
      <p:ext uri="{BB962C8B-B14F-4D97-AF65-F5344CB8AC3E}">
        <p14:creationId xmlns:p14="http://schemas.microsoft.com/office/powerpoint/2010/main" val="42691886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BF86B03-AAE2-4653-A6F1-693DD5F4EB8C}" type="slidenum">
              <a:rPr lang="en-US" altLang="en-US" smtClean="0"/>
              <a:pPr/>
              <a:t>60</a:t>
            </a:fld>
            <a:endParaRPr lang="en-US" altLang="en-US" dirty="0"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endParaRPr lang="en-US" altLang="en-US" dirty="0" smtClean="0"/>
          </a:p>
        </p:txBody>
      </p:sp>
    </p:spTree>
    <p:extLst>
      <p:ext uri="{BB962C8B-B14F-4D97-AF65-F5344CB8AC3E}">
        <p14:creationId xmlns:p14="http://schemas.microsoft.com/office/powerpoint/2010/main" val="16440913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093034B-B3F9-44D3-930A-C7A43C96270D}" type="slidenum">
              <a:rPr lang="en-US" altLang="en-US" smtClean="0"/>
              <a:pPr>
                <a:spcBef>
                  <a:spcPct val="0"/>
                </a:spcBef>
              </a:pPr>
              <a:t>77</a:t>
            </a:fld>
            <a:endParaRPr lang="en-US" altLang="en-US" dirty="0"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37956173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03F04F6-5AFB-4272-95FB-7B6257ACDEE0}" type="slidenum">
              <a:rPr lang="en-US" altLang="en-US" smtClean="0"/>
              <a:pPr>
                <a:spcBef>
                  <a:spcPct val="0"/>
                </a:spcBef>
              </a:pPr>
              <a:t>78</a:t>
            </a:fld>
            <a:endParaRPr lang="en-US" altLang="en-US" dirty="0"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15338529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C5E24BD-0E94-40A2-A174-666C8E1AF07A}" type="slidenum">
              <a:rPr lang="en-US" altLang="en-US" smtClean="0"/>
              <a:pPr>
                <a:spcBef>
                  <a:spcPct val="0"/>
                </a:spcBef>
              </a:pPr>
              <a:t>79</a:t>
            </a:fld>
            <a:endParaRPr lang="en-US" altLang="en-US" dirty="0"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18679594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5EA7E0F-0EFF-4C81-B992-93FA989FEA4A}" type="slidenum">
              <a:rPr lang="en-US" altLang="en-US" smtClean="0"/>
              <a:pPr>
                <a:spcBef>
                  <a:spcPct val="0"/>
                </a:spcBef>
              </a:pPr>
              <a:t>80</a:t>
            </a:fld>
            <a:endParaRPr lang="en-US" altLang="en-US" dirty="0"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4533724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0FA5EAB-49D9-45F7-B7D3-91273CD28287}" type="slidenum">
              <a:rPr lang="en-US" altLang="en-US" smtClean="0"/>
              <a:pPr/>
              <a:t>81</a:t>
            </a:fld>
            <a:endParaRPr lang="en-US" altLang="en-US" dirty="0"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endParaRPr lang="en-US" altLang="en-US" dirty="0" smtClean="0"/>
          </a:p>
        </p:txBody>
      </p:sp>
    </p:spTree>
    <p:extLst>
      <p:ext uri="{BB962C8B-B14F-4D97-AF65-F5344CB8AC3E}">
        <p14:creationId xmlns:p14="http://schemas.microsoft.com/office/powerpoint/2010/main" val="2587688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 graphs, the arcs are not labeled. Rather connectors are represented by elliptical structures.</a:t>
            </a:r>
          </a:p>
          <a:p>
            <a:r>
              <a:rPr lang="en-US" dirty="0" smtClean="0"/>
              <a:t>Knowledge objects are represented in rectangles.</a:t>
            </a:r>
            <a:endParaRPr lang="en-US" dirty="0"/>
          </a:p>
          <a:p>
            <a:r>
              <a:rPr lang="en-US" dirty="0" smtClean="0"/>
              <a:t>Both objects and connectors can have attributes attached to them.</a:t>
            </a:r>
          </a:p>
          <a:p>
            <a:r>
              <a:rPr lang="en-US" dirty="0" smtClean="0"/>
              <a:t>A good CG system will have predefined objects, connectors and attributes based on domain knowledge.</a:t>
            </a:r>
          </a:p>
          <a:p>
            <a:r>
              <a:rPr lang="en-US" dirty="0" smtClean="0"/>
              <a:t>For specific domains, frameworks can be defined that are then populated with specific instances of objects, connectors, and attributes, e.g. assigned particular values.</a:t>
            </a:r>
            <a:endParaRPr lang="en-US" dirty="0"/>
          </a:p>
          <a:p>
            <a:r>
              <a:rPr lang="en-US" i="1" dirty="0" smtClean="0"/>
              <a:t>A dog name emma is brown</a:t>
            </a:r>
          </a:p>
          <a:p>
            <a:endParaRPr lang="en-US" i="1" dirty="0"/>
          </a:p>
          <a:p>
            <a:endParaRPr lang="en-US" i="1" dirty="0" smtClean="0"/>
          </a:p>
          <a:p>
            <a:endParaRPr lang="en-US" i="1" dirty="0"/>
          </a:p>
          <a:p>
            <a:r>
              <a:rPr lang="en-US" i="1" dirty="0" smtClean="0"/>
              <a:t>Some dog is brown</a:t>
            </a:r>
          </a:p>
          <a:p>
            <a:endParaRPr lang="en-US" i="1" dirty="0"/>
          </a:p>
          <a:p>
            <a:endParaRPr lang="en-US" i="1" dirty="0" smtClean="0"/>
          </a:p>
          <a:p>
            <a:endParaRPr lang="en-US" dirty="0" smtClean="0"/>
          </a:p>
          <a:p>
            <a:r>
              <a:rPr lang="en-US" dirty="0" smtClean="0"/>
              <a:t>These concepts can be combined to create the CG in the slide above.</a:t>
            </a:r>
          </a:p>
          <a:p>
            <a:r>
              <a:rPr lang="en-US" dirty="0" smtClean="0"/>
              <a:t>Dog is a type (or class); “emma” is a specific individual.</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C9534124-0E57-4894-BF84-AB181F7E8782}" type="slidenum">
              <a:rPr lang="en-US" altLang="en-US" smtClean="0"/>
              <a:pPr>
                <a:defRPr/>
              </a:pPr>
              <a:t>6</a:t>
            </a:fld>
            <a:endParaRPr lang="en-US" altLang="en-US" dirty="0"/>
          </a:p>
        </p:txBody>
      </p:sp>
      <p:pic>
        <p:nvPicPr>
          <p:cNvPr id="5" name="Picture 4" descr="C:\cs4440\chap08\fig8_13.pc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6619148"/>
            <a:ext cx="4495800" cy="5873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cs4440\chap08\fig8_14.pc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7472362"/>
            <a:ext cx="4419600" cy="50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750709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A75A98E-E8A7-4085-916B-230C1892168E}" type="slidenum">
              <a:rPr lang="en-US" altLang="en-US" smtClean="0"/>
              <a:pPr/>
              <a:t>82</a:t>
            </a:fld>
            <a:endParaRPr lang="en-US" altLang="en-US" dirty="0"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endParaRPr lang="en-US" altLang="en-US" dirty="0" smtClean="0"/>
          </a:p>
        </p:txBody>
      </p:sp>
    </p:spTree>
    <p:extLst>
      <p:ext uri="{BB962C8B-B14F-4D97-AF65-F5344CB8AC3E}">
        <p14:creationId xmlns:p14="http://schemas.microsoft.com/office/powerpoint/2010/main" val="35056479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CEA70EC-003A-4DF2-841E-1E5F5B5D98CA}" type="slidenum">
              <a:rPr lang="en-US" altLang="en-US" smtClean="0"/>
              <a:pPr/>
              <a:t>83</a:t>
            </a:fld>
            <a:endParaRPr lang="en-US" altLang="en-US" dirty="0"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endParaRPr lang="en-US" altLang="en-US" dirty="0" smtClean="0"/>
          </a:p>
        </p:txBody>
      </p:sp>
    </p:spTree>
    <p:extLst>
      <p:ext uri="{BB962C8B-B14F-4D97-AF65-F5344CB8AC3E}">
        <p14:creationId xmlns:p14="http://schemas.microsoft.com/office/powerpoint/2010/main" val="34161079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Neo4j Is written in Java. When you create a Neo4J DB in a directory, you will find that it creates a number of files in that directory.</a:t>
            </a:r>
            <a:endParaRPr lang="en-US" dirty="0"/>
          </a:p>
          <a:p>
            <a:r>
              <a:rPr lang="en-US" dirty="0" smtClean="0"/>
              <a:t>Do not put anything else in that directory!</a:t>
            </a:r>
          </a:p>
          <a:p>
            <a:r>
              <a:rPr lang="en-US" dirty="0" smtClean="0"/>
              <a:t>Do not try to access those files independently as you may corrupt the database, whose contents and descriptors are spread over those files.</a:t>
            </a:r>
            <a:endParaRPr lang="en-US" dirty="0"/>
          </a:p>
          <a:p>
            <a:r>
              <a:rPr lang="en-US" dirty="0" smtClean="0"/>
              <a:t>The REST API allows you to access Neo4j from a browser on another machine.</a:t>
            </a:r>
          </a:p>
          <a:p>
            <a:endParaRPr lang="en-US" dirty="0"/>
          </a:p>
          <a:p>
            <a:r>
              <a:rPr lang="en-US" dirty="0" smtClean="0"/>
              <a:t>The Traversal Framework handles the execution of CQL queries after they translated into an execution plan.</a:t>
            </a:r>
            <a:endParaRPr lang="en-US" dirty="0"/>
          </a:p>
        </p:txBody>
      </p:sp>
      <p:sp>
        <p:nvSpPr>
          <p:cNvPr id="4" name="Slide Number Placeholder 3"/>
          <p:cNvSpPr>
            <a:spLocks noGrp="1"/>
          </p:cNvSpPr>
          <p:nvPr>
            <p:ph type="sldNum" sz="quarter" idx="10"/>
          </p:nvPr>
        </p:nvSpPr>
        <p:spPr/>
        <p:txBody>
          <a:bodyPr/>
          <a:lstStyle/>
          <a:p>
            <a:pPr>
              <a:defRPr/>
            </a:pPr>
            <a:fld id="{C9534124-0E57-4894-BF84-AB181F7E8782}" type="slidenum">
              <a:rPr lang="en-US" altLang="en-US" smtClean="0"/>
              <a:pPr>
                <a:defRPr/>
              </a:pPr>
              <a:t>87</a:t>
            </a:fld>
            <a:endParaRPr lang="en-US" altLang="en-US" dirty="0"/>
          </a:p>
        </p:txBody>
      </p:sp>
    </p:spTree>
    <p:extLst>
      <p:ext uri="{BB962C8B-B14F-4D97-AF65-F5344CB8AC3E}">
        <p14:creationId xmlns:p14="http://schemas.microsoft.com/office/powerpoint/2010/main" val="2119187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query graphs by </a:t>
            </a:r>
            <a:r>
              <a:rPr lang="en-US" i="1" dirty="0" smtClean="0"/>
              <a:t>traversals</a:t>
            </a:r>
            <a:r>
              <a:rPr lang="en-US" dirty="0" smtClean="0"/>
              <a:t>.</a:t>
            </a:r>
          </a:p>
          <a:p>
            <a:endParaRPr lang="en-US" dirty="0"/>
          </a:p>
          <a:p>
            <a:r>
              <a:rPr lang="en-US" dirty="0" smtClean="0"/>
              <a:t>Based on the query criteria, we search fro paths from a Starting Node to zero or more Ending Nodes that satisfy the query.</a:t>
            </a:r>
          </a:p>
          <a:p>
            <a:endParaRPr lang="en-US" dirty="0"/>
          </a:p>
          <a:p>
            <a:r>
              <a:rPr lang="en-US" dirty="0" smtClean="0"/>
              <a:t>Consider questions such as:</a:t>
            </a:r>
          </a:p>
          <a:p>
            <a:r>
              <a:rPr lang="en-US" dirty="0" smtClean="0"/>
              <a:t>“What music do my friends like that I don’t own”</a:t>
            </a:r>
          </a:p>
          <a:p>
            <a:r>
              <a:rPr lang="en-US" dirty="0" smtClean="0"/>
              <a:t>Or</a:t>
            </a:r>
          </a:p>
          <a:p>
            <a:r>
              <a:rPr lang="en-US" dirty="0" smtClean="0"/>
              <a:t>“If this power supply fails, what web services will be affected”</a:t>
            </a:r>
          </a:p>
          <a:p>
            <a:endParaRPr lang="en-US" dirty="0" smtClean="0"/>
          </a:p>
        </p:txBody>
      </p:sp>
      <p:sp>
        <p:nvSpPr>
          <p:cNvPr id="4" name="Slide Number Placeholder 3"/>
          <p:cNvSpPr>
            <a:spLocks noGrp="1"/>
          </p:cNvSpPr>
          <p:nvPr>
            <p:ph type="sldNum" sz="quarter" idx="10"/>
          </p:nvPr>
        </p:nvSpPr>
        <p:spPr/>
        <p:txBody>
          <a:bodyPr/>
          <a:lstStyle/>
          <a:p>
            <a:pPr>
              <a:defRPr/>
            </a:pPr>
            <a:fld id="{C9534124-0E57-4894-BF84-AB181F7E8782}" type="slidenum">
              <a:rPr lang="en-US" altLang="en-US" smtClean="0"/>
              <a:pPr>
                <a:defRPr/>
              </a:pPr>
              <a:t>88</a:t>
            </a:fld>
            <a:endParaRPr lang="en-US" altLang="en-US" dirty="0"/>
          </a:p>
        </p:txBody>
      </p:sp>
    </p:spTree>
    <p:extLst>
      <p:ext uri="{BB962C8B-B14F-4D97-AF65-F5344CB8AC3E}">
        <p14:creationId xmlns:p14="http://schemas.microsoft.com/office/powerpoint/2010/main" val="6385778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query from Neo4J from several different languages.</a:t>
            </a:r>
            <a:endParaRPr lang="en-US" dirty="0"/>
          </a:p>
          <a:p>
            <a:r>
              <a:rPr lang="en-US" dirty="0" smtClean="0"/>
              <a:t>In previous work, I had a complex Java program for working a specific problem where I used the Java drivers to access the database because I needed to analyze the data returned in different ways.</a:t>
            </a:r>
          </a:p>
          <a:p>
            <a:endParaRPr lang="en-US" dirty="0"/>
          </a:p>
          <a:p>
            <a:r>
              <a:rPr lang="en-US" dirty="0" smtClean="0"/>
              <a:t>It was much more efficient to load and unload data from the DB using Java API functions than to use the Query language.</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C9534124-0E57-4894-BF84-AB181F7E8782}" type="slidenum">
              <a:rPr lang="en-US" altLang="en-US" smtClean="0"/>
              <a:pPr>
                <a:defRPr/>
              </a:pPr>
              <a:t>89</a:t>
            </a:fld>
            <a:endParaRPr lang="en-US" altLang="en-US" dirty="0"/>
          </a:p>
        </p:txBody>
      </p:sp>
    </p:spTree>
    <p:extLst>
      <p:ext uri="{BB962C8B-B14F-4D97-AF65-F5344CB8AC3E}">
        <p14:creationId xmlns:p14="http://schemas.microsoft.com/office/powerpoint/2010/main" val="1268522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“agent” is a role in a statement: “Some agent eats bones”.</a:t>
            </a:r>
          </a:p>
          <a:p>
            <a:r>
              <a:rPr lang="en-US" dirty="0" smtClean="0"/>
              <a:t>Specifically, “The brown dog eats bones”.</a:t>
            </a:r>
          </a:p>
          <a:p>
            <a:endParaRPr lang="en-US" dirty="0"/>
          </a:p>
          <a:p>
            <a:r>
              <a:rPr lang="en-US" dirty="0" smtClean="0"/>
              <a:t>The second statement is: “emma – a  brown animal – is on the porch”.</a:t>
            </a:r>
          </a:p>
          <a:p>
            <a:endParaRPr lang="en-US" dirty="0"/>
          </a:p>
          <a:p>
            <a:r>
              <a:rPr lang="en-US" dirty="0" smtClean="0"/>
              <a:t>As we shall see in a moment, the set of objects can be formed into a hierarchy where a dog is an animal. This allows subordinate objects to inherit properties and attributes of superior objects.</a:t>
            </a:r>
          </a:p>
          <a:p>
            <a:endParaRPr lang="en-US" dirty="0"/>
          </a:p>
          <a:p>
            <a:r>
              <a:rPr lang="en-US" dirty="0" smtClean="0"/>
              <a:t>Remember: Abstraction is an important principle in system design. It gives flexibility in constructing system, subsystem, and component designs.</a:t>
            </a:r>
          </a:p>
          <a:p>
            <a:endParaRPr lang="en-US" dirty="0"/>
          </a:p>
        </p:txBody>
      </p:sp>
      <p:sp>
        <p:nvSpPr>
          <p:cNvPr id="4" name="Slide Number Placeholder 3"/>
          <p:cNvSpPr>
            <a:spLocks noGrp="1"/>
          </p:cNvSpPr>
          <p:nvPr>
            <p:ph type="sldNum" sz="quarter" idx="10"/>
          </p:nvPr>
        </p:nvSpPr>
        <p:spPr/>
        <p:txBody>
          <a:bodyPr/>
          <a:lstStyle/>
          <a:p>
            <a:pPr>
              <a:defRPr/>
            </a:pPr>
            <a:fld id="{C9534124-0E57-4894-BF84-AB181F7E8782}" type="slidenum">
              <a:rPr lang="en-US" altLang="en-US" smtClean="0"/>
              <a:pPr>
                <a:defRPr/>
              </a:pPr>
              <a:t>7</a:t>
            </a:fld>
            <a:endParaRPr lang="en-US" altLang="en-US" dirty="0"/>
          </a:p>
        </p:txBody>
      </p:sp>
    </p:spTree>
    <p:extLst>
      <p:ext uri="{BB962C8B-B14F-4D97-AF65-F5344CB8AC3E}">
        <p14:creationId xmlns:p14="http://schemas.microsoft.com/office/powerpoint/2010/main" val="2414528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Ontologies representing domain knowledge concepts can be represented as conceptual graphs.</a:t>
            </a:r>
          </a:p>
          <a:p>
            <a:endParaRPr lang="en-US" dirty="0"/>
          </a:p>
          <a:p>
            <a:endParaRPr lang="en-US" dirty="0" smtClean="0"/>
          </a:p>
          <a:p>
            <a:endParaRPr lang="en-US" dirty="0"/>
          </a:p>
          <a:p>
            <a:endParaRPr lang="en-US" dirty="0" smtClean="0"/>
          </a:p>
          <a:p>
            <a:r>
              <a:rPr lang="en-US" dirty="0" smtClean="0"/>
              <a:t>“isa” is a relation that establishes a hierarch, with “animal” as a superclass of dog.</a:t>
            </a:r>
          </a:p>
          <a:p>
            <a:endParaRPr lang="en-US" dirty="0"/>
          </a:p>
          <a:p>
            <a:r>
              <a:rPr lang="en-US" dirty="0" smtClean="0"/>
              <a:t>Other relations likes this are “ako” – “a kind of” &amp; “part of” – is “a part of” another structure.</a:t>
            </a:r>
          </a:p>
          <a:p>
            <a:endParaRPr lang="en-US" dirty="0"/>
          </a:p>
          <a:p>
            <a:r>
              <a:rPr lang="en-US" dirty="0" smtClean="0"/>
              <a:t>See the Reference Documents on Blackboard: cg-hbook.pdf and cg4cs.pdf</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9534124-0E57-4894-BF84-AB181F7E8782}" type="slidenum">
              <a:rPr lang="en-US" altLang="en-US" smtClean="0"/>
              <a:pPr>
                <a:defRPr/>
              </a:pPr>
              <a:t>8</a:t>
            </a:fld>
            <a:endParaRPr lang="en-US" altLang="en-US" dirty="0"/>
          </a:p>
        </p:txBody>
      </p:sp>
      <p:grpSp>
        <p:nvGrpSpPr>
          <p:cNvPr id="13" name="Group 12"/>
          <p:cNvGrpSpPr/>
          <p:nvPr/>
        </p:nvGrpSpPr>
        <p:grpSpPr>
          <a:xfrm>
            <a:off x="762000" y="4953000"/>
            <a:ext cx="4487091" cy="533400"/>
            <a:chOff x="618309" y="5410200"/>
            <a:chExt cx="4487091" cy="533400"/>
          </a:xfrm>
        </p:grpSpPr>
        <p:sp>
          <p:nvSpPr>
            <p:cNvPr id="6" name="Rectangle 5"/>
            <p:cNvSpPr/>
            <p:nvPr/>
          </p:nvSpPr>
          <p:spPr>
            <a:xfrm>
              <a:off x="618309" y="5486400"/>
              <a:ext cx="990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dog</a:t>
              </a:r>
              <a:endParaRPr lang="en-US" dirty="0">
                <a:solidFill>
                  <a:srgbClr val="FF0000"/>
                </a:solidFill>
              </a:endParaRPr>
            </a:p>
          </p:txBody>
        </p:sp>
        <p:sp>
          <p:nvSpPr>
            <p:cNvPr id="7" name="Oval 6"/>
            <p:cNvSpPr/>
            <p:nvPr/>
          </p:nvSpPr>
          <p:spPr>
            <a:xfrm>
              <a:off x="2294709" y="5486400"/>
              <a:ext cx="118872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isa</a:t>
              </a:r>
              <a:endParaRPr lang="en-US" dirty="0">
                <a:solidFill>
                  <a:srgbClr val="FF0000"/>
                </a:solidFill>
              </a:endParaRPr>
            </a:p>
          </p:txBody>
        </p:sp>
        <p:sp>
          <p:nvSpPr>
            <p:cNvPr id="8" name="Rectangle 7"/>
            <p:cNvSpPr/>
            <p:nvPr/>
          </p:nvSpPr>
          <p:spPr>
            <a:xfrm>
              <a:off x="4114800" y="5410200"/>
              <a:ext cx="990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animal</a:t>
              </a:r>
              <a:endParaRPr lang="en-US" dirty="0">
                <a:solidFill>
                  <a:srgbClr val="FF0000"/>
                </a:solidFill>
              </a:endParaRPr>
            </a:p>
          </p:txBody>
        </p:sp>
        <p:cxnSp>
          <p:nvCxnSpPr>
            <p:cNvPr id="10" name="Straight Arrow Connector 9"/>
            <p:cNvCxnSpPr>
              <a:stCxn id="6" idx="3"/>
              <a:endCxn id="7" idx="2"/>
            </p:cNvCxnSpPr>
            <p:nvPr/>
          </p:nvCxnSpPr>
          <p:spPr>
            <a:xfrm flipV="1">
              <a:off x="1608909" y="5676900"/>
              <a:ext cx="685800" cy="38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6"/>
              <a:endCxn id="8" idx="1"/>
            </p:cNvCxnSpPr>
            <p:nvPr/>
          </p:nvCxnSpPr>
          <p:spPr>
            <a:xfrm flipV="1">
              <a:off x="3483429" y="5638800"/>
              <a:ext cx="631371" cy="38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54968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Inheritance – both generalization and specialization – are similar to those used in object-oriented systems.</a:t>
            </a:r>
          </a:p>
          <a:p>
            <a:endParaRPr lang="en-US" dirty="0" smtClean="0"/>
          </a:p>
          <a:p>
            <a:r>
              <a:rPr lang="en-US" dirty="0" smtClean="0"/>
              <a:t>So, we would have: chimpanzee ------ isa ------------ primate.</a:t>
            </a:r>
          </a:p>
          <a:p>
            <a:r>
              <a:rPr lang="en-US" dirty="0" smtClean="0"/>
              <a:t>Therefore, a chimpanzee has a hand because primate has a hand.</a:t>
            </a:r>
          </a:p>
          <a:p>
            <a:endParaRPr lang="en-US" dirty="0"/>
          </a:p>
          <a:p>
            <a:r>
              <a:rPr lang="en-US" dirty="0" smtClean="0"/>
              <a:t>And Bonzo has a hand because it is an instance of chimpanzee.</a:t>
            </a:r>
          </a:p>
          <a:p>
            <a:endParaRPr lang="en-US" dirty="0"/>
          </a:p>
          <a:p>
            <a:r>
              <a:rPr lang="en-US" dirty="0" smtClean="0"/>
              <a:t>1951 Film: “Bedtime for Bonzo” starring Ronald Reagan.</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C9534124-0E57-4894-BF84-AB181F7E8782}" type="slidenum">
              <a:rPr lang="en-US" altLang="en-US" smtClean="0"/>
              <a:pPr>
                <a:defRPr/>
              </a:pPr>
              <a:t>9</a:t>
            </a:fld>
            <a:endParaRPr lang="en-US" altLang="en-US" dirty="0"/>
          </a:p>
        </p:txBody>
      </p:sp>
    </p:spTree>
    <p:extLst>
      <p:ext uri="{BB962C8B-B14F-4D97-AF65-F5344CB8AC3E}">
        <p14:creationId xmlns:p14="http://schemas.microsoft.com/office/powerpoint/2010/main" val="3595308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represent arbitrary sentences using </a:t>
            </a:r>
            <a:r>
              <a:rPr lang="en-US" i="1" dirty="0" smtClean="0"/>
              <a:t>variables</a:t>
            </a:r>
            <a:r>
              <a:rPr lang="en-US" dirty="0" smtClean="0"/>
              <a:t>.</a:t>
            </a:r>
          </a:p>
          <a:p>
            <a:endParaRPr lang="en-US" dirty="0"/>
          </a:p>
          <a:p>
            <a:r>
              <a:rPr lang="en-US" i="1" dirty="0" smtClean="0"/>
              <a:t>Some dog scratches an ear with a paw.</a:t>
            </a:r>
          </a:p>
          <a:p>
            <a:endParaRPr lang="en-US" dirty="0" smtClean="0"/>
          </a:p>
          <a:p>
            <a:r>
              <a:rPr lang="en-US" dirty="0" smtClean="0"/>
              <a:t>Note: We can easily translate English sentences to CGS.</a:t>
            </a:r>
          </a:p>
          <a:p>
            <a:r>
              <a:rPr lang="en-US" dirty="0" smtClean="0"/>
              <a:t>There are methods for validating CGs to ensure consistency, etc. </a:t>
            </a:r>
            <a:endParaRPr lang="en-US" dirty="0"/>
          </a:p>
          <a:p>
            <a:r>
              <a:rPr lang="en-US" dirty="0" smtClean="0"/>
              <a:t>Notice that we have to declare “ear” and “paw” as parts of a dog.</a:t>
            </a:r>
          </a:p>
          <a:p>
            <a:endParaRPr lang="en-US" dirty="0"/>
          </a:p>
          <a:p>
            <a:r>
              <a:rPr lang="en-US" dirty="0" smtClean="0"/>
              <a:t>Resolution is a process of assigning equivalence between two (or more) variables if they are of the same data type.</a:t>
            </a:r>
          </a:p>
          <a:p>
            <a:endParaRPr lang="en-US" dirty="0"/>
          </a:p>
          <a:p>
            <a:r>
              <a:rPr lang="en-US" dirty="0" smtClean="0"/>
              <a:t>This is covered in a course in logic programming. But, you can read about it on Wikipedia.</a:t>
            </a:r>
          </a:p>
          <a:p>
            <a:r>
              <a:rPr lang="en-US" dirty="0">
                <a:hlinkClick r:id="rId3"/>
              </a:rPr>
              <a:t>https://en.wikipedia.org/wiki/Resolution_(logic</a:t>
            </a:r>
            <a:r>
              <a:rPr lang="en-US" dirty="0" smtClean="0">
                <a:hlinkClick r:id="rId3"/>
              </a:rPr>
              <a: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9534124-0E57-4894-BF84-AB181F7E8782}" type="slidenum">
              <a:rPr lang="en-US" altLang="en-US" smtClean="0"/>
              <a:pPr>
                <a:defRPr/>
              </a:pPr>
              <a:t>10</a:t>
            </a:fld>
            <a:endParaRPr lang="en-US" altLang="en-US" dirty="0"/>
          </a:p>
        </p:txBody>
      </p:sp>
    </p:spTree>
    <p:extLst>
      <p:ext uri="{BB962C8B-B14F-4D97-AF65-F5344CB8AC3E}">
        <p14:creationId xmlns:p14="http://schemas.microsoft.com/office/powerpoint/2010/main" val="510182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764CCA37-8175-4CA6-A13A-B1A44C6909B6}" type="datetime1">
              <a:rPr lang="en-US" altLang="en-US" smtClean="0"/>
              <a:t>7/11/2021</a:t>
            </a:fld>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dirty="0" smtClean="0"/>
              <a:t>CSCI 3907/CSCI 6444-10: Big Data and Analytics</a:t>
            </a:r>
            <a:endParaRPr lang="en-US" altLang="en-US" dirty="0"/>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dirty="0"/>
              <a:t>10-</a:t>
            </a:r>
            <a:fld id="{DB62B0C4-278F-45E5-AC97-B4C621C5A0D9}" type="slidenum">
              <a:rPr lang="en-US" altLang="en-US"/>
              <a:pPr>
                <a:defRPr/>
              </a:pPr>
              <a:t>‹#›</a:t>
            </a:fld>
            <a:endParaRPr lang="en-US" altLang="en-US" dirty="0"/>
          </a:p>
        </p:txBody>
      </p:sp>
    </p:spTree>
    <p:extLst>
      <p:ext uri="{BB962C8B-B14F-4D97-AF65-F5344CB8AC3E}">
        <p14:creationId xmlns:p14="http://schemas.microsoft.com/office/powerpoint/2010/main" val="3083887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43692723-D747-4F8A-9877-88D8FC3B06B2}" type="datetime1">
              <a:rPr lang="en-US" altLang="en-US" smtClean="0"/>
              <a:t>7/11/2021</a:t>
            </a:fld>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dirty="0" smtClean="0"/>
              <a:t>CSCI 3907/CSCI 6444-10: Big Data and Analytics</a:t>
            </a:r>
            <a:endParaRPr lang="en-US" altLang="en-US" dirty="0"/>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dirty="0"/>
              <a:t>10-</a:t>
            </a:r>
            <a:fld id="{5B8430E3-551A-4807-81B6-A423BCF63A10}" type="slidenum">
              <a:rPr lang="en-US" altLang="en-US"/>
              <a:pPr>
                <a:defRPr/>
              </a:pPr>
              <a:t>‹#›</a:t>
            </a:fld>
            <a:endParaRPr lang="en-US" altLang="en-US" dirty="0"/>
          </a:p>
        </p:txBody>
      </p:sp>
    </p:spTree>
    <p:extLst>
      <p:ext uri="{BB962C8B-B14F-4D97-AF65-F5344CB8AC3E}">
        <p14:creationId xmlns:p14="http://schemas.microsoft.com/office/powerpoint/2010/main" val="841888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9277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9277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04C23C46-65EE-4CA4-9661-3F965CE57BE8}" type="datetime1">
              <a:rPr lang="en-US" altLang="en-US" smtClean="0"/>
              <a:t>7/11/2021</a:t>
            </a:fld>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dirty="0" smtClean="0"/>
              <a:t>CSCI 3907/CSCI 6444-10: Big Data and Analytics</a:t>
            </a:r>
            <a:endParaRPr lang="en-US" altLang="en-US" dirty="0"/>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dirty="0"/>
              <a:t>10-</a:t>
            </a:r>
            <a:fld id="{F995BA9F-8ECF-4AE9-86C9-BB7C05C1C313}" type="slidenum">
              <a:rPr lang="en-US" altLang="en-US"/>
              <a:pPr>
                <a:defRPr/>
              </a:pPr>
              <a:t>‹#›</a:t>
            </a:fld>
            <a:endParaRPr lang="en-US" altLang="en-US" dirty="0"/>
          </a:p>
        </p:txBody>
      </p:sp>
    </p:spTree>
    <p:extLst>
      <p:ext uri="{BB962C8B-B14F-4D97-AF65-F5344CB8AC3E}">
        <p14:creationId xmlns:p14="http://schemas.microsoft.com/office/powerpoint/2010/main" val="116784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143000"/>
            <a:ext cx="4038600" cy="5059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5059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DAB198EC-C3AC-4709-B6E3-BEC763B0EAFC}" type="datetime1">
              <a:rPr lang="en-US" altLang="en-US" smtClean="0"/>
              <a:t>7/11/2021</a:t>
            </a:fld>
            <a:endParaRPr lang="en-US" alt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dirty="0" smtClean="0"/>
              <a:t>CSCI 3907/CSCI 6444-10: Big Data and Analytics</a:t>
            </a:r>
            <a:endParaRPr lang="en-US" altLang="en-US" dirty="0"/>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dirty="0"/>
              <a:t>10-</a:t>
            </a:r>
            <a:fld id="{3209AE24-BF32-48D6-A0EC-5121A017ADDE}" type="slidenum">
              <a:rPr lang="en-US" altLang="en-US"/>
              <a:pPr>
                <a:defRPr/>
              </a:pPr>
              <a:t>‹#›</a:t>
            </a:fld>
            <a:endParaRPr lang="en-US" altLang="en-US" dirty="0"/>
          </a:p>
        </p:txBody>
      </p:sp>
    </p:spTree>
    <p:extLst>
      <p:ext uri="{BB962C8B-B14F-4D97-AF65-F5344CB8AC3E}">
        <p14:creationId xmlns:p14="http://schemas.microsoft.com/office/powerpoint/2010/main" val="1467356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066800"/>
            <a:ext cx="8229600" cy="51355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fld id="{CC4ACE44-CC7E-4438-B264-FD49693988D9}" type="datetime1">
              <a:rPr lang="en-US" altLang="en-US" smtClean="0"/>
              <a:t>7/11/2021</a:t>
            </a:fld>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dirty="0"/>
              <a:t>10-</a:t>
            </a:r>
            <a:fld id="{12815778-71CE-43BB-B500-522A2BEC40BF}" type="slidenum">
              <a:rPr lang="en-US" altLang="en-US"/>
              <a:pPr>
                <a:defRPr/>
              </a:pPr>
              <a:t>‹#›</a:t>
            </a:fld>
            <a:endParaRPr lang="en-US" altLang="en-US" dirty="0"/>
          </a:p>
        </p:txBody>
      </p:sp>
    </p:spTree>
    <p:extLst>
      <p:ext uri="{BB962C8B-B14F-4D97-AF65-F5344CB8AC3E}">
        <p14:creationId xmlns:p14="http://schemas.microsoft.com/office/powerpoint/2010/main" val="1193584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00459240-FB2F-4B06-80E9-8FE12E338282}" type="datetime1">
              <a:rPr lang="en-US" altLang="en-US" smtClean="0"/>
              <a:t>7/11/2021</a:t>
            </a:fld>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dirty="0" smtClean="0"/>
              <a:t>CSCI 3907/CSCI 6444-10: Big Data and Analytics</a:t>
            </a:r>
            <a:endParaRPr lang="en-US" altLang="en-US" dirty="0"/>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dirty="0"/>
              <a:t>10-</a:t>
            </a:r>
            <a:fld id="{70A102CE-7F04-4307-AF14-288799E41217}" type="slidenum">
              <a:rPr lang="en-US" altLang="en-US"/>
              <a:pPr>
                <a:defRPr/>
              </a:pPr>
              <a:t>‹#›</a:t>
            </a:fld>
            <a:endParaRPr lang="en-US" altLang="en-US" dirty="0"/>
          </a:p>
        </p:txBody>
      </p:sp>
    </p:spTree>
    <p:extLst>
      <p:ext uri="{BB962C8B-B14F-4D97-AF65-F5344CB8AC3E}">
        <p14:creationId xmlns:p14="http://schemas.microsoft.com/office/powerpoint/2010/main" val="950839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0"/>
            <a:ext cx="4038600" cy="5059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5059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43C07CFD-83AE-479D-8B77-5D8891CFBF8F}" type="datetime1">
              <a:rPr lang="en-US" altLang="en-US" smtClean="0"/>
              <a:t>7/11/2021</a:t>
            </a:fld>
            <a:endParaRPr lang="en-US" alt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dirty="0" smtClean="0"/>
              <a:t>CSCI 3907/CSCI 6444-10: Big Data and Analytics</a:t>
            </a:r>
            <a:endParaRPr lang="en-US" altLang="en-US" dirty="0"/>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dirty="0"/>
              <a:t>10-</a:t>
            </a:r>
            <a:fld id="{7122502A-1058-4DF1-99C8-295B50E1E436}" type="slidenum">
              <a:rPr lang="en-US" altLang="en-US"/>
              <a:pPr>
                <a:defRPr/>
              </a:pPr>
              <a:t>‹#›</a:t>
            </a:fld>
            <a:endParaRPr lang="en-US" altLang="en-US" dirty="0"/>
          </a:p>
        </p:txBody>
      </p:sp>
    </p:spTree>
    <p:extLst>
      <p:ext uri="{BB962C8B-B14F-4D97-AF65-F5344CB8AC3E}">
        <p14:creationId xmlns:p14="http://schemas.microsoft.com/office/powerpoint/2010/main" val="2387474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CF0A2359-274F-4E5B-B805-4F049ED8C6B8}" type="datetime1">
              <a:rPr lang="en-US" altLang="en-US" smtClean="0"/>
              <a:t>7/11/2021</a:t>
            </a:fld>
            <a:endParaRPr lang="en-US" altLang="en-US" dirty="0"/>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dirty="0" smtClean="0"/>
              <a:t>CSCI 3907/CSCI 6444-10: Big Data and Analytics</a:t>
            </a:r>
            <a:endParaRPr lang="en-US" altLang="en-US" dirty="0"/>
          </a:p>
        </p:txBody>
      </p:sp>
      <p:sp>
        <p:nvSpPr>
          <p:cNvPr id="9" name="Rectangle 6"/>
          <p:cNvSpPr>
            <a:spLocks noGrp="1" noChangeArrowheads="1"/>
          </p:cNvSpPr>
          <p:nvPr>
            <p:ph type="sldNum" sz="quarter" idx="12"/>
          </p:nvPr>
        </p:nvSpPr>
        <p:spPr>
          <a:ln/>
        </p:spPr>
        <p:txBody>
          <a:bodyPr/>
          <a:lstStyle>
            <a:lvl1pPr>
              <a:defRPr/>
            </a:lvl1pPr>
          </a:lstStyle>
          <a:p>
            <a:pPr>
              <a:defRPr/>
            </a:pPr>
            <a:r>
              <a:rPr lang="en-US" altLang="en-US" dirty="0"/>
              <a:t>10-</a:t>
            </a:r>
            <a:fld id="{F7C8A268-76F2-4255-AE69-154C67D499A1}" type="slidenum">
              <a:rPr lang="en-US" altLang="en-US"/>
              <a:pPr>
                <a:defRPr/>
              </a:pPr>
              <a:t>‹#›</a:t>
            </a:fld>
            <a:endParaRPr lang="en-US" altLang="en-US" dirty="0"/>
          </a:p>
        </p:txBody>
      </p:sp>
    </p:spTree>
    <p:extLst>
      <p:ext uri="{BB962C8B-B14F-4D97-AF65-F5344CB8AC3E}">
        <p14:creationId xmlns:p14="http://schemas.microsoft.com/office/powerpoint/2010/main" val="391228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360958EC-2D6D-4240-A027-3F7F78B704C0}" type="datetime1">
              <a:rPr lang="en-US" altLang="en-US" smtClean="0"/>
              <a:t>7/11/2021</a:t>
            </a:fld>
            <a:endParaRPr lang="en-US" alt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dirty="0" smtClean="0"/>
              <a:t>CSCI 3907/CSCI 6444-10: Big Data and Analytics</a:t>
            </a:r>
            <a:endParaRPr lang="en-US" altLang="en-US" dirty="0"/>
          </a:p>
        </p:txBody>
      </p:sp>
      <p:sp>
        <p:nvSpPr>
          <p:cNvPr id="5" name="Rectangle 6"/>
          <p:cNvSpPr>
            <a:spLocks noGrp="1" noChangeArrowheads="1"/>
          </p:cNvSpPr>
          <p:nvPr>
            <p:ph type="sldNum" sz="quarter" idx="12"/>
          </p:nvPr>
        </p:nvSpPr>
        <p:spPr>
          <a:ln/>
        </p:spPr>
        <p:txBody>
          <a:bodyPr/>
          <a:lstStyle>
            <a:lvl1pPr>
              <a:defRPr/>
            </a:lvl1pPr>
          </a:lstStyle>
          <a:p>
            <a:pPr>
              <a:defRPr/>
            </a:pPr>
            <a:r>
              <a:rPr lang="en-US" altLang="en-US" dirty="0"/>
              <a:t>10-</a:t>
            </a:r>
            <a:fld id="{6E19D6A2-E024-46D0-B328-A591C9959624}" type="slidenum">
              <a:rPr lang="en-US" altLang="en-US"/>
              <a:pPr>
                <a:defRPr/>
              </a:pPr>
              <a:t>‹#›</a:t>
            </a:fld>
            <a:endParaRPr lang="en-US" altLang="en-US" dirty="0"/>
          </a:p>
        </p:txBody>
      </p:sp>
    </p:spTree>
    <p:extLst>
      <p:ext uri="{BB962C8B-B14F-4D97-AF65-F5344CB8AC3E}">
        <p14:creationId xmlns:p14="http://schemas.microsoft.com/office/powerpoint/2010/main" val="3435229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503D5C3F-2747-420A-9942-54E083525CE6}" type="datetime1">
              <a:rPr lang="en-US" altLang="en-US" smtClean="0"/>
              <a:t>7/11/2021</a:t>
            </a:fld>
            <a:endParaRPr lang="en-US" alt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dirty="0" smtClean="0"/>
              <a:t>CSCI 3907/CSCI 6444-10: Big Data and Analytics</a:t>
            </a:r>
            <a:endParaRPr lang="en-US" altLang="en-US" dirty="0"/>
          </a:p>
        </p:txBody>
      </p:sp>
      <p:sp>
        <p:nvSpPr>
          <p:cNvPr id="4" name="Rectangle 6"/>
          <p:cNvSpPr>
            <a:spLocks noGrp="1" noChangeArrowheads="1"/>
          </p:cNvSpPr>
          <p:nvPr>
            <p:ph type="sldNum" sz="quarter" idx="12"/>
          </p:nvPr>
        </p:nvSpPr>
        <p:spPr>
          <a:ln/>
        </p:spPr>
        <p:txBody>
          <a:bodyPr/>
          <a:lstStyle>
            <a:lvl1pPr>
              <a:defRPr/>
            </a:lvl1pPr>
          </a:lstStyle>
          <a:p>
            <a:pPr>
              <a:defRPr/>
            </a:pPr>
            <a:r>
              <a:rPr lang="en-US" altLang="en-US" dirty="0"/>
              <a:t>10-</a:t>
            </a:r>
            <a:fld id="{6114B237-24F2-4B16-9E5C-C617FA07C21D}" type="slidenum">
              <a:rPr lang="en-US" altLang="en-US"/>
              <a:pPr>
                <a:defRPr/>
              </a:pPr>
              <a:t>‹#›</a:t>
            </a:fld>
            <a:endParaRPr lang="en-US" altLang="en-US" dirty="0"/>
          </a:p>
        </p:txBody>
      </p:sp>
    </p:spTree>
    <p:extLst>
      <p:ext uri="{BB962C8B-B14F-4D97-AF65-F5344CB8AC3E}">
        <p14:creationId xmlns:p14="http://schemas.microsoft.com/office/powerpoint/2010/main" val="3668203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164BC94D-4B78-4513-A416-C9AF119A1646}" type="datetime1">
              <a:rPr lang="en-US" altLang="en-US" smtClean="0"/>
              <a:t>7/11/2021</a:t>
            </a:fld>
            <a:endParaRPr lang="en-US" alt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dirty="0" smtClean="0"/>
              <a:t>CSCI 3907/CSCI 6444-10: Big Data and Analytics</a:t>
            </a:r>
            <a:endParaRPr lang="en-US" altLang="en-US" dirty="0"/>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dirty="0"/>
              <a:t>10-</a:t>
            </a:r>
            <a:fld id="{80506CE2-DA2A-4BF7-A4EF-895EB5E6A1A5}" type="slidenum">
              <a:rPr lang="en-US" altLang="en-US"/>
              <a:pPr>
                <a:defRPr/>
              </a:pPr>
              <a:t>‹#›</a:t>
            </a:fld>
            <a:endParaRPr lang="en-US" altLang="en-US" dirty="0"/>
          </a:p>
        </p:txBody>
      </p:sp>
    </p:spTree>
    <p:extLst>
      <p:ext uri="{BB962C8B-B14F-4D97-AF65-F5344CB8AC3E}">
        <p14:creationId xmlns:p14="http://schemas.microsoft.com/office/powerpoint/2010/main" val="1363144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0632A6DE-720B-4AAF-8355-A41DFA850282}" type="datetime1">
              <a:rPr lang="en-US" altLang="en-US" smtClean="0"/>
              <a:t>7/11/2021</a:t>
            </a:fld>
            <a:endParaRPr lang="en-US" alt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dirty="0" smtClean="0"/>
              <a:t>CSCI 3907/CSCI 6444-10: Big Data and Analytics</a:t>
            </a:r>
            <a:endParaRPr lang="en-US" altLang="en-US" dirty="0"/>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dirty="0"/>
              <a:t>10-</a:t>
            </a:r>
            <a:fld id="{0C4AAF26-EBA7-40AB-BE01-2A8DC2CFC5E6}" type="slidenum">
              <a:rPr lang="en-US" altLang="en-US"/>
              <a:pPr>
                <a:defRPr/>
              </a:pPr>
              <a:t>‹#›</a:t>
            </a:fld>
            <a:endParaRPr lang="en-US" altLang="en-US" dirty="0"/>
          </a:p>
        </p:txBody>
      </p:sp>
    </p:spTree>
    <p:extLst>
      <p:ext uri="{BB962C8B-B14F-4D97-AF65-F5344CB8AC3E}">
        <p14:creationId xmlns:p14="http://schemas.microsoft.com/office/powerpoint/2010/main" val="227427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143000"/>
            <a:ext cx="8229600" cy="505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8400"/>
            <a:ext cx="1371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fld id="{ADBFAB73-886C-4E73-983E-F9F27E910718}" type="datetime1">
              <a:rPr lang="en-US" altLang="en-US" smtClean="0"/>
              <a:t>7/11/2021</a:t>
            </a:fld>
            <a:endParaRPr lang="en-US" altLang="en-US" dirty="0"/>
          </a:p>
        </p:txBody>
      </p:sp>
      <p:sp>
        <p:nvSpPr>
          <p:cNvPr id="1029" name="Rectangle 5"/>
          <p:cNvSpPr>
            <a:spLocks noGrp="1" noChangeArrowheads="1"/>
          </p:cNvSpPr>
          <p:nvPr>
            <p:ph type="ftr" sz="quarter" idx="3"/>
          </p:nvPr>
        </p:nvSpPr>
        <p:spPr bwMode="auto">
          <a:xfrm>
            <a:off x="1905000" y="6248400"/>
            <a:ext cx="5029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r>
              <a:rPr lang="en-US" altLang="en-US" dirty="0" smtClean="0"/>
              <a:t>CSCI 3907/CSCI 6444-10: Big Data and Analytics</a:t>
            </a:r>
            <a:endParaRPr lang="en-US" altLang="en-US" dirty="0"/>
          </a:p>
        </p:txBody>
      </p:sp>
      <p:sp>
        <p:nvSpPr>
          <p:cNvPr id="1030" name="Rectangle 6"/>
          <p:cNvSpPr>
            <a:spLocks noGrp="1" noChangeArrowheads="1"/>
          </p:cNvSpPr>
          <p:nvPr>
            <p:ph type="sldNum" sz="quarter" idx="4"/>
          </p:nvPr>
        </p:nvSpPr>
        <p:spPr bwMode="auto">
          <a:xfrm>
            <a:off x="7010400" y="6248400"/>
            <a:ext cx="990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r>
              <a:rPr lang="en-US" altLang="en-US" dirty="0"/>
              <a:t>10-</a:t>
            </a:r>
            <a:fld id="{B218065C-134D-4619-87C5-E2854EB7287B}" type="slidenum">
              <a:rPr lang="en-US" altLang="en-US"/>
              <a:pPr>
                <a:defRPr/>
              </a:pPr>
              <a:t>‹#›</a:t>
            </a:fld>
            <a:endParaRPr lang="en-US" altLang="en-US" dirty="0"/>
          </a:p>
        </p:txBody>
      </p:sp>
      <p:pic>
        <p:nvPicPr>
          <p:cNvPr id="1031" name="Picture 12" descr="GWLogo"/>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153400" y="5029200"/>
            <a:ext cx="868363"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8"/>
          <p:cNvSpPr txBox="1">
            <a:spLocks noChangeArrowheads="1"/>
          </p:cNvSpPr>
          <p:nvPr userDrawn="1"/>
        </p:nvSpPr>
        <p:spPr bwMode="auto">
          <a:xfrm>
            <a:off x="3651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dirty="0" smtClean="0"/>
          </a:p>
        </p:txBody>
      </p:sp>
      <p:sp>
        <p:nvSpPr>
          <p:cNvPr id="1033" name="Line 9"/>
          <p:cNvSpPr>
            <a:spLocks noChangeShapeType="1"/>
          </p:cNvSpPr>
          <p:nvPr userDrawn="1"/>
        </p:nvSpPr>
        <p:spPr bwMode="auto">
          <a:xfrm>
            <a:off x="533400" y="990600"/>
            <a:ext cx="815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hdr="0"/>
  <p:txStyles>
    <p:titleStyle>
      <a:lvl1pPr algn="ctr" rtl="0" eaLnBrk="0" fontAlgn="base" hangingPunct="0">
        <a:spcBef>
          <a:spcPct val="0"/>
        </a:spcBef>
        <a:spcAft>
          <a:spcPct val="0"/>
        </a:spcAft>
        <a:defRPr sz="2400" b="1" kern="1200">
          <a:solidFill>
            <a:schemeClr val="tx2"/>
          </a:solidFill>
          <a:latin typeface="+mj-lt"/>
          <a:ea typeface="+mj-ea"/>
          <a:cs typeface="+mj-cs"/>
        </a:defRPr>
      </a:lvl1pPr>
      <a:lvl2pPr algn="ctr" rtl="0" eaLnBrk="0" fontAlgn="base" hangingPunct="0">
        <a:spcBef>
          <a:spcPct val="0"/>
        </a:spcBef>
        <a:spcAft>
          <a:spcPct val="0"/>
        </a:spcAft>
        <a:defRPr sz="2400" b="1">
          <a:solidFill>
            <a:schemeClr val="tx2"/>
          </a:solidFill>
          <a:latin typeface="Arial" panose="020B0604020202020204" pitchFamily="34" charset="0"/>
        </a:defRPr>
      </a:lvl2pPr>
      <a:lvl3pPr algn="ctr" rtl="0" eaLnBrk="0" fontAlgn="base" hangingPunct="0">
        <a:spcBef>
          <a:spcPct val="0"/>
        </a:spcBef>
        <a:spcAft>
          <a:spcPct val="0"/>
        </a:spcAft>
        <a:defRPr sz="2400" b="1">
          <a:solidFill>
            <a:schemeClr val="tx2"/>
          </a:solidFill>
          <a:latin typeface="Arial" panose="020B0604020202020204" pitchFamily="34" charset="0"/>
        </a:defRPr>
      </a:lvl3pPr>
      <a:lvl4pPr algn="ctr" rtl="0" eaLnBrk="0" fontAlgn="base" hangingPunct="0">
        <a:spcBef>
          <a:spcPct val="0"/>
        </a:spcBef>
        <a:spcAft>
          <a:spcPct val="0"/>
        </a:spcAft>
        <a:defRPr sz="2400" b="1">
          <a:solidFill>
            <a:schemeClr val="tx2"/>
          </a:solidFill>
          <a:latin typeface="Arial" panose="020B0604020202020204" pitchFamily="34" charset="0"/>
        </a:defRPr>
      </a:lvl4pPr>
      <a:lvl5pPr algn="ctr" rtl="0" eaLnBrk="0" fontAlgn="base" hangingPunct="0">
        <a:spcBef>
          <a:spcPct val="0"/>
        </a:spcBef>
        <a:spcAft>
          <a:spcPct val="0"/>
        </a:spcAft>
        <a:defRPr sz="2400" b="1">
          <a:solidFill>
            <a:schemeClr val="tx2"/>
          </a:solidFill>
          <a:latin typeface="Arial" panose="020B0604020202020204" pitchFamily="34" charset="0"/>
        </a:defRPr>
      </a:lvl5pPr>
      <a:lvl6pPr marL="457200" algn="ctr" rtl="0" fontAlgn="base">
        <a:spcBef>
          <a:spcPct val="0"/>
        </a:spcBef>
        <a:spcAft>
          <a:spcPct val="0"/>
        </a:spcAft>
        <a:defRPr sz="2400" b="1">
          <a:solidFill>
            <a:schemeClr val="tx2"/>
          </a:solidFill>
          <a:latin typeface="Arial" panose="020B0604020202020204" pitchFamily="34" charset="0"/>
        </a:defRPr>
      </a:lvl6pPr>
      <a:lvl7pPr marL="914400" algn="ctr" rtl="0" fontAlgn="base">
        <a:spcBef>
          <a:spcPct val="0"/>
        </a:spcBef>
        <a:spcAft>
          <a:spcPct val="0"/>
        </a:spcAft>
        <a:defRPr sz="2400" b="1">
          <a:solidFill>
            <a:schemeClr val="tx2"/>
          </a:solidFill>
          <a:latin typeface="Arial" panose="020B0604020202020204" pitchFamily="34" charset="0"/>
        </a:defRPr>
      </a:lvl7pPr>
      <a:lvl8pPr marL="1371600" algn="ctr" rtl="0" fontAlgn="base">
        <a:spcBef>
          <a:spcPct val="0"/>
        </a:spcBef>
        <a:spcAft>
          <a:spcPct val="0"/>
        </a:spcAft>
        <a:defRPr sz="2400" b="1">
          <a:solidFill>
            <a:schemeClr val="tx2"/>
          </a:solidFill>
          <a:latin typeface="Arial" panose="020B0604020202020204" pitchFamily="34" charset="0"/>
        </a:defRPr>
      </a:lvl8pPr>
      <a:lvl9pPr marL="1828800" algn="ctr" rtl="0" fontAlgn="base">
        <a:spcBef>
          <a:spcPct val="0"/>
        </a:spcBef>
        <a:spcAft>
          <a:spcPct val="0"/>
        </a:spcAft>
        <a:defRPr sz="24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jfsowa.com/peirce/ms514.ht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conceptualstructures.org/" TargetMode="External"/><Relationship Id="rId4" Type="http://schemas.openxmlformats.org/officeDocument/2006/relationships/hyperlink" Target="http://www.iupui.edu/~peirce/web/peirce/life/life.ht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wmf"/><Relationship Id="rId7" Type="http://schemas.openxmlformats.org/officeDocument/2006/relationships/image" Target="../media/image42.wmf"/><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neo4j.com/"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hyperlink" Target="http://www.jfsowa.com/krbook/index.htm" TargetMode="External"/><Relationship Id="rId4" Type="http://schemas.openxmlformats.org/officeDocument/2006/relationships/hyperlink" Target="https://neo4j.com/docs/cypher-refcard/current/"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www.imdb.com/name/nm0000634/" TargetMode="External"/><Relationship Id="rId2" Type="http://schemas.openxmlformats.org/officeDocument/2006/relationships/hyperlink" Target="http://www.imdb.com/name/nm0073539/"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http://www.cs.colorado.edu/~martin/slp2.html"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2130425"/>
            <a:ext cx="7772400" cy="1470025"/>
          </a:xfrm>
        </p:spPr>
        <p:txBody>
          <a:bodyPr anchor="ctr"/>
          <a:lstStyle/>
          <a:p>
            <a:pPr eaLnBrk="1" hangingPunct="1"/>
            <a:r>
              <a:rPr lang="en-US" altLang="en-US" sz="2400" b="0" dirty="0" smtClean="0"/>
              <a:t>CS3907/CS6444: Big Data and Analytics</a:t>
            </a:r>
            <a:br>
              <a:rPr lang="en-US" altLang="en-US" sz="2400" b="0" dirty="0" smtClean="0"/>
            </a:br>
            <a:r>
              <a:rPr lang="en-US" altLang="en-US" sz="2400" b="0" dirty="0" smtClean="0"/>
              <a:t>Summer </a:t>
            </a:r>
            <a:r>
              <a:rPr lang="en-US" altLang="en-US" sz="2400" b="0" dirty="0" smtClean="0"/>
              <a:t>2021</a:t>
            </a:r>
            <a:r>
              <a:rPr lang="en-US" altLang="en-US" sz="2400" b="0" dirty="0" smtClean="0"/>
              <a:t/>
            </a:r>
            <a:br>
              <a:rPr lang="en-US" altLang="en-US" sz="2400" b="0" dirty="0" smtClean="0"/>
            </a:br>
            <a:r>
              <a:rPr lang="en-US" altLang="en-US" sz="2400" b="0" dirty="0" smtClean="0"/>
              <a:t>Stephen H. Kaisler, D.Sc.</a:t>
            </a:r>
          </a:p>
        </p:txBody>
      </p:sp>
      <p:sp>
        <p:nvSpPr>
          <p:cNvPr id="4099" name="Rectangle 3"/>
          <p:cNvSpPr>
            <a:spLocks noGrp="1" noChangeArrowheads="1"/>
          </p:cNvSpPr>
          <p:nvPr>
            <p:ph type="subTitle" idx="1"/>
          </p:nvPr>
        </p:nvSpPr>
        <p:spPr>
          <a:xfrm>
            <a:off x="1371600" y="3886200"/>
            <a:ext cx="6400800" cy="2362200"/>
          </a:xfrm>
        </p:spPr>
        <p:txBody>
          <a:bodyPr/>
          <a:lstStyle/>
          <a:p>
            <a:pPr eaLnBrk="1" hangingPunct="1"/>
            <a:r>
              <a:rPr lang="en-US" altLang="en-US" b="1" dirty="0" smtClean="0"/>
              <a:t>Lecture 7:  </a:t>
            </a:r>
          </a:p>
          <a:p>
            <a:pPr eaLnBrk="1" hangingPunct="1"/>
            <a:r>
              <a:rPr lang="en-US" altLang="en-US" b="1" dirty="0" smtClean="0"/>
              <a:t>Conceptual Modeling,</a:t>
            </a:r>
          </a:p>
          <a:p>
            <a:pPr eaLnBrk="1" hangingPunct="1"/>
            <a:r>
              <a:rPr lang="en-US" altLang="en-US" b="1" dirty="0" smtClean="0"/>
              <a:t>Graph Databases</a:t>
            </a:r>
          </a:p>
          <a:p>
            <a:pPr eaLnBrk="1" hangingPunct="1"/>
            <a:r>
              <a:rPr lang="en-US" altLang="en-US" b="1" dirty="0"/>
              <a:t>&amp;</a:t>
            </a:r>
            <a:endParaRPr lang="en-US" altLang="en-US" b="1" dirty="0" smtClean="0"/>
          </a:p>
          <a:p>
            <a:pPr eaLnBrk="1" hangingPunct="1"/>
            <a:r>
              <a:rPr lang="en-US" altLang="en-US" b="1" dirty="0" smtClean="0"/>
              <a:t>Natural Language Processing</a:t>
            </a:r>
          </a:p>
          <a:p>
            <a:pPr eaLnBrk="1" hangingPunct="1"/>
            <a:endParaRPr lang="en-US" altLang="en-US"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give Flexibility</a:t>
            </a:r>
            <a:endParaRPr lang="en-US" dirty="0"/>
          </a:p>
        </p:txBody>
      </p:sp>
      <p:sp>
        <p:nvSpPr>
          <p:cNvPr id="4" name="Date Placeholder 3"/>
          <p:cNvSpPr>
            <a:spLocks noGrp="1"/>
          </p:cNvSpPr>
          <p:nvPr>
            <p:ph type="dt" sz="half" idx="10"/>
          </p:nvPr>
        </p:nvSpPr>
        <p:spPr/>
        <p:txBody>
          <a:bodyPr/>
          <a:lstStyle/>
          <a:p>
            <a:pPr>
              <a:defRPr/>
            </a:pPr>
            <a:fld id="{407AA62D-AFD4-4FDD-97D1-326C6C318419}" type="datetime1">
              <a:rPr lang="en-US" altLang="en-US" smtClean="0"/>
              <a:t>7/11/2021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CSCI 3907/CSCI 6444: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10-</a:t>
            </a:r>
            <a:fld id="{12815778-71CE-43BB-B500-522A2BEC40BF}" type="slidenum">
              <a:rPr lang="en-US" altLang="en-US" smtClean="0"/>
              <a:pPr>
                <a:defRPr/>
              </a:pPr>
              <a:t>10</a:t>
            </a:fld>
            <a:endParaRPr lang="en-US" altLang="en-US" dirty="0"/>
          </a:p>
        </p:txBody>
      </p:sp>
      <p:pic>
        <p:nvPicPr>
          <p:cNvPr id="7" name="Picture 9"/>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1993" y="3634579"/>
            <a:ext cx="13"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599" y="1295400"/>
            <a:ext cx="7062788" cy="281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914400" y="2209800"/>
            <a:ext cx="3200400" cy="646331"/>
          </a:xfrm>
          <a:prstGeom prst="rect">
            <a:avLst/>
          </a:prstGeom>
          <a:noFill/>
        </p:spPr>
        <p:txBody>
          <a:bodyPr wrap="square" rtlCol="0">
            <a:spAutoFit/>
          </a:bodyPr>
          <a:lstStyle/>
          <a:p>
            <a:r>
              <a:rPr lang="en-US" dirty="0" smtClean="0"/>
              <a:t>Some dog X can scratch or scratches its ear with its paw.</a:t>
            </a:r>
            <a:endParaRPr lang="en-US" dirty="0"/>
          </a:p>
        </p:txBody>
      </p:sp>
      <p:sp>
        <p:nvSpPr>
          <p:cNvPr id="10" name="TextBox 9"/>
          <p:cNvSpPr txBox="1"/>
          <p:nvPr/>
        </p:nvSpPr>
        <p:spPr>
          <a:xfrm>
            <a:off x="1040599" y="4495800"/>
            <a:ext cx="6427001" cy="1477328"/>
          </a:xfrm>
          <a:prstGeom prst="rect">
            <a:avLst/>
          </a:prstGeom>
          <a:noFill/>
        </p:spPr>
        <p:txBody>
          <a:bodyPr wrap="square" rtlCol="0">
            <a:spAutoFit/>
          </a:bodyPr>
          <a:lstStyle/>
          <a:p>
            <a:r>
              <a:rPr lang="en-US" dirty="0" smtClean="0"/>
              <a:t>Note: When we consider merging two graphs which have the same concepts, but different variables, then we must perform resolution.</a:t>
            </a:r>
          </a:p>
          <a:p>
            <a:endParaRPr lang="en-US" dirty="0"/>
          </a:p>
          <a:p>
            <a:r>
              <a:rPr lang="en-US" dirty="0" smtClean="0"/>
              <a:t>Resolution is a logic programming mechanism.</a:t>
            </a:r>
            <a:endParaRPr lang="en-US" dirty="0"/>
          </a:p>
        </p:txBody>
      </p:sp>
    </p:spTree>
    <p:extLst>
      <p:ext uri="{BB962C8B-B14F-4D97-AF65-F5344CB8AC3E}">
        <p14:creationId xmlns:p14="http://schemas.microsoft.com/office/powerpoint/2010/main" val="3733794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Propositional Nodes</a:t>
            </a:r>
            <a:endParaRPr lang="en-US" dirty="0"/>
          </a:p>
        </p:txBody>
      </p:sp>
      <p:sp>
        <p:nvSpPr>
          <p:cNvPr id="3" name="Content Placeholder 2"/>
          <p:cNvSpPr>
            <a:spLocks noGrp="1"/>
          </p:cNvSpPr>
          <p:nvPr>
            <p:ph idx="1"/>
          </p:nvPr>
        </p:nvSpPr>
        <p:spPr>
          <a:xfrm>
            <a:off x="457200" y="1066801"/>
            <a:ext cx="8229600" cy="782574"/>
          </a:xfrm>
        </p:spPr>
        <p:txBody>
          <a:bodyPr/>
          <a:lstStyle/>
          <a:p>
            <a:r>
              <a:rPr lang="en-US" altLang="en-US" sz="2000" dirty="0"/>
              <a:t>“Tom believes that Jane likes pizza”</a:t>
            </a:r>
          </a:p>
          <a:p>
            <a:r>
              <a:rPr lang="en-US" altLang="en-US" sz="2000" dirty="0"/>
              <a:t>The verb </a:t>
            </a:r>
            <a:r>
              <a:rPr lang="en-US" altLang="en-US" sz="2000" dirty="0" smtClean="0"/>
              <a:t>“believes” </a:t>
            </a:r>
            <a:r>
              <a:rPr lang="en-US" altLang="en-US" sz="2000" dirty="0"/>
              <a:t>takes a propositional node as its object </a:t>
            </a:r>
          </a:p>
          <a:p>
            <a:endParaRPr lang="en-US" dirty="0"/>
          </a:p>
        </p:txBody>
      </p:sp>
      <p:sp>
        <p:nvSpPr>
          <p:cNvPr id="4" name="Date Placeholder 3"/>
          <p:cNvSpPr>
            <a:spLocks noGrp="1"/>
          </p:cNvSpPr>
          <p:nvPr>
            <p:ph type="dt" sz="half" idx="10"/>
          </p:nvPr>
        </p:nvSpPr>
        <p:spPr/>
        <p:txBody>
          <a:bodyPr/>
          <a:lstStyle/>
          <a:p>
            <a:pPr>
              <a:defRPr/>
            </a:pPr>
            <a:fld id="{584B9825-D8C6-4158-A623-02DAC014D07A}" type="datetime1">
              <a:rPr lang="en-US" altLang="en-US" smtClean="0"/>
              <a:t>7/11/2021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CSCI 3907/CSCI 6444: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10-</a:t>
            </a:r>
            <a:fld id="{12815778-71CE-43BB-B500-522A2BEC40BF}" type="slidenum">
              <a:rPr lang="en-US" altLang="en-US" smtClean="0"/>
              <a:pPr>
                <a:defRPr/>
              </a:pPr>
              <a:t>11</a:t>
            </a:fld>
            <a:endParaRPr lang="en-US" altLang="en-US" dirty="0"/>
          </a:p>
        </p:txBody>
      </p:sp>
      <p:pic>
        <p:nvPicPr>
          <p:cNvPr id="7" name="Picture 6" descr="C:\cs4440\chap08\fig8_21.pc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67663"/>
            <a:ext cx="6248400" cy="4068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282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921" y="228600"/>
            <a:ext cx="8229600" cy="715962"/>
          </a:xfrm>
        </p:spPr>
        <p:txBody>
          <a:bodyPr/>
          <a:lstStyle/>
          <a:p>
            <a:r>
              <a:rPr lang="en-US" dirty="0" smtClean="0"/>
              <a:t>Complex Concepts</a:t>
            </a:r>
            <a:endParaRPr lang="en-US" dirty="0"/>
          </a:p>
        </p:txBody>
      </p:sp>
      <p:sp>
        <p:nvSpPr>
          <p:cNvPr id="3" name="Content Placeholder 2"/>
          <p:cNvSpPr>
            <a:spLocks noGrp="1"/>
          </p:cNvSpPr>
          <p:nvPr>
            <p:ph idx="1"/>
          </p:nvPr>
        </p:nvSpPr>
        <p:spPr>
          <a:xfrm>
            <a:off x="457200" y="5029200"/>
            <a:ext cx="7696200" cy="1173163"/>
          </a:xfrm>
        </p:spPr>
        <p:txBody>
          <a:bodyPr/>
          <a:lstStyle/>
          <a:p>
            <a:r>
              <a:rPr lang="en-US" dirty="0" smtClean="0"/>
              <a:t>“Kate believes that John does not like pizza” </a:t>
            </a:r>
            <a:endParaRPr lang="en-US" dirty="0"/>
          </a:p>
        </p:txBody>
      </p:sp>
      <p:sp>
        <p:nvSpPr>
          <p:cNvPr id="4" name="Date Placeholder 3"/>
          <p:cNvSpPr>
            <a:spLocks noGrp="1"/>
          </p:cNvSpPr>
          <p:nvPr>
            <p:ph type="dt" sz="half" idx="10"/>
          </p:nvPr>
        </p:nvSpPr>
        <p:spPr/>
        <p:txBody>
          <a:bodyPr/>
          <a:lstStyle/>
          <a:p>
            <a:pPr>
              <a:defRPr/>
            </a:pPr>
            <a:fld id="{335B8CE7-9A18-4FBC-B13E-1304E25335FC}" type="datetime1">
              <a:rPr lang="en-US" altLang="en-US" smtClean="0"/>
              <a:t>7/11/2021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CSCI 3907/CSCI 6444: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10-</a:t>
            </a:r>
            <a:fld id="{12815778-71CE-43BB-B500-522A2BEC40BF}" type="slidenum">
              <a:rPr lang="en-US" altLang="en-US" smtClean="0"/>
              <a:pPr>
                <a:defRPr/>
              </a:pPr>
              <a:t>12</a:t>
            </a:fld>
            <a:endParaRPr lang="en-US" altLang="en-US" dirty="0"/>
          </a:p>
        </p:txBody>
      </p:sp>
      <p:pic>
        <p:nvPicPr>
          <p:cNvPr id="8" name="Picture 7"/>
          <p:cNvPicPr>
            <a:picLocks noChangeAspect="1"/>
          </p:cNvPicPr>
          <p:nvPr/>
        </p:nvPicPr>
        <p:blipFill>
          <a:blip r:embed="rId3"/>
          <a:stretch>
            <a:fillRect/>
          </a:stretch>
        </p:blipFill>
        <p:spPr>
          <a:xfrm>
            <a:off x="609600" y="1143000"/>
            <a:ext cx="7118413" cy="3613197"/>
          </a:xfrm>
          <a:prstGeom prst="rect">
            <a:avLst/>
          </a:prstGeom>
        </p:spPr>
      </p:pic>
    </p:spTree>
    <p:extLst>
      <p:ext uri="{BB962C8B-B14F-4D97-AF65-F5344CB8AC3E}">
        <p14:creationId xmlns:p14="http://schemas.microsoft.com/office/powerpoint/2010/main" val="1538406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dirty="0" smtClean="0"/>
              <a:t>A Complex Conceptual Graph</a:t>
            </a:r>
          </a:p>
        </p:txBody>
      </p:sp>
      <p:sp>
        <p:nvSpPr>
          <p:cNvPr id="40963" name="Content Placeholder 2"/>
          <p:cNvSpPr>
            <a:spLocks noGrp="1"/>
          </p:cNvSpPr>
          <p:nvPr>
            <p:ph idx="1"/>
          </p:nvPr>
        </p:nvSpPr>
        <p:spPr>
          <a:xfrm>
            <a:off x="457200" y="1066800"/>
            <a:ext cx="8229600" cy="2438400"/>
          </a:xfrm>
        </p:spPr>
        <p:txBody>
          <a:bodyPr/>
          <a:lstStyle/>
          <a:p>
            <a:r>
              <a:rPr lang="en-US" altLang="en-US" sz="1800" i="1" dirty="0" smtClean="0"/>
              <a:t>Tom believes that Mary wants to marry a sailor</a:t>
            </a:r>
          </a:p>
          <a:p>
            <a:pPr lvl="1"/>
            <a:r>
              <a:rPr lang="en-US" altLang="en-US" sz="1600" dirty="0" smtClean="0"/>
              <a:t>The concept of type Proposition is a context that describes a proposition that Tom believes</a:t>
            </a:r>
          </a:p>
          <a:p>
            <a:pPr lvl="1"/>
            <a:r>
              <a:rPr lang="en-US" altLang="en-US" sz="1600" dirty="0" smtClean="0"/>
              <a:t>The proposition box contains another conceptual graph, which says that Mary is the experiencer of [Want], which has as theme a situation that Mary hopes will come to pass.</a:t>
            </a:r>
          </a:p>
          <a:p>
            <a:pPr lvl="1"/>
            <a:r>
              <a:rPr lang="en-US" altLang="en-US" sz="1600" dirty="0" smtClean="0"/>
              <a:t>The dotted line, called a </a:t>
            </a:r>
            <a:r>
              <a:rPr lang="en-US" altLang="en-US" sz="1600" i="1" dirty="0" smtClean="0"/>
              <a:t>coreference link</a:t>
            </a:r>
            <a:r>
              <a:rPr lang="en-US" altLang="en-US" sz="1600" dirty="0" smtClean="0"/>
              <a:t>, shows that the concept [T] in the situation box refers to the same individual as the concept [Person: Mary] in the proposition box </a:t>
            </a:r>
          </a:p>
        </p:txBody>
      </p:sp>
      <p:sp>
        <p:nvSpPr>
          <p:cNvPr id="40964"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968E4A36-2FEA-47C0-B102-176113B233E3}" type="datetime1">
              <a:rPr lang="en-US" altLang="en-US" sz="1400" smtClean="0"/>
              <a:t>7/11/2021</a:t>
            </a:fld>
            <a:endParaRPr lang="en-US" altLang="en-US" sz="1400" dirty="0" smtClean="0"/>
          </a:p>
        </p:txBody>
      </p:sp>
      <p:sp>
        <p:nvSpPr>
          <p:cNvPr id="40965"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3907/CSCI 6444: Big Data and Analytics</a:t>
            </a:r>
          </a:p>
        </p:txBody>
      </p:sp>
      <p:sp>
        <p:nvSpPr>
          <p:cNvPr id="40966"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10-</a:t>
            </a:r>
            <a:fld id="{29130FE4-6F63-4EE6-B800-C89B73006EFB}" type="slidenum">
              <a:rPr lang="en-US" altLang="en-US" sz="1400" smtClean="0"/>
              <a:pPr>
                <a:spcBef>
                  <a:spcPct val="0"/>
                </a:spcBef>
                <a:buFontTx/>
                <a:buNone/>
              </a:pPr>
              <a:t>13</a:t>
            </a:fld>
            <a:endParaRPr lang="en-US" altLang="en-US" sz="1400" dirty="0" smtClean="0"/>
          </a:p>
        </p:txBody>
      </p:sp>
      <p:pic>
        <p:nvPicPr>
          <p:cNvPr id="4096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505200"/>
            <a:ext cx="4572000"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2312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Conceptual Graph for Many Sentences</a:t>
            </a:r>
            <a:endParaRPr lang="en-US" dirty="0"/>
          </a:p>
        </p:txBody>
      </p:sp>
      <p:sp>
        <p:nvSpPr>
          <p:cNvPr id="4" name="Date Placeholder 3"/>
          <p:cNvSpPr>
            <a:spLocks noGrp="1"/>
          </p:cNvSpPr>
          <p:nvPr>
            <p:ph type="dt" sz="half" idx="10"/>
          </p:nvPr>
        </p:nvSpPr>
        <p:spPr/>
        <p:txBody>
          <a:bodyPr/>
          <a:lstStyle/>
          <a:p>
            <a:pPr>
              <a:defRPr/>
            </a:pPr>
            <a:fld id="{407AA62D-AFD4-4FDD-97D1-326C6C318419}" type="datetime1">
              <a:rPr lang="en-US" altLang="en-US" smtClean="0"/>
              <a:t>7/11/2021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CSCI 3907/CSCI 6444: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10-</a:t>
            </a:r>
            <a:fld id="{12815778-71CE-43BB-B500-522A2BEC40BF}" type="slidenum">
              <a:rPr lang="en-US" altLang="en-US" smtClean="0"/>
              <a:pPr>
                <a:defRPr/>
              </a:pPr>
              <a:t>14</a:t>
            </a:fld>
            <a:endParaRPr lang="en-US" altLang="en-US" dirty="0"/>
          </a:p>
        </p:txBody>
      </p:sp>
      <p:pic>
        <p:nvPicPr>
          <p:cNvPr id="7" name="Picture 6"/>
          <p:cNvPicPr>
            <a:picLocks noChangeAspect="1"/>
          </p:cNvPicPr>
          <p:nvPr/>
        </p:nvPicPr>
        <p:blipFill>
          <a:blip r:embed="rId3"/>
          <a:stretch>
            <a:fillRect/>
          </a:stretch>
        </p:blipFill>
        <p:spPr>
          <a:xfrm>
            <a:off x="609599" y="1143000"/>
            <a:ext cx="7456979" cy="4724400"/>
          </a:xfrm>
          <a:prstGeom prst="rect">
            <a:avLst/>
          </a:prstGeom>
        </p:spPr>
      </p:pic>
    </p:spTree>
    <p:extLst>
      <p:ext uri="{BB962C8B-B14F-4D97-AF65-F5344CB8AC3E}">
        <p14:creationId xmlns:p14="http://schemas.microsoft.com/office/powerpoint/2010/main" val="2634684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0" dirty="0">
                <a:solidFill>
                  <a:schemeClr val="accent2"/>
                </a:solidFill>
              </a:rPr>
              <a:t>“Hydraulic power moves the flight control surfaces</a:t>
            </a:r>
            <a:r>
              <a:rPr lang="en-US" altLang="en-US" b="0" dirty="0" smtClean="0">
                <a:solidFill>
                  <a:schemeClr val="accent2"/>
                </a:solidFill>
              </a:rPr>
              <a:t>”</a:t>
            </a:r>
            <a:endParaRPr lang="en-US" dirty="0"/>
          </a:p>
        </p:txBody>
      </p:sp>
      <p:sp>
        <p:nvSpPr>
          <p:cNvPr id="4" name="Date Placeholder 3"/>
          <p:cNvSpPr>
            <a:spLocks noGrp="1"/>
          </p:cNvSpPr>
          <p:nvPr>
            <p:ph type="dt" sz="half" idx="10"/>
          </p:nvPr>
        </p:nvSpPr>
        <p:spPr/>
        <p:txBody>
          <a:bodyPr/>
          <a:lstStyle/>
          <a:p>
            <a:pPr>
              <a:defRPr/>
            </a:pPr>
            <a:fld id="{407AA62D-AFD4-4FDD-97D1-326C6C318419}" type="datetime1">
              <a:rPr lang="en-US" altLang="en-US" smtClean="0"/>
              <a:t>7/11/2021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CSCI 3907/CSCI 6444: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10-</a:t>
            </a:r>
            <a:fld id="{12815778-71CE-43BB-B500-522A2BEC40BF}" type="slidenum">
              <a:rPr lang="en-US" altLang="en-US" smtClean="0"/>
              <a:pPr>
                <a:defRPr/>
              </a:pPr>
              <a:t>15</a:t>
            </a:fld>
            <a:endParaRPr lang="en-US" altLang="en-US" dirty="0"/>
          </a:p>
        </p:txBody>
      </p:sp>
      <p:pic>
        <p:nvPicPr>
          <p:cNvPr id="60" name="Picture 59"/>
          <p:cNvPicPr>
            <a:picLocks noChangeAspect="1"/>
          </p:cNvPicPr>
          <p:nvPr/>
        </p:nvPicPr>
        <p:blipFill>
          <a:blip r:embed="rId3"/>
          <a:stretch>
            <a:fillRect/>
          </a:stretch>
        </p:blipFill>
        <p:spPr>
          <a:xfrm>
            <a:off x="647700" y="990600"/>
            <a:ext cx="8039100" cy="4406045"/>
          </a:xfrm>
          <a:prstGeom prst="rect">
            <a:avLst/>
          </a:prstGeom>
        </p:spPr>
      </p:pic>
    </p:spTree>
    <p:extLst>
      <p:ext uri="{BB962C8B-B14F-4D97-AF65-F5344CB8AC3E}">
        <p14:creationId xmlns:p14="http://schemas.microsoft.com/office/powerpoint/2010/main" val="3062232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3"/>
          <a:stretch>
            <a:fillRect/>
          </a:stretch>
        </p:blipFill>
        <p:spPr>
          <a:xfrm>
            <a:off x="1219200" y="1143000"/>
            <a:ext cx="7086600" cy="4073280"/>
          </a:xfrm>
          <a:prstGeom prst="rect">
            <a:avLst/>
          </a:prstGeom>
        </p:spPr>
      </p:pic>
      <p:sp>
        <p:nvSpPr>
          <p:cNvPr id="4" name="Date Placeholder 3"/>
          <p:cNvSpPr>
            <a:spLocks noGrp="1"/>
          </p:cNvSpPr>
          <p:nvPr>
            <p:ph type="dt" sz="half" idx="10"/>
          </p:nvPr>
        </p:nvSpPr>
        <p:spPr/>
        <p:txBody>
          <a:bodyPr/>
          <a:lstStyle/>
          <a:p>
            <a:pPr>
              <a:defRPr/>
            </a:pPr>
            <a:fld id="{407AA62D-AFD4-4FDD-97D1-326C6C318419}" type="datetime1">
              <a:rPr lang="en-US" altLang="en-US" smtClean="0"/>
              <a:t>7/11/2021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CSCI 3907/CSCI 6444: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10-</a:t>
            </a:r>
            <a:fld id="{12815778-71CE-43BB-B500-522A2BEC40BF}" type="slidenum">
              <a:rPr lang="en-US" altLang="en-US" smtClean="0"/>
              <a:pPr>
                <a:defRPr/>
              </a:pPr>
              <a:t>16</a:t>
            </a:fld>
            <a:endParaRPr lang="en-US" altLang="en-US" dirty="0"/>
          </a:p>
        </p:txBody>
      </p:sp>
      <p:sp>
        <p:nvSpPr>
          <p:cNvPr id="7" name="Text Box 47"/>
          <p:cNvSpPr txBox="1">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r>
              <a:rPr lang="en-US" altLang="en-US" b="0" dirty="0">
                <a:solidFill>
                  <a:schemeClr val="accent2"/>
                </a:solidFill>
              </a:rPr>
              <a:t>“The power supply for the flight control surfaces is hydraulic”</a:t>
            </a:r>
          </a:p>
        </p:txBody>
      </p:sp>
    </p:spTree>
    <p:extLst>
      <p:ext uri="{BB962C8B-B14F-4D97-AF65-F5344CB8AC3E}">
        <p14:creationId xmlns:p14="http://schemas.microsoft.com/office/powerpoint/2010/main" val="3863753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07AA62D-AFD4-4FDD-97D1-326C6C318419}" type="datetime1">
              <a:rPr lang="en-US" altLang="en-US" smtClean="0"/>
              <a:t>7/11/2021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CSCI 3907/CSCI 6444: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10-</a:t>
            </a:r>
            <a:fld id="{12815778-71CE-43BB-B500-522A2BEC40BF}" type="slidenum">
              <a:rPr lang="en-US" altLang="en-US" smtClean="0"/>
              <a:pPr>
                <a:defRPr/>
              </a:pPr>
              <a:t>17</a:t>
            </a:fld>
            <a:endParaRPr lang="en-US" altLang="en-US" dirty="0"/>
          </a:p>
        </p:txBody>
      </p:sp>
      <p:sp>
        <p:nvSpPr>
          <p:cNvPr id="7" name="Text Box 47"/>
          <p:cNvSpPr txBox="1">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r>
              <a:rPr lang="en-US" altLang="en-US" b="0" dirty="0">
                <a:solidFill>
                  <a:schemeClr val="accent2"/>
                </a:solidFill>
              </a:rPr>
              <a:t>“Hydraulic power is used to extend and retract the landing gear”</a:t>
            </a:r>
          </a:p>
        </p:txBody>
      </p:sp>
      <p:pic>
        <p:nvPicPr>
          <p:cNvPr id="8" name="Picture 7"/>
          <p:cNvPicPr>
            <a:picLocks noChangeAspect="1"/>
          </p:cNvPicPr>
          <p:nvPr/>
        </p:nvPicPr>
        <p:blipFill>
          <a:blip r:embed="rId3"/>
          <a:stretch>
            <a:fillRect/>
          </a:stretch>
        </p:blipFill>
        <p:spPr>
          <a:xfrm>
            <a:off x="669131" y="1143000"/>
            <a:ext cx="7805737" cy="4569626"/>
          </a:xfrm>
          <a:prstGeom prst="rect">
            <a:avLst/>
          </a:prstGeom>
        </p:spPr>
      </p:pic>
      <p:sp>
        <p:nvSpPr>
          <p:cNvPr id="9" name="Rectangle 8"/>
          <p:cNvSpPr/>
          <p:nvPr/>
        </p:nvSpPr>
        <p:spPr>
          <a:xfrm>
            <a:off x="1066800" y="5771494"/>
            <a:ext cx="6324600" cy="369332"/>
          </a:xfrm>
          <a:prstGeom prst="rect">
            <a:avLst/>
          </a:prstGeom>
        </p:spPr>
        <p:txBody>
          <a:bodyPr wrap="square">
            <a:spAutoFit/>
          </a:bodyPr>
          <a:lstStyle/>
          <a:p>
            <a:r>
              <a:rPr lang="en-US" altLang="en-US" dirty="0" smtClean="0">
                <a:solidFill>
                  <a:schemeClr val="accent2"/>
                </a:solidFill>
              </a:rPr>
              <a:t>But also, “The </a:t>
            </a:r>
            <a:r>
              <a:rPr lang="en-US" altLang="en-US" dirty="0">
                <a:solidFill>
                  <a:schemeClr val="accent2"/>
                </a:solidFill>
              </a:rPr>
              <a:t>landing gear uses hydraulic power to deploy”</a:t>
            </a:r>
            <a:endParaRPr lang="en-US" dirty="0"/>
          </a:p>
        </p:txBody>
      </p:sp>
    </p:spTree>
    <p:extLst>
      <p:ext uri="{BB962C8B-B14F-4D97-AF65-F5344CB8AC3E}">
        <p14:creationId xmlns:p14="http://schemas.microsoft.com/office/powerpoint/2010/main" val="815430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Databases</a:t>
            </a:r>
            <a:endParaRPr lang="en-US" dirty="0"/>
          </a:p>
        </p:txBody>
      </p:sp>
      <p:sp>
        <p:nvSpPr>
          <p:cNvPr id="3" name="Content Placeholder 2"/>
          <p:cNvSpPr>
            <a:spLocks noGrp="1"/>
          </p:cNvSpPr>
          <p:nvPr>
            <p:ph idx="1"/>
          </p:nvPr>
        </p:nvSpPr>
        <p:spPr/>
        <p:txBody>
          <a:bodyPr/>
          <a:lstStyle/>
          <a:p>
            <a:r>
              <a:rPr lang="en-US" dirty="0" smtClean="0"/>
              <a:t>A Graph Database (GDB) is one of the four types of NoSQL databases we discussed in Lecture 6. </a:t>
            </a:r>
          </a:p>
          <a:p>
            <a:pPr lvl="1"/>
            <a:r>
              <a:rPr lang="en-US" dirty="0" smtClean="0"/>
              <a:t>It is substantially different from the other three models although it is similar in some respects.</a:t>
            </a:r>
          </a:p>
          <a:p>
            <a:r>
              <a:rPr lang="en-US" dirty="0" smtClean="0"/>
              <a:t>A GDB is:</a:t>
            </a:r>
          </a:p>
          <a:p>
            <a:pPr marL="889000" eaLnBrk="1" hangingPunct="1">
              <a:buFont typeface="Helvetica Neue Light" charset="0"/>
              <a:buChar char="๏"/>
            </a:pPr>
            <a:r>
              <a:rPr lang="en-US" altLang="en-US" dirty="0">
                <a:latin typeface="Helvetica Neue Light" charset="0"/>
                <a:ea typeface="Helvetica Neue Light" charset="0"/>
                <a:cs typeface="Helvetica Neue Light" charset="0"/>
                <a:sym typeface="Helvetica Neue Light" charset="0"/>
              </a:rPr>
              <a:t>optimized for the connections between records</a:t>
            </a:r>
            <a:endParaRPr lang="en-US" altLang="en-US" dirty="0">
              <a:latin typeface="Helvetica Neue Light" charset="0"/>
              <a:sym typeface="Helvetica Neue Light" charset="0"/>
            </a:endParaRPr>
          </a:p>
          <a:p>
            <a:pPr marL="889000" eaLnBrk="1" hangingPunct="1">
              <a:buFont typeface="Helvetica Neue Light" charset="0"/>
              <a:buChar char="๏"/>
            </a:pPr>
            <a:r>
              <a:rPr lang="en-US" altLang="en-US" dirty="0">
                <a:latin typeface="Helvetica Neue Light" charset="0"/>
                <a:ea typeface="Helvetica Neue Light" charset="0"/>
                <a:cs typeface="Helvetica Neue Light" charset="0"/>
                <a:sym typeface="Helvetica Neue Light" charset="0"/>
              </a:rPr>
              <a:t>really, really fast at querying across records</a:t>
            </a:r>
            <a:endParaRPr lang="en-US" altLang="en-US" dirty="0">
              <a:latin typeface="Helvetica Neue Light" charset="0"/>
              <a:sym typeface="Helvetica Neue Light" charset="0"/>
            </a:endParaRPr>
          </a:p>
          <a:p>
            <a:pPr marL="889000" eaLnBrk="1" hangingPunct="1">
              <a:buFont typeface="Helvetica Neue Light" charset="0"/>
              <a:buChar char="๏"/>
            </a:pPr>
            <a:r>
              <a:rPr lang="en-US" altLang="en-US" dirty="0">
                <a:latin typeface="Helvetica Neue Light" charset="0"/>
                <a:ea typeface="Helvetica Neue Light" charset="0"/>
                <a:cs typeface="Helvetica Neue Light" charset="0"/>
                <a:sym typeface="Helvetica Neue Light" charset="0"/>
              </a:rPr>
              <a:t>a database: transactional with the usual </a:t>
            </a:r>
            <a:r>
              <a:rPr lang="en-US" altLang="en-US" dirty="0" smtClean="0">
                <a:latin typeface="Helvetica Neue Light" charset="0"/>
                <a:ea typeface="Helvetica Neue Light" charset="0"/>
                <a:cs typeface="Helvetica Neue Light" charset="0"/>
                <a:sym typeface="Helvetica Neue Light" charset="0"/>
              </a:rPr>
              <a:t>operations</a:t>
            </a:r>
            <a:endParaRPr lang="en-US" altLang="en-US" dirty="0" smtClean="0">
              <a:latin typeface="Helvetica Neue Light" charset="0"/>
              <a:sym typeface="Helvetica Neue Light" charset="0"/>
            </a:endParaRPr>
          </a:p>
          <a:p>
            <a:pPr marL="395288" eaLnBrk="1" hangingPunct="1"/>
            <a:r>
              <a:rPr lang="en-US" altLang="en-US" dirty="0" smtClean="0">
                <a:latin typeface="Helvetica Neue Light" charset="0"/>
                <a:ea typeface="Helvetica Neue Light" charset="0"/>
                <a:cs typeface="Helvetica Neue Light" charset="0"/>
                <a:sym typeface="Helvetica Neue Light" charset="0"/>
              </a:rPr>
              <a:t>“A </a:t>
            </a:r>
            <a:r>
              <a:rPr lang="en-US" altLang="en-US" dirty="0">
                <a:latin typeface="Helvetica Neue Light" charset="0"/>
                <a:ea typeface="Helvetica Neue Light" charset="0"/>
                <a:cs typeface="Helvetica Neue Light" charset="0"/>
                <a:sym typeface="Helvetica Neue Light" charset="0"/>
              </a:rPr>
              <a:t>relational database may tell you </a:t>
            </a:r>
            <a:r>
              <a:rPr lang="en-US" altLang="en-US" dirty="0" smtClean="0">
                <a:latin typeface="Helvetica Neue Light" charset="0"/>
                <a:ea typeface="Helvetica Neue Light" charset="0"/>
                <a:cs typeface="Helvetica Neue Light" charset="0"/>
                <a:sym typeface="Helvetica Neue Light" charset="0"/>
              </a:rPr>
              <a:t>how </a:t>
            </a:r>
            <a:r>
              <a:rPr lang="en-US" altLang="en-US" dirty="0">
                <a:latin typeface="Helvetica Neue Light" charset="0"/>
                <a:ea typeface="Helvetica Neue Light" charset="0"/>
                <a:cs typeface="Helvetica Neue Light" charset="0"/>
                <a:sym typeface="Helvetica Neue Light" charset="0"/>
              </a:rPr>
              <a:t>many books you sold last quarter, </a:t>
            </a:r>
            <a:r>
              <a:rPr lang="en-US" altLang="en-US" dirty="0" smtClean="0">
                <a:latin typeface="Helvetica Neue Light" charset="0"/>
                <a:ea typeface="Helvetica Neue Light" charset="0"/>
                <a:cs typeface="Helvetica Neue Light" charset="0"/>
                <a:sym typeface="Helvetica Neue Light" charset="0"/>
              </a:rPr>
              <a:t>but </a:t>
            </a:r>
            <a:r>
              <a:rPr lang="en-US" altLang="en-US" dirty="0">
                <a:latin typeface="Helvetica Neue Light" charset="0"/>
                <a:ea typeface="Helvetica Neue Light" charset="0"/>
                <a:cs typeface="Helvetica Neue Light" charset="0"/>
                <a:sym typeface="Helvetica Neue Light" charset="0"/>
              </a:rPr>
              <a:t>a graph database will tell your </a:t>
            </a:r>
            <a:r>
              <a:rPr lang="en-US" altLang="en-US" dirty="0" smtClean="0">
                <a:latin typeface="Helvetica Neue Light" charset="0"/>
                <a:ea typeface="Helvetica Neue Light" charset="0"/>
                <a:cs typeface="Helvetica Neue Light" charset="0"/>
                <a:sym typeface="Helvetica Neue Light" charset="0"/>
              </a:rPr>
              <a:t>customer</a:t>
            </a:r>
            <a:r>
              <a:rPr lang="en-US" altLang="en-US" dirty="0" smtClean="0">
                <a:latin typeface="Helvetica Neue Light" charset="0"/>
                <a:sym typeface="Helvetica Neue Light" charset="0"/>
              </a:rPr>
              <a:t> </a:t>
            </a:r>
            <a:r>
              <a:rPr lang="en-US" altLang="en-US" dirty="0" smtClean="0">
                <a:latin typeface="Helvetica Neue Light" charset="0"/>
                <a:ea typeface="Helvetica Neue Light" charset="0"/>
                <a:cs typeface="Helvetica Neue Light" charset="0"/>
                <a:sym typeface="Helvetica Neue Light" charset="0"/>
              </a:rPr>
              <a:t>which </a:t>
            </a:r>
            <a:r>
              <a:rPr lang="en-US" altLang="en-US" dirty="0">
                <a:latin typeface="Helvetica Neue Light" charset="0"/>
                <a:ea typeface="Helvetica Neue Light" charset="0"/>
                <a:cs typeface="Helvetica Neue Light" charset="0"/>
                <a:sym typeface="Helvetica Neue Light" charset="0"/>
              </a:rPr>
              <a:t>book they should buy next.”</a:t>
            </a:r>
            <a:endParaRPr lang="en-US" altLang="en-US" dirty="0">
              <a:latin typeface="Helvetica Neue Light" charset="0"/>
              <a:sym typeface="Helvetica Neue Light" charset="0"/>
            </a:endParaRPr>
          </a:p>
          <a:p>
            <a:endParaRPr lang="en-US" dirty="0" smtClean="0"/>
          </a:p>
          <a:p>
            <a:pPr lvl="1"/>
            <a:endParaRPr lang="en-US" dirty="0"/>
          </a:p>
        </p:txBody>
      </p:sp>
      <p:sp>
        <p:nvSpPr>
          <p:cNvPr id="4" name="Date Placeholder 3"/>
          <p:cNvSpPr>
            <a:spLocks noGrp="1"/>
          </p:cNvSpPr>
          <p:nvPr>
            <p:ph type="dt" sz="half" idx="10"/>
          </p:nvPr>
        </p:nvSpPr>
        <p:spPr/>
        <p:txBody>
          <a:bodyPr/>
          <a:lstStyle/>
          <a:p>
            <a:pPr>
              <a:defRPr/>
            </a:pPr>
            <a:fld id="{407AA62D-AFD4-4FDD-97D1-326C6C318419}" type="datetime1">
              <a:rPr lang="en-US" altLang="en-US" smtClean="0"/>
              <a:t>7/11/2021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CSCI 3907/CSCI 6444: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10-</a:t>
            </a:r>
            <a:fld id="{12815778-71CE-43BB-B500-522A2BEC40BF}" type="slidenum">
              <a:rPr lang="en-US" altLang="en-US" smtClean="0"/>
              <a:pPr>
                <a:defRPr/>
              </a:pPr>
              <a:t>18</a:t>
            </a:fld>
            <a:endParaRPr lang="en-US" altLang="en-US" dirty="0"/>
          </a:p>
        </p:txBody>
      </p:sp>
    </p:spTree>
    <p:extLst>
      <p:ext uri="{BB962C8B-B14F-4D97-AF65-F5344CB8AC3E}">
        <p14:creationId xmlns:p14="http://schemas.microsoft.com/office/powerpoint/2010/main" val="3487963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44DBDF45-84BE-48A8-AE4F-D38743BD68A4}" type="datetime1">
              <a:rPr lang="en-US" altLang="en-US" sz="1400" smtClean="0"/>
              <a:t>7/11/2021</a:t>
            </a:fld>
            <a:endParaRPr lang="en-US" altLang="en-US" sz="1400" dirty="0" smtClean="0"/>
          </a:p>
        </p:txBody>
      </p:sp>
      <p:sp>
        <p:nvSpPr>
          <p:cNvPr id="7171"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3907/CSCI 6444: Big Data and Analytics</a:t>
            </a:r>
          </a:p>
        </p:txBody>
      </p:sp>
      <p:sp>
        <p:nvSpPr>
          <p:cNvPr id="7172"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6-</a:t>
            </a:r>
            <a:fld id="{DFC660C5-235F-4FC5-870E-E01E971DC23C}" type="slidenum">
              <a:rPr lang="en-US" altLang="en-US" sz="1400" smtClean="0"/>
              <a:pPr>
                <a:spcBef>
                  <a:spcPct val="0"/>
                </a:spcBef>
                <a:buFontTx/>
                <a:buNone/>
              </a:pPr>
              <a:t>19</a:t>
            </a:fld>
            <a:endParaRPr lang="en-US" altLang="en-US" sz="1400" dirty="0" smtClean="0"/>
          </a:p>
        </p:txBody>
      </p:sp>
      <p:sp>
        <p:nvSpPr>
          <p:cNvPr id="7173" name="Rectangle 2"/>
          <p:cNvSpPr>
            <a:spLocks noGrp="1" noChangeArrowheads="1"/>
          </p:cNvSpPr>
          <p:nvPr>
            <p:ph type="title"/>
          </p:nvPr>
        </p:nvSpPr>
        <p:spPr/>
        <p:txBody>
          <a:bodyPr/>
          <a:lstStyle/>
          <a:p>
            <a:pPr eaLnBrk="1" hangingPunct="1"/>
            <a:r>
              <a:rPr lang="en-US" altLang="en-US" dirty="0" smtClean="0"/>
              <a:t>Graph Databases</a:t>
            </a:r>
          </a:p>
        </p:txBody>
      </p:sp>
      <p:sp>
        <p:nvSpPr>
          <p:cNvPr id="22531" name="Rectangle 3"/>
          <p:cNvSpPr>
            <a:spLocks noGrp="1" noChangeArrowheads="1"/>
          </p:cNvSpPr>
          <p:nvPr>
            <p:ph type="body" idx="1"/>
          </p:nvPr>
        </p:nvSpPr>
        <p:spPr/>
        <p:txBody>
          <a:bodyPr/>
          <a:lstStyle/>
          <a:p>
            <a:pPr eaLnBrk="1" hangingPunct="1">
              <a:defRPr/>
            </a:pPr>
            <a:r>
              <a:rPr lang="en-US" sz="2000" dirty="0" smtClean="0"/>
              <a:t>Graph databases allow you to store entities and relationships between these entities.</a:t>
            </a:r>
          </a:p>
          <a:p>
            <a:pPr lvl="1" eaLnBrk="1" hangingPunct="1">
              <a:defRPr/>
            </a:pPr>
            <a:r>
              <a:rPr lang="en-US" sz="1600" dirty="0" smtClean="0"/>
              <a:t>Entities are also known as nodes, which have properties.</a:t>
            </a:r>
          </a:p>
          <a:p>
            <a:pPr lvl="1" eaLnBrk="1" hangingPunct="1">
              <a:defRPr/>
            </a:pPr>
            <a:r>
              <a:rPr lang="en-US" sz="1600" dirty="0" smtClean="0"/>
              <a:t>Relations are known as edges that can have properties.</a:t>
            </a:r>
          </a:p>
          <a:p>
            <a:pPr lvl="1" eaLnBrk="1" hangingPunct="1">
              <a:defRPr/>
            </a:pPr>
            <a:r>
              <a:rPr lang="en-US" sz="1600" dirty="0" smtClean="0"/>
              <a:t>Edges have directional significance; nodes are organized by relationships which allow you to find interesting patterns between the nodes.</a:t>
            </a:r>
          </a:p>
          <a:p>
            <a:pPr eaLnBrk="1" hangingPunct="1">
              <a:defRPr/>
            </a:pPr>
            <a:r>
              <a:rPr lang="en-US" sz="2000" dirty="0" smtClean="0"/>
              <a:t>The graph model represents data as triples of the form &lt;subject, predicate, object&gt; tuple.</a:t>
            </a:r>
          </a:p>
          <a:p>
            <a:pPr eaLnBrk="1" hangingPunct="1">
              <a:defRPr/>
            </a:pPr>
            <a:r>
              <a:rPr lang="en-US" sz="2000" dirty="0" smtClean="0"/>
              <a:t>Complex relationships can be represented in this format, including network and mesh data structures</a:t>
            </a:r>
          </a:p>
          <a:p>
            <a:pPr lvl="1" eaLnBrk="1" hangingPunct="1">
              <a:defRPr/>
            </a:pPr>
            <a:r>
              <a:rPr lang="en-US" sz="1600" dirty="0" smtClean="0"/>
              <a:t>Multiple named edges between named nodes</a:t>
            </a:r>
          </a:p>
          <a:p>
            <a:pPr lvl="1" eaLnBrk="1" hangingPunct="1">
              <a:defRPr/>
            </a:pPr>
            <a:r>
              <a:rPr lang="en-US" sz="1600" dirty="0" smtClean="0"/>
              <a:t>Ex: find the books in the Databases category that are written by</a:t>
            </a:r>
          </a:p>
          <a:p>
            <a:pPr marL="457200" lvl="1" indent="0" eaLnBrk="1" hangingPunct="1">
              <a:buFontTx/>
              <a:buNone/>
              <a:defRPr/>
            </a:pPr>
            <a:r>
              <a:rPr lang="en-US" sz="1600" dirty="0" smtClean="0"/>
              <a:t>	someone whom a friend of mine likes.</a:t>
            </a:r>
          </a:p>
          <a:p>
            <a:pPr eaLnBrk="1" hangingPunct="1">
              <a:defRPr/>
            </a:pPr>
            <a:r>
              <a:rPr lang="en-US" altLang="en-US" sz="2000" dirty="0" smtClean="0"/>
              <a:t>Very useful for interconnected data, such as RDF databases</a:t>
            </a:r>
          </a:p>
          <a:p>
            <a:pPr eaLnBrk="1" hangingPunct="1">
              <a:defRPr/>
            </a:pPr>
            <a:r>
              <a:rPr lang="en-US" altLang="en-US" sz="2000" dirty="0" smtClean="0"/>
              <a:t>See the </a:t>
            </a:r>
            <a:r>
              <a:rPr lang="en-US" altLang="en-US" sz="2000" i="1" dirty="0" smtClean="0"/>
              <a:t>Linked Data </a:t>
            </a:r>
            <a:r>
              <a:rPr lang="en-US" altLang="en-US" sz="2000" dirty="0" smtClean="0"/>
              <a:t>book in Reference Books on Blackboard</a:t>
            </a:r>
          </a:p>
        </p:txBody>
      </p:sp>
    </p:spTree>
    <p:extLst>
      <p:ext uri="{BB962C8B-B14F-4D97-AF65-F5344CB8AC3E}">
        <p14:creationId xmlns:p14="http://schemas.microsoft.com/office/powerpoint/2010/main" val="4000804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Graphs</a:t>
            </a:r>
            <a:endParaRPr lang="en-US" dirty="0"/>
          </a:p>
        </p:txBody>
      </p:sp>
      <p:sp>
        <p:nvSpPr>
          <p:cNvPr id="3" name="Content Placeholder 2"/>
          <p:cNvSpPr>
            <a:spLocks noGrp="1"/>
          </p:cNvSpPr>
          <p:nvPr>
            <p:ph idx="1"/>
          </p:nvPr>
        </p:nvSpPr>
        <p:spPr>
          <a:xfrm>
            <a:off x="457200" y="1051718"/>
            <a:ext cx="8001000" cy="5135563"/>
          </a:xfrm>
        </p:spPr>
        <p:txBody>
          <a:bodyPr/>
          <a:lstStyle/>
          <a:p>
            <a:r>
              <a:rPr lang="en-US" sz="1800" dirty="0" smtClean="0"/>
              <a:t>A </a:t>
            </a:r>
            <a:r>
              <a:rPr lang="en-US" sz="1800" i="1" dirty="0" smtClean="0"/>
              <a:t>conceptual graph </a:t>
            </a:r>
            <a:r>
              <a:rPr lang="en-US" sz="1800" dirty="0"/>
              <a:t>(</a:t>
            </a:r>
            <a:r>
              <a:rPr lang="en-US" sz="1800" dirty="0" smtClean="0"/>
              <a:t>CG) is a logical formalism for structuring knowledge </a:t>
            </a:r>
            <a:r>
              <a:rPr lang="en-US" sz="1800" dirty="0"/>
              <a:t>based on the </a:t>
            </a:r>
            <a:r>
              <a:rPr lang="en-US" sz="1800" dirty="0">
                <a:hlinkClick r:id="rId3"/>
              </a:rPr>
              <a:t>existential graphs</a:t>
            </a:r>
            <a:r>
              <a:rPr lang="en-US" sz="1800" dirty="0"/>
              <a:t> of </a:t>
            </a:r>
            <a:r>
              <a:rPr lang="en-US" sz="1800" dirty="0">
                <a:hlinkClick r:id="rId4"/>
              </a:rPr>
              <a:t>Charles Sanders Peirce</a:t>
            </a:r>
            <a:r>
              <a:rPr lang="en-US" sz="1800" dirty="0"/>
              <a:t> and the semantic networks of artificial intelligence</a:t>
            </a:r>
            <a:r>
              <a:rPr lang="en-US" dirty="0" smtClean="0"/>
              <a:t>.</a:t>
            </a:r>
          </a:p>
          <a:p>
            <a:pPr lvl="1"/>
            <a:r>
              <a:rPr lang="en-US" sz="1800" dirty="0" smtClean="0"/>
              <a:t>Express </a:t>
            </a:r>
            <a:r>
              <a:rPr lang="en-US" sz="1800" dirty="0"/>
              <a:t>meaning in a form that is logically precise, humanly readable, and computationally tractable</a:t>
            </a:r>
            <a:r>
              <a:rPr lang="en-US" sz="1800" dirty="0" smtClean="0"/>
              <a:t>.</a:t>
            </a:r>
          </a:p>
          <a:p>
            <a:r>
              <a:rPr lang="en-US" sz="1800" dirty="0" smtClean="0"/>
              <a:t>John Sowa, IBM, created the Conceptual Graph notation in 1984.</a:t>
            </a:r>
          </a:p>
          <a:p>
            <a:endParaRPr lang="en-US" sz="1800" dirty="0" smtClean="0"/>
          </a:p>
          <a:p>
            <a:r>
              <a:rPr lang="en-US" altLang="en-US" sz="1800" i="1" dirty="0"/>
              <a:t>Sowa, John F. 1984. Conceptual Structures: Information Processing in Mind and Machine. Reading, MA: Addison-Wesley</a:t>
            </a:r>
            <a:r>
              <a:rPr lang="en-US" altLang="en-US" sz="1800" dirty="0"/>
              <a:t> </a:t>
            </a:r>
            <a:endParaRPr lang="en-US" altLang="en-US" sz="1800" dirty="0" smtClean="0"/>
          </a:p>
          <a:p>
            <a:r>
              <a:rPr lang="en-US" sz="1800" dirty="0"/>
              <a:t>John F. Sowa, </a:t>
            </a:r>
            <a:r>
              <a:rPr lang="en-US" sz="1800" i="1" dirty="0"/>
              <a:t>Knowledge Representation : Logical, Philosophical, and Computational Foundations</a:t>
            </a:r>
            <a:r>
              <a:rPr lang="en-US" sz="1800" dirty="0"/>
              <a:t>, is not limited to conceptual graphs, but provides broad coverage of the entire field. </a:t>
            </a:r>
            <a:endParaRPr lang="en-US" sz="1800" dirty="0" smtClean="0"/>
          </a:p>
          <a:p>
            <a:endParaRPr lang="en-US" altLang="en-US" sz="1800" dirty="0" smtClean="0"/>
          </a:p>
          <a:p>
            <a:r>
              <a:rPr lang="en-US" altLang="en-US" sz="1800" dirty="0"/>
              <a:t>See </a:t>
            </a:r>
            <a:r>
              <a:rPr lang="en-US" altLang="en-US" sz="1800" dirty="0">
                <a:hlinkClick r:id="rId5"/>
              </a:rPr>
              <a:t>http://conceptualstructures.org</a:t>
            </a:r>
            <a:r>
              <a:rPr lang="en-US" altLang="en-US" sz="1800" dirty="0" smtClean="0">
                <a:hlinkClick r:id="rId5"/>
              </a:rPr>
              <a:t>/</a:t>
            </a:r>
            <a:endParaRPr lang="en-US" altLang="en-US" sz="1800" dirty="0" smtClean="0"/>
          </a:p>
          <a:p>
            <a:pPr marL="0" indent="0">
              <a:buNone/>
            </a:pPr>
            <a:r>
              <a:rPr lang="en-US" altLang="en-US" sz="1800" dirty="0" smtClean="0"/>
              <a:t>For the past 30 years, an annual conference has presented research: </a:t>
            </a:r>
            <a:r>
              <a:rPr lang="en-US" sz="1800" b="1" i="1" dirty="0" smtClean="0"/>
              <a:t>International </a:t>
            </a:r>
            <a:r>
              <a:rPr lang="en-US" sz="1800" b="1" i="1" dirty="0"/>
              <a:t>Conferences on Conceptual Structures</a:t>
            </a:r>
            <a:r>
              <a:rPr lang="en-US" altLang="en-US" sz="1800" dirty="0" smtClean="0"/>
              <a:t>.</a:t>
            </a:r>
            <a:endParaRPr lang="en-US" altLang="en-US" sz="1800" dirty="0"/>
          </a:p>
          <a:p>
            <a:endParaRPr lang="en-US" sz="1800" dirty="0" smtClean="0"/>
          </a:p>
          <a:p>
            <a:endParaRPr lang="en-US" sz="2000" dirty="0"/>
          </a:p>
          <a:p>
            <a:endParaRPr lang="en-US" sz="2000" dirty="0" smtClean="0"/>
          </a:p>
          <a:p>
            <a:endParaRPr lang="en-US" sz="2000" dirty="0" smtClean="0"/>
          </a:p>
          <a:p>
            <a:endParaRPr lang="en-US" sz="1800" dirty="0" smtClean="0"/>
          </a:p>
          <a:p>
            <a:endParaRPr lang="en-US" sz="2000" dirty="0" smtClean="0"/>
          </a:p>
          <a:p>
            <a:endParaRPr lang="en-US" sz="2000" dirty="0"/>
          </a:p>
        </p:txBody>
      </p:sp>
      <p:sp>
        <p:nvSpPr>
          <p:cNvPr id="4" name="Date Placeholder 3"/>
          <p:cNvSpPr>
            <a:spLocks noGrp="1"/>
          </p:cNvSpPr>
          <p:nvPr>
            <p:ph type="dt" sz="half" idx="10"/>
          </p:nvPr>
        </p:nvSpPr>
        <p:spPr/>
        <p:txBody>
          <a:bodyPr/>
          <a:lstStyle/>
          <a:p>
            <a:pPr>
              <a:defRPr/>
            </a:pPr>
            <a:fld id="{407AA62D-AFD4-4FDD-97D1-326C6C318419}" type="datetime1">
              <a:rPr lang="en-US" altLang="en-US" smtClean="0"/>
              <a:t>7/11/2021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CSCI 3907/CSCI 6444: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10-</a:t>
            </a:r>
            <a:fld id="{12815778-71CE-43BB-B500-522A2BEC40BF}" type="slidenum">
              <a:rPr lang="en-US" altLang="en-US" smtClean="0"/>
              <a:pPr>
                <a:defRPr/>
              </a:pPr>
              <a:t>2</a:t>
            </a:fld>
            <a:endParaRPr lang="en-US" altLang="en-US" dirty="0"/>
          </a:p>
        </p:txBody>
      </p:sp>
    </p:spTree>
    <p:extLst>
      <p:ext uri="{BB962C8B-B14F-4D97-AF65-F5344CB8AC3E}">
        <p14:creationId xmlns:p14="http://schemas.microsoft.com/office/powerpoint/2010/main" val="2754766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dirty="0" smtClean="0"/>
              <a:t>Graph Databases: On Blackboard</a:t>
            </a:r>
          </a:p>
        </p:txBody>
      </p:sp>
      <p:sp>
        <p:nvSpPr>
          <p:cNvPr id="18435" name="Date Placeholder 3"/>
          <p:cNvSpPr>
            <a:spLocks noGrp="1"/>
          </p:cNvSpPr>
          <p:nvPr>
            <p:ph type="dt" sz="quarter" idx="10"/>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1674D2A-E06F-41FA-AC7F-958C0BDE07C7}" type="datetime1">
              <a:rPr lang="en-US" altLang="en-US" smtClean="0"/>
              <a:t>7/11/2021</a:t>
            </a:fld>
            <a:endParaRPr lang="en-US" altLang="en-US" dirty="0" smtClean="0"/>
          </a:p>
        </p:txBody>
      </p:sp>
      <p:sp>
        <p:nvSpPr>
          <p:cNvPr id="18436" name="Footer Placeholder 4"/>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smtClean="0"/>
              <a:t>CSCI 3907/CSCI 6444: Big Data and Analytics</a:t>
            </a:r>
          </a:p>
        </p:txBody>
      </p:sp>
      <p:sp>
        <p:nvSpPr>
          <p:cNvPr id="18437"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smtClean="0"/>
              <a:t>10-</a:t>
            </a:r>
            <a:fld id="{AD143B95-6A63-449B-8411-58697DD34E76}" type="slidenum">
              <a:rPr lang="en-US" altLang="en-US" smtClean="0"/>
              <a:pPr/>
              <a:t>20</a:t>
            </a:fld>
            <a:endParaRPr lang="en-US" altLang="en-US" dirty="0" smtClean="0"/>
          </a:p>
        </p:txBody>
      </p:sp>
      <p:pic>
        <p:nvPicPr>
          <p:cNvPr id="18438"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76513" y="1023938"/>
            <a:ext cx="3990975" cy="519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047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en-US" dirty="0" smtClean="0"/>
              <a:t>Graph: Example</a:t>
            </a:r>
          </a:p>
        </p:txBody>
      </p:sp>
      <p:sp>
        <p:nvSpPr>
          <p:cNvPr id="8195"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8E2F8E4C-E052-4BA4-82AB-3D9FCF916D13}" type="datetime1">
              <a:rPr lang="en-US" altLang="en-US" sz="1400" smtClean="0"/>
              <a:t>7/11/2021</a:t>
            </a:fld>
            <a:endParaRPr lang="en-US" altLang="en-US" sz="1400" dirty="0" smtClean="0"/>
          </a:p>
        </p:txBody>
      </p:sp>
      <p:sp>
        <p:nvSpPr>
          <p:cNvPr id="8196"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3907/CSCI 6444: Big Data and Analytics</a:t>
            </a:r>
          </a:p>
        </p:txBody>
      </p:sp>
      <p:sp>
        <p:nvSpPr>
          <p:cNvPr id="8197"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6-</a:t>
            </a:r>
            <a:fld id="{888C87CA-332A-4CCE-934B-6C0F2EA40816}" type="slidenum">
              <a:rPr lang="en-US" altLang="en-US" sz="1400" smtClean="0"/>
              <a:pPr>
                <a:spcBef>
                  <a:spcPct val="0"/>
                </a:spcBef>
                <a:buFontTx/>
                <a:buNone/>
              </a:pPr>
              <a:t>21</a:t>
            </a:fld>
            <a:endParaRPr lang="en-US" altLang="en-US" sz="1400" dirty="0" smtClean="0"/>
          </a:p>
        </p:txBody>
      </p:sp>
      <p:pic>
        <p:nvPicPr>
          <p:cNvPr id="8198"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3575" y="1143000"/>
            <a:ext cx="7337425"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Rectangle 7"/>
          <p:cNvSpPr>
            <a:spLocks noChangeArrowheads="1"/>
          </p:cNvSpPr>
          <p:nvPr/>
        </p:nvSpPr>
        <p:spPr bwMode="auto">
          <a:xfrm>
            <a:off x="476250" y="5881688"/>
            <a:ext cx="7337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a:t>Adapted From:  NoSQL Distilled: A Brief Guide to the Emerging World of Polyglot Persistence, 2012 </a:t>
            </a:r>
          </a:p>
        </p:txBody>
      </p:sp>
    </p:spTree>
    <p:extLst>
      <p:ext uri="{BB962C8B-B14F-4D97-AF65-F5344CB8AC3E}">
        <p14:creationId xmlns:p14="http://schemas.microsoft.com/office/powerpoint/2010/main" val="1023872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Database</a:t>
            </a:r>
            <a:endParaRPr lang="en-US" dirty="0"/>
          </a:p>
        </p:txBody>
      </p:sp>
      <p:sp>
        <p:nvSpPr>
          <p:cNvPr id="3" name="Content Placeholder 2"/>
          <p:cNvSpPr>
            <a:spLocks noGrp="1"/>
          </p:cNvSpPr>
          <p:nvPr>
            <p:ph idx="1"/>
          </p:nvPr>
        </p:nvSpPr>
        <p:spPr/>
        <p:txBody>
          <a:bodyPr/>
          <a:lstStyle/>
          <a:p>
            <a:r>
              <a:rPr lang="en-US" dirty="0" smtClean="0"/>
              <a:t>A GDB implements a model known as a </a:t>
            </a:r>
            <a:r>
              <a:rPr lang="en-US" i="1" dirty="0" smtClean="0"/>
              <a:t>property graph</a:t>
            </a:r>
            <a:r>
              <a:rPr lang="en-US" dirty="0" smtClean="0"/>
              <a:t>:</a:t>
            </a:r>
          </a:p>
          <a:p>
            <a:pPr lvl="1"/>
            <a:r>
              <a:rPr lang="en-US" dirty="0" smtClean="0"/>
              <a:t>Nodes (“vertices”)</a:t>
            </a:r>
          </a:p>
          <a:p>
            <a:pPr lvl="2"/>
            <a:r>
              <a:rPr lang="en-US" dirty="0" smtClean="0"/>
              <a:t>Nodes contain properties.  Think of nodes as documents that store properties in the form of arbitrary key-value pairs.</a:t>
            </a:r>
          </a:p>
          <a:p>
            <a:pPr lvl="1"/>
            <a:r>
              <a:rPr lang="en-US" dirty="0" smtClean="0"/>
              <a:t>Relationships (“edges”)</a:t>
            </a:r>
          </a:p>
          <a:p>
            <a:pPr lvl="2"/>
            <a:r>
              <a:rPr lang="en-US" dirty="0" smtClean="0"/>
              <a:t>Relationships connect and structure nodes.</a:t>
            </a:r>
          </a:p>
          <a:p>
            <a:pPr lvl="1"/>
            <a:r>
              <a:rPr lang="en-US" sz="1800" dirty="0" smtClean="0"/>
              <a:t>Properties</a:t>
            </a:r>
          </a:p>
          <a:p>
            <a:pPr lvl="2"/>
            <a:r>
              <a:rPr lang="en-US" sz="2000" dirty="0" smtClean="0"/>
              <a:t>Properties are values about the node or relationship.</a:t>
            </a:r>
            <a:endParaRPr lang="en-US" sz="2400" dirty="0" smtClean="0"/>
          </a:p>
          <a:p>
            <a:pPr lvl="2"/>
            <a:r>
              <a:rPr lang="en-US" dirty="0" smtClean="0"/>
              <a:t>Properties can be added to nodes and relationships.</a:t>
            </a:r>
          </a:p>
          <a:p>
            <a:pPr lvl="2"/>
            <a:r>
              <a:rPr lang="en-US" dirty="0" smtClean="0"/>
              <a:t>Allows you to create additional semantics to relationships.</a:t>
            </a:r>
          </a:p>
          <a:p>
            <a:r>
              <a:rPr lang="en-US" sz="1800" dirty="0" smtClean="0"/>
              <a:t>GDBs </a:t>
            </a:r>
            <a:r>
              <a:rPr lang="en-US" sz="1800" dirty="0"/>
              <a:t>store information as arbitrarily interconnected nodes linked by named relations, rather than as tables and </a:t>
            </a:r>
            <a:r>
              <a:rPr lang="en-US" sz="1800" dirty="0" smtClean="0"/>
              <a:t>joins.</a:t>
            </a:r>
          </a:p>
          <a:p>
            <a:r>
              <a:rPr lang="en-US" sz="1800" dirty="0" smtClean="0"/>
              <a:t>Schema-less </a:t>
            </a:r>
            <a:r>
              <a:rPr lang="en-US" sz="1800" dirty="0"/>
              <a:t>and highly extensible, they are an excellent choice for modelling semi-structured data in complex domains.</a:t>
            </a:r>
            <a:endParaRPr lang="en-US" sz="1800" dirty="0" smtClean="0"/>
          </a:p>
          <a:p>
            <a:pPr lvl="2"/>
            <a:endParaRPr lang="en-US" sz="2200" dirty="0" smtClean="0"/>
          </a:p>
          <a:p>
            <a:pPr lvl="1"/>
            <a:endParaRPr lang="en-US" dirty="0"/>
          </a:p>
        </p:txBody>
      </p:sp>
      <p:sp>
        <p:nvSpPr>
          <p:cNvPr id="4" name="Date Placeholder 3"/>
          <p:cNvSpPr>
            <a:spLocks noGrp="1"/>
          </p:cNvSpPr>
          <p:nvPr>
            <p:ph type="dt" sz="half" idx="10"/>
          </p:nvPr>
        </p:nvSpPr>
        <p:spPr/>
        <p:txBody>
          <a:bodyPr/>
          <a:lstStyle/>
          <a:p>
            <a:pPr>
              <a:defRPr/>
            </a:pPr>
            <a:fld id="{DD765B11-E60E-4F18-B0F4-F6636951DABD}" type="datetime1">
              <a:rPr lang="en-US" altLang="en-US" smtClean="0"/>
              <a:t>7/11/2021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CSCI 3907/CSCI 6444: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10-</a:t>
            </a:r>
            <a:fld id="{12815778-71CE-43BB-B500-522A2BEC40BF}" type="slidenum">
              <a:rPr lang="en-US" altLang="en-US" smtClean="0"/>
              <a:pPr>
                <a:defRPr/>
              </a:pPr>
              <a:t>22</a:t>
            </a:fld>
            <a:endParaRPr lang="en-US" altLang="en-US" dirty="0"/>
          </a:p>
        </p:txBody>
      </p:sp>
    </p:spTree>
    <p:extLst>
      <p:ext uri="{BB962C8B-B14F-4D97-AF65-F5344CB8AC3E}">
        <p14:creationId xmlns:p14="http://schemas.microsoft.com/office/powerpoint/2010/main" val="3400272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a:t>
            </a:r>
            <a:r>
              <a:rPr lang="en-US" dirty="0" smtClean="0"/>
              <a:t>Database: Properties</a:t>
            </a:r>
            <a:endParaRPr lang="en-US" dirty="0"/>
          </a:p>
        </p:txBody>
      </p:sp>
      <p:sp>
        <p:nvSpPr>
          <p:cNvPr id="3" name="Content Placeholder 2"/>
          <p:cNvSpPr>
            <a:spLocks noGrp="1"/>
          </p:cNvSpPr>
          <p:nvPr>
            <p:ph idx="1"/>
          </p:nvPr>
        </p:nvSpPr>
        <p:spPr>
          <a:xfrm>
            <a:off x="4648200" y="1066800"/>
            <a:ext cx="4038600" cy="5135563"/>
          </a:xfrm>
        </p:spPr>
        <p:txBody>
          <a:bodyPr/>
          <a:lstStyle/>
          <a:p>
            <a:r>
              <a:rPr lang="en-US" dirty="0" smtClean="0"/>
              <a:t>Properties are key-value pairs where the key is a string.</a:t>
            </a:r>
          </a:p>
          <a:p>
            <a:r>
              <a:rPr lang="en-US" dirty="0" smtClean="0"/>
              <a:t>Property values can be either a primitive data type or an array of primitive data types.</a:t>
            </a:r>
          </a:p>
          <a:p>
            <a:r>
              <a:rPr lang="en-US" dirty="0" smtClean="0"/>
              <a:t>NOTE: null is a not a valid data type; it is modeled by absence of a key.</a:t>
            </a:r>
            <a:endParaRPr lang="en-US" dirty="0"/>
          </a:p>
        </p:txBody>
      </p:sp>
      <p:sp>
        <p:nvSpPr>
          <p:cNvPr id="4" name="Date Placeholder 3"/>
          <p:cNvSpPr>
            <a:spLocks noGrp="1"/>
          </p:cNvSpPr>
          <p:nvPr>
            <p:ph type="dt" sz="half" idx="10"/>
          </p:nvPr>
        </p:nvSpPr>
        <p:spPr/>
        <p:txBody>
          <a:bodyPr/>
          <a:lstStyle/>
          <a:p>
            <a:pPr>
              <a:defRPr/>
            </a:pPr>
            <a:fld id="{407AA62D-AFD4-4FDD-97D1-326C6C318419}" type="datetime1">
              <a:rPr lang="en-US" altLang="en-US" smtClean="0"/>
              <a:t>7/11/2021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CSCI 3907/CSCI 6444: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10-</a:t>
            </a:r>
            <a:fld id="{12815778-71CE-43BB-B500-522A2BEC40BF}" type="slidenum">
              <a:rPr lang="en-US" altLang="en-US" smtClean="0"/>
              <a:pPr>
                <a:defRPr/>
              </a:pPr>
              <a:t>23</a:t>
            </a:fld>
            <a:endParaRPr lang="en-US" altLang="en-US" dirty="0"/>
          </a:p>
        </p:txBody>
      </p:sp>
      <p:pic>
        <p:nvPicPr>
          <p:cNvPr id="7" name="Picture 6"/>
          <p:cNvPicPr>
            <a:picLocks noChangeAspect="1"/>
          </p:cNvPicPr>
          <p:nvPr/>
        </p:nvPicPr>
        <p:blipFill>
          <a:blip r:embed="rId2"/>
          <a:stretch>
            <a:fillRect/>
          </a:stretch>
        </p:blipFill>
        <p:spPr>
          <a:xfrm>
            <a:off x="762000" y="1143000"/>
            <a:ext cx="3200400" cy="4784216"/>
          </a:xfrm>
          <a:prstGeom prst="rect">
            <a:avLst/>
          </a:prstGeom>
        </p:spPr>
      </p:pic>
    </p:spTree>
    <p:extLst>
      <p:ext uri="{BB962C8B-B14F-4D97-AF65-F5344CB8AC3E}">
        <p14:creationId xmlns:p14="http://schemas.microsoft.com/office/powerpoint/2010/main" val="3455471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5A9DCA1E-C466-482C-AC2B-F8227026145E}" type="datetime1">
              <a:rPr lang="en-US" altLang="en-US" sz="1400" smtClean="0"/>
              <a:t>7/11/2021</a:t>
            </a:fld>
            <a:endParaRPr lang="en-US" altLang="en-US" sz="1400" dirty="0" smtClean="0"/>
          </a:p>
        </p:txBody>
      </p:sp>
      <p:sp>
        <p:nvSpPr>
          <p:cNvPr id="9219"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3907/CSCI 6444: Big Data and Analytics</a:t>
            </a:r>
          </a:p>
        </p:txBody>
      </p:sp>
      <p:sp>
        <p:nvSpPr>
          <p:cNvPr id="9220"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10-</a:t>
            </a:r>
            <a:fld id="{862CB886-D4B4-4A46-A340-D364F861BA3A}" type="slidenum">
              <a:rPr lang="en-US" altLang="en-US" sz="1400" smtClean="0"/>
              <a:pPr>
                <a:spcBef>
                  <a:spcPct val="0"/>
                </a:spcBef>
                <a:buFontTx/>
                <a:buNone/>
              </a:pPr>
              <a:t>24</a:t>
            </a:fld>
            <a:endParaRPr lang="en-US" altLang="en-US" sz="1400" dirty="0" smtClean="0"/>
          </a:p>
        </p:txBody>
      </p:sp>
      <p:sp>
        <p:nvSpPr>
          <p:cNvPr id="9221" name="Rectangle 2"/>
          <p:cNvSpPr>
            <a:spLocks noGrp="1" noChangeArrowheads="1"/>
          </p:cNvSpPr>
          <p:nvPr>
            <p:ph type="title"/>
          </p:nvPr>
        </p:nvSpPr>
        <p:spPr/>
        <p:txBody>
          <a:bodyPr/>
          <a:lstStyle/>
          <a:p>
            <a:pPr eaLnBrk="1" hangingPunct="1"/>
            <a:r>
              <a:rPr lang="en-US" altLang="en-US" dirty="0" smtClean="0"/>
              <a:t>Graph DBMS</a:t>
            </a:r>
          </a:p>
        </p:txBody>
      </p:sp>
      <p:sp>
        <p:nvSpPr>
          <p:cNvPr id="9222" name="Rectangle 3"/>
          <p:cNvSpPr>
            <a:spLocks noGrp="1" noChangeArrowheads="1"/>
          </p:cNvSpPr>
          <p:nvPr>
            <p:ph type="body" idx="1"/>
          </p:nvPr>
        </p:nvSpPr>
        <p:spPr/>
        <p:txBody>
          <a:bodyPr/>
          <a:lstStyle/>
          <a:p>
            <a:pPr eaLnBrk="1" hangingPunct="1"/>
            <a:r>
              <a:rPr lang="en-US" altLang="en-US" sz="2000" dirty="0" smtClean="0"/>
              <a:t>A graph database management system (GDBMS) is a DBMS that supports CRUD* operations:</a:t>
            </a:r>
          </a:p>
          <a:p>
            <a:pPr lvl="1" eaLnBrk="1" hangingPunct="1"/>
            <a:r>
              <a:rPr lang="en-US" altLang="en-US" sz="1800" dirty="0" smtClean="0"/>
              <a:t>Normally optimized for OLTP = on line transaction processing</a:t>
            </a:r>
          </a:p>
          <a:p>
            <a:pPr lvl="1" eaLnBrk="1" hangingPunct="1"/>
            <a:r>
              <a:rPr lang="en-US" altLang="en-US" sz="1800" dirty="0" smtClean="0"/>
              <a:t>Supports general purpose graph data schema</a:t>
            </a:r>
          </a:p>
          <a:p>
            <a:pPr eaLnBrk="1" hangingPunct="1"/>
            <a:r>
              <a:rPr lang="en-US" altLang="en-US" sz="2000" dirty="0" smtClean="0"/>
              <a:t>An agile data modeling approach</a:t>
            </a:r>
          </a:p>
          <a:p>
            <a:pPr lvl="1" eaLnBrk="1" hangingPunct="1"/>
            <a:r>
              <a:rPr lang="en-US" altLang="en-US" dirty="0" smtClean="0"/>
              <a:t>No pre-defined schema</a:t>
            </a:r>
          </a:p>
          <a:p>
            <a:pPr lvl="1" eaLnBrk="1" hangingPunct="1"/>
            <a:r>
              <a:rPr lang="en-US" altLang="en-US" sz="1800" b="1" i="1" dirty="0" smtClean="0">
                <a:solidFill>
                  <a:srgbClr val="FF0000"/>
                </a:solidFill>
              </a:rPr>
              <a:t>However, you need to define conventions for node types, edge types, and properties.</a:t>
            </a:r>
          </a:p>
          <a:p>
            <a:pPr eaLnBrk="1" hangingPunct="1"/>
            <a:r>
              <a:rPr lang="en-US" altLang="en-US" sz="2000" dirty="0" smtClean="0"/>
              <a:t>Graph Storage:</a:t>
            </a:r>
          </a:p>
          <a:p>
            <a:pPr lvl="1" eaLnBrk="1" hangingPunct="1"/>
            <a:r>
              <a:rPr lang="en-US" altLang="en-US" sz="1800" dirty="0" smtClean="0"/>
              <a:t>Graph native storage: optimized for storing and processing graphs</a:t>
            </a:r>
          </a:p>
          <a:p>
            <a:pPr eaLnBrk="1" hangingPunct="1"/>
            <a:r>
              <a:rPr lang="en-US" altLang="en-US" sz="2000" dirty="0" smtClean="0"/>
              <a:t>Graph Computing Engine:</a:t>
            </a:r>
          </a:p>
          <a:p>
            <a:pPr lvl="1" eaLnBrk="1" hangingPunct="1"/>
            <a:r>
              <a:rPr lang="en-US" altLang="en-US" sz="1800" dirty="0" smtClean="0"/>
              <a:t>A technology that is optimized to run global graph computational algorithms against large data sets</a:t>
            </a:r>
          </a:p>
        </p:txBody>
      </p:sp>
      <p:sp>
        <p:nvSpPr>
          <p:cNvPr id="9223" name="Text Box 4"/>
          <p:cNvSpPr txBox="1">
            <a:spLocks noChangeArrowheads="1"/>
          </p:cNvSpPr>
          <p:nvPr/>
        </p:nvSpPr>
        <p:spPr bwMode="auto">
          <a:xfrm>
            <a:off x="593725" y="5751513"/>
            <a:ext cx="4203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dirty="0"/>
              <a:t>*CRUD = Create, Read, Update, Delete</a:t>
            </a:r>
          </a:p>
        </p:txBody>
      </p:sp>
    </p:spTree>
    <p:extLst>
      <p:ext uri="{BB962C8B-B14F-4D97-AF65-F5344CB8AC3E}">
        <p14:creationId xmlns:p14="http://schemas.microsoft.com/office/powerpoint/2010/main" val="2442322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a Graph DB - I</a:t>
            </a:r>
            <a:endParaRPr lang="en-US" dirty="0"/>
          </a:p>
        </p:txBody>
      </p:sp>
      <p:sp>
        <p:nvSpPr>
          <p:cNvPr id="3" name="Content Placeholder 2"/>
          <p:cNvSpPr>
            <a:spLocks noGrp="1"/>
          </p:cNvSpPr>
          <p:nvPr>
            <p:ph idx="1"/>
          </p:nvPr>
        </p:nvSpPr>
        <p:spPr>
          <a:xfrm>
            <a:off x="457200" y="1066800"/>
            <a:ext cx="4724400" cy="5135563"/>
          </a:xfrm>
        </p:spPr>
        <p:txBody>
          <a:bodyPr/>
          <a:lstStyle/>
          <a:p>
            <a:r>
              <a:rPr lang="en-US" dirty="0" smtClean="0"/>
              <a:t>Identify the </a:t>
            </a:r>
            <a:r>
              <a:rPr lang="en-US" dirty="0" smtClean="0"/>
              <a:t>nodes and their relationships:</a:t>
            </a:r>
            <a:endParaRPr lang="en-US" dirty="0" smtClean="0"/>
          </a:p>
          <a:p>
            <a:pPr lvl="1"/>
            <a:r>
              <a:rPr lang="en-US" b="1" dirty="0" smtClean="0"/>
              <a:t>John</a:t>
            </a:r>
            <a:r>
              <a:rPr lang="en-US" dirty="0" smtClean="0"/>
              <a:t> and </a:t>
            </a:r>
            <a:r>
              <a:rPr lang="en-US" b="1" dirty="0" smtClean="0"/>
              <a:t>Sally</a:t>
            </a:r>
            <a:r>
              <a:rPr lang="en-US" dirty="0" smtClean="0"/>
              <a:t> are </a:t>
            </a:r>
            <a:r>
              <a:rPr lang="en-US" u="sng" dirty="0" smtClean="0"/>
              <a:t>friends</a:t>
            </a:r>
            <a:r>
              <a:rPr lang="en-US" dirty="0" smtClean="0"/>
              <a:t>. Both </a:t>
            </a:r>
            <a:r>
              <a:rPr lang="en-US" b="1" dirty="0" smtClean="0"/>
              <a:t>John</a:t>
            </a:r>
            <a:r>
              <a:rPr lang="en-US" dirty="0" smtClean="0"/>
              <a:t> and </a:t>
            </a:r>
            <a:r>
              <a:rPr lang="en-US" b="1" dirty="0" smtClean="0"/>
              <a:t>Sally</a:t>
            </a:r>
            <a:r>
              <a:rPr lang="en-US" dirty="0" smtClean="0"/>
              <a:t> have </a:t>
            </a:r>
            <a:r>
              <a:rPr lang="en-US" u="sng" dirty="0" smtClean="0"/>
              <a:t>read</a:t>
            </a:r>
            <a:r>
              <a:rPr lang="en-US" dirty="0" smtClean="0"/>
              <a:t> the </a:t>
            </a:r>
            <a:r>
              <a:rPr lang="en-US" i="1" dirty="0" smtClean="0"/>
              <a:t>book</a:t>
            </a:r>
            <a:r>
              <a:rPr lang="en-US" dirty="0" smtClean="0"/>
              <a:t>, </a:t>
            </a:r>
            <a:r>
              <a:rPr lang="en-US" i="1" dirty="0" smtClean="0"/>
              <a:t>Gone with the Wind</a:t>
            </a:r>
            <a:r>
              <a:rPr lang="en-US" dirty="0" smtClean="0"/>
              <a:t>.</a:t>
            </a:r>
          </a:p>
          <a:p>
            <a:pPr lvl="1"/>
            <a:r>
              <a:rPr lang="en-US" sz="1800" dirty="0"/>
              <a:t>Relationships:</a:t>
            </a:r>
          </a:p>
          <a:p>
            <a:pPr lvl="2"/>
            <a:r>
              <a:rPr lang="en-US" sz="1600" dirty="0"/>
              <a:t>John is a friend of Sally</a:t>
            </a:r>
          </a:p>
          <a:p>
            <a:pPr lvl="2"/>
            <a:r>
              <a:rPr lang="en-US" sz="1600" dirty="0"/>
              <a:t>Sally is a friend of John</a:t>
            </a:r>
          </a:p>
          <a:p>
            <a:pPr lvl="2"/>
            <a:r>
              <a:rPr lang="en-US" sz="1600" dirty="0"/>
              <a:t>John has read Gone with the Wind</a:t>
            </a:r>
          </a:p>
          <a:p>
            <a:pPr lvl="2"/>
            <a:r>
              <a:rPr lang="en-US" sz="1600" dirty="0"/>
              <a:t>Sally has read Gone with the </a:t>
            </a:r>
            <a:r>
              <a:rPr lang="en-US" sz="1600" dirty="0" smtClean="0"/>
              <a:t>Wind</a:t>
            </a:r>
            <a:endParaRPr lang="en-US" sz="1600" dirty="0"/>
          </a:p>
          <a:p>
            <a:pPr lvl="1"/>
            <a:endParaRPr lang="en-US" dirty="0"/>
          </a:p>
        </p:txBody>
      </p:sp>
      <p:sp>
        <p:nvSpPr>
          <p:cNvPr id="4" name="Date Placeholder 3"/>
          <p:cNvSpPr>
            <a:spLocks noGrp="1"/>
          </p:cNvSpPr>
          <p:nvPr>
            <p:ph type="dt" sz="half" idx="10"/>
          </p:nvPr>
        </p:nvSpPr>
        <p:spPr/>
        <p:txBody>
          <a:bodyPr/>
          <a:lstStyle/>
          <a:p>
            <a:pPr>
              <a:defRPr/>
            </a:pPr>
            <a:fld id="{53B4670A-794E-4632-B5AE-F0702CB18016}" type="datetime1">
              <a:rPr lang="en-US" altLang="en-US" smtClean="0"/>
              <a:t>7/11/2021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CSCI 3907/CSCI 6444: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10-</a:t>
            </a:r>
            <a:fld id="{12815778-71CE-43BB-B500-522A2BEC40BF}" type="slidenum">
              <a:rPr lang="en-US" altLang="en-US" smtClean="0"/>
              <a:pPr>
                <a:defRPr/>
              </a:pPr>
              <a:t>25</a:t>
            </a:fld>
            <a:endParaRPr lang="en-US" altLang="en-US" dirty="0"/>
          </a:p>
        </p:txBody>
      </p:sp>
      <p:pic>
        <p:nvPicPr>
          <p:cNvPr id="8" name="Picture 7"/>
          <p:cNvPicPr>
            <a:picLocks noChangeAspect="1"/>
          </p:cNvPicPr>
          <p:nvPr/>
        </p:nvPicPr>
        <p:blipFill>
          <a:blip r:embed="rId3"/>
          <a:stretch>
            <a:fillRect/>
          </a:stretch>
        </p:blipFill>
        <p:spPr>
          <a:xfrm>
            <a:off x="4933950" y="1600200"/>
            <a:ext cx="4152900" cy="2867025"/>
          </a:xfrm>
          <a:prstGeom prst="rect">
            <a:avLst/>
          </a:prstGeom>
        </p:spPr>
      </p:pic>
    </p:spTree>
    <p:extLst>
      <p:ext uri="{BB962C8B-B14F-4D97-AF65-F5344CB8AC3E}">
        <p14:creationId xmlns:p14="http://schemas.microsoft.com/office/powerpoint/2010/main" val="2887105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a Graph DB - </a:t>
            </a:r>
            <a:r>
              <a:rPr lang="en-US" dirty="0" smtClean="0"/>
              <a:t>III</a:t>
            </a:r>
            <a:endParaRPr lang="en-US" dirty="0"/>
          </a:p>
        </p:txBody>
      </p:sp>
      <p:sp>
        <p:nvSpPr>
          <p:cNvPr id="3" name="Content Placeholder 2"/>
          <p:cNvSpPr>
            <a:spLocks noGrp="1"/>
          </p:cNvSpPr>
          <p:nvPr>
            <p:ph idx="1"/>
          </p:nvPr>
        </p:nvSpPr>
        <p:spPr>
          <a:xfrm>
            <a:off x="457200" y="1066800"/>
            <a:ext cx="4572000" cy="5135563"/>
          </a:xfrm>
        </p:spPr>
        <p:txBody>
          <a:bodyPr/>
          <a:lstStyle/>
          <a:p>
            <a:r>
              <a:rPr lang="en-US" sz="2000" dirty="0" smtClean="0"/>
              <a:t>Extract the relationships</a:t>
            </a:r>
          </a:p>
          <a:p>
            <a:pPr lvl="1"/>
            <a:r>
              <a:rPr lang="en-US" sz="1800" dirty="0" smtClean="0"/>
              <a:t>Relationships connect two nodes together</a:t>
            </a:r>
          </a:p>
          <a:p>
            <a:pPr lvl="1"/>
            <a:r>
              <a:rPr lang="en-US" sz="1800" dirty="0" smtClean="0"/>
              <a:t>A node may have multiple relationships.</a:t>
            </a:r>
          </a:p>
          <a:p>
            <a:pPr lvl="1"/>
            <a:r>
              <a:rPr lang="en-US" sz="1800" dirty="0" smtClean="0"/>
              <a:t>Traverse the </a:t>
            </a:r>
            <a:r>
              <a:rPr lang="en-US" sz="1800" dirty="0" smtClean="0"/>
              <a:t>graph by following a path through the graph based on one or more relationships.</a:t>
            </a:r>
          </a:p>
          <a:p>
            <a:pPr lvl="1"/>
            <a:r>
              <a:rPr lang="en-US" sz="1800" dirty="0" smtClean="0"/>
              <a:t>Relationships may be unidirectional or </a:t>
            </a:r>
            <a:r>
              <a:rPr lang="en-US" sz="1800" dirty="0" smtClean="0"/>
              <a:t>bidirectional</a:t>
            </a:r>
          </a:p>
          <a:p>
            <a:r>
              <a:rPr lang="en-US" sz="2200" dirty="0" smtClean="0"/>
              <a:t>Add attributes to enhance the graph</a:t>
            </a:r>
          </a:p>
          <a:p>
            <a:pPr lvl="2"/>
            <a:endParaRPr lang="en-US" dirty="0"/>
          </a:p>
        </p:txBody>
      </p:sp>
      <p:sp>
        <p:nvSpPr>
          <p:cNvPr id="4" name="Date Placeholder 3"/>
          <p:cNvSpPr>
            <a:spLocks noGrp="1"/>
          </p:cNvSpPr>
          <p:nvPr>
            <p:ph type="dt" sz="half" idx="10"/>
          </p:nvPr>
        </p:nvSpPr>
        <p:spPr/>
        <p:txBody>
          <a:bodyPr/>
          <a:lstStyle/>
          <a:p>
            <a:pPr>
              <a:defRPr/>
            </a:pPr>
            <a:fld id="{89AC9D87-9940-46A4-8E62-46A743487649}" type="datetime1">
              <a:rPr lang="en-US" altLang="en-US" smtClean="0"/>
              <a:t>7/11/2021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CSCI 3907/CSCI 6444: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10-</a:t>
            </a:r>
            <a:fld id="{12815778-71CE-43BB-B500-522A2BEC40BF}" type="slidenum">
              <a:rPr lang="en-US" altLang="en-US" smtClean="0"/>
              <a:pPr>
                <a:defRPr/>
              </a:pPr>
              <a:t>26</a:t>
            </a:fld>
            <a:endParaRPr lang="en-US" altLang="en-US" dirty="0"/>
          </a:p>
        </p:txBody>
      </p:sp>
      <p:pic>
        <p:nvPicPr>
          <p:cNvPr id="7" name="Picture 6"/>
          <p:cNvPicPr>
            <a:picLocks noChangeAspect="1"/>
          </p:cNvPicPr>
          <p:nvPr/>
        </p:nvPicPr>
        <p:blipFill>
          <a:blip r:embed="rId3"/>
          <a:stretch>
            <a:fillRect/>
          </a:stretch>
        </p:blipFill>
        <p:spPr>
          <a:xfrm>
            <a:off x="5388768" y="1304925"/>
            <a:ext cx="3090863" cy="1543050"/>
          </a:xfrm>
          <a:prstGeom prst="rect">
            <a:avLst/>
          </a:prstGeom>
        </p:spPr>
      </p:pic>
      <p:pic>
        <p:nvPicPr>
          <p:cNvPr id="8" name="Picture 7"/>
          <p:cNvPicPr>
            <a:picLocks noChangeAspect="1"/>
          </p:cNvPicPr>
          <p:nvPr/>
        </p:nvPicPr>
        <p:blipFill>
          <a:blip r:embed="rId4"/>
          <a:stretch>
            <a:fillRect/>
          </a:stretch>
        </p:blipFill>
        <p:spPr>
          <a:xfrm>
            <a:off x="5384150" y="3162300"/>
            <a:ext cx="3242516" cy="1751859"/>
          </a:xfrm>
          <a:prstGeom prst="rect">
            <a:avLst/>
          </a:prstGeom>
        </p:spPr>
      </p:pic>
    </p:spTree>
    <p:extLst>
      <p:ext uri="{BB962C8B-B14F-4D97-AF65-F5344CB8AC3E}">
        <p14:creationId xmlns:p14="http://schemas.microsoft.com/office/powerpoint/2010/main" val="1967180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Querying a Graph Database</a:t>
            </a:r>
            <a:endParaRPr lang="en-US" dirty="0"/>
          </a:p>
        </p:txBody>
      </p:sp>
      <p:sp>
        <p:nvSpPr>
          <p:cNvPr id="3" name="Content Placeholder 2"/>
          <p:cNvSpPr>
            <a:spLocks noGrp="1"/>
          </p:cNvSpPr>
          <p:nvPr>
            <p:ph idx="1"/>
          </p:nvPr>
        </p:nvSpPr>
        <p:spPr/>
        <p:txBody>
          <a:bodyPr/>
          <a:lstStyle/>
          <a:p>
            <a:r>
              <a:rPr lang="en-US" sz="2000" dirty="0" smtClean="0"/>
              <a:t>Querying = Traversing the database</a:t>
            </a:r>
          </a:p>
          <a:p>
            <a:pPr lvl="1"/>
            <a:r>
              <a:rPr lang="en-US" sz="1800" dirty="0" smtClean="0"/>
              <a:t>As McNeely puts it: “Walking on the Stepping Stones”</a:t>
            </a:r>
          </a:p>
          <a:p>
            <a:pPr lvl="1"/>
            <a:r>
              <a:rPr lang="en-US" sz="1800" dirty="0" smtClean="0"/>
              <a:t>A </a:t>
            </a:r>
            <a:r>
              <a:rPr lang="en-US" sz="1800" i="1" dirty="0" smtClean="0"/>
              <a:t>query</a:t>
            </a:r>
            <a:r>
              <a:rPr lang="en-US" sz="1800" dirty="0" smtClean="0"/>
              <a:t> follows the relationships from node to node.</a:t>
            </a:r>
          </a:p>
          <a:p>
            <a:pPr lvl="1"/>
            <a:r>
              <a:rPr lang="en-US" sz="1800" dirty="0" smtClean="0"/>
              <a:t>The results can be: </a:t>
            </a:r>
            <a:r>
              <a:rPr lang="en-US" sz="1600" dirty="0" smtClean="0"/>
              <a:t>A set; A path; A pattern</a:t>
            </a:r>
          </a:p>
          <a:p>
            <a:r>
              <a:rPr lang="en-US" sz="2000" dirty="0" smtClean="0"/>
              <a:t>Key Idea: Every node has pointers/handles to its adjacent nodes based on relationships.</a:t>
            </a:r>
          </a:p>
          <a:p>
            <a:pPr lvl="1"/>
            <a:r>
              <a:rPr lang="en-US" sz="1800" dirty="0" smtClean="0"/>
              <a:t>So, no index lookups are necessary (generally)</a:t>
            </a:r>
          </a:p>
          <a:p>
            <a:r>
              <a:rPr lang="en-US" sz="2200" dirty="0" smtClean="0"/>
              <a:t>Write down a list of questions that can lead to additional data:</a:t>
            </a:r>
            <a:endParaRPr lang="en-US" dirty="0"/>
          </a:p>
          <a:p>
            <a:pPr lvl="1"/>
            <a:r>
              <a:rPr lang="en-US" sz="1800" dirty="0" smtClean="0"/>
              <a:t>When did John and Sally become friends?</a:t>
            </a:r>
          </a:p>
          <a:p>
            <a:pPr lvl="1"/>
            <a:r>
              <a:rPr lang="en-US" sz="1800" dirty="0" smtClean="0"/>
              <a:t>How old is John? Sally?</a:t>
            </a:r>
          </a:p>
          <a:p>
            <a:pPr lvl="1"/>
            <a:r>
              <a:rPr lang="en-US" sz="1800" dirty="0" smtClean="0"/>
              <a:t>Who is the author of “Gone with the Wind”?</a:t>
            </a:r>
          </a:p>
          <a:p>
            <a:pPr lvl="1"/>
            <a:r>
              <a:rPr lang="en-US" sz="1800" dirty="0" smtClean="0"/>
              <a:t>When was “Gone with the Wind” published?</a:t>
            </a:r>
          </a:p>
          <a:p>
            <a:pPr lvl="1"/>
            <a:r>
              <a:rPr lang="en-US" sz="1800" dirty="0" smtClean="0"/>
              <a:t>… and more</a:t>
            </a:r>
          </a:p>
          <a:p>
            <a:r>
              <a:rPr lang="en-US" sz="2200" dirty="0" smtClean="0"/>
              <a:t>The questions lead to attributes which can “decorate” nodes and edges</a:t>
            </a:r>
          </a:p>
        </p:txBody>
      </p:sp>
      <p:sp>
        <p:nvSpPr>
          <p:cNvPr id="4" name="Date Placeholder 3"/>
          <p:cNvSpPr>
            <a:spLocks noGrp="1"/>
          </p:cNvSpPr>
          <p:nvPr>
            <p:ph type="dt" sz="half" idx="10"/>
          </p:nvPr>
        </p:nvSpPr>
        <p:spPr/>
        <p:txBody>
          <a:bodyPr/>
          <a:lstStyle/>
          <a:p>
            <a:pPr>
              <a:defRPr/>
            </a:pPr>
            <a:fld id="{BCD444F2-E519-4609-8A97-9809D392F0E2}" type="datetime1">
              <a:rPr lang="en-US" altLang="en-US" smtClean="0"/>
              <a:t>7/11/2021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CSCI 3907/CSCI 6444: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10-</a:t>
            </a:r>
            <a:fld id="{12815778-71CE-43BB-B500-522A2BEC40BF}" type="slidenum">
              <a:rPr lang="en-US" altLang="en-US" smtClean="0"/>
              <a:pPr>
                <a:defRPr/>
              </a:pPr>
              <a:t>27</a:t>
            </a:fld>
            <a:endParaRPr lang="en-US" altLang="en-US" dirty="0"/>
          </a:p>
        </p:txBody>
      </p:sp>
    </p:spTree>
    <p:extLst>
      <p:ext uri="{BB962C8B-B14F-4D97-AF65-F5344CB8AC3E}">
        <p14:creationId xmlns:p14="http://schemas.microsoft.com/office/powerpoint/2010/main" val="3533394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Graph</a:t>
            </a:r>
            <a:endParaRPr lang="en-US" dirty="0"/>
          </a:p>
        </p:txBody>
      </p:sp>
      <p:sp>
        <p:nvSpPr>
          <p:cNvPr id="3" name="Content Placeholder 2"/>
          <p:cNvSpPr>
            <a:spLocks noGrp="1"/>
          </p:cNvSpPr>
          <p:nvPr>
            <p:ph idx="1"/>
          </p:nvPr>
        </p:nvSpPr>
        <p:spPr/>
        <p:txBody>
          <a:bodyPr/>
          <a:lstStyle/>
          <a:p>
            <a:pPr marL="0" indent="0">
              <a:buNone/>
            </a:pPr>
            <a:r>
              <a:rPr lang="en-US" sz="2000" dirty="0" smtClean="0"/>
              <a:t>CREATE (Sally: Person {name: “Sally”, age: 36})</a:t>
            </a:r>
          </a:p>
          <a:p>
            <a:pPr marL="0" indent="0">
              <a:buNone/>
            </a:pPr>
            <a:endParaRPr lang="en-US" sz="2000" dirty="0"/>
          </a:p>
          <a:p>
            <a:pPr marL="0" indent="0">
              <a:buNone/>
            </a:pPr>
            <a:r>
              <a:rPr lang="en-US" sz="2000" dirty="0"/>
              <a:t>CREATE </a:t>
            </a:r>
            <a:r>
              <a:rPr lang="en-US" sz="2000" dirty="0" smtClean="0"/>
              <a:t>(John: </a:t>
            </a:r>
            <a:r>
              <a:rPr lang="en-US" sz="2000" dirty="0"/>
              <a:t>Person {name: </a:t>
            </a:r>
            <a:r>
              <a:rPr lang="en-US" sz="2000" dirty="0" smtClean="0"/>
              <a:t>“John”, </a:t>
            </a:r>
            <a:r>
              <a:rPr lang="en-US" sz="2000" dirty="0"/>
              <a:t>age: </a:t>
            </a:r>
            <a:r>
              <a:rPr lang="en-US" sz="2000" dirty="0" smtClean="0"/>
              <a:t>32})</a:t>
            </a:r>
          </a:p>
          <a:p>
            <a:pPr marL="0" indent="0">
              <a:buNone/>
            </a:pPr>
            <a:endParaRPr lang="en-US" sz="2000" dirty="0"/>
          </a:p>
          <a:p>
            <a:pPr marL="0" indent="0">
              <a:buNone/>
            </a:pPr>
            <a:r>
              <a:rPr lang="en-US" sz="2000" dirty="0" smtClean="0"/>
              <a:t>CREATE (GWTW: Book</a:t>
            </a:r>
          </a:p>
          <a:p>
            <a:pPr marL="0" indent="0">
              <a:buNone/>
            </a:pPr>
            <a:r>
              <a:rPr lang="en-US" sz="2000" dirty="0"/>
              <a:t>	</a:t>
            </a:r>
            <a:r>
              <a:rPr lang="en-US" sz="2000" dirty="0" smtClean="0"/>
              <a:t>{ title: “Gone with the Wind”, author: “Margaret Mitchell” })</a:t>
            </a:r>
          </a:p>
          <a:p>
            <a:pPr marL="0" indent="0">
              <a:buNone/>
            </a:pPr>
            <a:endParaRPr lang="en-US" sz="2000" dirty="0"/>
          </a:p>
          <a:p>
            <a:pPr marL="0" indent="0">
              <a:buNone/>
            </a:pPr>
            <a:r>
              <a:rPr lang="en-US" sz="2000" dirty="0" smtClean="0"/>
              <a:t>CREATE (Sally)-[:Friend_Of {since 01012005}]-&gt;(John)</a:t>
            </a:r>
          </a:p>
          <a:p>
            <a:pPr marL="0" indent="0">
              <a:buNone/>
            </a:pPr>
            <a:endParaRPr lang="en-US" sz="2000" dirty="0"/>
          </a:p>
          <a:p>
            <a:pPr marL="0" indent="0">
              <a:buNone/>
            </a:pPr>
            <a:r>
              <a:rPr lang="en-US" sz="2000" dirty="0" smtClean="0"/>
              <a:t>CREATE (Sally)-[:Has_Read {on: 03102006}]-&gt;(GWTW)</a:t>
            </a:r>
            <a:endParaRPr lang="en-US" sz="2000" dirty="0"/>
          </a:p>
          <a:p>
            <a:pPr marL="0" indent="0">
              <a:buNone/>
            </a:pPr>
            <a:endParaRPr lang="en-US" sz="2000" dirty="0" smtClean="0"/>
          </a:p>
          <a:p>
            <a:pPr marL="0" indent="0">
              <a:buNone/>
            </a:pPr>
            <a:r>
              <a:rPr lang="en-US" sz="2000" dirty="0"/>
              <a:t>CREATE </a:t>
            </a:r>
            <a:r>
              <a:rPr lang="en-US" sz="2000" dirty="0" smtClean="0"/>
              <a:t>(John)-[:</a:t>
            </a:r>
            <a:r>
              <a:rPr lang="en-US" sz="2000" dirty="0"/>
              <a:t>Has_Read {on: </a:t>
            </a:r>
            <a:r>
              <a:rPr lang="en-US" sz="2000" dirty="0" smtClean="0"/>
              <a:t>04222006</a:t>
            </a:r>
            <a:r>
              <a:rPr lang="en-US" sz="2000" dirty="0"/>
              <a:t>}]-&gt;(GWTW)</a:t>
            </a:r>
          </a:p>
          <a:p>
            <a:pPr marL="0" indent="0">
              <a:buNone/>
            </a:pPr>
            <a:endParaRPr lang="en-US" sz="2000" dirty="0"/>
          </a:p>
        </p:txBody>
      </p:sp>
      <p:sp>
        <p:nvSpPr>
          <p:cNvPr id="4" name="Date Placeholder 3"/>
          <p:cNvSpPr>
            <a:spLocks noGrp="1"/>
          </p:cNvSpPr>
          <p:nvPr>
            <p:ph type="dt" sz="half" idx="10"/>
          </p:nvPr>
        </p:nvSpPr>
        <p:spPr/>
        <p:txBody>
          <a:bodyPr/>
          <a:lstStyle/>
          <a:p>
            <a:pPr>
              <a:defRPr/>
            </a:pPr>
            <a:fld id="{4C2ABA72-40FF-47D7-9D4D-8C9C4BEF8037}" type="datetime1">
              <a:rPr lang="en-US" altLang="en-US" smtClean="0"/>
              <a:t>7/11/2021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CSCI 3907/CSCI 6444: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10-</a:t>
            </a:r>
            <a:fld id="{12815778-71CE-43BB-B500-522A2BEC40BF}" type="slidenum">
              <a:rPr lang="en-US" altLang="en-US" smtClean="0"/>
              <a:pPr>
                <a:defRPr/>
              </a:pPr>
              <a:t>28</a:t>
            </a:fld>
            <a:endParaRPr lang="en-US" altLang="en-US" dirty="0"/>
          </a:p>
        </p:txBody>
      </p:sp>
    </p:spTree>
    <p:extLst>
      <p:ext uri="{BB962C8B-B14F-4D97-AF65-F5344CB8AC3E}">
        <p14:creationId xmlns:p14="http://schemas.microsoft.com/office/powerpoint/2010/main" val="9654574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Querying </a:t>
            </a:r>
            <a:r>
              <a:rPr lang="en-US" dirty="0"/>
              <a:t>the Graph</a:t>
            </a:r>
          </a:p>
        </p:txBody>
      </p:sp>
      <p:sp>
        <p:nvSpPr>
          <p:cNvPr id="3" name="Content Placeholder 2"/>
          <p:cNvSpPr>
            <a:spLocks noGrp="1"/>
          </p:cNvSpPr>
          <p:nvPr>
            <p:ph idx="1"/>
          </p:nvPr>
        </p:nvSpPr>
        <p:spPr/>
        <p:txBody>
          <a:bodyPr/>
          <a:lstStyle/>
          <a:p>
            <a:r>
              <a:rPr lang="en-US" sz="2000" dirty="0" smtClean="0"/>
              <a:t>When did John and Sally become friends?</a:t>
            </a:r>
          </a:p>
          <a:p>
            <a:pPr marL="0" indent="0">
              <a:buNone/>
            </a:pPr>
            <a:r>
              <a:rPr lang="en-US" sz="2000" dirty="0" smtClean="0"/>
              <a:t>MATCH (Sally: Person {name: ‘Sally’})</a:t>
            </a:r>
          </a:p>
          <a:p>
            <a:pPr marL="0" indent="0">
              <a:buNone/>
            </a:pPr>
            <a:r>
              <a:rPr lang="en-US" sz="2000" dirty="0"/>
              <a:t>MATCH </a:t>
            </a:r>
            <a:r>
              <a:rPr lang="en-US" sz="2000" dirty="0" smtClean="0"/>
              <a:t>(John: Person </a:t>
            </a:r>
            <a:r>
              <a:rPr lang="en-US" sz="2000" dirty="0"/>
              <a:t>{name: </a:t>
            </a:r>
            <a:r>
              <a:rPr lang="en-US" sz="2000" dirty="0" smtClean="0"/>
              <a:t>‘John’})</a:t>
            </a:r>
          </a:p>
          <a:p>
            <a:pPr marL="0" indent="0">
              <a:buNone/>
            </a:pPr>
            <a:r>
              <a:rPr lang="en-US" sz="2000" dirty="0" smtClean="0"/>
              <a:t>MATCH (Sally)-[r: Friend_Of]-(John)</a:t>
            </a:r>
          </a:p>
          <a:p>
            <a:pPr marL="0" indent="0">
              <a:buNone/>
            </a:pPr>
            <a:r>
              <a:rPr lang="en-US" sz="2000" dirty="0" smtClean="0"/>
              <a:t>RETURN r.since AS friends_since</a:t>
            </a:r>
          </a:p>
          <a:p>
            <a:pPr marL="0" indent="0">
              <a:buNone/>
            </a:pPr>
            <a:endParaRPr lang="en-US" sz="2000" dirty="0"/>
          </a:p>
          <a:p>
            <a:r>
              <a:rPr lang="en-US" sz="2000" dirty="0" smtClean="0"/>
              <a:t>Who is the author of Gone with the Wind</a:t>
            </a:r>
          </a:p>
          <a:p>
            <a:pPr marL="0" indent="0">
              <a:buNone/>
            </a:pPr>
            <a:r>
              <a:rPr lang="en-US" sz="2000" dirty="0" smtClean="0"/>
              <a:t>MATCH (GWTW: Book {title: ‘Gone with the Wind’ })</a:t>
            </a:r>
          </a:p>
          <a:p>
            <a:pPr marL="0" indent="0">
              <a:buNone/>
            </a:pPr>
            <a:r>
              <a:rPr lang="en-US" sz="2000" dirty="0" smtClean="0"/>
              <a:t>RETURN GWTW: Author as author</a:t>
            </a:r>
            <a:endParaRPr lang="en-US" sz="2000" dirty="0"/>
          </a:p>
          <a:p>
            <a:pPr marL="0" indent="0">
              <a:buNone/>
            </a:pPr>
            <a:endParaRPr lang="en-US" dirty="0"/>
          </a:p>
        </p:txBody>
      </p:sp>
      <p:sp>
        <p:nvSpPr>
          <p:cNvPr id="4" name="Date Placeholder 3"/>
          <p:cNvSpPr>
            <a:spLocks noGrp="1"/>
          </p:cNvSpPr>
          <p:nvPr>
            <p:ph type="dt" sz="half" idx="10"/>
          </p:nvPr>
        </p:nvSpPr>
        <p:spPr/>
        <p:txBody>
          <a:bodyPr/>
          <a:lstStyle/>
          <a:p>
            <a:pPr>
              <a:defRPr/>
            </a:pPr>
            <a:fld id="{B13BB994-5618-4EA6-8AF6-D97B1799F326}" type="datetime1">
              <a:rPr lang="en-US" altLang="en-US" smtClean="0"/>
              <a:t>7/11/2021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CSCI 3907/CSCI 6444: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10-</a:t>
            </a:r>
            <a:fld id="{12815778-71CE-43BB-B500-522A2BEC40BF}" type="slidenum">
              <a:rPr lang="en-US" altLang="en-US" smtClean="0"/>
              <a:pPr>
                <a:defRPr/>
              </a:pPr>
              <a:t>29</a:t>
            </a:fld>
            <a:endParaRPr lang="en-US" altLang="en-US" dirty="0"/>
          </a:p>
        </p:txBody>
      </p:sp>
    </p:spTree>
    <p:extLst>
      <p:ext uri="{BB962C8B-B14F-4D97-AF65-F5344CB8AC3E}">
        <p14:creationId xmlns:p14="http://schemas.microsoft.com/office/powerpoint/2010/main" val="3220149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Networks</a:t>
            </a:r>
            <a:endParaRPr lang="en-US" dirty="0"/>
          </a:p>
        </p:txBody>
      </p:sp>
      <p:sp>
        <p:nvSpPr>
          <p:cNvPr id="3" name="Content Placeholder 2"/>
          <p:cNvSpPr>
            <a:spLocks noGrp="1"/>
          </p:cNvSpPr>
          <p:nvPr>
            <p:ph idx="1"/>
          </p:nvPr>
        </p:nvSpPr>
        <p:spPr>
          <a:xfrm>
            <a:off x="457200" y="1066800"/>
            <a:ext cx="4419600" cy="5135563"/>
          </a:xfrm>
        </p:spPr>
        <p:txBody>
          <a:bodyPr/>
          <a:lstStyle/>
          <a:p>
            <a:r>
              <a:rPr lang="en-US" sz="1800" i="1" dirty="0" smtClean="0"/>
              <a:t>Marvin Minsky</a:t>
            </a:r>
            <a:r>
              <a:rPr lang="en-US" sz="1800" dirty="0" smtClean="0"/>
              <a:t>, one of the founders of AI, developed the concept of </a:t>
            </a:r>
            <a:r>
              <a:rPr lang="en-US" sz="1800" i="1" dirty="0" smtClean="0"/>
              <a:t>semantic networks.</a:t>
            </a:r>
          </a:p>
          <a:p>
            <a:r>
              <a:rPr lang="en-US" altLang="en-US" sz="1800" dirty="0"/>
              <a:t>A semantic network is an irregular graph that has concepts in vertices and relations on arcs.</a:t>
            </a:r>
          </a:p>
          <a:p>
            <a:r>
              <a:rPr lang="en-US" altLang="en-US" sz="1800" dirty="0"/>
              <a:t>Relations can be ad-hoc, but they can also be quite general, for example, “is a” (</a:t>
            </a:r>
            <a:r>
              <a:rPr lang="en-US" altLang="en-US" sz="1600" dirty="0"/>
              <a:t>ISA</a:t>
            </a:r>
            <a:r>
              <a:rPr lang="en-US" altLang="en-US" sz="1800" dirty="0"/>
              <a:t>), “a kind of” (</a:t>
            </a:r>
            <a:r>
              <a:rPr lang="en-US" altLang="en-US" sz="1600" dirty="0"/>
              <a:t>AKO</a:t>
            </a:r>
            <a:r>
              <a:rPr lang="en-US" altLang="en-US" sz="1800" dirty="0"/>
              <a:t>), “an instance of”, “part of”.</a:t>
            </a:r>
          </a:p>
          <a:p>
            <a:r>
              <a:rPr lang="en-US" altLang="en-US" sz="1800" dirty="0"/>
              <a:t>Relations often express physical properties of objects </a:t>
            </a:r>
            <a:r>
              <a:rPr lang="en-US" altLang="en-US" sz="1800" dirty="0" smtClean="0"/>
              <a:t>(color, </a:t>
            </a:r>
            <a:r>
              <a:rPr lang="en-US" altLang="en-US" sz="1800" dirty="0"/>
              <a:t>length, and lots of others).</a:t>
            </a:r>
          </a:p>
          <a:p>
            <a:r>
              <a:rPr lang="en-US" altLang="en-US" sz="1800" dirty="0"/>
              <a:t>Most often, relations link two concepts.</a:t>
            </a:r>
          </a:p>
          <a:p>
            <a:endParaRPr lang="en-US" i="1" dirty="0" smtClean="0"/>
          </a:p>
          <a:p>
            <a:endParaRPr lang="en-US" dirty="0"/>
          </a:p>
        </p:txBody>
      </p:sp>
      <p:sp>
        <p:nvSpPr>
          <p:cNvPr id="4" name="Date Placeholder 3"/>
          <p:cNvSpPr>
            <a:spLocks noGrp="1"/>
          </p:cNvSpPr>
          <p:nvPr>
            <p:ph type="dt" sz="half" idx="10"/>
          </p:nvPr>
        </p:nvSpPr>
        <p:spPr/>
        <p:txBody>
          <a:bodyPr/>
          <a:lstStyle/>
          <a:p>
            <a:pPr>
              <a:defRPr/>
            </a:pPr>
            <a:fld id="{407AA62D-AFD4-4FDD-97D1-326C6C318419}" type="datetime1">
              <a:rPr lang="en-US" altLang="en-US" smtClean="0"/>
              <a:t>7/11/2021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CSCI 3907/CSCI 6444: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10-</a:t>
            </a:r>
            <a:fld id="{12815778-71CE-43BB-B500-522A2BEC40BF}" type="slidenum">
              <a:rPr lang="en-US" altLang="en-US" smtClean="0"/>
              <a:pPr>
                <a:defRPr/>
              </a:pPr>
              <a:t>3</a:t>
            </a:fld>
            <a:endParaRPr lang="en-US" altLang="en-US" dirty="0"/>
          </a:p>
        </p:txBody>
      </p:sp>
      <p:pic>
        <p:nvPicPr>
          <p:cNvPr id="7"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1048258"/>
            <a:ext cx="3857831"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5486400" y="5440681"/>
            <a:ext cx="45719" cy="369332"/>
          </a:xfrm>
          <a:prstGeom prst="rect">
            <a:avLst/>
          </a:prstGeom>
          <a:noFill/>
        </p:spPr>
        <p:txBody>
          <a:bodyPr wrap="square" rtlCol="0">
            <a:spAutoFit/>
          </a:bodyPr>
          <a:lstStyle/>
          <a:p>
            <a:endParaRPr lang="en-US" dirty="0"/>
          </a:p>
        </p:txBody>
      </p:sp>
      <p:sp>
        <p:nvSpPr>
          <p:cNvPr id="9" name="TextBox 8"/>
          <p:cNvSpPr txBox="1"/>
          <p:nvPr/>
        </p:nvSpPr>
        <p:spPr>
          <a:xfrm>
            <a:off x="5179595" y="5244377"/>
            <a:ext cx="2362200" cy="523220"/>
          </a:xfrm>
          <a:prstGeom prst="rect">
            <a:avLst/>
          </a:prstGeom>
          <a:noFill/>
        </p:spPr>
        <p:txBody>
          <a:bodyPr wrap="square" rtlCol="0">
            <a:spAutoFit/>
          </a:bodyPr>
          <a:lstStyle/>
          <a:p>
            <a:r>
              <a:rPr lang="en-GB" altLang="en-US" sz="1400" dirty="0">
                <a:solidFill>
                  <a:srgbClr val="FF0000"/>
                </a:solidFill>
              </a:rPr>
              <a:t>Network representation of properties of snow and ice</a:t>
            </a:r>
            <a:endParaRPr lang="en-US" sz="1400" dirty="0">
              <a:solidFill>
                <a:srgbClr val="FF0000"/>
              </a:solidFill>
            </a:endParaRPr>
          </a:p>
        </p:txBody>
      </p:sp>
    </p:spTree>
    <p:extLst>
      <p:ext uri="{BB962C8B-B14F-4D97-AF65-F5344CB8AC3E}">
        <p14:creationId xmlns:p14="http://schemas.microsoft.com/office/powerpoint/2010/main" val="3845468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E4657EDA-509F-46AB-ABDA-0F092FFD710E}" type="datetime1">
              <a:rPr lang="en-US" altLang="en-US" sz="1400" smtClean="0"/>
              <a:t>7/11/2021</a:t>
            </a:fld>
            <a:endParaRPr lang="en-US" altLang="en-US" sz="1400" dirty="0" smtClean="0"/>
          </a:p>
        </p:txBody>
      </p:sp>
      <p:sp>
        <p:nvSpPr>
          <p:cNvPr id="17411"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3907/CSCI 6444: Big Data and Analytics</a:t>
            </a:r>
          </a:p>
        </p:txBody>
      </p:sp>
      <p:sp>
        <p:nvSpPr>
          <p:cNvPr id="17412"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10-</a:t>
            </a:r>
            <a:fld id="{05190E7D-8990-432C-8C27-C3D08AD4D260}" type="slidenum">
              <a:rPr lang="en-US" altLang="en-US" sz="1400" smtClean="0"/>
              <a:pPr>
                <a:spcBef>
                  <a:spcPct val="0"/>
                </a:spcBef>
                <a:buFontTx/>
                <a:buNone/>
              </a:pPr>
              <a:t>30</a:t>
            </a:fld>
            <a:endParaRPr lang="en-US" altLang="en-US" sz="1400" dirty="0" smtClean="0"/>
          </a:p>
        </p:txBody>
      </p:sp>
      <p:sp>
        <p:nvSpPr>
          <p:cNvPr id="17413" name="Rectangle 2"/>
          <p:cNvSpPr>
            <a:spLocks noGrp="1" noChangeArrowheads="1"/>
          </p:cNvSpPr>
          <p:nvPr>
            <p:ph type="title"/>
          </p:nvPr>
        </p:nvSpPr>
        <p:spPr/>
        <p:txBody>
          <a:bodyPr/>
          <a:lstStyle/>
          <a:p>
            <a:pPr eaLnBrk="1" hangingPunct="1"/>
            <a:r>
              <a:rPr lang="en-US" altLang="en-US" dirty="0" smtClean="0"/>
              <a:t>Neo4J</a:t>
            </a:r>
          </a:p>
        </p:txBody>
      </p:sp>
      <p:sp>
        <p:nvSpPr>
          <p:cNvPr id="17414" name="Rectangle 3"/>
          <p:cNvSpPr>
            <a:spLocks noGrp="1" noChangeArrowheads="1"/>
          </p:cNvSpPr>
          <p:nvPr>
            <p:ph type="body" idx="1"/>
          </p:nvPr>
        </p:nvSpPr>
        <p:spPr>
          <a:xfrm>
            <a:off x="457200" y="1143000"/>
            <a:ext cx="8229600" cy="2438400"/>
          </a:xfrm>
        </p:spPr>
        <p:txBody>
          <a:bodyPr/>
          <a:lstStyle/>
          <a:p>
            <a:pPr eaLnBrk="1" hangingPunct="1"/>
            <a:r>
              <a:rPr lang="en-US" altLang="en-US" sz="2000" dirty="0" smtClean="0"/>
              <a:t>A graph database that was introduced in 2003</a:t>
            </a:r>
          </a:p>
          <a:p>
            <a:pPr lvl="1" eaLnBrk="1" hangingPunct="1"/>
            <a:r>
              <a:rPr lang="en-US" altLang="en-US" sz="1800" dirty="0" smtClean="0"/>
              <a:t>Very stable</a:t>
            </a:r>
          </a:p>
          <a:p>
            <a:pPr lvl="1" eaLnBrk="1" hangingPunct="1"/>
            <a:r>
              <a:rPr lang="en-US" altLang="en-US" sz="1800" dirty="0" smtClean="0"/>
              <a:t>Continuous updates</a:t>
            </a:r>
          </a:p>
          <a:p>
            <a:pPr eaLnBrk="1" hangingPunct="1"/>
            <a:r>
              <a:rPr lang="en-US" altLang="en-US" sz="2000" dirty="0" smtClean="0"/>
              <a:t>Full ACID Transactions</a:t>
            </a:r>
          </a:p>
          <a:p>
            <a:pPr eaLnBrk="1" hangingPunct="1"/>
            <a:r>
              <a:rPr lang="en-US" altLang="en-US" sz="2000" dirty="0" smtClean="0"/>
              <a:t>Dynamic Model Design</a:t>
            </a:r>
          </a:p>
          <a:p>
            <a:pPr eaLnBrk="1" hangingPunct="1"/>
            <a:r>
              <a:rPr lang="en-US" altLang="en-US" sz="2000" dirty="0" smtClean="0"/>
              <a:t>RDBMS Vs Graph Database</a:t>
            </a:r>
          </a:p>
          <a:p>
            <a:pPr eaLnBrk="1" hangingPunct="1"/>
            <a:r>
              <a:rPr lang="en-US" altLang="en-US" sz="2000" dirty="0" smtClean="0"/>
              <a:t>Current version: 4.0 (Open Source)</a:t>
            </a:r>
          </a:p>
          <a:p>
            <a:pPr eaLnBrk="1" hangingPunct="1"/>
            <a:endParaRPr lang="en-US" altLang="en-US" sz="2000" dirty="0" smtClean="0"/>
          </a:p>
        </p:txBody>
      </p:sp>
      <p:pic>
        <p:nvPicPr>
          <p:cNvPr id="1741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038600"/>
            <a:ext cx="5762625"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81536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CB328F7D-7D0B-41BE-B803-0E61E3C2931F}" type="datetime1">
              <a:rPr lang="en-US" altLang="en-US" sz="1400" smtClean="0"/>
              <a:t>7/11/2021</a:t>
            </a:fld>
            <a:endParaRPr lang="en-US" altLang="en-US" sz="1400" dirty="0" smtClean="0"/>
          </a:p>
        </p:txBody>
      </p:sp>
      <p:sp>
        <p:nvSpPr>
          <p:cNvPr id="20483"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3907/CSCI 6444: Big Data and Analytics</a:t>
            </a:r>
          </a:p>
        </p:txBody>
      </p:sp>
      <p:sp>
        <p:nvSpPr>
          <p:cNvPr id="20484"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10-</a:t>
            </a:r>
            <a:fld id="{3940D6E1-89B3-48E6-AA93-8DB749D25AA8}" type="slidenum">
              <a:rPr lang="en-US" altLang="en-US" sz="1400" smtClean="0"/>
              <a:pPr>
                <a:spcBef>
                  <a:spcPct val="0"/>
                </a:spcBef>
                <a:buFontTx/>
                <a:buNone/>
              </a:pPr>
              <a:t>31</a:t>
            </a:fld>
            <a:endParaRPr lang="en-US" altLang="en-US" sz="1400" dirty="0" smtClean="0"/>
          </a:p>
        </p:txBody>
      </p:sp>
      <p:sp>
        <p:nvSpPr>
          <p:cNvPr id="20485" name="Rectangle 2"/>
          <p:cNvSpPr>
            <a:spLocks noGrp="1" noChangeArrowheads="1"/>
          </p:cNvSpPr>
          <p:nvPr>
            <p:ph type="title"/>
          </p:nvPr>
        </p:nvSpPr>
        <p:spPr/>
        <p:txBody>
          <a:bodyPr/>
          <a:lstStyle/>
          <a:p>
            <a:pPr eaLnBrk="1" hangingPunct="1"/>
            <a:r>
              <a:rPr lang="en-US" altLang="en-US" dirty="0" smtClean="0"/>
              <a:t>Neo4j Data Access</a:t>
            </a:r>
          </a:p>
        </p:txBody>
      </p:sp>
      <p:sp>
        <p:nvSpPr>
          <p:cNvPr id="20486" name="Rectangle 3"/>
          <p:cNvSpPr>
            <a:spLocks noGrp="1" noChangeArrowheads="1"/>
          </p:cNvSpPr>
          <p:nvPr>
            <p:ph type="body" idx="1"/>
          </p:nvPr>
        </p:nvSpPr>
        <p:spPr/>
        <p:txBody>
          <a:bodyPr/>
          <a:lstStyle/>
          <a:p>
            <a:pPr eaLnBrk="1" hangingPunct="1"/>
            <a:r>
              <a:rPr lang="en-US" altLang="en-US" dirty="0" smtClean="0"/>
              <a:t>No SQL!</a:t>
            </a:r>
          </a:p>
          <a:p>
            <a:pPr eaLnBrk="1" hangingPunct="1"/>
            <a:r>
              <a:rPr lang="en-US" altLang="en-US" dirty="0" smtClean="0"/>
              <a:t>Data access is programmatic</a:t>
            </a:r>
          </a:p>
          <a:p>
            <a:pPr lvl="1" eaLnBrk="1" hangingPunct="1"/>
            <a:r>
              <a:rPr lang="en-US" altLang="en-US" dirty="0" smtClean="0"/>
              <a:t>JVM languages have bindings to the same APIs</a:t>
            </a:r>
          </a:p>
          <a:p>
            <a:pPr lvl="1" eaLnBrk="1" hangingPunct="1"/>
            <a:r>
              <a:rPr lang="en-US" altLang="en-US" dirty="0" smtClean="0"/>
              <a:t>Java, JRuby, Jython, Clojure, Scala…</a:t>
            </a:r>
          </a:p>
          <a:p>
            <a:pPr eaLnBrk="1" hangingPunct="1"/>
            <a:r>
              <a:rPr lang="en-US" altLang="en-US" dirty="0" smtClean="0"/>
              <a:t>Core API </a:t>
            </a:r>
          </a:p>
          <a:p>
            <a:pPr lvl="1" eaLnBrk="1" hangingPunct="1"/>
            <a:r>
              <a:rPr lang="en-US" altLang="en-US" dirty="0" smtClean="0"/>
              <a:t>Deals with graphs in terms of fundamental characteristics:</a:t>
            </a:r>
          </a:p>
          <a:p>
            <a:pPr lvl="2" eaLnBrk="1" hangingPunct="1"/>
            <a:r>
              <a:rPr lang="en-US" altLang="en-US" dirty="0" smtClean="0"/>
              <a:t>Nodes &amp; Properties</a:t>
            </a:r>
          </a:p>
          <a:p>
            <a:pPr lvl="1" eaLnBrk="1" hangingPunct="1"/>
            <a:r>
              <a:rPr lang="en-US" altLang="en-US" dirty="0" smtClean="0"/>
              <a:t>Key-Value Pairs</a:t>
            </a:r>
          </a:p>
          <a:p>
            <a:pPr lvl="2" eaLnBrk="1" hangingPunct="1"/>
            <a:r>
              <a:rPr lang="en-US" altLang="en-US" dirty="0" smtClean="0"/>
              <a:t>Relationships</a:t>
            </a:r>
          </a:p>
          <a:p>
            <a:pPr lvl="2" eaLnBrk="1" hangingPunct="1"/>
            <a:r>
              <a:rPr lang="en-US" altLang="en-US" dirty="0" smtClean="0"/>
              <a:t>Start node</a:t>
            </a:r>
          </a:p>
          <a:p>
            <a:pPr lvl="2" eaLnBrk="1" hangingPunct="1"/>
            <a:r>
              <a:rPr lang="en-US" altLang="en-US" dirty="0" smtClean="0"/>
              <a:t>End node</a:t>
            </a:r>
          </a:p>
          <a:p>
            <a:pPr lvl="3" eaLnBrk="1" hangingPunct="1"/>
            <a:r>
              <a:rPr lang="en-US" altLang="en-US" dirty="0" smtClean="0"/>
              <a:t>Properties</a:t>
            </a:r>
          </a:p>
          <a:p>
            <a:pPr lvl="3" eaLnBrk="1" hangingPunct="1"/>
            <a:r>
              <a:rPr lang="en-US" altLang="en-US" dirty="0" smtClean="0"/>
              <a:t>KV Pairs</a:t>
            </a:r>
          </a:p>
        </p:txBody>
      </p:sp>
    </p:spTree>
    <p:extLst>
      <p:ext uri="{BB962C8B-B14F-4D97-AF65-F5344CB8AC3E}">
        <p14:creationId xmlns:p14="http://schemas.microsoft.com/office/powerpoint/2010/main" val="1141588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smtClean="0"/>
              <a:t>Cypher Query Language (CQL)</a:t>
            </a:r>
          </a:p>
        </p:txBody>
      </p:sp>
      <p:sp>
        <p:nvSpPr>
          <p:cNvPr id="21507" name="Content Placeholder 2"/>
          <p:cNvSpPr>
            <a:spLocks noGrp="1"/>
          </p:cNvSpPr>
          <p:nvPr>
            <p:ph idx="1"/>
          </p:nvPr>
        </p:nvSpPr>
        <p:spPr>
          <a:xfrm>
            <a:off x="457200" y="1066800"/>
            <a:ext cx="8229600" cy="1447800"/>
          </a:xfrm>
        </p:spPr>
        <p:txBody>
          <a:bodyPr/>
          <a:lstStyle/>
          <a:p>
            <a:r>
              <a:rPr lang="en-US" altLang="en-US" sz="2000" dirty="0" smtClean="0"/>
              <a:t>Probably no pun intended (or is it?)</a:t>
            </a:r>
          </a:p>
          <a:p>
            <a:r>
              <a:rPr lang="en-US" altLang="en-US" sz="2000" dirty="0" smtClean="0"/>
              <a:t>A query language for Neo4j Graph Database.</a:t>
            </a:r>
          </a:p>
          <a:p>
            <a:r>
              <a:rPr lang="en-US" altLang="en-US" sz="2000" dirty="0" smtClean="0"/>
              <a:t>It is a declarative pattern-matching language</a:t>
            </a:r>
          </a:p>
          <a:p>
            <a:r>
              <a:rPr lang="en-US" altLang="en-US" sz="2000" dirty="0" smtClean="0"/>
              <a:t>It follows SQL-like syntax.</a:t>
            </a:r>
          </a:p>
          <a:p>
            <a:endParaRPr lang="en-US" altLang="en-US" dirty="0" smtClean="0"/>
          </a:p>
        </p:txBody>
      </p:sp>
      <p:sp>
        <p:nvSpPr>
          <p:cNvPr id="21508"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8DC8F577-059C-4EBE-8217-000376553A49}" type="datetime1">
              <a:rPr lang="en-US" altLang="en-US" sz="1400" smtClean="0"/>
              <a:t>7/11/2021</a:t>
            </a:fld>
            <a:endParaRPr lang="en-US" altLang="en-US" sz="1400" dirty="0" smtClean="0"/>
          </a:p>
        </p:txBody>
      </p:sp>
      <p:sp>
        <p:nvSpPr>
          <p:cNvPr id="21509"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3907/CSCI 6444: Big Data and Analytics</a:t>
            </a:r>
          </a:p>
        </p:txBody>
      </p:sp>
      <p:sp>
        <p:nvSpPr>
          <p:cNvPr id="21510"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10-</a:t>
            </a:r>
            <a:fld id="{FB60CFBC-B925-4B54-93A4-2A7CCD25002C}" type="slidenum">
              <a:rPr lang="en-US" altLang="en-US" sz="1400" smtClean="0"/>
              <a:pPr>
                <a:spcBef>
                  <a:spcPct val="0"/>
                </a:spcBef>
                <a:buFontTx/>
                <a:buNone/>
              </a:pPr>
              <a:t>32</a:t>
            </a:fld>
            <a:endParaRPr lang="en-US" altLang="en-US" sz="1400" dirty="0" smtClean="0"/>
          </a:p>
        </p:txBody>
      </p:sp>
      <p:pic>
        <p:nvPicPr>
          <p:cNvPr id="21511"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43050" y="2590800"/>
            <a:ext cx="5753100"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58704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Cypher Query Language</a:t>
            </a:r>
            <a:endParaRPr lang="en-US" dirty="0"/>
          </a:p>
        </p:txBody>
      </p:sp>
      <p:sp>
        <p:nvSpPr>
          <p:cNvPr id="3" name="Content Placeholder 2"/>
          <p:cNvSpPr>
            <a:spLocks noGrp="1"/>
          </p:cNvSpPr>
          <p:nvPr>
            <p:ph idx="1"/>
          </p:nvPr>
        </p:nvSpPr>
        <p:spPr/>
        <p:txBody>
          <a:bodyPr/>
          <a:lstStyle/>
          <a:p>
            <a:r>
              <a:rPr lang="en-US" sz="1800" dirty="0" smtClean="0">
                <a:latin typeface="Helvetica" pitchFamily="34" charset="0"/>
              </a:rPr>
              <a:t>A SQL-inspired language: describe </a:t>
            </a:r>
            <a:r>
              <a:rPr lang="en-US" sz="1800" dirty="0">
                <a:latin typeface="Helvetica" pitchFamily="34" charset="0"/>
              </a:rPr>
              <a:t>patterns in graphs visually using an ASCII-art syntax</a:t>
            </a:r>
          </a:p>
          <a:p>
            <a:r>
              <a:rPr lang="en-US" sz="1800" dirty="0" smtClean="0">
                <a:latin typeface="Helvetica" pitchFamily="34" charset="0"/>
              </a:rPr>
              <a:t>Declarative: allows </a:t>
            </a:r>
            <a:r>
              <a:rPr lang="en-US" sz="1800" dirty="0">
                <a:latin typeface="Helvetica" pitchFamily="34" charset="0"/>
              </a:rPr>
              <a:t>us to state </a:t>
            </a:r>
            <a:r>
              <a:rPr lang="en-US" sz="1800" b="1" dirty="0">
                <a:latin typeface="Helvetica" pitchFamily="34" charset="0"/>
              </a:rPr>
              <a:t>what</a:t>
            </a:r>
            <a:r>
              <a:rPr lang="en-US" sz="1800" dirty="0">
                <a:latin typeface="Helvetica" pitchFamily="34" charset="0"/>
              </a:rPr>
              <a:t> </a:t>
            </a:r>
            <a:r>
              <a:rPr lang="en-US" sz="1800" dirty="0" smtClean="0">
                <a:latin typeface="Helvetica" pitchFamily="34" charset="0"/>
              </a:rPr>
              <a:t>to </a:t>
            </a:r>
            <a:r>
              <a:rPr lang="en-US" sz="1800" dirty="0">
                <a:latin typeface="Helvetica" pitchFamily="34" charset="0"/>
              </a:rPr>
              <a:t>select, insert, update or delete from </a:t>
            </a:r>
            <a:r>
              <a:rPr lang="en-US" sz="1800" dirty="0" smtClean="0">
                <a:latin typeface="Helvetica" pitchFamily="34" charset="0"/>
              </a:rPr>
              <a:t>the </a:t>
            </a:r>
            <a:r>
              <a:rPr lang="en-US" sz="1800" dirty="0">
                <a:latin typeface="Helvetica" pitchFamily="34" charset="0"/>
              </a:rPr>
              <a:t>graph data without requiring us to describe exactly </a:t>
            </a:r>
            <a:r>
              <a:rPr lang="en-US" sz="1800" b="1" dirty="0">
                <a:latin typeface="Helvetica" pitchFamily="34" charset="0"/>
              </a:rPr>
              <a:t>how</a:t>
            </a:r>
            <a:r>
              <a:rPr lang="en-US" sz="1800" dirty="0">
                <a:latin typeface="Helvetica" pitchFamily="34" charset="0"/>
              </a:rPr>
              <a:t> to do it</a:t>
            </a:r>
          </a:p>
          <a:p>
            <a:r>
              <a:rPr lang="en-US" sz="1800" dirty="0" smtClean="0">
                <a:latin typeface="Helvetica" pitchFamily="34" charset="0"/>
              </a:rPr>
              <a:t>Provides </a:t>
            </a:r>
            <a:r>
              <a:rPr lang="en-US" sz="1800" dirty="0">
                <a:latin typeface="Helvetica" pitchFamily="34" charset="0"/>
              </a:rPr>
              <a:t>clauses for searching for patterns, writing, updating, and deleting data</a:t>
            </a:r>
          </a:p>
          <a:p>
            <a:r>
              <a:rPr lang="en-US" sz="1800" dirty="0">
                <a:latin typeface="Helvetica" pitchFamily="34" charset="0"/>
              </a:rPr>
              <a:t>Queries are built up using various </a:t>
            </a:r>
            <a:r>
              <a:rPr lang="en-US" sz="1800" dirty="0" smtClean="0">
                <a:latin typeface="Helvetica" pitchFamily="34" charset="0"/>
              </a:rPr>
              <a:t>clauses.</a:t>
            </a:r>
          </a:p>
          <a:p>
            <a:pPr lvl="1"/>
            <a:r>
              <a:rPr lang="en-US" sz="1400" dirty="0" smtClean="0">
                <a:latin typeface="Helvetica" pitchFamily="34" charset="0"/>
              </a:rPr>
              <a:t>Clauses </a:t>
            </a:r>
            <a:r>
              <a:rPr lang="en-US" sz="1400" dirty="0">
                <a:latin typeface="Helvetica" pitchFamily="34" charset="0"/>
              </a:rPr>
              <a:t>are chained together, and the they feed intermediate result sets between each other</a:t>
            </a:r>
          </a:p>
          <a:p>
            <a:r>
              <a:rPr lang="en-US" sz="1800" dirty="0">
                <a:latin typeface="Helvetica" pitchFamily="34" charset="0"/>
              </a:rPr>
              <a:t>Cypher query gets compiled to an execution plan that can run and produce the desired result</a:t>
            </a:r>
          </a:p>
          <a:p>
            <a:r>
              <a:rPr lang="en-US" sz="1800" dirty="0">
                <a:latin typeface="Helvetica" pitchFamily="34" charset="0"/>
              </a:rPr>
              <a:t>Statistical information about the database is kept up to date to optimize the execution plan</a:t>
            </a:r>
          </a:p>
          <a:p>
            <a:r>
              <a:rPr lang="en-US" sz="1800" dirty="0">
                <a:latin typeface="Helvetica" pitchFamily="34" charset="0"/>
              </a:rPr>
              <a:t>Indexes on Node or Relationships properties are supported to improve the performance of the application</a:t>
            </a:r>
          </a:p>
          <a:p>
            <a:endParaRPr lang="en-US" dirty="0"/>
          </a:p>
        </p:txBody>
      </p:sp>
      <p:sp>
        <p:nvSpPr>
          <p:cNvPr id="4" name="Date Placeholder 3"/>
          <p:cNvSpPr>
            <a:spLocks noGrp="1"/>
          </p:cNvSpPr>
          <p:nvPr>
            <p:ph type="dt" sz="half" idx="10"/>
          </p:nvPr>
        </p:nvSpPr>
        <p:spPr/>
        <p:txBody>
          <a:bodyPr/>
          <a:lstStyle/>
          <a:p>
            <a:pPr>
              <a:defRPr/>
            </a:pPr>
            <a:fld id="{A2D625F9-6864-450A-BBA0-00D67F27B297}" type="datetime1">
              <a:rPr lang="en-US" altLang="en-US" smtClean="0"/>
              <a:t>7/11/2021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CSCI 3907/CSCI 6444: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10-</a:t>
            </a:r>
            <a:fld id="{12815778-71CE-43BB-B500-522A2BEC40BF}" type="slidenum">
              <a:rPr lang="en-US" altLang="en-US" smtClean="0"/>
              <a:pPr>
                <a:defRPr/>
              </a:pPr>
              <a:t>33</a:t>
            </a:fld>
            <a:endParaRPr lang="en-US" altLang="en-US" dirty="0"/>
          </a:p>
        </p:txBody>
      </p:sp>
    </p:spTree>
    <p:extLst>
      <p:ext uri="{BB962C8B-B14F-4D97-AF65-F5344CB8AC3E}">
        <p14:creationId xmlns:p14="http://schemas.microsoft.com/office/powerpoint/2010/main" val="748295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533400" y="274638"/>
            <a:ext cx="8229600" cy="715962"/>
          </a:xfrm>
        </p:spPr>
        <p:txBody>
          <a:bodyPr/>
          <a:lstStyle/>
          <a:p>
            <a:r>
              <a:rPr lang="en-US" altLang="en-US" dirty="0" smtClean="0"/>
              <a:t>Neo4J Create Command</a:t>
            </a:r>
          </a:p>
        </p:txBody>
      </p:sp>
      <p:sp>
        <p:nvSpPr>
          <p:cNvPr id="3" name="Content Placeholder 2"/>
          <p:cNvSpPr>
            <a:spLocks noGrp="1"/>
          </p:cNvSpPr>
          <p:nvPr>
            <p:ph idx="1"/>
          </p:nvPr>
        </p:nvSpPr>
        <p:spPr/>
        <p:txBody>
          <a:bodyPr/>
          <a:lstStyle/>
          <a:p>
            <a:pPr>
              <a:defRPr/>
            </a:pPr>
            <a:r>
              <a:rPr lang="en-US" sz="2000" dirty="0" smtClean="0"/>
              <a:t>To create Nodes without properties</a:t>
            </a:r>
          </a:p>
          <a:p>
            <a:pPr lvl="1">
              <a:defRPr/>
            </a:pPr>
            <a:r>
              <a:rPr lang="en-US" altLang="en-US" sz="1800" dirty="0" smtClean="0">
                <a:latin typeface="Arial Unicode MS" panose="020B0604020202020204" pitchFamily="34" charset="-128"/>
              </a:rPr>
              <a:t>CREATE (emp:Employee)</a:t>
            </a:r>
            <a:r>
              <a:rPr lang="en-US" altLang="en-US" sz="700" dirty="0" smtClean="0"/>
              <a:t> </a:t>
            </a:r>
            <a:endParaRPr lang="en-US" altLang="en-US" sz="4000" dirty="0" smtClean="0"/>
          </a:p>
          <a:p>
            <a:pPr lvl="2">
              <a:defRPr/>
            </a:pPr>
            <a:r>
              <a:rPr lang="en-US" sz="1600" dirty="0" smtClean="0"/>
              <a:t>emp is the node</a:t>
            </a:r>
          </a:p>
          <a:p>
            <a:pPr lvl="2">
              <a:defRPr/>
            </a:pPr>
            <a:r>
              <a:rPr lang="en-US" sz="1600" dirty="0" smtClean="0"/>
              <a:t>Employee is the label</a:t>
            </a:r>
          </a:p>
          <a:p>
            <a:pPr>
              <a:defRPr/>
            </a:pPr>
            <a:r>
              <a:rPr lang="en-US" sz="2000" dirty="0" smtClean="0"/>
              <a:t>To create Nodes with Properties</a:t>
            </a:r>
          </a:p>
          <a:p>
            <a:pPr lvl="1">
              <a:defRPr/>
            </a:pPr>
            <a:r>
              <a:rPr lang="en-US" altLang="en-US" sz="1600" dirty="0" smtClean="0">
                <a:latin typeface="Arial Unicode MS" panose="020B0604020202020204" pitchFamily="34" charset="-128"/>
              </a:rPr>
              <a:t>CREATE ( &lt;node-name&gt;:&lt;label-name&gt;</a:t>
            </a:r>
          </a:p>
          <a:p>
            <a:pPr marL="914400" lvl="2" indent="0">
              <a:buFontTx/>
              <a:buNone/>
              <a:defRPr/>
            </a:pPr>
            <a:r>
              <a:rPr lang="en-US" altLang="en-US" sz="1400" dirty="0" smtClean="0">
                <a:latin typeface="Arial Unicode MS" panose="020B0604020202020204" pitchFamily="34" charset="-128"/>
              </a:rPr>
              <a:t>{ &lt;Property1-name&gt;:&lt;Property1-Value&gt;</a:t>
            </a:r>
          </a:p>
          <a:p>
            <a:pPr marL="914400" lvl="2" indent="0">
              <a:buFontTx/>
              <a:buNone/>
              <a:defRPr/>
            </a:pPr>
            <a:r>
              <a:rPr lang="en-US" altLang="en-US" sz="1400" dirty="0" smtClean="0">
                <a:latin typeface="Arial Unicode MS" panose="020B0604020202020204" pitchFamily="34" charset="-128"/>
              </a:rPr>
              <a:t>........</a:t>
            </a:r>
          </a:p>
          <a:p>
            <a:pPr marL="914400" lvl="2" indent="0">
              <a:buFontTx/>
              <a:buNone/>
              <a:defRPr/>
            </a:pPr>
            <a:r>
              <a:rPr lang="en-US" altLang="en-US" sz="1400" dirty="0" smtClean="0">
                <a:latin typeface="Arial Unicode MS" panose="020B0604020202020204" pitchFamily="34" charset="-128"/>
              </a:rPr>
              <a:t>&lt;Propertyn-name&gt;:&lt;Propertyn-Value&gt; } )</a:t>
            </a:r>
            <a:r>
              <a:rPr lang="en-US" altLang="en-US" sz="600" dirty="0" smtClean="0"/>
              <a:t> </a:t>
            </a:r>
            <a:endParaRPr lang="en-US" sz="1600" dirty="0" smtClean="0"/>
          </a:p>
          <a:p>
            <a:pPr>
              <a:defRPr/>
            </a:pPr>
            <a:r>
              <a:rPr lang="en-US" sz="2000" dirty="0" smtClean="0"/>
              <a:t>To create Relationships between Nodes without Properties</a:t>
            </a:r>
          </a:p>
          <a:p>
            <a:pPr>
              <a:defRPr/>
            </a:pPr>
            <a:r>
              <a:rPr lang="en-US" sz="2000" dirty="0" smtClean="0"/>
              <a:t>To create Relationships between Nodes with Properties</a:t>
            </a:r>
          </a:p>
          <a:p>
            <a:pPr>
              <a:defRPr/>
            </a:pPr>
            <a:r>
              <a:rPr lang="en-US" sz="2000" dirty="0" smtClean="0"/>
              <a:t>To create single or multiple labels to a Node or a Relationship</a:t>
            </a:r>
          </a:p>
          <a:p>
            <a:pPr>
              <a:defRPr/>
            </a:pPr>
            <a:endParaRPr lang="en-US" dirty="0"/>
          </a:p>
        </p:txBody>
      </p:sp>
      <p:sp>
        <p:nvSpPr>
          <p:cNvPr id="22532"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F8718197-8C85-4758-A4FC-95A76DDA401E}" type="datetime1">
              <a:rPr lang="en-US" altLang="en-US" sz="1400" smtClean="0"/>
              <a:t>7/11/2021</a:t>
            </a:fld>
            <a:endParaRPr lang="en-US" altLang="en-US" sz="1400" dirty="0" smtClean="0"/>
          </a:p>
        </p:txBody>
      </p:sp>
      <p:sp>
        <p:nvSpPr>
          <p:cNvPr id="22533"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3907/CSCI 6444: Big Data and Analytics</a:t>
            </a:r>
          </a:p>
        </p:txBody>
      </p:sp>
      <p:sp>
        <p:nvSpPr>
          <p:cNvPr id="22534"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10-</a:t>
            </a:r>
            <a:fld id="{FBBCFEF0-7E61-488D-B0D8-53E9E3C00AFE}" type="slidenum">
              <a:rPr lang="en-US" altLang="en-US" sz="1400" smtClean="0"/>
              <a:pPr>
                <a:spcBef>
                  <a:spcPct val="0"/>
                </a:spcBef>
                <a:buFontTx/>
                <a:buNone/>
              </a:pPr>
              <a:t>34</a:t>
            </a:fld>
            <a:endParaRPr lang="en-US" altLang="en-US" sz="1400" dirty="0" smtClean="0"/>
          </a:p>
        </p:txBody>
      </p:sp>
    </p:spTree>
    <p:extLst>
      <p:ext uri="{BB962C8B-B14F-4D97-AF65-F5344CB8AC3E}">
        <p14:creationId xmlns:p14="http://schemas.microsoft.com/office/powerpoint/2010/main" val="238415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11604F70-2B91-4194-8D52-B8270EFAA8CB}" type="datetime1">
              <a:rPr lang="en-US" altLang="en-US" sz="1400" smtClean="0"/>
              <a:t>7/11/2021</a:t>
            </a:fld>
            <a:endParaRPr lang="en-US" altLang="en-US" sz="1400" dirty="0" smtClean="0"/>
          </a:p>
        </p:txBody>
      </p:sp>
      <p:sp>
        <p:nvSpPr>
          <p:cNvPr id="23555"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3907/CSCI 6444: 3907 Data and Analytics</a:t>
            </a:r>
          </a:p>
        </p:txBody>
      </p:sp>
      <p:sp>
        <p:nvSpPr>
          <p:cNvPr id="23556"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10-</a:t>
            </a:r>
            <a:fld id="{650C1F4D-9084-4742-ABC4-914E3D8AC7FB}" type="slidenum">
              <a:rPr lang="en-US" altLang="en-US" sz="1400" smtClean="0"/>
              <a:pPr>
                <a:spcBef>
                  <a:spcPct val="0"/>
                </a:spcBef>
                <a:buFontTx/>
                <a:buNone/>
              </a:pPr>
              <a:t>35</a:t>
            </a:fld>
            <a:endParaRPr lang="en-US" altLang="en-US" sz="1400" dirty="0" smtClean="0"/>
          </a:p>
        </p:txBody>
      </p:sp>
      <p:sp>
        <p:nvSpPr>
          <p:cNvPr id="23557" name="Rectangle 2"/>
          <p:cNvSpPr>
            <a:spLocks noGrp="1" noChangeArrowheads="1"/>
          </p:cNvSpPr>
          <p:nvPr>
            <p:ph type="title"/>
          </p:nvPr>
        </p:nvSpPr>
        <p:spPr/>
        <p:txBody>
          <a:bodyPr/>
          <a:lstStyle/>
          <a:p>
            <a:pPr eaLnBrk="1" hangingPunct="1"/>
            <a:r>
              <a:rPr lang="en-US" altLang="en-US" dirty="0" smtClean="0"/>
              <a:t>Creating Relationships</a:t>
            </a:r>
          </a:p>
        </p:txBody>
      </p:sp>
      <p:sp>
        <p:nvSpPr>
          <p:cNvPr id="23558" name="Rectangle 3"/>
          <p:cNvSpPr>
            <a:spLocks noGrp="1" noChangeArrowheads="1"/>
          </p:cNvSpPr>
          <p:nvPr>
            <p:ph type="body" idx="1"/>
          </p:nvPr>
        </p:nvSpPr>
        <p:spPr/>
        <p:txBody>
          <a:bodyPr/>
          <a:lstStyle/>
          <a:p>
            <a:pPr eaLnBrk="1" hangingPunct="1">
              <a:lnSpc>
                <a:spcPct val="90000"/>
              </a:lnSpc>
              <a:buFontTx/>
              <a:buNone/>
            </a:pPr>
            <a:r>
              <a:rPr lang="en-US" altLang="en-US" sz="1800" dirty="0" smtClean="0"/>
              <a:t>transaction tx = db.beginTx();</a:t>
            </a:r>
          </a:p>
          <a:p>
            <a:pPr eaLnBrk="1" hangingPunct="1">
              <a:lnSpc>
                <a:spcPct val="90000"/>
              </a:lnSpc>
              <a:buFontTx/>
              <a:buNone/>
            </a:pPr>
            <a:r>
              <a:rPr lang="en-US" altLang="en-US" sz="1800" dirty="0" smtClean="0"/>
              <a:t>try</a:t>
            </a:r>
          </a:p>
          <a:p>
            <a:pPr eaLnBrk="1" hangingPunct="1">
              <a:lnSpc>
                <a:spcPct val="90000"/>
              </a:lnSpc>
              <a:buFontTx/>
              <a:buNone/>
            </a:pPr>
            <a:r>
              <a:rPr lang="en-US" altLang="en-US" sz="1800" dirty="0" smtClean="0"/>
              <a:t>{</a:t>
            </a:r>
          </a:p>
          <a:p>
            <a:pPr eaLnBrk="1" hangingPunct="1">
              <a:lnSpc>
                <a:spcPct val="90000"/>
              </a:lnSpc>
              <a:buFontTx/>
              <a:buNone/>
            </a:pPr>
            <a:r>
              <a:rPr lang="en-US" altLang="en-US" sz="1800" dirty="0" smtClean="0"/>
              <a:t>	Node theDoctor = db.createNode();</a:t>
            </a:r>
          </a:p>
          <a:p>
            <a:pPr eaLnBrk="1" hangingPunct="1">
              <a:lnSpc>
                <a:spcPct val="90000"/>
              </a:lnSpc>
              <a:buFontTx/>
              <a:buNone/>
            </a:pPr>
            <a:r>
              <a:rPr lang="en-US" altLang="en-US" sz="1800" dirty="0" smtClean="0"/>
              <a:t>	theDoctor.setProperty("character", "The Doctor");</a:t>
            </a:r>
          </a:p>
          <a:p>
            <a:pPr eaLnBrk="1" hangingPunct="1">
              <a:lnSpc>
                <a:spcPct val="90000"/>
              </a:lnSpc>
              <a:buFontTx/>
              <a:buNone/>
            </a:pPr>
            <a:r>
              <a:rPr lang="en-US" altLang="en-US" sz="1800" dirty="0" smtClean="0"/>
              <a:t>	Node susan = db.createNode();</a:t>
            </a:r>
          </a:p>
          <a:p>
            <a:pPr eaLnBrk="1" hangingPunct="1">
              <a:lnSpc>
                <a:spcPct val="90000"/>
              </a:lnSpc>
              <a:buFontTx/>
              <a:buNone/>
            </a:pPr>
            <a:r>
              <a:rPr lang="en-US" altLang="en-US" sz="1800" dirty="0" smtClean="0"/>
              <a:t>	susan.setProperty("firstname", "Susan");</a:t>
            </a:r>
          </a:p>
          <a:p>
            <a:pPr eaLnBrk="1" hangingPunct="1">
              <a:lnSpc>
                <a:spcPct val="90000"/>
              </a:lnSpc>
              <a:buFontTx/>
              <a:buNone/>
            </a:pPr>
            <a:r>
              <a:rPr lang="en-US" altLang="en-US" sz="1800" dirty="0" smtClean="0"/>
              <a:t>	susan.setProperty("lastname", "Campbell");</a:t>
            </a:r>
          </a:p>
          <a:p>
            <a:pPr eaLnBrk="1" hangingPunct="1">
              <a:lnSpc>
                <a:spcPct val="90000"/>
              </a:lnSpc>
              <a:buFontTx/>
              <a:buNone/>
            </a:pPr>
            <a:r>
              <a:rPr lang="en-US" altLang="en-US" sz="1800" dirty="0" smtClean="0"/>
              <a:t>	susan.createRelationshipTo(theDoctor, </a:t>
            </a:r>
            <a:br>
              <a:rPr lang="en-US" altLang="en-US" sz="1800" dirty="0" smtClean="0"/>
            </a:br>
            <a:r>
              <a:rPr lang="en-US" altLang="en-US" sz="1800" dirty="0" smtClean="0"/>
              <a:t>                DynamicRelationshipType.withName("COMPANION_OF"));</a:t>
            </a:r>
          </a:p>
          <a:p>
            <a:pPr eaLnBrk="1" hangingPunct="1">
              <a:lnSpc>
                <a:spcPct val="90000"/>
              </a:lnSpc>
              <a:buFontTx/>
              <a:buNone/>
            </a:pPr>
            <a:r>
              <a:rPr lang="en-US" altLang="en-US" sz="1800" dirty="0" smtClean="0"/>
              <a:t>	tx.success();</a:t>
            </a:r>
          </a:p>
          <a:p>
            <a:pPr eaLnBrk="1" hangingPunct="1">
              <a:lnSpc>
                <a:spcPct val="90000"/>
              </a:lnSpc>
              <a:buFontTx/>
              <a:buNone/>
            </a:pPr>
            <a:r>
              <a:rPr lang="en-US" altLang="en-US" sz="1800" dirty="0" smtClean="0"/>
              <a:t>}</a:t>
            </a:r>
          </a:p>
          <a:p>
            <a:pPr eaLnBrk="1" hangingPunct="1">
              <a:lnSpc>
                <a:spcPct val="90000"/>
              </a:lnSpc>
              <a:buFontTx/>
              <a:buNone/>
            </a:pPr>
            <a:r>
              <a:rPr lang="en-US" altLang="en-US" sz="1800" dirty="0" smtClean="0"/>
              <a:t>finally</a:t>
            </a:r>
          </a:p>
          <a:p>
            <a:pPr eaLnBrk="1" hangingPunct="1">
              <a:lnSpc>
                <a:spcPct val="90000"/>
              </a:lnSpc>
              <a:buFontTx/>
              <a:buNone/>
            </a:pPr>
            <a:r>
              <a:rPr lang="en-US" altLang="en-US" sz="1800" dirty="0" smtClean="0"/>
              <a:t>{</a:t>
            </a:r>
          </a:p>
          <a:p>
            <a:pPr eaLnBrk="1" hangingPunct="1">
              <a:lnSpc>
                <a:spcPct val="90000"/>
              </a:lnSpc>
              <a:buFontTx/>
              <a:buNone/>
            </a:pPr>
            <a:r>
              <a:rPr lang="en-US" altLang="en-US" sz="1800" dirty="0" smtClean="0"/>
              <a:t>	tx.finish();</a:t>
            </a:r>
          </a:p>
          <a:p>
            <a:pPr eaLnBrk="1" hangingPunct="1">
              <a:lnSpc>
                <a:spcPct val="90000"/>
              </a:lnSpc>
              <a:buFontTx/>
              <a:buNone/>
            </a:pPr>
            <a:r>
              <a:rPr lang="en-US" altLang="en-US" sz="1800" dirty="0" smtClean="0"/>
              <a:t>}</a:t>
            </a:r>
          </a:p>
        </p:txBody>
      </p:sp>
      <p:sp>
        <p:nvSpPr>
          <p:cNvPr id="23559" name="TextBox 1"/>
          <p:cNvSpPr txBox="1">
            <a:spLocks noChangeArrowheads="1"/>
          </p:cNvSpPr>
          <p:nvPr/>
        </p:nvSpPr>
        <p:spPr bwMode="auto">
          <a:xfrm>
            <a:off x="5867400" y="1524000"/>
            <a:ext cx="1928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800" b="1" dirty="0">
                <a:solidFill>
                  <a:srgbClr val="FF0000"/>
                </a:solidFill>
              </a:rPr>
              <a:t>Creating a node</a:t>
            </a:r>
          </a:p>
        </p:txBody>
      </p:sp>
      <p:cxnSp>
        <p:nvCxnSpPr>
          <p:cNvPr id="4" name="Straight Arrow Connector 3"/>
          <p:cNvCxnSpPr/>
          <p:nvPr/>
        </p:nvCxnSpPr>
        <p:spPr>
          <a:xfrm flipH="1">
            <a:off x="4572000" y="1676400"/>
            <a:ext cx="1295400" cy="5334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88109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smtClean="0"/>
              <a:t>Neo4J</a:t>
            </a:r>
          </a:p>
        </p:txBody>
      </p:sp>
      <p:sp>
        <p:nvSpPr>
          <p:cNvPr id="24579" name="Content Placeholder 2"/>
          <p:cNvSpPr>
            <a:spLocks noGrp="1"/>
          </p:cNvSpPr>
          <p:nvPr>
            <p:ph idx="1"/>
          </p:nvPr>
        </p:nvSpPr>
        <p:spPr>
          <a:xfrm>
            <a:off x="4343400" y="1066800"/>
            <a:ext cx="4343400" cy="5135563"/>
          </a:xfrm>
        </p:spPr>
        <p:txBody>
          <a:bodyPr/>
          <a:lstStyle/>
          <a:p>
            <a:r>
              <a:rPr lang="en-US" altLang="en-US" dirty="0" smtClean="0"/>
              <a:t>Keeps track of interesting nodes in your program</a:t>
            </a:r>
          </a:p>
          <a:p>
            <a:r>
              <a:rPr lang="en-US" altLang="en-US" dirty="0" smtClean="0"/>
              <a:t>Use of </a:t>
            </a:r>
            <a:r>
              <a:rPr lang="en-US" altLang="en-US" dirty="0"/>
              <a:t>i</a:t>
            </a:r>
            <a:r>
              <a:rPr lang="en-US" altLang="en-US" dirty="0" smtClean="0"/>
              <a:t>ndices trades read performance for write cost</a:t>
            </a:r>
          </a:p>
          <a:p>
            <a:pPr lvl="1"/>
            <a:r>
              <a:rPr lang="en-US" altLang="en-US" dirty="0" smtClean="0"/>
              <a:t>Just like any database, even RDBMS</a:t>
            </a:r>
          </a:p>
          <a:p>
            <a:r>
              <a:rPr lang="en-US" altLang="en-US" dirty="0" smtClean="0"/>
              <a:t>Just index key nodes</a:t>
            </a:r>
          </a:p>
          <a:p>
            <a:pPr lvl="1"/>
            <a:r>
              <a:rPr lang="en-US" altLang="en-US" dirty="0" smtClean="0"/>
              <a:t>The ones that you want to navigate from within the database</a:t>
            </a:r>
          </a:p>
        </p:txBody>
      </p:sp>
      <p:sp>
        <p:nvSpPr>
          <p:cNvPr id="24580"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E569C52A-C91A-436A-9325-5CCA07337A70}" type="datetime1">
              <a:rPr lang="en-US" altLang="en-US" sz="1400" smtClean="0"/>
              <a:t>7/11/2021</a:t>
            </a:fld>
            <a:endParaRPr lang="en-US" altLang="en-US" sz="1400" dirty="0" smtClean="0"/>
          </a:p>
        </p:txBody>
      </p:sp>
      <p:sp>
        <p:nvSpPr>
          <p:cNvPr id="24581"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3907/CSCI 6444: Big Data and Analytics</a:t>
            </a:r>
          </a:p>
        </p:txBody>
      </p:sp>
      <p:sp>
        <p:nvSpPr>
          <p:cNvPr id="24582"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10-</a:t>
            </a:r>
            <a:fld id="{4147AC72-2A2B-4564-AD67-BE3CF2B0A60C}" type="slidenum">
              <a:rPr lang="en-US" altLang="en-US" sz="1400" smtClean="0"/>
              <a:pPr>
                <a:spcBef>
                  <a:spcPct val="0"/>
                </a:spcBef>
                <a:buFontTx/>
                <a:buNone/>
              </a:pPr>
              <a:t>36</a:t>
            </a:fld>
            <a:endParaRPr lang="en-US" altLang="en-US" sz="1400" dirty="0" smtClean="0"/>
          </a:p>
        </p:txBody>
      </p:sp>
      <p:pic>
        <p:nvPicPr>
          <p:cNvPr id="7" name="Picture 6"/>
          <p:cNvPicPr>
            <a:picLocks noChangeAspect="1"/>
          </p:cNvPicPr>
          <p:nvPr/>
        </p:nvPicPr>
        <p:blipFill>
          <a:blip r:embed="rId3"/>
          <a:stretch>
            <a:fillRect/>
          </a:stretch>
        </p:blipFill>
        <p:spPr>
          <a:xfrm>
            <a:off x="609600" y="1066800"/>
            <a:ext cx="3622980" cy="4343400"/>
          </a:xfrm>
          <a:prstGeom prst="rect">
            <a:avLst/>
          </a:prstGeom>
        </p:spPr>
      </p:pic>
      <p:sp>
        <p:nvSpPr>
          <p:cNvPr id="2" name="TextBox 1"/>
          <p:cNvSpPr txBox="1"/>
          <p:nvPr/>
        </p:nvSpPr>
        <p:spPr>
          <a:xfrm>
            <a:off x="639452" y="5472260"/>
            <a:ext cx="6609502" cy="369332"/>
          </a:xfrm>
          <a:prstGeom prst="rect">
            <a:avLst/>
          </a:prstGeom>
          <a:noFill/>
        </p:spPr>
        <p:txBody>
          <a:bodyPr wrap="none" rtlCol="0">
            <a:spAutoFit/>
          </a:bodyPr>
          <a:lstStyle/>
          <a:p>
            <a:r>
              <a:rPr lang="en-US" dirty="0" smtClean="0"/>
              <a:t>“An index---maps from ---properties to--- nodes or relationships.</a:t>
            </a:r>
            <a:endParaRPr lang="en-US" dirty="0"/>
          </a:p>
        </p:txBody>
      </p:sp>
    </p:spTree>
    <p:extLst>
      <p:ext uri="{BB962C8B-B14F-4D97-AF65-F5344CB8AC3E}">
        <p14:creationId xmlns:p14="http://schemas.microsoft.com/office/powerpoint/2010/main" val="38334232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dirty="0" smtClean="0"/>
              <a:t>Neo4J</a:t>
            </a:r>
          </a:p>
        </p:txBody>
      </p:sp>
      <p:sp>
        <p:nvSpPr>
          <p:cNvPr id="3" name="Content Placeholder 2"/>
          <p:cNvSpPr>
            <a:spLocks noGrp="1"/>
          </p:cNvSpPr>
          <p:nvPr>
            <p:ph idx="1"/>
          </p:nvPr>
        </p:nvSpPr>
        <p:spPr/>
        <p:txBody>
          <a:bodyPr/>
          <a:lstStyle/>
          <a:p>
            <a:pPr>
              <a:defRPr/>
            </a:pPr>
            <a:r>
              <a:rPr lang="en-US" sz="2000" dirty="0" smtClean="0"/>
              <a:t>Creating a node index:</a:t>
            </a:r>
          </a:p>
          <a:p>
            <a:pPr>
              <a:defRPr/>
            </a:pPr>
            <a:endParaRPr lang="en-US" dirty="0"/>
          </a:p>
          <a:p>
            <a:pPr marL="0" indent="0">
              <a:buFontTx/>
              <a:buNone/>
              <a:defRPr/>
            </a:pPr>
            <a:endParaRPr lang="en-US" dirty="0"/>
          </a:p>
          <a:p>
            <a:pPr>
              <a:defRPr/>
            </a:pPr>
            <a:r>
              <a:rPr lang="en-US" sz="2000" dirty="0" smtClean="0"/>
              <a:t>Creating a relationship index:</a:t>
            </a:r>
          </a:p>
          <a:p>
            <a:pPr>
              <a:defRPr/>
            </a:pPr>
            <a:endParaRPr lang="en-US" sz="2000" dirty="0"/>
          </a:p>
          <a:p>
            <a:pPr marL="0" indent="0">
              <a:buFontTx/>
              <a:buNone/>
              <a:defRPr/>
            </a:pPr>
            <a:endParaRPr lang="en-US" sz="2000" dirty="0" smtClean="0"/>
          </a:p>
          <a:p>
            <a:pPr>
              <a:defRPr/>
            </a:pPr>
            <a:endParaRPr lang="en-US" sz="2000" dirty="0" smtClean="0"/>
          </a:p>
          <a:p>
            <a:pPr>
              <a:defRPr/>
            </a:pPr>
            <a:endParaRPr lang="en-US" sz="2000" dirty="0"/>
          </a:p>
          <a:p>
            <a:pPr>
              <a:defRPr/>
            </a:pPr>
            <a:r>
              <a:rPr lang="en-US" sz="2000" dirty="0" smtClean="0"/>
              <a:t>Exact Matching:</a:t>
            </a:r>
          </a:p>
        </p:txBody>
      </p:sp>
      <p:sp>
        <p:nvSpPr>
          <p:cNvPr id="25604"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71790868-7A4D-479C-B3A2-A1CED856159D}" type="datetime1">
              <a:rPr lang="en-US" altLang="en-US" sz="1400" smtClean="0"/>
              <a:t>7/11/2021</a:t>
            </a:fld>
            <a:endParaRPr lang="en-US" altLang="en-US" sz="1400" dirty="0" smtClean="0"/>
          </a:p>
        </p:txBody>
      </p:sp>
      <p:sp>
        <p:nvSpPr>
          <p:cNvPr id="25605"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3907/CSCI 6444: Big Data and Analytics</a:t>
            </a:r>
          </a:p>
        </p:txBody>
      </p:sp>
      <p:sp>
        <p:nvSpPr>
          <p:cNvPr id="25606"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10-</a:t>
            </a:r>
            <a:fld id="{32845956-30C8-49CF-AFB8-4CC3B2066271}" type="slidenum">
              <a:rPr lang="en-US" altLang="en-US" sz="1400" smtClean="0"/>
              <a:pPr>
                <a:spcBef>
                  <a:spcPct val="0"/>
                </a:spcBef>
                <a:buFontTx/>
                <a:buNone/>
              </a:pPr>
              <a:t>37</a:t>
            </a:fld>
            <a:endParaRPr lang="en-US" altLang="en-US" sz="1400" dirty="0" smtClean="0"/>
          </a:p>
        </p:txBody>
      </p:sp>
      <p:sp>
        <p:nvSpPr>
          <p:cNvPr id="25607" name="Content Placeholder 2"/>
          <p:cNvSpPr txBox="1">
            <a:spLocks/>
          </p:cNvSpPr>
          <p:nvPr/>
        </p:nvSpPr>
        <p:spPr bwMode="auto">
          <a:xfrm>
            <a:off x="476250" y="1600200"/>
            <a:ext cx="8229600"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buFontTx/>
              <a:buNone/>
            </a:pPr>
            <a:r>
              <a:rPr lang="en-US" altLang="en-US" sz="1600" dirty="0">
                <a:latin typeface="Courier New" panose="02070309020205020404" pitchFamily="49" charset="0"/>
                <a:cs typeface="Courier New" panose="02070309020205020404" pitchFamily="49" charset="0"/>
              </a:rPr>
              <a:t>GraphDatabaseService db = …</a:t>
            </a:r>
          </a:p>
          <a:p>
            <a:pPr>
              <a:buFontTx/>
              <a:buNone/>
            </a:pPr>
            <a:r>
              <a:rPr lang="en-US" altLang="en-US" sz="1600" dirty="0">
                <a:latin typeface="Courier New" panose="02070309020205020404" pitchFamily="49" charset="0"/>
                <a:cs typeface="Courier New" panose="02070309020205020404" pitchFamily="49" charset="0"/>
              </a:rPr>
              <a:t>Index&lt;Node&gt; planets = db.index().forNodes("planets");</a:t>
            </a:r>
          </a:p>
        </p:txBody>
      </p:sp>
      <p:sp>
        <p:nvSpPr>
          <p:cNvPr id="25608" name="Content Placeholder 2"/>
          <p:cNvSpPr txBox="1">
            <a:spLocks/>
          </p:cNvSpPr>
          <p:nvPr/>
        </p:nvSpPr>
        <p:spPr bwMode="auto">
          <a:xfrm>
            <a:off x="476250" y="2759075"/>
            <a:ext cx="8229600" cy="109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buFontTx/>
              <a:buNone/>
            </a:pPr>
            <a:r>
              <a:rPr lang="en-US" altLang="en-US" sz="1600" dirty="0">
                <a:latin typeface="Courier New" panose="02070309020205020404" pitchFamily="49" charset="0"/>
                <a:cs typeface="Courier New" panose="02070309020205020404" pitchFamily="49" charset="0"/>
              </a:rPr>
              <a:t>GraphDatabaseService db = …</a:t>
            </a:r>
          </a:p>
          <a:p>
            <a:pPr>
              <a:buFontTx/>
              <a:buNone/>
            </a:pPr>
            <a:r>
              <a:rPr lang="en-US" altLang="en-US" sz="1600" dirty="0">
                <a:latin typeface="Courier New" panose="02070309020205020404" pitchFamily="49" charset="0"/>
                <a:cs typeface="Courier New" panose="02070309020205020404" pitchFamily="49" charset="0"/>
              </a:rPr>
              <a:t>Index&lt;Relationship&gt; enemies = 	db.index().forRelationships("enemies");</a:t>
            </a:r>
          </a:p>
        </p:txBody>
      </p:sp>
      <p:sp>
        <p:nvSpPr>
          <p:cNvPr id="25609" name="Content Placeholder 2"/>
          <p:cNvSpPr txBox="1">
            <a:spLocks/>
          </p:cNvSpPr>
          <p:nvPr/>
        </p:nvSpPr>
        <p:spPr bwMode="auto">
          <a:xfrm>
            <a:off x="457200" y="4572000"/>
            <a:ext cx="8229600"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ct val="20000"/>
              </a:spcBef>
              <a:buChar char="•"/>
              <a:defRPr sz="2400">
                <a:solidFill>
                  <a:schemeClr val="tx1"/>
                </a:solidFill>
                <a:latin typeface="Arial" panose="020B0604020202020204" pitchFamily="34" charset="0"/>
              </a:defRPr>
            </a:lvl1pPr>
            <a:lvl2pPr marL="742950" indent="-285750" defTabSz="457200">
              <a:spcBef>
                <a:spcPct val="20000"/>
              </a:spcBef>
              <a:buChar char="–"/>
              <a:defRPr sz="2000">
                <a:solidFill>
                  <a:schemeClr val="tx1"/>
                </a:solidFill>
                <a:latin typeface="Arial" panose="020B0604020202020204" pitchFamily="34" charset="0"/>
              </a:defRPr>
            </a:lvl2pPr>
            <a:lvl3pPr marL="1143000" indent="-228600" defTabSz="457200">
              <a:spcBef>
                <a:spcPct val="20000"/>
              </a:spcBef>
              <a:buChar char="•"/>
              <a:defRPr>
                <a:solidFill>
                  <a:schemeClr val="tx1"/>
                </a:solidFill>
                <a:latin typeface="Arial" panose="020B0604020202020204" pitchFamily="34" charset="0"/>
              </a:defRPr>
            </a:lvl3pPr>
            <a:lvl4pPr marL="1600200" indent="-228600" defTabSz="457200">
              <a:spcBef>
                <a:spcPct val="20000"/>
              </a:spcBef>
              <a:buChar char="–"/>
              <a:defRPr sz="1600">
                <a:solidFill>
                  <a:schemeClr val="tx1"/>
                </a:solidFill>
                <a:latin typeface="Arial" panose="020B0604020202020204" pitchFamily="34" charset="0"/>
              </a:defRPr>
            </a:lvl4pPr>
            <a:lvl5pPr marL="2057400" indent="-228600" defTabSz="457200">
              <a:spcBef>
                <a:spcPct val="20000"/>
              </a:spcBef>
              <a:buChar char="»"/>
              <a:defRPr sz="16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400" dirty="0">
                <a:latin typeface="Courier New" panose="02070309020205020404" pitchFamily="49" charset="0"/>
                <a:cs typeface="Courier New" panose="02070309020205020404" pitchFamily="49" charset="0"/>
              </a:rPr>
              <a:t>GraphDatabaseService db = …</a:t>
            </a:r>
          </a:p>
          <a:p>
            <a:pPr eaLnBrk="1" hangingPunct="1">
              <a:buFontTx/>
              <a:buNone/>
            </a:pPr>
            <a:r>
              <a:rPr lang="en-US" altLang="en-US" sz="1400" dirty="0">
                <a:latin typeface="Courier New" panose="02070309020205020404" pitchFamily="49" charset="0"/>
                <a:cs typeface="Courier New" panose="02070309020205020404" pitchFamily="49" charset="0"/>
              </a:rPr>
              <a:t>Index&lt;Node&gt; actors = doctorWhoDatabase.index().forNodes("actors");</a:t>
            </a:r>
          </a:p>
          <a:p>
            <a:pPr eaLnBrk="1" hangingPunct="1">
              <a:buFontTx/>
              <a:buNone/>
            </a:pPr>
            <a:r>
              <a:rPr lang="en-US" altLang="en-US" sz="1400" dirty="0">
                <a:latin typeface="Courier New" panose="02070309020205020404" pitchFamily="49" charset="0"/>
                <a:cs typeface="Courier New" panose="02070309020205020404" pitchFamily="49" charset="0"/>
              </a:rPr>
              <a:t>Node rogerDelgado = actors.</a:t>
            </a:r>
            <a:r>
              <a:rPr lang="en-US" altLang="en-US" sz="1400" b="1" dirty="0">
                <a:latin typeface="Courier New" panose="02070309020205020404" pitchFamily="49" charset="0"/>
                <a:cs typeface="Courier New" panose="02070309020205020404" pitchFamily="49" charset="0"/>
              </a:rPr>
              <a:t>get</a:t>
            </a:r>
            <a:r>
              <a:rPr lang="en-US" altLang="en-US" sz="1400" dirty="0">
                <a:latin typeface="Courier New" panose="02070309020205020404" pitchFamily="49" charset="0"/>
                <a:cs typeface="Courier New" panose="02070309020205020404" pitchFamily="49" charset="0"/>
              </a:rPr>
              <a:t>("actor", "Roger Delgado").getSingle();</a:t>
            </a:r>
          </a:p>
        </p:txBody>
      </p:sp>
    </p:spTree>
    <p:extLst>
      <p:ext uri="{BB962C8B-B14F-4D97-AF65-F5344CB8AC3E}">
        <p14:creationId xmlns:p14="http://schemas.microsoft.com/office/powerpoint/2010/main" val="3873199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smtClean="0"/>
              <a:t>Neo4J</a:t>
            </a:r>
          </a:p>
        </p:txBody>
      </p:sp>
      <p:sp>
        <p:nvSpPr>
          <p:cNvPr id="3" name="Content Placeholder 2"/>
          <p:cNvSpPr>
            <a:spLocks noGrp="1"/>
          </p:cNvSpPr>
          <p:nvPr>
            <p:ph idx="1"/>
          </p:nvPr>
        </p:nvSpPr>
        <p:spPr/>
        <p:txBody>
          <a:bodyPr/>
          <a:lstStyle/>
          <a:p>
            <a:pPr>
              <a:defRPr/>
            </a:pPr>
            <a:r>
              <a:rPr lang="en-US" dirty="0" smtClean="0"/>
              <a:t>Query Matching:</a:t>
            </a:r>
          </a:p>
          <a:p>
            <a:pPr>
              <a:defRPr/>
            </a:pPr>
            <a:endParaRPr lang="en-US" dirty="0"/>
          </a:p>
          <a:p>
            <a:pPr>
              <a:defRPr/>
            </a:pPr>
            <a:endParaRPr lang="en-US" dirty="0" smtClean="0"/>
          </a:p>
          <a:p>
            <a:pPr>
              <a:defRPr/>
            </a:pPr>
            <a:r>
              <a:rPr lang="en-US" dirty="0" smtClean="0"/>
              <a:t>Use Transactions to Modify Indexes:</a:t>
            </a:r>
          </a:p>
          <a:p>
            <a:pPr marL="0" indent="0">
              <a:buFontTx/>
              <a:buNone/>
              <a:defRPr/>
            </a:pPr>
            <a:endParaRPr lang="en-US" dirty="0"/>
          </a:p>
        </p:txBody>
      </p:sp>
      <p:sp>
        <p:nvSpPr>
          <p:cNvPr id="26628"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63BB0F35-BAFE-4988-A802-F7F8B141FFB2}" type="datetime1">
              <a:rPr lang="en-US" altLang="en-US" sz="1400" smtClean="0"/>
              <a:t>7/11/2021</a:t>
            </a:fld>
            <a:endParaRPr lang="en-US" altLang="en-US" sz="1400" dirty="0" smtClean="0"/>
          </a:p>
        </p:txBody>
      </p:sp>
      <p:sp>
        <p:nvSpPr>
          <p:cNvPr id="26629"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3907/CSCI 6444: Big Data and Analytics</a:t>
            </a:r>
          </a:p>
        </p:txBody>
      </p:sp>
      <p:sp>
        <p:nvSpPr>
          <p:cNvPr id="26630"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10-</a:t>
            </a:r>
            <a:fld id="{24846DAF-E112-46C1-8D77-ACDDFDDAB243}" type="slidenum">
              <a:rPr lang="en-US" altLang="en-US" sz="1400" smtClean="0"/>
              <a:pPr>
                <a:spcBef>
                  <a:spcPct val="0"/>
                </a:spcBef>
                <a:buFontTx/>
                <a:buNone/>
              </a:pPr>
              <a:t>38</a:t>
            </a:fld>
            <a:endParaRPr lang="en-US" altLang="en-US" sz="1400" dirty="0" smtClean="0"/>
          </a:p>
        </p:txBody>
      </p:sp>
      <p:sp>
        <p:nvSpPr>
          <p:cNvPr id="26631" name="Content Placeholder 2"/>
          <p:cNvSpPr txBox="1">
            <a:spLocks/>
          </p:cNvSpPr>
          <p:nvPr/>
        </p:nvSpPr>
        <p:spPr bwMode="auto">
          <a:xfrm>
            <a:off x="473075" y="1524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ct val="20000"/>
              </a:spcBef>
              <a:buChar char="•"/>
              <a:defRPr sz="2400">
                <a:solidFill>
                  <a:schemeClr val="tx1"/>
                </a:solidFill>
                <a:latin typeface="Arial" panose="020B0604020202020204" pitchFamily="34" charset="0"/>
              </a:defRPr>
            </a:lvl1pPr>
            <a:lvl2pPr marL="742950" indent="-285750" defTabSz="457200">
              <a:spcBef>
                <a:spcPct val="20000"/>
              </a:spcBef>
              <a:buChar char="–"/>
              <a:defRPr sz="2000">
                <a:solidFill>
                  <a:schemeClr val="tx1"/>
                </a:solidFill>
                <a:latin typeface="Arial" panose="020B0604020202020204" pitchFamily="34" charset="0"/>
              </a:defRPr>
            </a:lvl2pPr>
            <a:lvl3pPr marL="1143000" indent="-228600" defTabSz="457200">
              <a:spcBef>
                <a:spcPct val="20000"/>
              </a:spcBef>
              <a:buChar char="•"/>
              <a:defRPr>
                <a:solidFill>
                  <a:schemeClr val="tx1"/>
                </a:solidFill>
                <a:latin typeface="Arial" panose="020B0604020202020204" pitchFamily="34" charset="0"/>
              </a:defRPr>
            </a:lvl3pPr>
            <a:lvl4pPr marL="1600200" indent="-228600" defTabSz="457200">
              <a:spcBef>
                <a:spcPct val="20000"/>
              </a:spcBef>
              <a:buChar char="–"/>
              <a:defRPr sz="1600">
                <a:solidFill>
                  <a:schemeClr val="tx1"/>
                </a:solidFill>
                <a:latin typeface="Arial" panose="020B0604020202020204" pitchFamily="34" charset="0"/>
              </a:defRPr>
            </a:lvl4pPr>
            <a:lvl5pPr marL="2057400" indent="-228600" defTabSz="457200">
              <a:spcBef>
                <a:spcPct val="20000"/>
              </a:spcBef>
              <a:buChar char="»"/>
              <a:defRPr sz="16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400" dirty="0">
                <a:latin typeface="Courier New" panose="02070309020205020404" pitchFamily="49" charset="0"/>
                <a:cs typeface="Courier New" panose="02070309020205020404" pitchFamily="49" charset="0"/>
              </a:rPr>
              <a:t>GraphDatabaseService db = …</a:t>
            </a:r>
          </a:p>
          <a:p>
            <a:pPr eaLnBrk="1" hangingPunct="1">
              <a:buFontTx/>
              <a:buNone/>
            </a:pPr>
            <a:r>
              <a:rPr lang="en-US" altLang="en-US" sz="1400" dirty="0">
                <a:latin typeface="Courier New" panose="02070309020205020404" pitchFamily="49" charset="0"/>
                <a:cs typeface="Courier New" panose="02070309020205020404" pitchFamily="49" charset="0"/>
              </a:rPr>
              <a:t>Index&lt;Node&gt; species = doctorWhoDatabase.index(.forNodes("species");</a:t>
            </a:r>
          </a:p>
          <a:p>
            <a:pPr eaLnBrk="1" hangingPunct="1">
              <a:buFontTx/>
              <a:buNone/>
            </a:pPr>
            <a:r>
              <a:rPr lang="en-US" altLang="en-US" sz="1400" dirty="0">
                <a:latin typeface="Courier New" panose="02070309020205020404" pitchFamily="49" charset="0"/>
                <a:cs typeface="Courier New" panose="02070309020205020404" pitchFamily="49" charset="0"/>
              </a:rPr>
              <a:t>IndexHits&lt;Node&gt; speciesHits = species.</a:t>
            </a:r>
            <a:r>
              <a:rPr lang="en-US" altLang="en-US" sz="1400" b="1" dirty="0">
                <a:latin typeface="Courier New" panose="02070309020205020404" pitchFamily="49" charset="0"/>
                <a:cs typeface="Courier New" panose="02070309020205020404" pitchFamily="49" charset="0"/>
              </a:rPr>
              <a:t>query</a:t>
            </a:r>
            <a:r>
              <a:rPr lang="en-US" altLang="en-US" sz="1400" dirty="0">
                <a:latin typeface="Courier New" panose="02070309020205020404" pitchFamily="49" charset="0"/>
                <a:cs typeface="Courier New" panose="02070309020205020404" pitchFamily="49" charset="0"/>
              </a:rPr>
              <a:t>("species", "S*n");</a:t>
            </a:r>
          </a:p>
        </p:txBody>
      </p:sp>
      <p:sp>
        <p:nvSpPr>
          <p:cNvPr id="26632" name="TextBox 7"/>
          <p:cNvSpPr txBox="1">
            <a:spLocks noChangeArrowheads="1"/>
          </p:cNvSpPr>
          <p:nvPr/>
        </p:nvSpPr>
        <p:spPr bwMode="auto">
          <a:xfrm>
            <a:off x="457200" y="2909888"/>
            <a:ext cx="8548688"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latin typeface="Courier New" panose="02070309020205020404" pitchFamily="49" charset="0"/>
                <a:cs typeface="Courier New" panose="02070309020205020404" pitchFamily="49" charset="0"/>
              </a:rPr>
              <a:t>GraphDatabaseService db = …</a:t>
            </a:r>
          </a:p>
          <a:p>
            <a:pPr>
              <a:spcBef>
                <a:spcPct val="0"/>
              </a:spcBef>
              <a:buFontTx/>
              <a:buNone/>
            </a:pPr>
            <a:r>
              <a:rPr lang="en-US" altLang="en-US" sz="1400" dirty="0">
                <a:latin typeface="Courier New" panose="02070309020205020404" pitchFamily="49" charset="0"/>
                <a:cs typeface="Courier New" panose="02070309020205020404" pitchFamily="49" charset="0"/>
              </a:rPr>
              <a:t>Transaction tx = db.beginTx();</a:t>
            </a:r>
          </a:p>
          <a:p>
            <a:pPr>
              <a:spcBef>
                <a:spcPct val="0"/>
              </a:spcBef>
              <a:buFontTx/>
              <a:buNone/>
            </a:pPr>
            <a:r>
              <a:rPr lang="en-US" altLang="en-US" sz="1400" dirty="0" smtClean="0">
                <a:latin typeface="Courier New" panose="02070309020205020404" pitchFamily="49" charset="0"/>
                <a:cs typeface="Courier New" panose="02070309020205020404" pitchFamily="49" charset="0"/>
              </a:rPr>
              <a:t>try</a:t>
            </a:r>
            <a:endParaRPr lang="en-US" altLang="en-US" sz="1400" dirty="0">
              <a:latin typeface="Courier New" panose="02070309020205020404" pitchFamily="49" charset="0"/>
              <a:cs typeface="Courier New" panose="02070309020205020404" pitchFamily="49" charset="0"/>
            </a:endParaRPr>
          </a:p>
          <a:p>
            <a:pPr>
              <a:spcBef>
                <a:spcPct val="0"/>
              </a:spcBef>
              <a:buFontTx/>
              <a:buNone/>
            </a:pPr>
            <a:r>
              <a:rPr lang="en-US" altLang="en-US" sz="1400" dirty="0" smtClean="0">
                <a:latin typeface="Courier New" panose="02070309020205020404" pitchFamily="49" charset="0"/>
                <a:cs typeface="Courier New" panose="02070309020205020404" pitchFamily="49" charset="0"/>
              </a:rPr>
              <a:t>{</a:t>
            </a:r>
            <a:endParaRPr lang="en-US" altLang="en-US" sz="1400" dirty="0">
              <a:latin typeface="Courier New" panose="02070309020205020404" pitchFamily="49" charset="0"/>
              <a:cs typeface="Courier New" panose="02070309020205020404" pitchFamily="49" charset="0"/>
            </a:endParaRPr>
          </a:p>
          <a:p>
            <a:pPr>
              <a:spcBef>
                <a:spcPct val="0"/>
              </a:spcBef>
              <a:buFontTx/>
              <a:buNone/>
            </a:pPr>
            <a:r>
              <a:rPr lang="en-US" altLang="en-US" sz="1400" dirty="0">
                <a:latin typeface="Courier New" panose="02070309020205020404" pitchFamily="49" charset="0"/>
                <a:cs typeface="Courier New" panose="02070309020205020404" pitchFamily="49" charset="0"/>
              </a:rPr>
              <a:t>    	</a:t>
            </a:r>
            <a:r>
              <a:rPr lang="en-US" altLang="en-US" sz="1400" dirty="0" smtClean="0">
                <a:latin typeface="Courier New" panose="02070309020205020404" pitchFamily="49" charset="0"/>
                <a:cs typeface="Courier New" panose="02070309020205020404" pitchFamily="49" charset="0"/>
              </a:rPr>
              <a:t>Node </a:t>
            </a:r>
            <a:r>
              <a:rPr lang="en-US" altLang="en-US" sz="1400" dirty="0">
                <a:latin typeface="Courier New" panose="02070309020205020404" pitchFamily="49" charset="0"/>
                <a:cs typeface="Courier New" panose="02070309020205020404" pitchFamily="49" charset="0"/>
              </a:rPr>
              <a:t>nixon= db.createNode();</a:t>
            </a:r>
          </a:p>
          <a:p>
            <a:pPr>
              <a:spcBef>
                <a:spcPct val="0"/>
              </a:spcBef>
              <a:buFontTx/>
              <a:buNone/>
            </a:pPr>
            <a:r>
              <a:rPr lang="en-US" altLang="en-US" sz="1400" dirty="0">
                <a:latin typeface="Courier New" panose="02070309020205020404" pitchFamily="49" charset="0"/>
                <a:cs typeface="Courier New" panose="02070309020205020404" pitchFamily="49" charset="0"/>
              </a:rPr>
              <a:t>    	</a:t>
            </a:r>
            <a:r>
              <a:rPr lang="en-US" altLang="en-US" sz="1400" dirty="0" smtClean="0">
                <a:latin typeface="Courier New" panose="02070309020205020404" pitchFamily="49" charset="0"/>
                <a:cs typeface="Courier New" panose="02070309020205020404" pitchFamily="49" charset="0"/>
              </a:rPr>
              <a:t>nixon</a:t>
            </a:r>
            <a:r>
              <a:rPr lang="en-US" altLang="en-US" sz="1400" dirty="0">
                <a:latin typeface="Courier New" panose="02070309020205020404" pitchFamily="49" charset="0"/>
                <a:cs typeface="Courier New" panose="02070309020205020404" pitchFamily="49" charset="0"/>
              </a:rPr>
              <a:t>("character", "Richard Nixon");</a:t>
            </a:r>
          </a:p>
          <a:p>
            <a:pPr>
              <a:spcBef>
                <a:spcPct val="0"/>
              </a:spcBef>
              <a:buFontTx/>
              <a:buNone/>
            </a:pPr>
            <a:r>
              <a:rPr lang="en-US" altLang="en-US" sz="1400" dirty="0">
                <a:latin typeface="Courier New" panose="02070309020205020404" pitchFamily="49" charset="0"/>
                <a:cs typeface="Courier New" panose="02070309020205020404" pitchFamily="49" charset="0"/>
              </a:rPr>
              <a:t>    	</a:t>
            </a:r>
            <a:r>
              <a:rPr lang="en-US" altLang="en-US" sz="1400" dirty="0" smtClean="0">
                <a:latin typeface="Courier New" panose="02070309020205020404" pitchFamily="49" charset="0"/>
                <a:cs typeface="Courier New" panose="02070309020205020404" pitchFamily="49" charset="0"/>
              </a:rPr>
              <a:t>db.index</a:t>
            </a:r>
            <a:r>
              <a:rPr lang="en-US" altLang="en-US" sz="1400" dirty="0">
                <a:latin typeface="Courier New" panose="02070309020205020404" pitchFamily="49" charset="0"/>
                <a:cs typeface="Courier New" panose="02070309020205020404" pitchFamily="49" charset="0"/>
              </a:rPr>
              <a:t>().forNodes("characters“</a:t>
            </a:r>
          </a:p>
          <a:p>
            <a:pPr>
              <a:spcBef>
                <a:spcPct val="0"/>
              </a:spcBef>
              <a:buFontTx/>
              <a:buNone/>
            </a:pPr>
            <a:r>
              <a:rPr lang="en-US" altLang="en-US" sz="1400" dirty="0">
                <a:latin typeface="Courier New" panose="02070309020205020404" pitchFamily="49" charset="0"/>
                <a:cs typeface="Courier New" panose="02070309020205020404" pitchFamily="49" charset="0"/>
              </a:rPr>
              <a:t>		 </a:t>
            </a:r>
            <a:r>
              <a:rPr lang="en-US" altLang="en-US" sz="1400" dirty="0" smtClean="0">
                <a:latin typeface="Courier New" panose="02070309020205020404" pitchFamily="49" charset="0"/>
                <a:cs typeface="Courier New" panose="02070309020205020404" pitchFamily="49" charset="0"/>
              </a:rPr>
              <a:t> .</a:t>
            </a:r>
            <a:r>
              <a:rPr lang="en-US" altLang="en-US" sz="1400" dirty="0">
                <a:latin typeface="Courier New" panose="02070309020205020404" pitchFamily="49" charset="0"/>
                <a:cs typeface="Courier New" panose="02070309020205020404" pitchFamily="49" charset="0"/>
              </a:rPr>
              <a:t>add(	nixon</a:t>
            </a:r>
            <a:r>
              <a:rPr lang="en-US" altLang="en-US" sz="1400" dirty="0" smtClean="0">
                <a:latin typeface="Courier New" panose="02070309020205020404" pitchFamily="49" charset="0"/>
                <a:cs typeface="Courier New" panose="02070309020205020404" pitchFamily="49" charset="0"/>
              </a:rPr>
              <a:t>, "</a:t>
            </a:r>
            <a:r>
              <a:rPr lang="en-US" altLang="en-US" sz="1400" dirty="0">
                <a:latin typeface="Courier New" panose="02070309020205020404" pitchFamily="49" charset="0"/>
                <a:cs typeface="Courier New" panose="02070309020205020404" pitchFamily="49" charset="0"/>
              </a:rPr>
              <a:t>character", </a:t>
            </a:r>
            <a:r>
              <a:rPr lang="en-US" altLang="en-US" sz="1400" dirty="0" smtClean="0">
                <a:latin typeface="Courier New" panose="02070309020205020404" pitchFamily="49" charset="0"/>
                <a:cs typeface="Courier New" panose="02070309020205020404" pitchFamily="49" charset="0"/>
              </a:rPr>
              <a:t>nixon.getProperty</a:t>
            </a:r>
            <a:r>
              <a:rPr lang="en-US" altLang="en-US" sz="1400" dirty="0">
                <a:latin typeface="Courier New" panose="02070309020205020404" pitchFamily="49" charset="0"/>
                <a:cs typeface="Courier New" panose="02070309020205020404" pitchFamily="49" charset="0"/>
              </a:rPr>
              <a:t>("character"));</a:t>
            </a:r>
          </a:p>
          <a:p>
            <a:pPr>
              <a:spcBef>
                <a:spcPct val="0"/>
              </a:spcBef>
              <a:buFontTx/>
              <a:buNone/>
            </a:pPr>
            <a:r>
              <a:rPr lang="en-US" altLang="en-US" sz="1400" dirty="0">
                <a:latin typeface="Courier New" panose="02070309020205020404" pitchFamily="49" charset="0"/>
                <a:cs typeface="Courier New" panose="02070309020205020404" pitchFamily="49" charset="0"/>
              </a:rPr>
              <a:t>    	</a:t>
            </a:r>
            <a:r>
              <a:rPr lang="en-US" altLang="en-US" sz="1400" dirty="0" smtClean="0">
                <a:latin typeface="Courier New" panose="02070309020205020404" pitchFamily="49" charset="0"/>
                <a:cs typeface="Courier New" panose="02070309020205020404" pitchFamily="49" charset="0"/>
              </a:rPr>
              <a:t>tx.success</a:t>
            </a:r>
            <a:r>
              <a:rPr lang="en-US" altLang="en-US" sz="1400" dirty="0">
                <a:latin typeface="Courier New" panose="02070309020205020404" pitchFamily="49" charset="0"/>
                <a:cs typeface="Courier New" panose="02070309020205020404" pitchFamily="49" charset="0"/>
              </a:rPr>
              <a:t>();</a:t>
            </a:r>
          </a:p>
          <a:p>
            <a:pPr>
              <a:spcBef>
                <a:spcPct val="0"/>
              </a:spcBef>
              <a:buFontTx/>
              <a:buNone/>
            </a:pPr>
            <a:r>
              <a:rPr lang="en-US" altLang="en-US" sz="1400" dirty="0" smtClean="0">
                <a:latin typeface="Courier New" panose="02070309020205020404" pitchFamily="49" charset="0"/>
                <a:cs typeface="Courier New" panose="02070309020205020404" pitchFamily="49" charset="0"/>
              </a:rPr>
              <a:t>}</a:t>
            </a:r>
          </a:p>
          <a:p>
            <a:pPr>
              <a:spcBef>
                <a:spcPct val="0"/>
              </a:spcBef>
              <a:buFontTx/>
              <a:buNone/>
            </a:pPr>
            <a:r>
              <a:rPr lang="en-US" altLang="en-US" sz="1400" dirty="0" smtClean="0">
                <a:latin typeface="Courier New" panose="02070309020205020404" pitchFamily="49" charset="0"/>
                <a:cs typeface="Courier New" panose="02070309020205020404" pitchFamily="49" charset="0"/>
              </a:rPr>
              <a:t>Catch …  need some exception handlers here!</a:t>
            </a:r>
            <a:endParaRPr lang="en-US" alt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523006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dirty="0" smtClean="0"/>
              <a:t>Querying a Distributed Social Network</a:t>
            </a:r>
          </a:p>
        </p:txBody>
      </p:sp>
      <p:sp>
        <p:nvSpPr>
          <p:cNvPr id="30723" name="Date Placeholder 3"/>
          <p:cNvSpPr>
            <a:spLocks noGrp="1"/>
          </p:cNvSpPr>
          <p:nvPr>
            <p:ph type="dt" sz="quarter" idx="10"/>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A104005-6F6F-4E53-A3DD-405D370D4159}" type="datetime1">
              <a:rPr lang="en-US" altLang="en-US" smtClean="0"/>
              <a:t>7/11/2021</a:t>
            </a:fld>
            <a:endParaRPr lang="en-US" altLang="en-US" dirty="0" smtClean="0"/>
          </a:p>
        </p:txBody>
      </p:sp>
      <p:sp>
        <p:nvSpPr>
          <p:cNvPr id="30724" name="Footer Placeholder 4"/>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smtClean="0"/>
              <a:t>CSCI 3907/CSCI 6444: Big Data and Analytics</a:t>
            </a:r>
          </a:p>
        </p:txBody>
      </p:sp>
      <p:sp>
        <p:nvSpPr>
          <p:cNvPr id="30725"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smtClean="0"/>
              <a:t>10-</a:t>
            </a:r>
            <a:fld id="{CDEB434A-3534-4492-839A-9FFA1FEB6300}" type="slidenum">
              <a:rPr lang="en-US" altLang="en-US" smtClean="0"/>
              <a:pPr/>
              <a:t>39</a:t>
            </a:fld>
            <a:endParaRPr lang="en-US" altLang="en-US" dirty="0" smtClean="0"/>
          </a:p>
        </p:txBody>
      </p:sp>
      <p:sp>
        <p:nvSpPr>
          <p:cNvPr id="30726" name="AutoShape 2"/>
          <p:cNvSpPr>
            <a:spLocks noChangeArrowheads="1"/>
          </p:cNvSpPr>
          <p:nvPr/>
        </p:nvSpPr>
        <p:spPr bwMode="auto">
          <a:xfrm>
            <a:off x="2631281" y="971550"/>
            <a:ext cx="5256213" cy="4895850"/>
          </a:xfrm>
          <a:prstGeom prst="roundRect">
            <a:avLst>
              <a:gd name="adj" fmla="val 16667"/>
            </a:avLst>
          </a:prstGeom>
          <a:gradFill rotWithShape="0">
            <a:gsLst>
              <a:gs pos="0">
                <a:srgbClr val="7D9FFF"/>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har char="•"/>
              <a:defRPr sz="2400">
                <a:solidFill>
                  <a:schemeClr val="tx1"/>
                </a:solidFill>
                <a:latin typeface="Arial" panose="020B0604020202020204" pitchFamily="34" charset="0"/>
              </a:defRPr>
            </a:lvl1pPr>
            <a:lvl2pPr indent="-285750">
              <a:spcBef>
                <a:spcPct val="20000"/>
              </a:spcBef>
              <a:buChar char="–"/>
              <a:defRPr sz="2000">
                <a:solidFill>
                  <a:schemeClr val="tx1"/>
                </a:solidFill>
                <a:latin typeface="Arial" panose="020B0604020202020204" pitchFamily="34" charset="0"/>
              </a:defRPr>
            </a:lvl2pPr>
            <a:lvl3pPr indent="-228600">
              <a:spcBef>
                <a:spcPct val="20000"/>
              </a:spcBef>
              <a:buChar char="•"/>
              <a:defRPr>
                <a:solidFill>
                  <a:schemeClr val="tx1"/>
                </a:solidFill>
                <a:latin typeface="Arial" panose="020B0604020202020204" pitchFamily="34" charset="0"/>
              </a:defRPr>
            </a:lvl3pPr>
            <a:lvl4pPr indent="-228600">
              <a:spcBef>
                <a:spcPct val="20000"/>
              </a:spcBef>
              <a:buChar char="–"/>
              <a:defRPr sz="1600">
                <a:solidFill>
                  <a:schemeClr val="tx1"/>
                </a:solidFill>
                <a:latin typeface="Arial" panose="020B0604020202020204" pitchFamily="34" charset="0"/>
              </a:defRPr>
            </a:lvl4pPr>
            <a:lvl5pPr indent="-228600">
              <a:spcBef>
                <a:spcPct val="20000"/>
              </a:spcBef>
              <a:buChar char="»"/>
              <a:defRPr sz="1600">
                <a:solidFill>
                  <a:schemeClr val="tx1"/>
                </a:solidFill>
                <a:latin typeface="Arial" panose="020B0604020202020204" pitchFamily="34" charset="0"/>
              </a:defRPr>
            </a:lvl5pPr>
            <a:lvl6pPr indent="-228600" eaLnBrk="0" fontAlgn="base" hangingPunct="0">
              <a:spcBef>
                <a:spcPct val="20000"/>
              </a:spcBef>
              <a:spcAft>
                <a:spcPct val="0"/>
              </a:spcAft>
              <a:buChar char="»"/>
              <a:defRPr sz="1600">
                <a:solidFill>
                  <a:schemeClr val="tx1"/>
                </a:solidFill>
                <a:latin typeface="Arial" panose="020B0604020202020204" pitchFamily="34" charset="0"/>
              </a:defRPr>
            </a:lvl6pPr>
            <a:lvl7pPr indent="-228600" eaLnBrk="0" fontAlgn="base" hangingPunct="0">
              <a:spcBef>
                <a:spcPct val="20000"/>
              </a:spcBef>
              <a:spcAft>
                <a:spcPct val="0"/>
              </a:spcAft>
              <a:buChar char="»"/>
              <a:defRPr sz="1600">
                <a:solidFill>
                  <a:schemeClr val="tx1"/>
                </a:solidFill>
                <a:latin typeface="Arial" panose="020B0604020202020204" pitchFamily="34" charset="0"/>
              </a:defRPr>
            </a:lvl7pPr>
            <a:lvl8pPr indent="-228600" eaLnBrk="0" fontAlgn="base" hangingPunct="0">
              <a:spcBef>
                <a:spcPct val="20000"/>
              </a:spcBef>
              <a:spcAft>
                <a:spcPct val="0"/>
              </a:spcAft>
              <a:buChar char="»"/>
              <a:defRPr sz="1600">
                <a:solidFill>
                  <a:schemeClr val="tx1"/>
                </a:solidFill>
                <a:latin typeface="Arial" panose="020B0604020202020204" pitchFamily="34" charset="0"/>
              </a:defRPr>
            </a:lvl8pPr>
            <a:lvl9pPr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zh-CN" altLang="en-US" sz="1800">
              <a:ea typeface="SimSun" panose="02010600030101010101" pitchFamily="2" charset="-122"/>
            </a:endParaRPr>
          </a:p>
        </p:txBody>
      </p:sp>
      <p:pic>
        <p:nvPicPr>
          <p:cNvPr id="30727" name="Picture 7" descr="5009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213" y="2170113"/>
            <a:ext cx="5778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8" name="Picture 8" descr="boss-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8213" y="4043363"/>
            <a:ext cx="57626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0729" name="AutoShape 11"/>
          <p:cNvCxnSpPr>
            <a:cxnSpLocks noChangeShapeType="1"/>
          </p:cNvCxnSpPr>
          <p:nvPr/>
        </p:nvCxnSpPr>
        <p:spPr bwMode="auto">
          <a:xfrm flipH="1">
            <a:off x="1225550" y="2746375"/>
            <a:ext cx="1588" cy="1296988"/>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31" name="Text Box 13"/>
          <p:cNvSpPr txBox="1">
            <a:spLocks noChangeArrowheads="1"/>
          </p:cNvSpPr>
          <p:nvPr/>
        </p:nvSpPr>
        <p:spPr bwMode="auto">
          <a:xfrm>
            <a:off x="722313" y="1811338"/>
            <a:ext cx="1312862"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indent="-285750">
              <a:spcBef>
                <a:spcPct val="20000"/>
              </a:spcBef>
              <a:buChar char="–"/>
              <a:defRPr sz="2000">
                <a:solidFill>
                  <a:schemeClr val="tx1"/>
                </a:solidFill>
                <a:latin typeface="Arial" panose="020B0604020202020204" pitchFamily="34" charset="0"/>
              </a:defRPr>
            </a:lvl2pPr>
            <a:lvl3pPr indent="-228600">
              <a:spcBef>
                <a:spcPct val="20000"/>
              </a:spcBef>
              <a:buChar char="•"/>
              <a:defRPr>
                <a:solidFill>
                  <a:schemeClr val="tx1"/>
                </a:solidFill>
                <a:latin typeface="Arial" panose="020B0604020202020204" pitchFamily="34" charset="0"/>
              </a:defRPr>
            </a:lvl3pPr>
            <a:lvl4pPr indent="-228600">
              <a:spcBef>
                <a:spcPct val="20000"/>
              </a:spcBef>
              <a:buChar char="–"/>
              <a:defRPr sz="1600">
                <a:solidFill>
                  <a:schemeClr val="tx1"/>
                </a:solidFill>
                <a:latin typeface="Arial" panose="020B0604020202020204" pitchFamily="34" charset="0"/>
              </a:defRPr>
            </a:lvl4pPr>
            <a:lvl5pPr indent="-228600">
              <a:spcBef>
                <a:spcPct val="20000"/>
              </a:spcBef>
              <a:buChar char="»"/>
              <a:defRPr sz="1600">
                <a:solidFill>
                  <a:schemeClr val="tx1"/>
                </a:solidFill>
                <a:latin typeface="Arial" panose="020B0604020202020204" pitchFamily="34" charset="0"/>
              </a:defRPr>
            </a:lvl5pPr>
            <a:lvl6pPr indent="-228600" eaLnBrk="0" fontAlgn="base" hangingPunct="0">
              <a:spcBef>
                <a:spcPct val="20000"/>
              </a:spcBef>
              <a:spcAft>
                <a:spcPct val="0"/>
              </a:spcAft>
              <a:buChar char="»"/>
              <a:defRPr sz="1600">
                <a:solidFill>
                  <a:schemeClr val="tx1"/>
                </a:solidFill>
                <a:latin typeface="Arial" panose="020B0604020202020204" pitchFamily="34" charset="0"/>
              </a:defRPr>
            </a:lvl6pPr>
            <a:lvl7pPr indent="-228600" eaLnBrk="0" fontAlgn="base" hangingPunct="0">
              <a:spcBef>
                <a:spcPct val="20000"/>
              </a:spcBef>
              <a:spcAft>
                <a:spcPct val="0"/>
              </a:spcAft>
              <a:buChar char="»"/>
              <a:defRPr sz="1600">
                <a:solidFill>
                  <a:schemeClr val="tx1"/>
                </a:solidFill>
                <a:latin typeface="Arial" panose="020B0604020202020204" pitchFamily="34" charset="0"/>
              </a:defRPr>
            </a:lvl7pPr>
            <a:lvl8pPr indent="-228600" eaLnBrk="0" fontAlgn="base" hangingPunct="0">
              <a:spcBef>
                <a:spcPct val="20000"/>
              </a:spcBef>
              <a:spcAft>
                <a:spcPct val="0"/>
              </a:spcAft>
              <a:buChar char="»"/>
              <a:defRPr sz="1600">
                <a:solidFill>
                  <a:schemeClr val="tx1"/>
                </a:solidFill>
                <a:latin typeface="Arial" panose="020B0604020202020204" pitchFamily="34" charset="0"/>
              </a:defRPr>
            </a:lvl8pPr>
            <a:lvl9pPr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zh-CN" sz="1600" b="1" dirty="0">
                <a:ea typeface="SimSun" panose="02010600030101010101" pitchFamily="2" charset="-122"/>
              </a:rPr>
              <a:t>Ann, "CTO"</a:t>
            </a:r>
          </a:p>
        </p:txBody>
      </p:sp>
      <p:sp>
        <p:nvSpPr>
          <p:cNvPr id="30732" name="Text Box 14"/>
          <p:cNvSpPr txBox="1">
            <a:spLocks noChangeArrowheads="1"/>
          </p:cNvSpPr>
          <p:nvPr/>
        </p:nvSpPr>
        <p:spPr bwMode="auto">
          <a:xfrm>
            <a:off x="722313" y="4691063"/>
            <a:ext cx="12350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indent="-285750">
              <a:spcBef>
                <a:spcPct val="20000"/>
              </a:spcBef>
              <a:buChar char="–"/>
              <a:defRPr sz="2000">
                <a:solidFill>
                  <a:schemeClr val="tx1"/>
                </a:solidFill>
                <a:latin typeface="Arial" panose="020B0604020202020204" pitchFamily="34" charset="0"/>
              </a:defRPr>
            </a:lvl2pPr>
            <a:lvl3pPr indent="-228600">
              <a:spcBef>
                <a:spcPct val="20000"/>
              </a:spcBef>
              <a:buChar char="•"/>
              <a:defRPr>
                <a:solidFill>
                  <a:schemeClr val="tx1"/>
                </a:solidFill>
                <a:latin typeface="Arial" panose="020B0604020202020204" pitchFamily="34" charset="0"/>
              </a:defRPr>
            </a:lvl3pPr>
            <a:lvl4pPr indent="-228600">
              <a:spcBef>
                <a:spcPct val="20000"/>
              </a:spcBef>
              <a:buChar char="–"/>
              <a:defRPr sz="1600">
                <a:solidFill>
                  <a:schemeClr val="tx1"/>
                </a:solidFill>
                <a:latin typeface="Arial" panose="020B0604020202020204" pitchFamily="34" charset="0"/>
              </a:defRPr>
            </a:lvl4pPr>
            <a:lvl5pPr indent="-228600">
              <a:spcBef>
                <a:spcPct val="20000"/>
              </a:spcBef>
              <a:buChar char="»"/>
              <a:defRPr sz="1600">
                <a:solidFill>
                  <a:schemeClr val="tx1"/>
                </a:solidFill>
                <a:latin typeface="Arial" panose="020B0604020202020204" pitchFamily="34" charset="0"/>
              </a:defRPr>
            </a:lvl5pPr>
            <a:lvl6pPr indent="-228600" eaLnBrk="0" fontAlgn="base" hangingPunct="0">
              <a:spcBef>
                <a:spcPct val="20000"/>
              </a:spcBef>
              <a:spcAft>
                <a:spcPct val="0"/>
              </a:spcAft>
              <a:buChar char="»"/>
              <a:defRPr sz="1600">
                <a:solidFill>
                  <a:schemeClr val="tx1"/>
                </a:solidFill>
                <a:latin typeface="Arial" panose="020B0604020202020204" pitchFamily="34" charset="0"/>
              </a:defRPr>
            </a:lvl6pPr>
            <a:lvl7pPr indent="-228600" eaLnBrk="0" fontAlgn="base" hangingPunct="0">
              <a:spcBef>
                <a:spcPct val="20000"/>
              </a:spcBef>
              <a:spcAft>
                <a:spcPct val="0"/>
              </a:spcAft>
              <a:buChar char="»"/>
              <a:defRPr sz="1600">
                <a:solidFill>
                  <a:schemeClr val="tx1"/>
                </a:solidFill>
                <a:latin typeface="Arial" panose="020B0604020202020204" pitchFamily="34" charset="0"/>
              </a:defRPr>
            </a:lvl7pPr>
            <a:lvl8pPr indent="-228600" eaLnBrk="0" fontAlgn="base" hangingPunct="0">
              <a:spcBef>
                <a:spcPct val="20000"/>
              </a:spcBef>
              <a:spcAft>
                <a:spcPct val="0"/>
              </a:spcAft>
              <a:buChar char="»"/>
              <a:defRPr sz="1600">
                <a:solidFill>
                  <a:schemeClr val="tx1"/>
                </a:solidFill>
                <a:latin typeface="Arial" panose="020B0604020202020204" pitchFamily="34" charset="0"/>
              </a:defRPr>
            </a:lvl8pPr>
            <a:lvl9pPr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zh-CN" sz="1600" b="1" dirty="0">
                <a:ea typeface="SimSun" panose="02010600030101010101" pitchFamily="2" charset="-122"/>
              </a:rPr>
              <a:t>Mark, "FA"</a:t>
            </a:r>
          </a:p>
        </p:txBody>
      </p:sp>
      <p:pic>
        <p:nvPicPr>
          <p:cNvPr id="30733" name="Picture 13" descr="administrato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0038" y="1235075"/>
            <a:ext cx="5016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4" name="Picture 14" descr="administrato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7113" y="1812925"/>
            <a:ext cx="5016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5" name="Picture 15" descr="administrato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07088" y="1235075"/>
            <a:ext cx="509587"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6" name="Picture 16" descr="1195445301811339265dagobert83_female_user_icon.svg.med"/>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58097" y="4137025"/>
            <a:ext cx="4349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7" name="Picture 17" descr="administrator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3713" y="1595438"/>
            <a:ext cx="574675"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8" name="Picture 18" descr="administrator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3713" y="3179763"/>
            <a:ext cx="574675"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9" name="Picture 19" descr="5009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1463" y="2314575"/>
            <a:ext cx="5746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0" name="Picture 20" descr="Person Male Ligh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66115" y="2982913"/>
            <a:ext cx="433388"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1" name="Picture 21" descr="Person Male Ligh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53856" y="4075112"/>
            <a:ext cx="43338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2" name="Picture 22" descr="boss-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38663" y="3932238"/>
            <a:ext cx="57626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3" name="Picture 23" descr="user-icon"/>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178300" y="4832350"/>
            <a:ext cx="4349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4" name="Picture 24" descr="administrato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84838" y="3965575"/>
            <a:ext cx="509587"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5" name="Text Box 27"/>
          <p:cNvSpPr txBox="1">
            <a:spLocks noChangeArrowheads="1"/>
          </p:cNvSpPr>
          <p:nvPr/>
        </p:nvSpPr>
        <p:spPr bwMode="auto">
          <a:xfrm>
            <a:off x="3387725" y="1379538"/>
            <a:ext cx="9080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indent="-285750">
              <a:spcBef>
                <a:spcPct val="20000"/>
              </a:spcBef>
              <a:buChar char="–"/>
              <a:defRPr sz="2000">
                <a:solidFill>
                  <a:schemeClr val="tx1"/>
                </a:solidFill>
                <a:latin typeface="Arial" panose="020B0604020202020204" pitchFamily="34" charset="0"/>
              </a:defRPr>
            </a:lvl2pPr>
            <a:lvl3pPr indent="-228600">
              <a:spcBef>
                <a:spcPct val="20000"/>
              </a:spcBef>
              <a:buChar char="•"/>
              <a:defRPr>
                <a:solidFill>
                  <a:schemeClr val="tx1"/>
                </a:solidFill>
                <a:latin typeface="Arial" panose="020B0604020202020204" pitchFamily="34" charset="0"/>
              </a:defRPr>
            </a:lvl3pPr>
            <a:lvl4pPr indent="-228600">
              <a:spcBef>
                <a:spcPct val="20000"/>
              </a:spcBef>
              <a:buChar char="–"/>
              <a:defRPr sz="1600">
                <a:solidFill>
                  <a:schemeClr val="tx1"/>
                </a:solidFill>
                <a:latin typeface="Arial" panose="020B0604020202020204" pitchFamily="34" charset="0"/>
              </a:defRPr>
            </a:lvl4pPr>
            <a:lvl5pPr indent="-228600">
              <a:spcBef>
                <a:spcPct val="20000"/>
              </a:spcBef>
              <a:buChar char="»"/>
              <a:defRPr sz="1600">
                <a:solidFill>
                  <a:schemeClr val="tx1"/>
                </a:solidFill>
                <a:latin typeface="Arial" panose="020B0604020202020204" pitchFamily="34" charset="0"/>
              </a:defRPr>
            </a:lvl5pPr>
            <a:lvl6pPr indent="-228600" eaLnBrk="0" fontAlgn="base" hangingPunct="0">
              <a:spcBef>
                <a:spcPct val="20000"/>
              </a:spcBef>
              <a:spcAft>
                <a:spcPct val="0"/>
              </a:spcAft>
              <a:buChar char="»"/>
              <a:defRPr sz="1600">
                <a:solidFill>
                  <a:schemeClr val="tx1"/>
                </a:solidFill>
                <a:latin typeface="Arial" panose="020B0604020202020204" pitchFamily="34" charset="0"/>
              </a:defRPr>
            </a:lvl6pPr>
            <a:lvl7pPr indent="-228600" eaLnBrk="0" fontAlgn="base" hangingPunct="0">
              <a:spcBef>
                <a:spcPct val="20000"/>
              </a:spcBef>
              <a:spcAft>
                <a:spcPct val="0"/>
              </a:spcAft>
              <a:buChar char="»"/>
              <a:defRPr sz="1600">
                <a:solidFill>
                  <a:schemeClr val="tx1"/>
                </a:solidFill>
                <a:latin typeface="Arial" panose="020B0604020202020204" pitchFamily="34" charset="0"/>
              </a:defRPr>
            </a:lvl7pPr>
            <a:lvl8pPr indent="-228600" eaLnBrk="0" fontAlgn="base" hangingPunct="0">
              <a:spcBef>
                <a:spcPct val="20000"/>
              </a:spcBef>
              <a:spcAft>
                <a:spcPct val="0"/>
              </a:spcAft>
              <a:buChar char="»"/>
              <a:defRPr sz="1600">
                <a:solidFill>
                  <a:schemeClr val="tx1"/>
                </a:solidFill>
                <a:latin typeface="Arial" panose="020B0604020202020204" pitchFamily="34" charset="0"/>
              </a:defRPr>
            </a:lvl8pPr>
            <a:lvl9pPr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zh-CN" sz="1200" dirty="0">
                <a:ea typeface="SimSun" panose="02010600030101010101" pitchFamily="2" charset="-122"/>
              </a:rPr>
              <a:t>Fred, "HR"</a:t>
            </a:r>
          </a:p>
        </p:txBody>
      </p:sp>
      <p:pic>
        <p:nvPicPr>
          <p:cNvPr id="30746" name="Picture 26" descr="use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80113" y="4835525"/>
            <a:ext cx="43338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0747" name="AutoShape 29"/>
          <p:cNvCxnSpPr>
            <a:cxnSpLocks noChangeShapeType="1"/>
          </p:cNvCxnSpPr>
          <p:nvPr/>
        </p:nvCxnSpPr>
        <p:spPr bwMode="auto">
          <a:xfrm flipH="1" flipV="1">
            <a:off x="4611688" y="1485900"/>
            <a:ext cx="1295400"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48" name="AutoShape 30"/>
          <p:cNvCxnSpPr>
            <a:cxnSpLocks noChangeShapeType="1"/>
          </p:cNvCxnSpPr>
          <p:nvPr/>
        </p:nvCxnSpPr>
        <p:spPr bwMode="auto">
          <a:xfrm flipV="1">
            <a:off x="6486525" y="2168525"/>
            <a:ext cx="644525" cy="2921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49" name="AutoShape 31"/>
          <p:cNvCxnSpPr>
            <a:cxnSpLocks noChangeShapeType="1"/>
          </p:cNvCxnSpPr>
          <p:nvPr/>
        </p:nvCxnSpPr>
        <p:spPr bwMode="auto">
          <a:xfrm>
            <a:off x="7131050" y="2168525"/>
            <a:ext cx="0" cy="101123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50" name="AutoShape 32"/>
          <p:cNvCxnSpPr>
            <a:cxnSpLocks noChangeShapeType="1"/>
          </p:cNvCxnSpPr>
          <p:nvPr/>
        </p:nvCxnSpPr>
        <p:spPr bwMode="auto">
          <a:xfrm flipV="1">
            <a:off x="7131050" y="2168525"/>
            <a:ext cx="0" cy="101123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51" name="AutoShape 33"/>
          <p:cNvCxnSpPr>
            <a:cxnSpLocks noChangeShapeType="1"/>
          </p:cNvCxnSpPr>
          <p:nvPr/>
        </p:nvCxnSpPr>
        <p:spPr bwMode="auto">
          <a:xfrm>
            <a:off x="6269038" y="2678113"/>
            <a:ext cx="862012" cy="5016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52" name="AutoShape 34"/>
          <p:cNvCxnSpPr>
            <a:cxnSpLocks noChangeShapeType="1"/>
          </p:cNvCxnSpPr>
          <p:nvPr/>
        </p:nvCxnSpPr>
        <p:spPr bwMode="auto">
          <a:xfrm flipH="1" flipV="1">
            <a:off x="6416675" y="1489075"/>
            <a:ext cx="427038" cy="3921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54" name="AutoShape 36"/>
          <p:cNvCxnSpPr>
            <a:cxnSpLocks noChangeShapeType="1"/>
          </p:cNvCxnSpPr>
          <p:nvPr/>
        </p:nvCxnSpPr>
        <p:spPr bwMode="auto">
          <a:xfrm>
            <a:off x="3386138" y="2601913"/>
            <a:ext cx="610394" cy="4636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55" name="AutoShape 37"/>
          <p:cNvCxnSpPr>
            <a:cxnSpLocks noChangeShapeType="1"/>
          </p:cNvCxnSpPr>
          <p:nvPr/>
        </p:nvCxnSpPr>
        <p:spPr bwMode="auto">
          <a:xfrm flipV="1">
            <a:off x="3500437" y="3453242"/>
            <a:ext cx="690108" cy="765129"/>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0756" name="AutoShape 38"/>
          <p:cNvCxnSpPr>
            <a:cxnSpLocks noChangeShapeType="1"/>
          </p:cNvCxnSpPr>
          <p:nvPr/>
        </p:nvCxnSpPr>
        <p:spPr bwMode="auto">
          <a:xfrm flipV="1">
            <a:off x="3386138" y="2314575"/>
            <a:ext cx="431800" cy="28733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57" name="AutoShape 39"/>
          <p:cNvCxnSpPr>
            <a:cxnSpLocks noChangeShapeType="1"/>
          </p:cNvCxnSpPr>
          <p:nvPr/>
        </p:nvCxnSpPr>
        <p:spPr bwMode="auto">
          <a:xfrm flipH="1">
            <a:off x="3386138" y="2314575"/>
            <a:ext cx="431800" cy="28733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58" name="AutoShape 40"/>
          <p:cNvCxnSpPr>
            <a:cxnSpLocks noChangeShapeType="1"/>
          </p:cNvCxnSpPr>
          <p:nvPr/>
        </p:nvCxnSpPr>
        <p:spPr bwMode="auto">
          <a:xfrm flipV="1">
            <a:off x="4068763" y="1489075"/>
            <a:ext cx="1838325" cy="5746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59" name="AutoShape 41"/>
          <p:cNvCxnSpPr>
            <a:cxnSpLocks noChangeShapeType="1"/>
          </p:cNvCxnSpPr>
          <p:nvPr/>
        </p:nvCxnSpPr>
        <p:spPr bwMode="auto">
          <a:xfrm flipH="1" flipV="1">
            <a:off x="4613275" y="5049838"/>
            <a:ext cx="136683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60" name="AutoShape 42"/>
          <p:cNvCxnSpPr>
            <a:cxnSpLocks noChangeShapeType="1"/>
          </p:cNvCxnSpPr>
          <p:nvPr/>
        </p:nvCxnSpPr>
        <p:spPr bwMode="auto">
          <a:xfrm>
            <a:off x="4613275" y="5049838"/>
            <a:ext cx="136683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61" name="AutoShape 43"/>
          <p:cNvCxnSpPr>
            <a:cxnSpLocks noChangeShapeType="1"/>
          </p:cNvCxnSpPr>
          <p:nvPr/>
        </p:nvCxnSpPr>
        <p:spPr bwMode="auto">
          <a:xfrm>
            <a:off x="5940425" y="4475163"/>
            <a:ext cx="255588" cy="3603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62" name="AutoShape 44"/>
          <p:cNvCxnSpPr>
            <a:cxnSpLocks noChangeShapeType="1"/>
          </p:cNvCxnSpPr>
          <p:nvPr/>
        </p:nvCxnSpPr>
        <p:spPr bwMode="auto">
          <a:xfrm flipH="1">
            <a:off x="4613275" y="4475163"/>
            <a:ext cx="1327150" cy="5746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63" name="AutoShape 45"/>
          <p:cNvCxnSpPr>
            <a:cxnSpLocks noChangeShapeType="1"/>
          </p:cNvCxnSpPr>
          <p:nvPr/>
        </p:nvCxnSpPr>
        <p:spPr bwMode="auto">
          <a:xfrm flipH="1">
            <a:off x="5114925" y="4221163"/>
            <a:ext cx="569913"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64" name="AutoShape 46"/>
          <p:cNvCxnSpPr>
            <a:cxnSpLocks noChangeShapeType="1"/>
          </p:cNvCxnSpPr>
          <p:nvPr/>
        </p:nvCxnSpPr>
        <p:spPr bwMode="auto">
          <a:xfrm>
            <a:off x="3639545" y="4372859"/>
            <a:ext cx="756243" cy="45949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65" name="AutoShape 47"/>
          <p:cNvCxnSpPr>
            <a:cxnSpLocks noChangeShapeType="1"/>
          </p:cNvCxnSpPr>
          <p:nvPr/>
        </p:nvCxnSpPr>
        <p:spPr bwMode="auto">
          <a:xfrm>
            <a:off x="3873500" y="2373313"/>
            <a:ext cx="195263" cy="6619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66" name="AutoShape 48"/>
          <p:cNvCxnSpPr>
            <a:cxnSpLocks noChangeShapeType="1"/>
          </p:cNvCxnSpPr>
          <p:nvPr/>
        </p:nvCxnSpPr>
        <p:spPr bwMode="auto">
          <a:xfrm flipH="1">
            <a:off x="5940425" y="2678113"/>
            <a:ext cx="328613" cy="1287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67" name="Text Box 49"/>
          <p:cNvSpPr txBox="1">
            <a:spLocks noChangeArrowheads="1"/>
          </p:cNvSpPr>
          <p:nvPr/>
        </p:nvSpPr>
        <p:spPr bwMode="auto">
          <a:xfrm>
            <a:off x="3963988" y="2098675"/>
            <a:ext cx="9001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indent="-285750">
              <a:spcBef>
                <a:spcPct val="20000"/>
              </a:spcBef>
              <a:buChar char="–"/>
              <a:defRPr sz="2000">
                <a:solidFill>
                  <a:schemeClr val="tx1"/>
                </a:solidFill>
                <a:latin typeface="Arial" panose="020B0604020202020204" pitchFamily="34" charset="0"/>
              </a:defRPr>
            </a:lvl2pPr>
            <a:lvl3pPr indent="-228600">
              <a:spcBef>
                <a:spcPct val="20000"/>
              </a:spcBef>
              <a:buChar char="•"/>
              <a:defRPr>
                <a:solidFill>
                  <a:schemeClr val="tx1"/>
                </a:solidFill>
                <a:latin typeface="Arial" panose="020B0604020202020204" pitchFamily="34" charset="0"/>
              </a:defRPr>
            </a:lvl3pPr>
            <a:lvl4pPr indent="-228600">
              <a:spcBef>
                <a:spcPct val="20000"/>
              </a:spcBef>
              <a:buChar char="–"/>
              <a:defRPr sz="1600">
                <a:solidFill>
                  <a:schemeClr val="tx1"/>
                </a:solidFill>
                <a:latin typeface="Arial" panose="020B0604020202020204" pitchFamily="34" charset="0"/>
              </a:defRPr>
            </a:lvl4pPr>
            <a:lvl5pPr indent="-228600">
              <a:spcBef>
                <a:spcPct val="20000"/>
              </a:spcBef>
              <a:buChar char="»"/>
              <a:defRPr sz="1600">
                <a:solidFill>
                  <a:schemeClr val="tx1"/>
                </a:solidFill>
                <a:latin typeface="Arial" panose="020B0604020202020204" pitchFamily="34" charset="0"/>
              </a:defRPr>
            </a:lvl5pPr>
            <a:lvl6pPr indent="-228600" eaLnBrk="0" fontAlgn="base" hangingPunct="0">
              <a:spcBef>
                <a:spcPct val="20000"/>
              </a:spcBef>
              <a:spcAft>
                <a:spcPct val="0"/>
              </a:spcAft>
              <a:buChar char="»"/>
              <a:defRPr sz="1600">
                <a:solidFill>
                  <a:schemeClr val="tx1"/>
                </a:solidFill>
                <a:latin typeface="Arial" panose="020B0604020202020204" pitchFamily="34" charset="0"/>
              </a:defRPr>
            </a:lvl6pPr>
            <a:lvl7pPr indent="-228600" eaLnBrk="0" fontAlgn="base" hangingPunct="0">
              <a:spcBef>
                <a:spcPct val="20000"/>
              </a:spcBef>
              <a:spcAft>
                <a:spcPct val="0"/>
              </a:spcAft>
              <a:buChar char="»"/>
              <a:defRPr sz="1600">
                <a:solidFill>
                  <a:schemeClr val="tx1"/>
                </a:solidFill>
                <a:latin typeface="Arial" panose="020B0604020202020204" pitchFamily="34" charset="0"/>
              </a:defRPr>
            </a:lvl7pPr>
            <a:lvl8pPr indent="-228600" eaLnBrk="0" fontAlgn="base" hangingPunct="0">
              <a:spcBef>
                <a:spcPct val="20000"/>
              </a:spcBef>
              <a:spcAft>
                <a:spcPct val="0"/>
              </a:spcAft>
              <a:buChar char="»"/>
              <a:defRPr sz="1600">
                <a:solidFill>
                  <a:schemeClr val="tx1"/>
                </a:solidFill>
                <a:latin typeface="Arial" panose="020B0604020202020204" pitchFamily="34" charset="0"/>
              </a:defRPr>
            </a:lvl8pPr>
            <a:lvl9pPr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zh-CN" sz="1200" dirty="0">
                <a:ea typeface="SimSun" panose="02010600030101010101" pitchFamily="2" charset="-122"/>
              </a:rPr>
              <a:t>Walt, "HR"</a:t>
            </a:r>
            <a:endParaRPr lang="en-US" altLang="zh-CN" sz="1800" dirty="0">
              <a:ea typeface="SimSun" panose="02010600030101010101" pitchFamily="2" charset="-122"/>
            </a:endParaRPr>
          </a:p>
        </p:txBody>
      </p:sp>
      <p:sp>
        <p:nvSpPr>
          <p:cNvPr id="30768" name="Text Box 50"/>
          <p:cNvSpPr txBox="1">
            <a:spLocks noChangeArrowheads="1"/>
          </p:cNvSpPr>
          <p:nvPr/>
        </p:nvSpPr>
        <p:spPr bwMode="auto">
          <a:xfrm>
            <a:off x="4387994" y="2946400"/>
            <a:ext cx="8223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indent="-285750">
              <a:spcBef>
                <a:spcPct val="20000"/>
              </a:spcBef>
              <a:buChar char="–"/>
              <a:defRPr sz="2000">
                <a:solidFill>
                  <a:schemeClr val="tx1"/>
                </a:solidFill>
                <a:latin typeface="Arial" panose="020B0604020202020204" pitchFamily="34" charset="0"/>
              </a:defRPr>
            </a:lvl2pPr>
            <a:lvl3pPr indent="-228600">
              <a:spcBef>
                <a:spcPct val="20000"/>
              </a:spcBef>
              <a:buChar char="•"/>
              <a:defRPr>
                <a:solidFill>
                  <a:schemeClr val="tx1"/>
                </a:solidFill>
                <a:latin typeface="Arial" panose="020B0604020202020204" pitchFamily="34" charset="0"/>
              </a:defRPr>
            </a:lvl3pPr>
            <a:lvl4pPr indent="-228600">
              <a:spcBef>
                <a:spcPct val="20000"/>
              </a:spcBef>
              <a:buChar char="–"/>
              <a:defRPr sz="1600">
                <a:solidFill>
                  <a:schemeClr val="tx1"/>
                </a:solidFill>
                <a:latin typeface="Arial" panose="020B0604020202020204" pitchFamily="34" charset="0"/>
              </a:defRPr>
            </a:lvl4pPr>
            <a:lvl5pPr indent="-228600">
              <a:spcBef>
                <a:spcPct val="20000"/>
              </a:spcBef>
              <a:buChar char="»"/>
              <a:defRPr sz="1600">
                <a:solidFill>
                  <a:schemeClr val="tx1"/>
                </a:solidFill>
                <a:latin typeface="Arial" panose="020B0604020202020204" pitchFamily="34" charset="0"/>
              </a:defRPr>
            </a:lvl5pPr>
            <a:lvl6pPr indent="-228600" eaLnBrk="0" fontAlgn="base" hangingPunct="0">
              <a:spcBef>
                <a:spcPct val="20000"/>
              </a:spcBef>
              <a:spcAft>
                <a:spcPct val="0"/>
              </a:spcAft>
              <a:buChar char="»"/>
              <a:defRPr sz="1600">
                <a:solidFill>
                  <a:schemeClr val="tx1"/>
                </a:solidFill>
                <a:latin typeface="Arial" panose="020B0604020202020204" pitchFamily="34" charset="0"/>
              </a:defRPr>
            </a:lvl6pPr>
            <a:lvl7pPr indent="-228600" eaLnBrk="0" fontAlgn="base" hangingPunct="0">
              <a:spcBef>
                <a:spcPct val="20000"/>
              </a:spcBef>
              <a:spcAft>
                <a:spcPct val="0"/>
              </a:spcAft>
              <a:buChar char="»"/>
              <a:defRPr sz="1600">
                <a:solidFill>
                  <a:schemeClr val="tx1"/>
                </a:solidFill>
                <a:latin typeface="Arial" panose="020B0604020202020204" pitchFamily="34" charset="0"/>
              </a:defRPr>
            </a:lvl7pPr>
            <a:lvl8pPr indent="-228600" eaLnBrk="0" fontAlgn="base" hangingPunct="0">
              <a:spcBef>
                <a:spcPct val="20000"/>
              </a:spcBef>
              <a:spcAft>
                <a:spcPct val="0"/>
              </a:spcAft>
              <a:buChar char="»"/>
              <a:defRPr sz="1600">
                <a:solidFill>
                  <a:schemeClr val="tx1"/>
                </a:solidFill>
                <a:latin typeface="Arial" panose="020B0604020202020204" pitchFamily="34" charset="0"/>
              </a:defRPr>
            </a:lvl8pPr>
            <a:lvl9pPr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zh-CN" sz="1200" dirty="0">
                <a:ea typeface="SimSun" panose="02010600030101010101" pitchFamily="2" charset="-122"/>
              </a:rPr>
              <a:t>Dan,"DB"</a:t>
            </a:r>
            <a:endParaRPr lang="en-US" altLang="zh-CN" sz="1800" dirty="0">
              <a:ea typeface="SimSun" panose="02010600030101010101" pitchFamily="2" charset="-122"/>
            </a:endParaRPr>
          </a:p>
        </p:txBody>
      </p:sp>
      <p:sp>
        <p:nvSpPr>
          <p:cNvPr id="30769" name="Text Box 51"/>
          <p:cNvSpPr txBox="1">
            <a:spLocks noChangeArrowheads="1"/>
          </p:cNvSpPr>
          <p:nvPr/>
        </p:nvSpPr>
        <p:spPr bwMode="auto">
          <a:xfrm>
            <a:off x="2885668" y="4623898"/>
            <a:ext cx="74612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indent="-285750">
              <a:spcBef>
                <a:spcPct val="20000"/>
              </a:spcBef>
              <a:buChar char="–"/>
              <a:defRPr sz="2000">
                <a:solidFill>
                  <a:schemeClr val="tx1"/>
                </a:solidFill>
                <a:latin typeface="Arial" panose="020B0604020202020204" pitchFamily="34" charset="0"/>
              </a:defRPr>
            </a:lvl2pPr>
            <a:lvl3pPr indent="-228600">
              <a:spcBef>
                <a:spcPct val="20000"/>
              </a:spcBef>
              <a:buChar char="•"/>
              <a:defRPr>
                <a:solidFill>
                  <a:schemeClr val="tx1"/>
                </a:solidFill>
                <a:latin typeface="Arial" panose="020B0604020202020204" pitchFamily="34" charset="0"/>
              </a:defRPr>
            </a:lvl3pPr>
            <a:lvl4pPr indent="-228600">
              <a:spcBef>
                <a:spcPct val="20000"/>
              </a:spcBef>
              <a:buChar char="–"/>
              <a:defRPr sz="1600">
                <a:solidFill>
                  <a:schemeClr val="tx1"/>
                </a:solidFill>
                <a:latin typeface="Arial" panose="020B0604020202020204" pitchFamily="34" charset="0"/>
              </a:defRPr>
            </a:lvl4pPr>
            <a:lvl5pPr indent="-228600">
              <a:spcBef>
                <a:spcPct val="20000"/>
              </a:spcBef>
              <a:buChar char="»"/>
              <a:defRPr sz="1600">
                <a:solidFill>
                  <a:schemeClr val="tx1"/>
                </a:solidFill>
                <a:latin typeface="Arial" panose="020B0604020202020204" pitchFamily="34" charset="0"/>
              </a:defRPr>
            </a:lvl5pPr>
            <a:lvl6pPr indent="-228600" eaLnBrk="0" fontAlgn="base" hangingPunct="0">
              <a:spcBef>
                <a:spcPct val="20000"/>
              </a:spcBef>
              <a:spcAft>
                <a:spcPct val="0"/>
              </a:spcAft>
              <a:buChar char="»"/>
              <a:defRPr sz="1600">
                <a:solidFill>
                  <a:schemeClr val="tx1"/>
                </a:solidFill>
                <a:latin typeface="Arial" panose="020B0604020202020204" pitchFamily="34" charset="0"/>
              </a:defRPr>
            </a:lvl6pPr>
            <a:lvl7pPr indent="-228600" eaLnBrk="0" fontAlgn="base" hangingPunct="0">
              <a:spcBef>
                <a:spcPct val="20000"/>
              </a:spcBef>
              <a:spcAft>
                <a:spcPct val="0"/>
              </a:spcAft>
              <a:buChar char="»"/>
              <a:defRPr sz="1600">
                <a:solidFill>
                  <a:schemeClr val="tx1"/>
                </a:solidFill>
                <a:latin typeface="Arial" panose="020B0604020202020204" pitchFamily="34" charset="0"/>
              </a:defRPr>
            </a:lvl7pPr>
            <a:lvl8pPr indent="-228600" eaLnBrk="0" fontAlgn="base" hangingPunct="0">
              <a:spcBef>
                <a:spcPct val="20000"/>
              </a:spcBef>
              <a:spcAft>
                <a:spcPct val="0"/>
              </a:spcAft>
              <a:buChar char="»"/>
              <a:defRPr sz="1600">
                <a:solidFill>
                  <a:schemeClr val="tx1"/>
                </a:solidFill>
                <a:latin typeface="Arial" panose="020B0604020202020204" pitchFamily="34" charset="0"/>
              </a:defRPr>
            </a:lvl8pPr>
            <a:lvl9pPr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zh-CN" sz="1200" dirty="0">
                <a:ea typeface="SimSun" panose="02010600030101010101" pitchFamily="2" charset="-122"/>
              </a:rPr>
              <a:t>Bill,"DB"</a:t>
            </a:r>
            <a:endParaRPr lang="en-US" altLang="zh-CN" sz="1800" dirty="0">
              <a:ea typeface="SimSun" panose="02010600030101010101" pitchFamily="2" charset="-122"/>
            </a:endParaRPr>
          </a:p>
        </p:txBody>
      </p:sp>
      <p:sp>
        <p:nvSpPr>
          <p:cNvPr id="30770" name="Text Box 52"/>
          <p:cNvSpPr txBox="1">
            <a:spLocks noChangeArrowheads="1"/>
          </p:cNvSpPr>
          <p:nvPr/>
        </p:nvSpPr>
        <p:spPr bwMode="auto">
          <a:xfrm>
            <a:off x="4827588" y="3683000"/>
            <a:ext cx="8667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indent="-285750">
              <a:spcBef>
                <a:spcPct val="20000"/>
              </a:spcBef>
              <a:buChar char="–"/>
              <a:defRPr sz="2000">
                <a:solidFill>
                  <a:schemeClr val="tx1"/>
                </a:solidFill>
                <a:latin typeface="Arial" panose="020B0604020202020204" pitchFamily="34" charset="0"/>
              </a:defRPr>
            </a:lvl2pPr>
            <a:lvl3pPr indent="-228600">
              <a:spcBef>
                <a:spcPct val="20000"/>
              </a:spcBef>
              <a:buChar char="•"/>
              <a:defRPr>
                <a:solidFill>
                  <a:schemeClr val="tx1"/>
                </a:solidFill>
                <a:latin typeface="Arial" panose="020B0604020202020204" pitchFamily="34" charset="0"/>
              </a:defRPr>
            </a:lvl3pPr>
            <a:lvl4pPr indent="-228600">
              <a:spcBef>
                <a:spcPct val="20000"/>
              </a:spcBef>
              <a:buChar char="–"/>
              <a:defRPr sz="1600">
                <a:solidFill>
                  <a:schemeClr val="tx1"/>
                </a:solidFill>
                <a:latin typeface="Arial" panose="020B0604020202020204" pitchFamily="34" charset="0"/>
              </a:defRPr>
            </a:lvl4pPr>
            <a:lvl5pPr indent="-228600">
              <a:spcBef>
                <a:spcPct val="20000"/>
              </a:spcBef>
              <a:buChar char="»"/>
              <a:defRPr sz="1600">
                <a:solidFill>
                  <a:schemeClr val="tx1"/>
                </a:solidFill>
                <a:latin typeface="Arial" panose="020B0604020202020204" pitchFamily="34" charset="0"/>
              </a:defRPr>
            </a:lvl5pPr>
            <a:lvl6pPr indent="-228600" eaLnBrk="0" fontAlgn="base" hangingPunct="0">
              <a:spcBef>
                <a:spcPct val="20000"/>
              </a:spcBef>
              <a:spcAft>
                <a:spcPct val="0"/>
              </a:spcAft>
              <a:buChar char="»"/>
              <a:defRPr sz="1600">
                <a:solidFill>
                  <a:schemeClr val="tx1"/>
                </a:solidFill>
                <a:latin typeface="Arial" panose="020B0604020202020204" pitchFamily="34" charset="0"/>
              </a:defRPr>
            </a:lvl6pPr>
            <a:lvl7pPr indent="-228600" eaLnBrk="0" fontAlgn="base" hangingPunct="0">
              <a:spcBef>
                <a:spcPct val="20000"/>
              </a:spcBef>
              <a:spcAft>
                <a:spcPct val="0"/>
              </a:spcAft>
              <a:buChar char="»"/>
              <a:defRPr sz="1600">
                <a:solidFill>
                  <a:schemeClr val="tx1"/>
                </a:solidFill>
                <a:latin typeface="Arial" panose="020B0604020202020204" pitchFamily="34" charset="0"/>
              </a:defRPr>
            </a:lvl7pPr>
            <a:lvl8pPr indent="-228600" eaLnBrk="0" fontAlgn="base" hangingPunct="0">
              <a:spcBef>
                <a:spcPct val="20000"/>
              </a:spcBef>
              <a:spcAft>
                <a:spcPct val="0"/>
              </a:spcAft>
              <a:buChar char="»"/>
              <a:defRPr sz="1600">
                <a:solidFill>
                  <a:schemeClr val="tx1"/>
                </a:solidFill>
                <a:latin typeface="Arial" panose="020B0604020202020204" pitchFamily="34" charset="0"/>
              </a:defRPr>
            </a:lvl8pPr>
            <a:lvl9pPr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zh-CN" sz="1200" dirty="0">
                <a:ea typeface="SimSun" panose="02010600030101010101" pitchFamily="2" charset="-122"/>
              </a:rPr>
              <a:t>Mark,"FA"</a:t>
            </a:r>
            <a:endParaRPr lang="en-US" altLang="zh-CN" sz="1800" dirty="0">
              <a:ea typeface="SimSun" panose="02010600030101010101" pitchFamily="2" charset="-122"/>
            </a:endParaRPr>
          </a:p>
        </p:txBody>
      </p:sp>
      <p:sp>
        <p:nvSpPr>
          <p:cNvPr id="30771" name="Text Box 53"/>
          <p:cNvSpPr txBox="1">
            <a:spLocks noChangeArrowheads="1"/>
          </p:cNvSpPr>
          <p:nvPr/>
        </p:nvSpPr>
        <p:spPr bwMode="auto">
          <a:xfrm>
            <a:off x="4611688" y="5195888"/>
            <a:ext cx="7651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indent="-285750">
              <a:spcBef>
                <a:spcPct val="20000"/>
              </a:spcBef>
              <a:buChar char="–"/>
              <a:defRPr sz="2000">
                <a:solidFill>
                  <a:schemeClr val="tx1"/>
                </a:solidFill>
                <a:latin typeface="Arial" panose="020B0604020202020204" pitchFamily="34" charset="0"/>
              </a:defRPr>
            </a:lvl2pPr>
            <a:lvl3pPr indent="-228600">
              <a:spcBef>
                <a:spcPct val="20000"/>
              </a:spcBef>
              <a:buChar char="•"/>
              <a:defRPr>
                <a:solidFill>
                  <a:schemeClr val="tx1"/>
                </a:solidFill>
                <a:latin typeface="Arial" panose="020B0604020202020204" pitchFamily="34" charset="0"/>
              </a:defRPr>
            </a:lvl3pPr>
            <a:lvl4pPr indent="-228600">
              <a:spcBef>
                <a:spcPct val="20000"/>
              </a:spcBef>
              <a:buChar char="–"/>
              <a:defRPr sz="1600">
                <a:solidFill>
                  <a:schemeClr val="tx1"/>
                </a:solidFill>
                <a:latin typeface="Arial" panose="020B0604020202020204" pitchFamily="34" charset="0"/>
              </a:defRPr>
            </a:lvl4pPr>
            <a:lvl5pPr indent="-228600">
              <a:spcBef>
                <a:spcPct val="20000"/>
              </a:spcBef>
              <a:buChar char="»"/>
              <a:defRPr sz="1600">
                <a:solidFill>
                  <a:schemeClr val="tx1"/>
                </a:solidFill>
                <a:latin typeface="Arial" panose="020B0604020202020204" pitchFamily="34" charset="0"/>
              </a:defRPr>
            </a:lvl5pPr>
            <a:lvl6pPr indent="-228600" eaLnBrk="0" fontAlgn="base" hangingPunct="0">
              <a:spcBef>
                <a:spcPct val="20000"/>
              </a:spcBef>
              <a:spcAft>
                <a:spcPct val="0"/>
              </a:spcAft>
              <a:buChar char="»"/>
              <a:defRPr sz="1600">
                <a:solidFill>
                  <a:schemeClr val="tx1"/>
                </a:solidFill>
                <a:latin typeface="Arial" panose="020B0604020202020204" pitchFamily="34" charset="0"/>
              </a:defRPr>
            </a:lvl6pPr>
            <a:lvl7pPr indent="-228600" eaLnBrk="0" fontAlgn="base" hangingPunct="0">
              <a:spcBef>
                <a:spcPct val="20000"/>
              </a:spcBef>
              <a:spcAft>
                <a:spcPct val="0"/>
              </a:spcAft>
              <a:buChar char="»"/>
              <a:defRPr sz="1600">
                <a:solidFill>
                  <a:schemeClr val="tx1"/>
                </a:solidFill>
                <a:latin typeface="Arial" panose="020B0604020202020204" pitchFamily="34" charset="0"/>
              </a:defRPr>
            </a:lvl7pPr>
            <a:lvl8pPr indent="-228600" eaLnBrk="0" fontAlgn="base" hangingPunct="0">
              <a:spcBef>
                <a:spcPct val="20000"/>
              </a:spcBef>
              <a:spcAft>
                <a:spcPct val="0"/>
              </a:spcAft>
              <a:buChar char="»"/>
              <a:defRPr sz="1600">
                <a:solidFill>
                  <a:schemeClr val="tx1"/>
                </a:solidFill>
                <a:latin typeface="Arial" panose="020B0604020202020204" pitchFamily="34" charset="0"/>
              </a:defRPr>
            </a:lvl8pPr>
            <a:lvl9pPr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zh-CN" sz="1200" dirty="0">
                <a:ea typeface="SimSun" panose="02010600030101010101" pitchFamily="2" charset="-122"/>
              </a:rPr>
              <a:t>Pat,"SE"</a:t>
            </a:r>
            <a:endParaRPr lang="en-US" altLang="zh-CN" sz="1800" dirty="0">
              <a:ea typeface="SimSun" panose="02010600030101010101" pitchFamily="2" charset="-122"/>
            </a:endParaRPr>
          </a:p>
        </p:txBody>
      </p:sp>
      <p:sp>
        <p:nvSpPr>
          <p:cNvPr id="30772" name="Text Box 54"/>
          <p:cNvSpPr txBox="1">
            <a:spLocks noChangeArrowheads="1"/>
          </p:cNvSpPr>
          <p:nvPr/>
        </p:nvSpPr>
        <p:spPr bwMode="auto">
          <a:xfrm>
            <a:off x="5764213" y="5338763"/>
            <a:ext cx="7826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indent="-285750">
              <a:spcBef>
                <a:spcPct val="20000"/>
              </a:spcBef>
              <a:buChar char="–"/>
              <a:defRPr sz="2000">
                <a:solidFill>
                  <a:schemeClr val="tx1"/>
                </a:solidFill>
                <a:latin typeface="Arial" panose="020B0604020202020204" pitchFamily="34" charset="0"/>
              </a:defRPr>
            </a:lvl2pPr>
            <a:lvl3pPr indent="-228600">
              <a:spcBef>
                <a:spcPct val="20000"/>
              </a:spcBef>
              <a:buChar char="•"/>
              <a:defRPr>
                <a:solidFill>
                  <a:schemeClr val="tx1"/>
                </a:solidFill>
                <a:latin typeface="Arial" panose="020B0604020202020204" pitchFamily="34" charset="0"/>
              </a:defRPr>
            </a:lvl3pPr>
            <a:lvl4pPr indent="-228600">
              <a:spcBef>
                <a:spcPct val="20000"/>
              </a:spcBef>
              <a:buChar char="–"/>
              <a:defRPr sz="1600">
                <a:solidFill>
                  <a:schemeClr val="tx1"/>
                </a:solidFill>
                <a:latin typeface="Arial" panose="020B0604020202020204" pitchFamily="34" charset="0"/>
              </a:defRPr>
            </a:lvl4pPr>
            <a:lvl5pPr indent="-228600">
              <a:spcBef>
                <a:spcPct val="20000"/>
              </a:spcBef>
              <a:buChar char="»"/>
              <a:defRPr sz="1600">
                <a:solidFill>
                  <a:schemeClr val="tx1"/>
                </a:solidFill>
                <a:latin typeface="Arial" panose="020B0604020202020204" pitchFamily="34" charset="0"/>
              </a:defRPr>
            </a:lvl5pPr>
            <a:lvl6pPr indent="-228600" eaLnBrk="0" fontAlgn="base" hangingPunct="0">
              <a:spcBef>
                <a:spcPct val="20000"/>
              </a:spcBef>
              <a:spcAft>
                <a:spcPct val="0"/>
              </a:spcAft>
              <a:buChar char="»"/>
              <a:defRPr sz="1600">
                <a:solidFill>
                  <a:schemeClr val="tx1"/>
                </a:solidFill>
                <a:latin typeface="Arial" panose="020B0604020202020204" pitchFamily="34" charset="0"/>
              </a:defRPr>
            </a:lvl6pPr>
            <a:lvl7pPr indent="-228600" eaLnBrk="0" fontAlgn="base" hangingPunct="0">
              <a:spcBef>
                <a:spcPct val="20000"/>
              </a:spcBef>
              <a:spcAft>
                <a:spcPct val="0"/>
              </a:spcAft>
              <a:buChar char="»"/>
              <a:defRPr sz="1600">
                <a:solidFill>
                  <a:schemeClr val="tx1"/>
                </a:solidFill>
                <a:latin typeface="Arial" panose="020B0604020202020204" pitchFamily="34" charset="0"/>
              </a:defRPr>
            </a:lvl7pPr>
            <a:lvl8pPr indent="-228600" eaLnBrk="0" fontAlgn="base" hangingPunct="0">
              <a:spcBef>
                <a:spcPct val="20000"/>
              </a:spcBef>
              <a:spcAft>
                <a:spcPct val="0"/>
              </a:spcAft>
              <a:buChar char="»"/>
              <a:defRPr sz="1600">
                <a:solidFill>
                  <a:schemeClr val="tx1"/>
                </a:solidFill>
                <a:latin typeface="Arial" panose="020B0604020202020204" pitchFamily="34" charset="0"/>
              </a:defRPr>
            </a:lvl8pPr>
            <a:lvl9pPr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zh-CN" sz="1200" dirty="0">
                <a:ea typeface="SimSun" panose="02010600030101010101" pitchFamily="2" charset="-122"/>
              </a:rPr>
              <a:t>Tom,"AI"</a:t>
            </a:r>
            <a:endParaRPr lang="en-US" altLang="zh-CN" sz="1800" dirty="0">
              <a:ea typeface="SimSun" panose="02010600030101010101" pitchFamily="2" charset="-122"/>
            </a:endParaRPr>
          </a:p>
        </p:txBody>
      </p:sp>
      <p:sp>
        <p:nvSpPr>
          <p:cNvPr id="30773" name="Text Box 55"/>
          <p:cNvSpPr txBox="1">
            <a:spLocks noChangeArrowheads="1"/>
          </p:cNvSpPr>
          <p:nvPr/>
        </p:nvSpPr>
        <p:spPr bwMode="auto">
          <a:xfrm>
            <a:off x="5980113" y="4330700"/>
            <a:ext cx="8985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indent="-285750">
              <a:spcBef>
                <a:spcPct val="20000"/>
              </a:spcBef>
              <a:buChar char="–"/>
              <a:defRPr sz="2000">
                <a:solidFill>
                  <a:schemeClr val="tx1"/>
                </a:solidFill>
                <a:latin typeface="Arial" panose="020B0604020202020204" pitchFamily="34" charset="0"/>
              </a:defRPr>
            </a:lvl2pPr>
            <a:lvl3pPr indent="-228600">
              <a:spcBef>
                <a:spcPct val="20000"/>
              </a:spcBef>
              <a:buChar char="•"/>
              <a:defRPr>
                <a:solidFill>
                  <a:schemeClr val="tx1"/>
                </a:solidFill>
                <a:latin typeface="Arial" panose="020B0604020202020204" pitchFamily="34" charset="0"/>
              </a:defRPr>
            </a:lvl3pPr>
            <a:lvl4pPr indent="-228600">
              <a:spcBef>
                <a:spcPct val="20000"/>
              </a:spcBef>
              <a:buChar char="–"/>
              <a:defRPr sz="1600">
                <a:solidFill>
                  <a:schemeClr val="tx1"/>
                </a:solidFill>
                <a:latin typeface="Arial" panose="020B0604020202020204" pitchFamily="34" charset="0"/>
              </a:defRPr>
            </a:lvl4pPr>
            <a:lvl5pPr indent="-228600">
              <a:spcBef>
                <a:spcPct val="20000"/>
              </a:spcBef>
              <a:buChar char="»"/>
              <a:defRPr sz="1600">
                <a:solidFill>
                  <a:schemeClr val="tx1"/>
                </a:solidFill>
                <a:latin typeface="Arial" panose="020B0604020202020204" pitchFamily="34" charset="0"/>
              </a:defRPr>
            </a:lvl5pPr>
            <a:lvl6pPr indent="-228600" eaLnBrk="0" fontAlgn="base" hangingPunct="0">
              <a:spcBef>
                <a:spcPct val="20000"/>
              </a:spcBef>
              <a:spcAft>
                <a:spcPct val="0"/>
              </a:spcAft>
              <a:buChar char="»"/>
              <a:defRPr sz="1600">
                <a:solidFill>
                  <a:schemeClr val="tx1"/>
                </a:solidFill>
                <a:latin typeface="Arial" panose="020B0604020202020204" pitchFamily="34" charset="0"/>
              </a:defRPr>
            </a:lvl6pPr>
            <a:lvl7pPr indent="-228600" eaLnBrk="0" fontAlgn="base" hangingPunct="0">
              <a:spcBef>
                <a:spcPct val="20000"/>
              </a:spcBef>
              <a:spcAft>
                <a:spcPct val="0"/>
              </a:spcAft>
              <a:buChar char="»"/>
              <a:defRPr sz="1600">
                <a:solidFill>
                  <a:schemeClr val="tx1"/>
                </a:solidFill>
                <a:latin typeface="Arial" panose="020B0604020202020204" pitchFamily="34" charset="0"/>
              </a:defRPr>
            </a:lvl7pPr>
            <a:lvl8pPr indent="-228600" eaLnBrk="0" fontAlgn="base" hangingPunct="0">
              <a:spcBef>
                <a:spcPct val="20000"/>
              </a:spcBef>
              <a:spcAft>
                <a:spcPct val="0"/>
              </a:spcAft>
              <a:buChar char="»"/>
              <a:defRPr sz="1600">
                <a:solidFill>
                  <a:schemeClr val="tx1"/>
                </a:solidFill>
                <a:latin typeface="Arial" panose="020B0604020202020204" pitchFamily="34" charset="0"/>
              </a:defRPr>
            </a:lvl8pPr>
            <a:lvl9pPr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zh-CN" sz="1200" dirty="0">
                <a:ea typeface="SimSun" panose="02010600030101010101" pitchFamily="2" charset="-122"/>
              </a:rPr>
              <a:t>Ross,"HR"</a:t>
            </a:r>
            <a:endParaRPr lang="en-US" altLang="zh-CN" sz="1800" dirty="0">
              <a:ea typeface="SimSun" panose="02010600030101010101" pitchFamily="2" charset="-122"/>
            </a:endParaRPr>
          </a:p>
        </p:txBody>
      </p:sp>
      <p:sp>
        <p:nvSpPr>
          <p:cNvPr id="30774" name="Text Box 56"/>
          <p:cNvSpPr txBox="1">
            <a:spLocks noChangeArrowheads="1"/>
          </p:cNvSpPr>
          <p:nvPr/>
        </p:nvSpPr>
        <p:spPr bwMode="auto">
          <a:xfrm>
            <a:off x="6267450" y="3322638"/>
            <a:ext cx="8747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indent="-285750">
              <a:spcBef>
                <a:spcPct val="20000"/>
              </a:spcBef>
              <a:buChar char="–"/>
              <a:defRPr sz="2000">
                <a:solidFill>
                  <a:schemeClr val="tx1"/>
                </a:solidFill>
                <a:latin typeface="Arial" panose="020B0604020202020204" pitchFamily="34" charset="0"/>
              </a:defRPr>
            </a:lvl2pPr>
            <a:lvl3pPr indent="-228600">
              <a:spcBef>
                <a:spcPct val="20000"/>
              </a:spcBef>
              <a:buChar char="•"/>
              <a:defRPr>
                <a:solidFill>
                  <a:schemeClr val="tx1"/>
                </a:solidFill>
                <a:latin typeface="Arial" panose="020B0604020202020204" pitchFamily="34" charset="0"/>
              </a:defRPr>
            </a:lvl3pPr>
            <a:lvl4pPr indent="-228600">
              <a:spcBef>
                <a:spcPct val="20000"/>
              </a:spcBef>
              <a:buChar char="–"/>
              <a:defRPr sz="1600">
                <a:solidFill>
                  <a:schemeClr val="tx1"/>
                </a:solidFill>
                <a:latin typeface="Arial" panose="020B0604020202020204" pitchFamily="34" charset="0"/>
              </a:defRPr>
            </a:lvl4pPr>
            <a:lvl5pPr indent="-228600">
              <a:spcBef>
                <a:spcPct val="20000"/>
              </a:spcBef>
              <a:buChar char="»"/>
              <a:defRPr sz="1600">
                <a:solidFill>
                  <a:schemeClr val="tx1"/>
                </a:solidFill>
                <a:latin typeface="Arial" panose="020B0604020202020204" pitchFamily="34" charset="0"/>
              </a:defRPr>
            </a:lvl5pPr>
            <a:lvl6pPr indent="-228600" eaLnBrk="0" fontAlgn="base" hangingPunct="0">
              <a:spcBef>
                <a:spcPct val="20000"/>
              </a:spcBef>
              <a:spcAft>
                <a:spcPct val="0"/>
              </a:spcAft>
              <a:buChar char="»"/>
              <a:defRPr sz="1600">
                <a:solidFill>
                  <a:schemeClr val="tx1"/>
                </a:solidFill>
                <a:latin typeface="Arial" panose="020B0604020202020204" pitchFamily="34" charset="0"/>
              </a:defRPr>
            </a:lvl6pPr>
            <a:lvl7pPr indent="-228600" eaLnBrk="0" fontAlgn="base" hangingPunct="0">
              <a:spcBef>
                <a:spcPct val="20000"/>
              </a:spcBef>
              <a:spcAft>
                <a:spcPct val="0"/>
              </a:spcAft>
              <a:buChar char="»"/>
              <a:defRPr sz="1600">
                <a:solidFill>
                  <a:schemeClr val="tx1"/>
                </a:solidFill>
                <a:latin typeface="Arial" panose="020B0604020202020204" pitchFamily="34" charset="0"/>
              </a:defRPr>
            </a:lvl7pPr>
            <a:lvl8pPr indent="-228600" eaLnBrk="0" fontAlgn="base" hangingPunct="0">
              <a:spcBef>
                <a:spcPct val="20000"/>
              </a:spcBef>
              <a:spcAft>
                <a:spcPct val="0"/>
              </a:spcAft>
              <a:buChar char="»"/>
              <a:defRPr sz="1600">
                <a:solidFill>
                  <a:schemeClr val="tx1"/>
                </a:solidFill>
                <a:latin typeface="Arial" panose="020B0604020202020204" pitchFamily="34" charset="0"/>
              </a:defRPr>
            </a:lvl8pPr>
            <a:lvl9pPr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zh-CN" sz="1200" dirty="0">
                <a:ea typeface="SimSun" panose="02010600030101010101" pitchFamily="2" charset="-122"/>
              </a:rPr>
              <a:t>Jack,"MK"</a:t>
            </a:r>
            <a:endParaRPr lang="en-US" altLang="zh-CN" sz="1800" dirty="0">
              <a:ea typeface="SimSun" panose="02010600030101010101" pitchFamily="2" charset="-122"/>
            </a:endParaRPr>
          </a:p>
        </p:txBody>
      </p:sp>
      <p:sp>
        <p:nvSpPr>
          <p:cNvPr id="30775" name="Text Box 57"/>
          <p:cNvSpPr txBox="1">
            <a:spLocks noChangeArrowheads="1"/>
          </p:cNvSpPr>
          <p:nvPr/>
        </p:nvSpPr>
        <p:spPr bwMode="auto">
          <a:xfrm>
            <a:off x="7059613" y="2170113"/>
            <a:ext cx="8318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indent="-285750">
              <a:spcBef>
                <a:spcPct val="20000"/>
              </a:spcBef>
              <a:buChar char="–"/>
              <a:defRPr sz="2000">
                <a:solidFill>
                  <a:schemeClr val="tx1"/>
                </a:solidFill>
                <a:latin typeface="Arial" panose="020B0604020202020204" pitchFamily="34" charset="0"/>
              </a:defRPr>
            </a:lvl2pPr>
            <a:lvl3pPr indent="-228600">
              <a:spcBef>
                <a:spcPct val="20000"/>
              </a:spcBef>
              <a:buChar char="•"/>
              <a:defRPr>
                <a:solidFill>
                  <a:schemeClr val="tx1"/>
                </a:solidFill>
                <a:latin typeface="Arial" panose="020B0604020202020204" pitchFamily="34" charset="0"/>
              </a:defRPr>
            </a:lvl3pPr>
            <a:lvl4pPr indent="-228600">
              <a:spcBef>
                <a:spcPct val="20000"/>
              </a:spcBef>
              <a:buChar char="–"/>
              <a:defRPr sz="1600">
                <a:solidFill>
                  <a:schemeClr val="tx1"/>
                </a:solidFill>
                <a:latin typeface="Arial" panose="020B0604020202020204" pitchFamily="34" charset="0"/>
              </a:defRPr>
            </a:lvl4pPr>
            <a:lvl5pPr indent="-228600">
              <a:spcBef>
                <a:spcPct val="20000"/>
              </a:spcBef>
              <a:buChar char="»"/>
              <a:defRPr sz="1600">
                <a:solidFill>
                  <a:schemeClr val="tx1"/>
                </a:solidFill>
                <a:latin typeface="Arial" panose="020B0604020202020204" pitchFamily="34" charset="0"/>
              </a:defRPr>
            </a:lvl5pPr>
            <a:lvl6pPr indent="-228600" eaLnBrk="0" fontAlgn="base" hangingPunct="0">
              <a:spcBef>
                <a:spcPct val="20000"/>
              </a:spcBef>
              <a:spcAft>
                <a:spcPct val="0"/>
              </a:spcAft>
              <a:buChar char="»"/>
              <a:defRPr sz="1600">
                <a:solidFill>
                  <a:schemeClr val="tx1"/>
                </a:solidFill>
                <a:latin typeface="Arial" panose="020B0604020202020204" pitchFamily="34" charset="0"/>
              </a:defRPr>
            </a:lvl6pPr>
            <a:lvl7pPr indent="-228600" eaLnBrk="0" fontAlgn="base" hangingPunct="0">
              <a:spcBef>
                <a:spcPct val="20000"/>
              </a:spcBef>
              <a:spcAft>
                <a:spcPct val="0"/>
              </a:spcAft>
              <a:buChar char="»"/>
              <a:defRPr sz="1600">
                <a:solidFill>
                  <a:schemeClr val="tx1"/>
                </a:solidFill>
                <a:latin typeface="Arial" panose="020B0604020202020204" pitchFamily="34" charset="0"/>
              </a:defRPr>
            </a:lvl7pPr>
            <a:lvl8pPr indent="-228600" eaLnBrk="0" fontAlgn="base" hangingPunct="0">
              <a:spcBef>
                <a:spcPct val="20000"/>
              </a:spcBef>
              <a:spcAft>
                <a:spcPct val="0"/>
              </a:spcAft>
              <a:buChar char="»"/>
              <a:defRPr sz="1600">
                <a:solidFill>
                  <a:schemeClr val="tx1"/>
                </a:solidFill>
                <a:latin typeface="Arial" panose="020B0604020202020204" pitchFamily="34" charset="0"/>
              </a:defRPr>
            </a:lvl8pPr>
            <a:lvl9pPr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zh-CN" sz="1200" dirty="0">
                <a:ea typeface="SimSun" panose="02010600030101010101" pitchFamily="2" charset="-122"/>
              </a:rPr>
              <a:t>Ben,"MK"</a:t>
            </a:r>
            <a:endParaRPr lang="en-US" altLang="zh-CN" sz="1800" dirty="0">
              <a:ea typeface="SimSun" panose="02010600030101010101" pitchFamily="2" charset="-122"/>
            </a:endParaRPr>
          </a:p>
        </p:txBody>
      </p:sp>
      <p:sp>
        <p:nvSpPr>
          <p:cNvPr id="30776" name="Text Box 58"/>
          <p:cNvSpPr txBox="1">
            <a:spLocks noChangeArrowheads="1"/>
          </p:cNvSpPr>
          <p:nvPr/>
        </p:nvSpPr>
        <p:spPr bwMode="auto">
          <a:xfrm>
            <a:off x="5764213" y="1954213"/>
            <a:ext cx="9842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indent="-285750">
              <a:spcBef>
                <a:spcPct val="20000"/>
              </a:spcBef>
              <a:buChar char="–"/>
              <a:defRPr sz="2000">
                <a:solidFill>
                  <a:schemeClr val="tx1"/>
                </a:solidFill>
                <a:latin typeface="Arial" panose="020B0604020202020204" pitchFamily="34" charset="0"/>
              </a:defRPr>
            </a:lvl2pPr>
            <a:lvl3pPr indent="-228600">
              <a:spcBef>
                <a:spcPct val="20000"/>
              </a:spcBef>
              <a:buChar char="•"/>
              <a:defRPr>
                <a:solidFill>
                  <a:schemeClr val="tx1"/>
                </a:solidFill>
                <a:latin typeface="Arial" panose="020B0604020202020204" pitchFamily="34" charset="0"/>
              </a:defRPr>
            </a:lvl3pPr>
            <a:lvl4pPr indent="-228600">
              <a:spcBef>
                <a:spcPct val="20000"/>
              </a:spcBef>
              <a:buChar char="–"/>
              <a:defRPr sz="1600">
                <a:solidFill>
                  <a:schemeClr val="tx1"/>
                </a:solidFill>
                <a:latin typeface="Arial" panose="020B0604020202020204" pitchFamily="34" charset="0"/>
              </a:defRPr>
            </a:lvl4pPr>
            <a:lvl5pPr indent="-228600">
              <a:spcBef>
                <a:spcPct val="20000"/>
              </a:spcBef>
              <a:buChar char="»"/>
              <a:defRPr sz="1600">
                <a:solidFill>
                  <a:schemeClr val="tx1"/>
                </a:solidFill>
                <a:latin typeface="Arial" panose="020B0604020202020204" pitchFamily="34" charset="0"/>
              </a:defRPr>
            </a:lvl5pPr>
            <a:lvl6pPr indent="-228600" eaLnBrk="0" fontAlgn="base" hangingPunct="0">
              <a:spcBef>
                <a:spcPct val="20000"/>
              </a:spcBef>
              <a:spcAft>
                <a:spcPct val="0"/>
              </a:spcAft>
              <a:buChar char="»"/>
              <a:defRPr sz="1600">
                <a:solidFill>
                  <a:schemeClr val="tx1"/>
                </a:solidFill>
                <a:latin typeface="Arial" panose="020B0604020202020204" pitchFamily="34" charset="0"/>
              </a:defRPr>
            </a:lvl6pPr>
            <a:lvl7pPr indent="-228600" eaLnBrk="0" fontAlgn="base" hangingPunct="0">
              <a:spcBef>
                <a:spcPct val="20000"/>
              </a:spcBef>
              <a:spcAft>
                <a:spcPct val="0"/>
              </a:spcAft>
              <a:buChar char="»"/>
              <a:defRPr sz="1600">
                <a:solidFill>
                  <a:schemeClr val="tx1"/>
                </a:solidFill>
                <a:latin typeface="Arial" panose="020B0604020202020204" pitchFamily="34" charset="0"/>
              </a:defRPr>
            </a:lvl7pPr>
            <a:lvl8pPr indent="-228600" eaLnBrk="0" fontAlgn="base" hangingPunct="0">
              <a:spcBef>
                <a:spcPct val="20000"/>
              </a:spcBef>
              <a:spcAft>
                <a:spcPct val="0"/>
              </a:spcAft>
              <a:buChar char="»"/>
              <a:defRPr sz="1600">
                <a:solidFill>
                  <a:schemeClr val="tx1"/>
                </a:solidFill>
                <a:latin typeface="Arial" panose="020B0604020202020204" pitchFamily="34" charset="0"/>
              </a:defRPr>
            </a:lvl8pPr>
            <a:lvl9pPr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zh-CN" sz="1200" dirty="0">
                <a:ea typeface="SimSun" panose="02010600030101010101" pitchFamily="2" charset="-122"/>
              </a:rPr>
              <a:t>Emmy,"HR"</a:t>
            </a:r>
            <a:endParaRPr lang="en-US" altLang="zh-CN" sz="1800" dirty="0">
              <a:ea typeface="SimSun" panose="02010600030101010101" pitchFamily="2" charset="-122"/>
            </a:endParaRPr>
          </a:p>
        </p:txBody>
      </p:sp>
      <p:sp>
        <p:nvSpPr>
          <p:cNvPr id="30777" name="Text Box 59"/>
          <p:cNvSpPr txBox="1">
            <a:spLocks noChangeArrowheads="1"/>
          </p:cNvSpPr>
          <p:nvPr/>
        </p:nvSpPr>
        <p:spPr bwMode="auto">
          <a:xfrm>
            <a:off x="6267450" y="1163638"/>
            <a:ext cx="8064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indent="-285750">
              <a:spcBef>
                <a:spcPct val="20000"/>
              </a:spcBef>
              <a:buChar char="–"/>
              <a:defRPr sz="2000">
                <a:solidFill>
                  <a:schemeClr val="tx1"/>
                </a:solidFill>
                <a:latin typeface="Arial" panose="020B0604020202020204" pitchFamily="34" charset="0"/>
              </a:defRPr>
            </a:lvl2pPr>
            <a:lvl3pPr indent="-228600">
              <a:spcBef>
                <a:spcPct val="20000"/>
              </a:spcBef>
              <a:buChar char="•"/>
              <a:defRPr>
                <a:solidFill>
                  <a:schemeClr val="tx1"/>
                </a:solidFill>
                <a:latin typeface="Arial" panose="020B0604020202020204" pitchFamily="34" charset="0"/>
              </a:defRPr>
            </a:lvl3pPr>
            <a:lvl4pPr indent="-228600">
              <a:spcBef>
                <a:spcPct val="20000"/>
              </a:spcBef>
              <a:buChar char="–"/>
              <a:defRPr sz="1600">
                <a:solidFill>
                  <a:schemeClr val="tx1"/>
                </a:solidFill>
                <a:latin typeface="Arial" panose="020B0604020202020204" pitchFamily="34" charset="0"/>
              </a:defRPr>
            </a:lvl4pPr>
            <a:lvl5pPr indent="-228600">
              <a:spcBef>
                <a:spcPct val="20000"/>
              </a:spcBef>
              <a:buChar char="»"/>
              <a:defRPr sz="1600">
                <a:solidFill>
                  <a:schemeClr val="tx1"/>
                </a:solidFill>
                <a:latin typeface="Arial" panose="020B0604020202020204" pitchFamily="34" charset="0"/>
              </a:defRPr>
            </a:lvl5pPr>
            <a:lvl6pPr indent="-228600" eaLnBrk="0" fontAlgn="base" hangingPunct="0">
              <a:spcBef>
                <a:spcPct val="20000"/>
              </a:spcBef>
              <a:spcAft>
                <a:spcPct val="0"/>
              </a:spcAft>
              <a:buChar char="»"/>
              <a:defRPr sz="1600">
                <a:solidFill>
                  <a:schemeClr val="tx1"/>
                </a:solidFill>
                <a:latin typeface="Arial" panose="020B0604020202020204" pitchFamily="34" charset="0"/>
              </a:defRPr>
            </a:lvl6pPr>
            <a:lvl7pPr indent="-228600" eaLnBrk="0" fontAlgn="base" hangingPunct="0">
              <a:spcBef>
                <a:spcPct val="20000"/>
              </a:spcBef>
              <a:spcAft>
                <a:spcPct val="0"/>
              </a:spcAft>
              <a:buChar char="»"/>
              <a:defRPr sz="1600">
                <a:solidFill>
                  <a:schemeClr val="tx1"/>
                </a:solidFill>
                <a:latin typeface="Arial" panose="020B0604020202020204" pitchFamily="34" charset="0"/>
              </a:defRPr>
            </a:lvl7pPr>
            <a:lvl8pPr indent="-228600" eaLnBrk="0" fontAlgn="base" hangingPunct="0">
              <a:spcBef>
                <a:spcPct val="20000"/>
              </a:spcBef>
              <a:spcAft>
                <a:spcPct val="0"/>
              </a:spcAft>
              <a:buChar char="»"/>
              <a:defRPr sz="1600">
                <a:solidFill>
                  <a:schemeClr val="tx1"/>
                </a:solidFill>
                <a:latin typeface="Arial" panose="020B0604020202020204" pitchFamily="34" charset="0"/>
              </a:defRPr>
            </a:lvl8pPr>
            <a:lvl9pPr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zh-CN" sz="1200" dirty="0">
                <a:ea typeface="SimSun" panose="02010600030101010101" pitchFamily="2" charset="-122"/>
              </a:rPr>
              <a:t>Mat,"HR"</a:t>
            </a:r>
            <a:endParaRPr lang="en-US" altLang="zh-CN" sz="1800" dirty="0">
              <a:ea typeface="SimSun" panose="02010600030101010101" pitchFamily="2" charset="-122"/>
            </a:endParaRPr>
          </a:p>
        </p:txBody>
      </p:sp>
      <p:cxnSp>
        <p:nvCxnSpPr>
          <p:cNvPr id="30778" name="AutoShape 60"/>
          <p:cNvCxnSpPr>
            <a:cxnSpLocks noChangeShapeType="1"/>
          </p:cNvCxnSpPr>
          <p:nvPr/>
        </p:nvCxnSpPr>
        <p:spPr bwMode="auto">
          <a:xfrm flipV="1">
            <a:off x="6413500" y="3752850"/>
            <a:ext cx="717550" cy="1300163"/>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79" name="Text Box 61"/>
          <p:cNvSpPr txBox="1">
            <a:spLocks noChangeArrowheads="1"/>
          </p:cNvSpPr>
          <p:nvPr/>
        </p:nvSpPr>
        <p:spPr bwMode="auto">
          <a:xfrm>
            <a:off x="1082675" y="5195888"/>
            <a:ext cx="3603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indent="-285750">
              <a:spcBef>
                <a:spcPct val="20000"/>
              </a:spcBef>
              <a:buChar char="–"/>
              <a:defRPr sz="2000">
                <a:solidFill>
                  <a:schemeClr val="tx1"/>
                </a:solidFill>
                <a:latin typeface="Arial" panose="020B0604020202020204" pitchFamily="34" charset="0"/>
              </a:defRPr>
            </a:lvl2pPr>
            <a:lvl3pPr indent="-228600">
              <a:spcBef>
                <a:spcPct val="20000"/>
              </a:spcBef>
              <a:buChar char="•"/>
              <a:defRPr>
                <a:solidFill>
                  <a:schemeClr val="tx1"/>
                </a:solidFill>
                <a:latin typeface="Arial" panose="020B0604020202020204" pitchFamily="34" charset="0"/>
              </a:defRPr>
            </a:lvl3pPr>
            <a:lvl4pPr indent="-228600">
              <a:spcBef>
                <a:spcPct val="20000"/>
              </a:spcBef>
              <a:buChar char="–"/>
              <a:defRPr sz="1600">
                <a:solidFill>
                  <a:schemeClr val="tx1"/>
                </a:solidFill>
                <a:latin typeface="Arial" panose="020B0604020202020204" pitchFamily="34" charset="0"/>
              </a:defRPr>
            </a:lvl4pPr>
            <a:lvl5pPr indent="-228600">
              <a:spcBef>
                <a:spcPct val="20000"/>
              </a:spcBef>
              <a:buChar char="»"/>
              <a:defRPr sz="1600">
                <a:solidFill>
                  <a:schemeClr val="tx1"/>
                </a:solidFill>
                <a:latin typeface="Arial" panose="020B0604020202020204" pitchFamily="34" charset="0"/>
              </a:defRPr>
            </a:lvl5pPr>
            <a:lvl6pPr indent="-228600" eaLnBrk="0" fontAlgn="base" hangingPunct="0">
              <a:spcBef>
                <a:spcPct val="20000"/>
              </a:spcBef>
              <a:spcAft>
                <a:spcPct val="0"/>
              </a:spcAft>
              <a:buChar char="»"/>
              <a:defRPr sz="1600">
                <a:solidFill>
                  <a:schemeClr val="tx1"/>
                </a:solidFill>
                <a:latin typeface="Arial" panose="020B0604020202020204" pitchFamily="34" charset="0"/>
              </a:defRPr>
            </a:lvl6pPr>
            <a:lvl7pPr indent="-228600" eaLnBrk="0" fontAlgn="base" hangingPunct="0">
              <a:spcBef>
                <a:spcPct val="20000"/>
              </a:spcBef>
              <a:spcAft>
                <a:spcPct val="0"/>
              </a:spcAft>
              <a:buChar char="»"/>
              <a:defRPr sz="1600">
                <a:solidFill>
                  <a:schemeClr val="tx1"/>
                </a:solidFill>
                <a:latin typeface="Arial" panose="020B0604020202020204" pitchFamily="34" charset="0"/>
              </a:defRPr>
            </a:lvl7pPr>
            <a:lvl8pPr indent="-228600" eaLnBrk="0" fontAlgn="base" hangingPunct="0">
              <a:spcBef>
                <a:spcPct val="20000"/>
              </a:spcBef>
              <a:spcAft>
                <a:spcPct val="0"/>
              </a:spcAft>
              <a:buChar char="»"/>
              <a:defRPr sz="1600">
                <a:solidFill>
                  <a:schemeClr val="tx1"/>
                </a:solidFill>
                <a:latin typeface="Arial" panose="020B0604020202020204" pitchFamily="34" charset="0"/>
              </a:defRPr>
            </a:lvl8pPr>
            <a:lvl9pPr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zh-CN" sz="1800" dirty="0">
                <a:ea typeface="SimSun" panose="02010600030101010101" pitchFamily="2" charset="-122"/>
              </a:rPr>
              <a:t>Q</a:t>
            </a:r>
            <a:endParaRPr lang="zh-CN" altLang="en-US" sz="1800">
              <a:ea typeface="SimSun" panose="02010600030101010101" pitchFamily="2" charset="-122"/>
            </a:endParaRPr>
          </a:p>
        </p:txBody>
      </p:sp>
      <p:sp>
        <p:nvSpPr>
          <p:cNvPr id="30780" name="Text Box 62"/>
          <p:cNvSpPr txBox="1">
            <a:spLocks noChangeArrowheads="1"/>
          </p:cNvSpPr>
          <p:nvPr/>
        </p:nvSpPr>
        <p:spPr bwMode="auto">
          <a:xfrm>
            <a:off x="3027363" y="1738313"/>
            <a:ext cx="595312"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indent="-285750">
              <a:spcBef>
                <a:spcPct val="20000"/>
              </a:spcBef>
              <a:buChar char="–"/>
              <a:defRPr sz="2000">
                <a:solidFill>
                  <a:schemeClr val="tx1"/>
                </a:solidFill>
                <a:latin typeface="Arial" panose="020B0604020202020204" pitchFamily="34" charset="0"/>
              </a:defRPr>
            </a:lvl2pPr>
            <a:lvl3pPr indent="-228600">
              <a:spcBef>
                <a:spcPct val="20000"/>
              </a:spcBef>
              <a:buChar char="•"/>
              <a:defRPr>
                <a:solidFill>
                  <a:schemeClr val="tx1"/>
                </a:solidFill>
                <a:latin typeface="Arial" panose="020B0604020202020204" pitchFamily="34" charset="0"/>
              </a:defRPr>
            </a:lvl3pPr>
            <a:lvl4pPr indent="-228600">
              <a:spcBef>
                <a:spcPct val="20000"/>
              </a:spcBef>
              <a:buChar char="–"/>
              <a:defRPr sz="1600">
                <a:solidFill>
                  <a:schemeClr val="tx1"/>
                </a:solidFill>
                <a:latin typeface="Arial" panose="020B0604020202020204" pitchFamily="34" charset="0"/>
              </a:defRPr>
            </a:lvl4pPr>
            <a:lvl5pPr indent="-228600">
              <a:spcBef>
                <a:spcPct val="20000"/>
              </a:spcBef>
              <a:buChar char="»"/>
              <a:defRPr sz="1600">
                <a:solidFill>
                  <a:schemeClr val="tx1"/>
                </a:solidFill>
                <a:latin typeface="Arial" panose="020B0604020202020204" pitchFamily="34" charset="0"/>
              </a:defRPr>
            </a:lvl5pPr>
            <a:lvl6pPr indent="-228600" eaLnBrk="0" fontAlgn="base" hangingPunct="0">
              <a:spcBef>
                <a:spcPct val="20000"/>
              </a:spcBef>
              <a:spcAft>
                <a:spcPct val="0"/>
              </a:spcAft>
              <a:buChar char="»"/>
              <a:defRPr sz="1600">
                <a:solidFill>
                  <a:schemeClr val="tx1"/>
                </a:solidFill>
                <a:latin typeface="Arial" panose="020B0604020202020204" pitchFamily="34" charset="0"/>
              </a:defRPr>
            </a:lvl6pPr>
            <a:lvl7pPr indent="-228600" eaLnBrk="0" fontAlgn="base" hangingPunct="0">
              <a:spcBef>
                <a:spcPct val="20000"/>
              </a:spcBef>
              <a:spcAft>
                <a:spcPct val="0"/>
              </a:spcAft>
              <a:buChar char="»"/>
              <a:defRPr sz="1600">
                <a:solidFill>
                  <a:schemeClr val="tx1"/>
                </a:solidFill>
                <a:latin typeface="Arial" panose="020B0604020202020204" pitchFamily="34" charset="0"/>
              </a:defRPr>
            </a:lvl7pPr>
            <a:lvl8pPr indent="-228600" eaLnBrk="0" fontAlgn="base" hangingPunct="0">
              <a:spcBef>
                <a:spcPct val="20000"/>
              </a:spcBef>
              <a:spcAft>
                <a:spcPct val="0"/>
              </a:spcAft>
              <a:buChar char="»"/>
              <a:defRPr sz="1600">
                <a:solidFill>
                  <a:schemeClr val="tx1"/>
                </a:solidFill>
                <a:latin typeface="Arial" panose="020B0604020202020204" pitchFamily="34" charset="0"/>
              </a:defRPr>
            </a:lvl8pPr>
            <a:lvl9pPr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zh-CN" sz="1800" dirty="0">
                <a:solidFill>
                  <a:srgbClr val="FF0000"/>
                </a:solidFill>
                <a:ea typeface="SimSun" panose="02010600030101010101" pitchFamily="2" charset="-122"/>
              </a:rPr>
              <a:t>DC</a:t>
            </a:r>
            <a:r>
              <a:rPr lang="en-US" altLang="zh-CN" sz="1800" baseline="-25000" dirty="0">
                <a:solidFill>
                  <a:srgbClr val="FF0000"/>
                </a:solidFill>
                <a:ea typeface="SimSun" panose="02010600030101010101" pitchFamily="2" charset="-122"/>
              </a:rPr>
              <a:t>1</a:t>
            </a:r>
          </a:p>
        </p:txBody>
      </p:sp>
      <p:sp>
        <p:nvSpPr>
          <p:cNvPr id="30781" name="Text Box 63"/>
          <p:cNvSpPr txBox="1">
            <a:spLocks noChangeArrowheads="1"/>
          </p:cNvSpPr>
          <p:nvPr/>
        </p:nvSpPr>
        <p:spPr bwMode="auto">
          <a:xfrm>
            <a:off x="7275513" y="2674938"/>
            <a:ext cx="595312"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indent="-285750">
              <a:spcBef>
                <a:spcPct val="20000"/>
              </a:spcBef>
              <a:buChar char="–"/>
              <a:defRPr sz="2000">
                <a:solidFill>
                  <a:schemeClr val="tx1"/>
                </a:solidFill>
                <a:latin typeface="Arial" panose="020B0604020202020204" pitchFamily="34" charset="0"/>
              </a:defRPr>
            </a:lvl2pPr>
            <a:lvl3pPr indent="-228600">
              <a:spcBef>
                <a:spcPct val="20000"/>
              </a:spcBef>
              <a:buChar char="•"/>
              <a:defRPr>
                <a:solidFill>
                  <a:schemeClr val="tx1"/>
                </a:solidFill>
                <a:latin typeface="Arial" panose="020B0604020202020204" pitchFamily="34" charset="0"/>
              </a:defRPr>
            </a:lvl3pPr>
            <a:lvl4pPr indent="-228600">
              <a:spcBef>
                <a:spcPct val="20000"/>
              </a:spcBef>
              <a:buChar char="–"/>
              <a:defRPr sz="1600">
                <a:solidFill>
                  <a:schemeClr val="tx1"/>
                </a:solidFill>
                <a:latin typeface="Arial" panose="020B0604020202020204" pitchFamily="34" charset="0"/>
              </a:defRPr>
            </a:lvl4pPr>
            <a:lvl5pPr indent="-228600">
              <a:spcBef>
                <a:spcPct val="20000"/>
              </a:spcBef>
              <a:buChar char="»"/>
              <a:defRPr sz="1600">
                <a:solidFill>
                  <a:schemeClr val="tx1"/>
                </a:solidFill>
                <a:latin typeface="Arial" panose="020B0604020202020204" pitchFamily="34" charset="0"/>
              </a:defRPr>
            </a:lvl5pPr>
            <a:lvl6pPr indent="-228600" eaLnBrk="0" fontAlgn="base" hangingPunct="0">
              <a:spcBef>
                <a:spcPct val="20000"/>
              </a:spcBef>
              <a:spcAft>
                <a:spcPct val="0"/>
              </a:spcAft>
              <a:buChar char="»"/>
              <a:defRPr sz="1600">
                <a:solidFill>
                  <a:schemeClr val="tx1"/>
                </a:solidFill>
                <a:latin typeface="Arial" panose="020B0604020202020204" pitchFamily="34" charset="0"/>
              </a:defRPr>
            </a:lvl6pPr>
            <a:lvl7pPr indent="-228600" eaLnBrk="0" fontAlgn="base" hangingPunct="0">
              <a:spcBef>
                <a:spcPct val="20000"/>
              </a:spcBef>
              <a:spcAft>
                <a:spcPct val="0"/>
              </a:spcAft>
              <a:buChar char="»"/>
              <a:defRPr sz="1600">
                <a:solidFill>
                  <a:schemeClr val="tx1"/>
                </a:solidFill>
                <a:latin typeface="Arial" panose="020B0604020202020204" pitchFamily="34" charset="0"/>
              </a:defRPr>
            </a:lvl7pPr>
            <a:lvl8pPr indent="-228600" eaLnBrk="0" fontAlgn="base" hangingPunct="0">
              <a:spcBef>
                <a:spcPct val="20000"/>
              </a:spcBef>
              <a:spcAft>
                <a:spcPct val="0"/>
              </a:spcAft>
              <a:buChar char="»"/>
              <a:defRPr sz="1600">
                <a:solidFill>
                  <a:schemeClr val="tx1"/>
                </a:solidFill>
                <a:latin typeface="Arial" panose="020B0604020202020204" pitchFamily="34" charset="0"/>
              </a:defRPr>
            </a:lvl8pPr>
            <a:lvl9pPr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zh-CN" sz="1800" dirty="0">
                <a:solidFill>
                  <a:srgbClr val="00863D"/>
                </a:solidFill>
                <a:ea typeface="SimSun" panose="02010600030101010101" pitchFamily="2" charset="-122"/>
              </a:rPr>
              <a:t>DC</a:t>
            </a:r>
            <a:r>
              <a:rPr lang="en-US" altLang="zh-CN" sz="1800" baseline="-25000" dirty="0">
                <a:solidFill>
                  <a:srgbClr val="00863D"/>
                </a:solidFill>
                <a:ea typeface="SimSun" panose="02010600030101010101" pitchFamily="2" charset="-122"/>
              </a:rPr>
              <a:t>2</a:t>
            </a:r>
          </a:p>
        </p:txBody>
      </p:sp>
      <p:sp>
        <p:nvSpPr>
          <p:cNvPr id="30782" name="Text Box 64"/>
          <p:cNvSpPr txBox="1">
            <a:spLocks noChangeArrowheads="1"/>
          </p:cNvSpPr>
          <p:nvPr/>
        </p:nvSpPr>
        <p:spPr bwMode="auto">
          <a:xfrm>
            <a:off x="5043488" y="5483225"/>
            <a:ext cx="595312"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indent="-285750">
              <a:spcBef>
                <a:spcPct val="20000"/>
              </a:spcBef>
              <a:buChar char="–"/>
              <a:defRPr sz="2000">
                <a:solidFill>
                  <a:schemeClr val="tx1"/>
                </a:solidFill>
                <a:latin typeface="Arial" panose="020B0604020202020204" pitchFamily="34" charset="0"/>
              </a:defRPr>
            </a:lvl2pPr>
            <a:lvl3pPr indent="-228600">
              <a:spcBef>
                <a:spcPct val="20000"/>
              </a:spcBef>
              <a:buChar char="•"/>
              <a:defRPr>
                <a:solidFill>
                  <a:schemeClr val="tx1"/>
                </a:solidFill>
                <a:latin typeface="Arial" panose="020B0604020202020204" pitchFamily="34" charset="0"/>
              </a:defRPr>
            </a:lvl3pPr>
            <a:lvl4pPr indent="-228600">
              <a:spcBef>
                <a:spcPct val="20000"/>
              </a:spcBef>
              <a:buChar char="–"/>
              <a:defRPr sz="1600">
                <a:solidFill>
                  <a:schemeClr val="tx1"/>
                </a:solidFill>
                <a:latin typeface="Arial" panose="020B0604020202020204" pitchFamily="34" charset="0"/>
              </a:defRPr>
            </a:lvl4pPr>
            <a:lvl5pPr indent="-228600">
              <a:spcBef>
                <a:spcPct val="20000"/>
              </a:spcBef>
              <a:buChar char="»"/>
              <a:defRPr sz="1600">
                <a:solidFill>
                  <a:schemeClr val="tx1"/>
                </a:solidFill>
                <a:latin typeface="Arial" panose="020B0604020202020204" pitchFamily="34" charset="0"/>
              </a:defRPr>
            </a:lvl5pPr>
            <a:lvl6pPr indent="-228600" eaLnBrk="0" fontAlgn="base" hangingPunct="0">
              <a:spcBef>
                <a:spcPct val="20000"/>
              </a:spcBef>
              <a:spcAft>
                <a:spcPct val="0"/>
              </a:spcAft>
              <a:buChar char="»"/>
              <a:defRPr sz="1600">
                <a:solidFill>
                  <a:schemeClr val="tx1"/>
                </a:solidFill>
                <a:latin typeface="Arial" panose="020B0604020202020204" pitchFamily="34" charset="0"/>
              </a:defRPr>
            </a:lvl6pPr>
            <a:lvl7pPr indent="-228600" eaLnBrk="0" fontAlgn="base" hangingPunct="0">
              <a:spcBef>
                <a:spcPct val="20000"/>
              </a:spcBef>
              <a:spcAft>
                <a:spcPct val="0"/>
              </a:spcAft>
              <a:buChar char="»"/>
              <a:defRPr sz="1600">
                <a:solidFill>
                  <a:schemeClr val="tx1"/>
                </a:solidFill>
                <a:latin typeface="Arial" panose="020B0604020202020204" pitchFamily="34" charset="0"/>
              </a:defRPr>
            </a:lvl7pPr>
            <a:lvl8pPr indent="-228600" eaLnBrk="0" fontAlgn="base" hangingPunct="0">
              <a:spcBef>
                <a:spcPct val="20000"/>
              </a:spcBef>
              <a:spcAft>
                <a:spcPct val="0"/>
              </a:spcAft>
              <a:buChar char="»"/>
              <a:defRPr sz="1600">
                <a:solidFill>
                  <a:schemeClr val="tx1"/>
                </a:solidFill>
                <a:latin typeface="Arial" panose="020B0604020202020204" pitchFamily="34" charset="0"/>
              </a:defRPr>
            </a:lvl8pPr>
            <a:lvl9pPr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zh-CN" sz="1800" dirty="0">
                <a:solidFill>
                  <a:srgbClr val="0000FF"/>
                </a:solidFill>
                <a:ea typeface="SimSun" panose="02010600030101010101" pitchFamily="2" charset="-122"/>
              </a:rPr>
              <a:t>DC</a:t>
            </a:r>
            <a:r>
              <a:rPr lang="en-US" altLang="zh-CN" sz="1800" baseline="-25000" dirty="0">
                <a:solidFill>
                  <a:srgbClr val="0000FF"/>
                </a:solidFill>
                <a:ea typeface="SimSun" panose="02010600030101010101" pitchFamily="2" charset="-122"/>
              </a:rPr>
              <a:t>3</a:t>
            </a:r>
          </a:p>
        </p:txBody>
      </p:sp>
      <p:cxnSp>
        <p:nvCxnSpPr>
          <p:cNvPr id="30783" name="AutoShape 65"/>
          <p:cNvCxnSpPr>
            <a:cxnSpLocks noChangeShapeType="1"/>
          </p:cNvCxnSpPr>
          <p:nvPr/>
        </p:nvCxnSpPr>
        <p:spPr bwMode="auto">
          <a:xfrm>
            <a:off x="4360863" y="1736725"/>
            <a:ext cx="1690687" cy="723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84" name="AutoShape 66"/>
          <p:cNvCxnSpPr>
            <a:cxnSpLocks noChangeShapeType="1"/>
          </p:cNvCxnSpPr>
          <p:nvPr/>
        </p:nvCxnSpPr>
        <p:spPr bwMode="auto">
          <a:xfrm flipH="1" flipV="1">
            <a:off x="4611688" y="1487488"/>
            <a:ext cx="1296987" cy="4762"/>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30785" name="AutoShape 67"/>
          <p:cNvCxnSpPr>
            <a:cxnSpLocks noChangeShapeType="1"/>
          </p:cNvCxnSpPr>
          <p:nvPr/>
        </p:nvCxnSpPr>
        <p:spPr bwMode="auto">
          <a:xfrm flipH="1">
            <a:off x="3386138" y="2316163"/>
            <a:ext cx="431800" cy="288925"/>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30786" name="AutoShape 68"/>
          <p:cNvCxnSpPr>
            <a:cxnSpLocks noChangeShapeType="1"/>
          </p:cNvCxnSpPr>
          <p:nvPr/>
        </p:nvCxnSpPr>
        <p:spPr bwMode="auto">
          <a:xfrm flipV="1">
            <a:off x="4068763" y="1492250"/>
            <a:ext cx="1839912" cy="573088"/>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30787" name="AutoShape 69"/>
          <p:cNvCxnSpPr>
            <a:cxnSpLocks noChangeShapeType="1"/>
          </p:cNvCxnSpPr>
          <p:nvPr/>
        </p:nvCxnSpPr>
        <p:spPr bwMode="auto">
          <a:xfrm flipH="1">
            <a:off x="5114925" y="4222750"/>
            <a:ext cx="571500" cy="0"/>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30788" name="AutoShape 70"/>
          <p:cNvCxnSpPr>
            <a:cxnSpLocks noChangeShapeType="1"/>
          </p:cNvCxnSpPr>
          <p:nvPr/>
        </p:nvCxnSpPr>
        <p:spPr bwMode="auto">
          <a:xfrm flipH="1">
            <a:off x="5940425" y="2679700"/>
            <a:ext cx="328613" cy="1289050"/>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30789" name="AutoShape 71"/>
          <p:cNvCxnSpPr>
            <a:cxnSpLocks noChangeShapeType="1"/>
          </p:cNvCxnSpPr>
          <p:nvPr/>
        </p:nvCxnSpPr>
        <p:spPr bwMode="auto">
          <a:xfrm>
            <a:off x="4360863" y="1738313"/>
            <a:ext cx="1692275" cy="723900"/>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30792" name="TextBox 72"/>
          <p:cNvSpPr txBox="1">
            <a:spLocks noChangeArrowheads="1"/>
          </p:cNvSpPr>
          <p:nvPr/>
        </p:nvSpPr>
        <p:spPr bwMode="auto">
          <a:xfrm>
            <a:off x="471488" y="5954713"/>
            <a:ext cx="6804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FF0000"/>
                </a:solidFill>
              </a:rPr>
              <a:t>Ref: Fan, Wang, WU: Performance Guarantees for Distributed Reachability Queries</a:t>
            </a:r>
          </a:p>
        </p:txBody>
      </p:sp>
      <p:sp>
        <p:nvSpPr>
          <p:cNvPr id="78" name="Text Box 13"/>
          <p:cNvSpPr txBox="1">
            <a:spLocks noChangeArrowheads="1"/>
          </p:cNvSpPr>
          <p:nvPr/>
        </p:nvSpPr>
        <p:spPr bwMode="auto">
          <a:xfrm>
            <a:off x="2638092" y="2886753"/>
            <a:ext cx="11768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indent="-285750">
              <a:spcBef>
                <a:spcPct val="20000"/>
              </a:spcBef>
              <a:buChar char="–"/>
              <a:defRPr sz="2000">
                <a:solidFill>
                  <a:schemeClr val="tx1"/>
                </a:solidFill>
                <a:latin typeface="Arial" panose="020B0604020202020204" pitchFamily="34" charset="0"/>
              </a:defRPr>
            </a:lvl2pPr>
            <a:lvl3pPr indent="-228600">
              <a:spcBef>
                <a:spcPct val="20000"/>
              </a:spcBef>
              <a:buChar char="•"/>
              <a:defRPr>
                <a:solidFill>
                  <a:schemeClr val="tx1"/>
                </a:solidFill>
                <a:latin typeface="Arial" panose="020B0604020202020204" pitchFamily="34" charset="0"/>
              </a:defRPr>
            </a:lvl3pPr>
            <a:lvl4pPr indent="-228600">
              <a:spcBef>
                <a:spcPct val="20000"/>
              </a:spcBef>
              <a:buChar char="–"/>
              <a:defRPr sz="1600">
                <a:solidFill>
                  <a:schemeClr val="tx1"/>
                </a:solidFill>
                <a:latin typeface="Arial" panose="020B0604020202020204" pitchFamily="34" charset="0"/>
              </a:defRPr>
            </a:lvl4pPr>
            <a:lvl5pPr indent="-228600">
              <a:spcBef>
                <a:spcPct val="20000"/>
              </a:spcBef>
              <a:buChar char="»"/>
              <a:defRPr sz="1600">
                <a:solidFill>
                  <a:schemeClr val="tx1"/>
                </a:solidFill>
                <a:latin typeface="Arial" panose="020B0604020202020204" pitchFamily="34" charset="0"/>
              </a:defRPr>
            </a:lvl5pPr>
            <a:lvl6pPr indent="-228600" eaLnBrk="0" fontAlgn="base" hangingPunct="0">
              <a:spcBef>
                <a:spcPct val="20000"/>
              </a:spcBef>
              <a:spcAft>
                <a:spcPct val="0"/>
              </a:spcAft>
              <a:buChar char="»"/>
              <a:defRPr sz="1600">
                <a:solidFill>
                  <a:schemeClr val="tx1"/>
                </a:solidFill>
                <a:latin typeface="Arial" panose="020B0604020202020204" pitchFamily="34" charset="0"/>
              </a:defRPr>
            </a:lvl6pPr>
            <a:lvl7pPr indent="-228600" eaLnBrk="0" fontAlgn="base" hangingPunct="0">
              <a:spcBef>
                <a:spcPct val="20000"/>
              </a:spcBef>
              <a:spcAft>
                <a:spcPct val="0"/>
              </a:spcAft>
              <a:buChar char="»"/>
              <a:defRPr sz="1600">
                <a:solidFill>
                  <a:schemeClr val="tx1"/>
                </a:solidFill>
                <a:latin typeface="Arial" panose="020B0604020202020204" pitchFamily="34" charset="0"/>
              </a:defRPr>
            </a:lvl7pPr>
            <a:lvl8pPr indent="-228600" eaLnBrk="0" fontAlgn="base" hangingPunct="0">
              <a:spcBef>
                <a:spcPct val="20000"/>
              </a:spcBef>
              <a:spcAft>
                <a:spcPct val="0"/>
              </a:spcAft>
              <a:buChar char="»"/>
              <a:defRPr sz="1600">
                <a:solidFill>
                  <a:schemeClr val="tx1"/>
                </a:solidFill>
                <a:latin typeface="Arial" panose="020B0604020202020204" pitchFamily="34" charset="0"/>
              </a:defRPr>
            </a:lvl8pPr>
            <a:lvl9pPr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zh-CN" sz="1400" b="1" dirty="0">
                <a:ea typeface="SimSun" panose="02010600030101010101" pitchFamily="2" charset="-122"/>
              </a:rPr>
              <a:t>Ann, "CTO"</a:t>
            </a:r>
          </a:p>
        </p:txBody>
      </p:sp>
    </p:spTree>
    <p:extLst>
      <p:ext uri="{BB962C8B-B14F-4D97-AF65-F5344CB8AC3E}">
        <p14:creationId xmlns:p14="http://schemas.microsoft.com/office/powerpoint/2010/main" val="405221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Frames</a:t>
            </a:r>
            <a:endParaRPr lang="en-US" dirty="0"/>
          </a:p>
        </p:txBody>
      </p:sp>
      <p:sp>
        <p:nvSpPr>
          <p:cNvPr id="3" name="Content Placeholder 2"/>
          <p:cNvSpPr>
            <a:spLocks noGrp="1"/>
          </p:cNvSpPr>
          <p:nvPr>
            <p:ph idx="1"/>
          </p:nvPr>
        </p:nvSpPr>
        <p:spPr>
          <a:xfrm>
            <a:off x="533400" y="990600"/>
            <a:ext cx="3657600" cy="5135563"/>
          </a:xfrm>
        </p:spPr>
        <p:txBody>
          <a:bodyPr/>
          <a:lstStyle/>
          <a:p>
            <a:r>
              <a:rPr lang="en-US" altLang="en-US" sz="1800" dirty="0"/>
              <a:t>A </a:t>
            </a:r>
            <a:r>
              <a:rPr lang="en-US" altLang="en-US" sz="1800" i="1" dirty="0"/>
              <a:t>frame</a:t>
            </a:r>
            <a:r>
              <a:rPr lang="en-US" altLang="en-US" sz="1800" dirty="0"/>
              <a:t> represents a concept;</a:t>
            </a:r>
          </a:p>
          <a:p>
            <a:r>
              <a:rPr lang="en-US" altLang="en-US" sz="1800" dirty="0"/>
              <a:t>a </a:t>
            </a:r>
            <a:r>
              <a:rPr lang="en-US" altLang="en-US" sz="1800" i="1" dirty="0"/>
              <a:t>frame system</a:t>
            </a:r>
            <a:r>
              <a:rPr lang="en-US" altLang="en-US" sz="1800" dirty="0"/>
              <a:t> represents an organization of knowledge about a set of related concepts.</a:t>
            </a:r>
          </a:p>
          <a:p>
            <a:r>
              <a:rPr lang="en-US" altLang="en-US" sz="1800" dirty="0"/>
              <a:t>A frame has </a:t>
            </a:r>
            <a:r>
              <a:rPr lang="en-US" altLang="en-US" sz="1800" i="1" dirty="0"/>
              <a:t>slots</a:t>
            </a:r>
            <a:r>
              <a:rPr lang="en-US" altLang="en-US" sz="1800" dirty="0"/>
              <a:t> that denote properties of objects. Some slots have </a:t>
            </a:r>
            <a:r>
              <a:rPr lang="en-US" altLang="en-US" sz="1800" i="1" dirty="0"/>
              <a:t>default </a:t>
            </a:r>
            <a:r>
              <a:rPr lang="en-US" altLang="en-US" sz="1800" dirty="0"/>
              <a:t>fillers, some are empty (may be filled when more becomes known about an object).</a:t>
            </a:r>
          </a:p>
          <a:p>
            <a:r>
              <a:rPr lang="en-US" altLang="en-US" sz="1800" dirty="0"/>
              <a:t>Frames are linked by </a:t>
            </a:r>
            <a:r>
              <a:rPr lang="en-US" altLang="en-US" sz="1800" i="1" dirty="0"/>
              <a:t>relations</a:t>
            </a:r>
            <a:r>
              <a:rPr lang="en-US" altLang="en-US" sz="1800" dirty="0"/>
              <a:t> of specialization/generalization and by many ad-hoc relations.</a:t>
            </a:r>
          </a:p>
          <a:p>
            <a:endParaRPr lang="en-US" dirty="0"/>
          </a:p>
        </p:txBody>
      </p:sp>
      <p:sp>
        <p:nvSpPr>
          <p:cNvPr id="4" name="Date Placeholder 3"/>
          <p:cNvSpPr>
            <a:spLocks noGrp="1"/>
          </p:cNvSpPr>
          <p:nvPr>
            <p:ph type="dt" sz="half" idx="10"/>
          </p:nvPr>
        </p:nvSpPr>
        <p:spPr/>
        <p:txBody>
          <a:bodyPr/>
          <a:lstStyle/>
          <a:p>
            <a:pPr>
              <a:defRPr/>
            </a:pPr>
            <a:fld id="{407AA62D-AFD4-4FDD-97D1-326C6C318419}" type="datetime1">
              <a:rPr lang="en-US" altLang="en-US" smtClean="0"/>
              <a:t>7/11/2021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CSCI 3907/CSCI 6444: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10-</a:t>
            </a:r>
            <a:fld id="{12815778-71CE-43BB-B500-522A2BEC40BF}" type="slidenum">
              <a:rPr lang="en-US" altLang="en-US" smtClean="0"/>
              <a:pPr>
                <a:defRPr/>
              </a:pPr>
              <a:t>4</a:t>
            </a:fld>
            <a:endParaRPr lang="en-US" altLang="en-US" dirty="0"/>
          </a:p>
        </p:txBody>
      </p:sp>
      <p:pic>
        <p:nvPicPr>
          <p:cNvPr id="7"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1038" y="1137190"/>
            <a:ext cx="4195762" cy="4082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782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Querying a Graph</a:t>
            </a:r>
            <a:endParaRPr lang="en-US" dirty="0"/>
          </a:p>
        </p:txBody>
      </p:sp>
      <p:sp>
        <p:nvSpPr>
          <p:cNvPr id="3" name="Content Placeholder 2"/>
          <p:cNvSpPr>
            <a:spLocks noGrp="1"/>
          </p:cNvSpPr>
          <p:nvPr>
            <p:ph idx="1"/>
          </p:nvPr>
        </p:nvSpPr>
        <p:spPr/>
        <p:txBody>
          <a:bodyPr/>
          <a:lstStyle/>
          <a:p>
            <a:r>
              <a:rPr lang="en-US" altLang="en-US" sz="2000" dirty="0">
                <a:ea typeface="ＭＳ Ｐゴシック" panose="020B0600070205080204" pitchFamily="34" charset="-128"/>
              </a:rPr>
              <a:t>Given a graph database and a query graph, find all the graphs containing this query </a:t>
            </a:r>
            <a:r>
              <a:rPr lang="en-US" altLang="en-US" sz="2000" dirty="0" smtClean="0">
                <a:ea typeface="ＭＳ Ｐゴシック" panose="020B0600070205080204" pitchFamily="34" charset="-128"/>
              </a:rPr>
              <a:t>graph</a:t>
            </a:r>
          </a:p>
          <a:p>
            <a:endParaRPr lang="en-US" altLang="en-US" sz="2000" dirty="0">
              <a:ea typeface="ＭＳ Ｐゴシック" panose="020B0600070205080204" pitchFamily="34" charset="-128"/>
            </a:endParaRPr>
          </a:p>
          <a:p>
            <a:endParaRPr lang="en-US" altLang="en-US" sz="2000" dirty="0" smtClean="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smtClean="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smtClean="0">
              <a:ea typeface="ＭＳ Ｐゴシック" panose="020B0600070205080204" pitchFamily="34" charset="-128"/>
            </a:endParaRPr>
          </a:p>
          <a:p>
            <a:r>
              <a:rPr lang="en-US" altLang="en-US" sz="1800" dirty="0" smtClean="0">
                <a:ea typeface="ＭＳ Ｐゴシック" panose="020B0600070205080204" pitchFamily="34" charset="-128"/>
              </a:rPr>
              <a:t>Problem: </a:t>
            </a:r>
            <a:r>
              <a:rPr lang="en-US" altLang="en-US" sz="1800" dirty="0" smtClean="0">
                <a:solidFill>
                  <a:srgbClr val="FF0000"/>
                </a:solidFill>
                <a:ea typeface="ＭＳ Ｐゴシック" panose="020B0600070205080204" pitchFamily="34" charset="-128"/>
              </a:rPr>
              <a:t>Scalability</a:t>
            </a:r>
            <a:r>
              <a:rPr lang="en-US" altLang="en-US" sz="1800" dirty="0" smtClean="0">
                <a:ea typeface="ＭＳ Ｐゴシック" panose="020B0600070205080204" pitchFamily="34" charset="-128"/>
              </a:rPr>
              <a:t> is a Big issue!</a:t>
            </a:r>
            <a:endParaRPr lang="en-US" altLang="en-US" sz="1800" dirty="0">
              <a:ea typeface="ＭＳ Ｐゴシック" panose="020B0600070205080204" pitchFamily="34" charset="-128"/>
            </a:endParaRPr>
          </a:p>
          <a:p>
            <a:pPr>
              <a:spcBef>
                <a:spcPts val="1200"/>
              </a:spcBef>
            </a:pPr>
            <a:r>
              <a:rPr lang="en-US" altLang="en-US" sz="1800" dirty="0">
                <a:ea typeface="ＭＳ Ｐゴシック" panose="020B0600070205080204" pitchFamily="34" charset="-128"/>
              </a:rPr>
              <a:t>Naïve solution</a:t>
            </a:r>
          </a:p>
          <a:p>
            <a:pPr lvl="1">
              <a:spcBef>
                <a:spcPts val="1200"/>
              </a:spcBef>
            </a:pPr>
            <a:r>
              <a:rPr lang="en-US" altLang="en-US" sz="1600" dirty="0">
                <a:ea typeface="ＭＳ Ｐゴシック" panose="020B0600070205080204" pitchFamily="34" charset="-128"/>
              </a:rPr>
              <a:t>Sequential scan (</a:t>
            </a:r>
            <a:r>
              <a:rPr lang="en-US" altLang="en-US" sz="1600" dirty="0">
                <a:solidFill>
                  <a:srgbClr val="FF0000"/>
                </a:solidFill>
                <a:ea typeface="ＭＳ Ｐゴシック" panose="020B0600070205080204" pitchFamily="34" charset="-128"/>
              </a:rPr>
              <a:t>Disk I/O</a:t>
            </a:r>
            <a:r>
              <a:rPr lang="en-US" altLang="en-US" sz="1600" dirty="0">
                <a:ea typeface="ＭＳ Ｐゴシック" panose="020B0600070205080204" pitchFamily="34" charset="-128"/>
              </a:rPr>
              <a:t>)</a:t>
            </a:r>
          </a:p>
          <a:p>
            <a:pPr lvl="1">
              <a:spcBef>
                <a:spcPts val="1200"/>
              </a:spcBef>
            </a:pPr>
            <a:r>
              <a:rPr lang="en-US" altLang="en-US" sz="1600" dirty="0">
                <a:ea typeface="ＭＳ Ｐゴシック" panose="020B0600070205080204" pitchFamily="34" charset="-128"/>
              </a:rPr>
              <a:t>Subgraph isomorphism test (</a:t>
            </a:r>
            <a:r>
              <a:rPr lang="en-US" altLang="en-US" sz="1600" dirty="0">
                <a:solidFill>
                  <a:srgbClr val="FF0000"/>
                </a:solidFill>
                <a:ea typeface="ＭＳ Ｐゴシック" panose="020B0600070205080204" pitchFamily="34" charset="-128"/>
              </a:rPr>
              <a:t>NP-complete</a:t>
            </a:r>
            <a:r>
              <a:rPr lang="en-US" altLang="en-US" sz="1600" dirty="0" smtClean="0">
                <a:ea typeface="ＭＳ Ｐゴシック" panose="020B0600070205080204" pitchFamily="34" charset="-128"/>
              </a:rPr>
              <a:t>)</a:t>
            </a:r>
          </a:p>
          <a:p>
            <a:pPr>
              <a:spcBef>
                <a:spcPts val="1200"/>
              </a:spcBef>
            </a:pPr>
            <a:r>
              <a:rPr lang="en-US" altLang="en-US" sz="1800" dirty="0" smtClean="0">
                <a:ea typeface="ＭＳ Ｐゴシック" panose="020B0600070205080204" pitchFamily="34" charset="-128"/>
              </a:rPr>
              <a:t>Indexing mechanism is needed (Neo4j uses Lucene)</a:t>
            </a:r>
            <a:endParaRPr lang="en-US" dirty="0"/>
          </a:p>
        </p:txBody>
      </p:sp>
      <p:sp>
        <p:nvSpPr>
          <p:cNvPr id="4" name="Date Placeholder 3"/>
          <p:cNvSpPr>
            <a:spLocks noGrp="1"/>
          </p:cNvSpPr>
          <p:nvPr>
            <p:ph type="dt" sz="half" idx="10"/>
          </p:nvPr>
        </p:nvSpPr>
        <p:spPr/>
        <p:txBody>
          <a:bodyPr/>
          <a:lstStyle/>
          <a:p>
            <a:pPr>
              <a:defRPr/>
            </a:pPr>
            <a:fld id="{407AA62D-AFD4-4FDD-97D1-326C6C318419}" type="datetime1">
              <a:rPr lang="en-US" altLang="en-US" smtClean="0"/>
              <a:t>7/11/2021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CSCI 3907/CSCI 6444: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10-</a:t>
            </a:r>
            <a:fld id="{12815778-71CE-43BB-B500-522A2BEC40BF}" type="slidenum">
              <a:rPr lang="en-US" altLang="en-US" smtClean="0"/>
              <a:pPr>
                <a:defRPr/>
              </a:pPr>
              <a:t>40</a:t>
            </a:fld>
            <a:endParaRPr lang="en-US" altLang="en-US" dirty="0"/>
          </a:p>
        </p:txBody>
      </p:sp>
      <p:grpSp>
        <p:nvGrpSpPr>
          <p:cNvPr id="7" name="Group 6"/>
          <p:cNvGrpSpPr>
            <a:grpSpLocks/>
          </p:cNvGrpSpPr>
          <p:nvPr/>
        </p:nvGrpSpPr>
        <p:grpSpPr bwMode="auto">
          <a:xfrm>
            <a:off x="2133600" y="2035168"/>
            <a:ext cx="5133974" cy="1584324"/>
            <a:chOff x="888" y="2338"/>
            <a:chExt cx="4044" cy="1543"/>
          </a:xfrm>
        </p:grpSpPr>
        <p:pic>
          <p:nvPicPr>
            <p:cNvPr id="8" name="Picture 7" descr="mol_ca_que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 y="2634"/>
              <a:ext cx="561" cy="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6"/>
            <p:cNvSpPr>
              <a:spLocks noChangeArrowheads="1"/>
            </p:cNvSpPr>
            <p:nvPr/>
          </p:nvSpPr>
          <p:spPr bwMode="auto">
            <a:xfrm>
              <a:off x="3363" y="2434"/>
              <a:ext cx="1569" cy="1140"/>
            </a:xfrm>
            <a:prstGeom prst="can">
              <a:avLst>
                <a:gd name="adj" fmla="val 25000"/>
              </a:avLst>
            </a:prstGeom>
            <a:solidFill>
              <a:srgbClr val="EBEEF1"/>
            </a:solidFill>
            <a:ln w="25400">
              <a:solidFill>
                <a:schemeClr val="hlink"/>
              </a:solidFill>
              <a:round/>
              <a:headEnd/>
              <a:tailEnd/>
            </a:ln>
          </p:spPr>
          <p:txBody>
            <a:bodyPr wrap="none" anchor="ctr"/>
            <a:lstStyle>
              <a:defPPr>
                <a:defRPr lang="en-US"/>
              </a:defPPr>
              <a:lvl1pPr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US" altLang="en-US" dirty="0"/>
            </a:p>
          </p:txBody>
        </p:sp>
        <p:pic>
          <p:nvPicPr>
            <p:cNvPr id="10" name="Picture 9" descr="mol_ca_8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899103">
              <a:off x="3446" y="2695"/>
              <a:ext cx="571"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mol_ca_4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859287">
              <a:off x="4099" y="2718"/>
              <a:ext cx="756"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mol_ca_2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963814">
              <a:off x="3489" y="3025"/>
              <a:ext cx="1087" cy="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10"/>
            <p:cNvSpPr txBox="1">
              <a:spLocks noChangeArrowheads="1"/>
            </p:cNvSpPr>
            <p:nvPr/>
          </p:nvSpPr>
          <p:spPr bwMode="auto">
            <a:xfrm>
              <a:off x="888" y="3622"/>
              <a:ext cx="1014"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b="1" dirty="0"/>
                <a:t>query graph</a:t>
              </a:r>
            </a:p>
          </p:txBody>
        </p:sp>
        <p:sp>
          <p:nvSpPr>
            <p:cNvPr id="14" name="Text Box 11"/>
            <p:cNvSpPr txBox="1">
              <a:spLocks noChangeArrowheads="1"/>
            </p:cNvSpPr>
            <p:nvPr/>
          </p:nvSpPr>
          <p:spPr bwMode="auto">
            <a:xfrm>
              <a:off x="3524" y="3623"/>
              <a:ext cx="1263"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b="1" dirty="0"/>
                <a:t>graph database</a:t>
              </a:r>
            </a:p>
          </p:txBody>
        </p:sp>
        <p:sp>
          <p:nvSpPr>
            <p:cNvPr id="15" name="Arc 12"/>
            <p:cNvSpPr>
              <a:spLocks/>
            </p:cNvSpPr>
            <p:nvPr/>
          </p:nvSpPr>
          <p:spPr bwMode="auto">
            <a:xfrm rot="-614117">
              <a:off x="1794" y="2445"/>
              <a:ext cx="1642" cy="545"/>
            </a:xfrm>
            <a:custGeom>
              <a:avLst/>
              <a:gdLst>
                <a:gd name="T0" fmla="*/ 0 w 36679"/>
                <a:gd name="T1" fmla="*/ 0 h 21600"/>
                <a:gd name="T2" fmla="*/ 0 w 36679"/>
                <a:gd name="T3" fmla="*/ 0 h 21600"/>
                <a:gd name="T4" fmla="*/ 0 w 36679"/>
                <a:gd name="T5" fmla="*/ 0 h 21600"/>
                <a:gd name="T6" fmla="*/ 0 60000 65536"/>
                <a:gd name="T7" fmla="*/ 0 60000 65536"/>
                <a:gd name="T8" fmla="*/ 0 60000 65536"/>
                <a:gd name="T9" fmla="*/ 0 w 36679"/>
                <a:gd name="T10" fmla="*/ 0 h 21600"/>
                <a:gd name="T11" fmla="*/ 36679 w 36679"/>
                <a:gd name="T12" fmla="*/ 21600 h 21600"/>
              </a:gdLst>
              <a:ahLst/>
              <a:cxnLst>
                <a:cxn ang="T6">
                  <a:pos x="T0" y="T1"/>
                </a:cxn>
                <a:cxn ang="T7">
                  <a:pos x="T2" y="T3"/>
                </a:cxn>
                <a:cxn ang="T8">
                  <a:pos x="T4" y="T5"/>
                </a:cxn>
              </a:cxnLst>
              <a:rect l="T9" t="T10" r="T11" b="T12"/>
              <a:pathLst>
                <a:path w="36679" h="21600" fill="none" extrusionOk="0">
                  <a:moveTo>
                    <a:pt x="-1" y="6777"/>
                  </a:moveTo>
                  <a:cubicBezTo>
                    <a:pt x="4080" y="2452"/>
                    <a:pt x="9764" y="-1"/>
                    <a:pt x="15712" y="0"/>
                  </a:cubicBezTo>
                  <a:cubicBezTo>
                    <a:pt x="25641" y="0"/>
                    <a:pt x="34291" y="6769"/>
                    <a:pt x="36678" y="16407"/>
                  </a:cubicBezTo>
                </a:path>
                <a:path w="36679" h="21600" stroke="0" extrusionOk="0">
                  <a:moveTo>
                    <a:pt x="-1" y="6777"/>
                  </a:moveTo>
                  <a:cubicBezTo>
                    <a:pt x="4080" y="2452"/>
                    <a:pt x="9764" y="-1"/>
                    <a:pt x="15712" y="0"/>
                  </a:cubicBezTo>
                  <a:cubicBezTo>
                    <a:pt x="25641" y="0"/>
                    <a:pt x="34291" y="6769"/>
                    <a:pt x="36678" y="16407"/>
                  </a:cubicBezTo>
                  <a:lnTo>
                    <a:pt x="15712" y="21600"/>
                  </a:lnTo>
                  <a:lnTo>
                    <a:pt x="-1" y="6777"/>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dirty="0"/>
            </a:p>
          </p:txBody>
        </p:sp>
        <p:sp>
          <p:nvSpPr>
            <p:cNvPr id="16" name="Arc 13"/>
            <p:cNvSpPr>
              <a:spLocks/>
            </p:cNvSpPr>
            <p:nvPr/>
          </p:nvSpPr>
          <p:spPr bwMode="auto">
            <a:xfrm>
              <a:off x="1796" y="2338"/>
              <a:ext cx="2549" cy="593"/>
            </a:xfrm>
            <a:custGeom>
              <a:avLst/>
              <a:gdLst>
                <a:gd name="T0" fmla="*/ 0 w 39353"/>
                <a:gd name="T1" fmla="*/ 0 h 21600"/>
                <a:gd name="T2" fmla="*/ 0 w 39353"/>
                <a:gd name="T3" fmla="*/ 0 h 21600"/>
                <a:gd name="T4" fmla="*/ 0 w 39353"/>
                <a:gd name="T5" fmla="*/ 0 h 21600"/>
                <a:gd name="T6" fmla="*/ 0 60000 65536"/>
                <a:gd name="T7" fmla="*/ 0 60000 65536"/>
                <a:gd name="T8" fmla="*/ 0 60000 65536"/>
                <a:gd name="T9" fmla="*/ 0 w 39353"/>
                <a:gd name="T10" fmla="*/ 0 h 21600"/>
                <a:gd name="T11" fmla="*/ 39353 w 39353"/>
                <a:gd name="T12" fmla="*/ 21600 h 21600"/>
              </a:gdLst>
              <a:ahLst/>
              <a:cxnLst>
                <a:cxn ang="T6">
                  <a:pos x="T0" y="T1"/>
                </a:cxn>
                <a:cxn ang="T7">
                  <a:pos x="T2" y="T3"/>
                </a:cxn>
                <a:cxn ang="T8">
                  <a:pos x="T4" y="T5"/>
                </a:cxn>
              </a:cxnLst>
              <a:rect l="T9" t="T10" r="T11" b="T12"/>
              <a:pathLst>
                <a:path w="39353" h="21600" fill="none" extrusionOk="0">
                  <a:moveTo>
                    <a:pt x="-1" y="14233"/>
                  </a:moveTo>
                  <a:cubicBezTo>
                    <a:pt x="3099" y="5689"/>
                    <a:pt x="11215" y="-1"/>
                    <a:pt x="20305" y="0"/>
                  </a:cubicBezTo>
                  <a:cubicBezTo>
                    <a:pt x="28273" y="0"/>
                    <a:pt x="35595" y="4387"/>
                    <a:pt x="39352" y="11415"/>
                  </a:cubicBezTo>
                </a:path>
                <a:path w="39353" h="21600" stroke="0" extrusionOk="0">
                  <a:moveTo>
                    <a:pt x="-1" y="14233"/>
                  </a:moveTo>
                  <a:cubicBezTo>
                    <a:pt x="3099" y="5689"/>
                    <a:pt x="11215" y="-1"/>
                    <a:pt x="20305" y="0"/>
                  </a:cubicBezTo>
                  <a:cubicBezTo>
                    <a:pt x="28273" y="0"/>
                    <a:pt x="35595" y="4387"/>
                    <a:pt x="39352" y="11415"/>
                  </a:cubicBezTo>
                  <a:lnTo>
                    <a:pt x="20305" y="21600"/>
                  </a:lnTo>
                  <a:lnTo>
                    <a:pt x="-1" y="14233"/>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dirty="0"/>
            </a:p>
          </p:txBody>
        </p:sp>
        <p:pic>
          <p:nvPicPr>
            <p:cNvPr id="17" name="Picture 16" descr="hghbelya[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91" y="2571"/>
              <a:ext cx="872" cy="1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 name="TextBox 17"/>
          <p:cNvSpPr txBox="1"/>
          <p:nvPr/>
        </p:nvSpPr>
        <p:spPr>
          <a:xfrm>
            <a:off x="579286" y="6015252"/>
            <a:ext cx="4982454" cy="307777"/>
          </a:xfrm>
          <a:prstGeom prst="rect">
            <a:avLst/>
          </a:prstGeom>
          <a:noFill/>
        </p:spPr>
        <p:txBody>
          <a:bodyPr wrap="none" rtlCol="0">
            <a:spAutoFit/>
          </a:bodyPr>
          <a:lstStyle/>
          <a:p>
            <a:r>
              <a:rPr lang="en-US" sz="1400" dirty="0" smtClean="0"/>
              <a:t>Ref: Graph Data Mining, by </a:t>
            </a:r>
            <a:r>
              <a:rPr lang="en-US" altLang="en-US" sz="1400" dirty="0"/>
              <a:t>Jiawei Han &amp; Micheline Kamber </a:t>
            </a:r>
          </a:p>
        </p:txBody>
      </p:sp>
    </p:spTree>
    <p:extLst>
      <p:ext uri="{BB962C8B-B14F-4D97-AF65-F5344CB8AC3E}">
        <p14:creationId xmlns:p14="http://schemas.microsoft.com/office/powerpoint/2010/main" val="22176895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Have an Indexing Strategy</a:t>
            </a:r>
            <a:endParaRPr lang="en-US" dirty="0"/>
          </a:p>
        </p:txBody>
      </p:sp>
      <p:sp>
        <p:nvSpPr>
          <p:cNvPr id="3" name="Content Placeholder 2"/>
          <p:cNvSpPr>
            <a:spLocks noGrp="1"/>
          </p:cNvSpPr>
          <p:nvPr>
            <p:ph idx="1"/>
          </p:nvPr>
        </p:nvSpPr>
        <p:spPr/>
        <p:txBody>
          <a:bodyPr/>
          <a:lstStyle/>
          <a:p>
            <a:r>
              <a:rPr lang="en-US" sz="2000" dirty="0" smtClean="0"/>
              <a:t>Basic ideas:</a:t>
            </a:r>
          </a:p>
          <a:p>
            <a:pPr lvl="1"/>
            <a:r>
              <a:rPr lang="en-US" altLang="en-US" sz="1800" dirty="0" smtClean="0"/>
              <a:t>Index </a:t>
            </a:r>
            <a:r>
              <a:rPr lang="en-US" altLang="en-US" sz="1800" dirty="0"/>
              <a:t>substructures of a query graph to prune graphs that do not contain these </a:t>
            </a:r>
            <a:r>
              <a:rPr lang="en-US" altLang="en-US" sz="1800" dirty="0" smtClean="0"/>
              <a:t>substructures</a:t>
            </a:r>
          </a:p>
          <a:p>
            <a:pPr lvl="1"/>
            <a:r>
              <a:rPr lang="en-US" altLang="en-US" sz="1800" dirty="0" smtClean="0"/>
              <a:t>Index substructures of the target graph</a:t>
            </a:r>
            <a:endParaRPr lang="en-US" altLang="en-US" sz="1800" dirty="0"/>
          </a:p>
          <a:p>
            <a:endParaRPr lang="en-US" dirty="0"/>
          </a:p>
        </p:txBody>
      </p:sp>
      <p:sp>
        <p:nvSpPr>
          <p:cNvPr id="4" name="Date Placeholder 3"/>
          <p:cNvSpPr>
            <a:spLocks noGrp="1"/>
          </p:cNvSpPr>
          <p:nvPr>
            <p:ph type="dt" sz="half" idx="10"/>
          </p:nvPr>
        </p:nvSpPr>
        <p:spPr/>
        <p:txBody>
          <a:bodyPr/>
          <a:lstStyle/>
          <a:p>
            <a:pPr>
              <a:defRPr/>
            </a:pPr>
            <a:fld id="{407AA62D-AFD4-4FDD-97D1-326C6C318419}" type="datetime1">
              <a:rPr lang="en-US" altLang="en-US" smtClean="0"/>
              <a:t>7/11/2021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CSCI 3907/CSCI 6444: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10-</a:t>
            </a:r>
            <a:fld id="{12815778-71CE-43BB-B500-522A2BEC40BF}" type="slidenum">
              <a:rPr lang="en-US" altLang="en-US" smtClean="0"/>
              <a:pPr>
                <a:defRPr/>
              </a:pPr>
              <a:t>41</a:t>
            </a:fld>
            <a:endParaRPr lang="en-US" altLang="en-US" dirty="0"/>
          </a:p>
        </p:txBody>
      </p:sp>
      <p:sp>
        <p:nvSpPr>
          <p:cNvPr id="7" name="Text Box 3"/>
          <p:cNvSpPr txBox="1">
            <a:spLocks noChangeArrowheads="1"/>
          </p:cNvSpPr>
          <p:nvPr/>
        </p:nvSpPr>
        <p:spPr bwMode="auto">
          <a:xfrm>
            <a:off x="3095531" y="2452687"/>
            <a:ext cx="1446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defPPr>
              <a:defRPr lang="en-US"/>
            </a:defPPr>
            <a:lvl1pPr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sz="2400" dirty="0">
                <a:latin typeface="Times New Roman" panose="02020603050405020304" pitchFamily="18" charset="0"/>
              </a:rPr>
              <a:t>Graph (G)</a:t>
            </a:r>
          </a:p>
        </p:txBody>
      </p:sp>
      <p:sp>
        <p:nvSpPr>
          <p:cNvPr id="8" name="Text Box 4"/>
          <p:cNvSpPr txBox="1">
            <a:spLocks noChangeArrowheads="1"/>
          </p:cNvSpPr>
          <p:nvPr/>
        </p:nvSpPr>
        <p:spPr bwMode="auto">
          <a:xfrm>
            <a:off x="1269906" y="4738687"/>
            <a:ext cx="1724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defPPr>
              <a:defRPr lang="en-US"/>
            </a:defPPr>
            <a:lvl1pPr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sz="2400" dirty="0">
                <a:latin typeface="Times New Roman" panose="02020603050405020304" pitchFamily="18" charset="0"/>
              </a:rPr>
              <a:t>Substructure</a:t>
            </a:r>
          </a:p>
        </p:txBody>
      </p:sp>
      <p:sp>
        <p:nvSpPr>
          <p:cNvPr id="9" name="Text Box 5"/>
          <p:cNvSpPr txBox="1">
            <a:spLocks noChangeArrowheads="1"/>
          </p:cNvSpPr>
          <p:nvPr/>
        </p:nvSpPr>
        <p:spPr bwMode="auto">
          <a:xfrm>
            <a:off x="428531" y="2452687"/>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en-US"/>
            </a:defPPr>
            <a:lvl1pPr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sz="2400" dirty="0">
                <a:latin typeface="Times New Roman" panose="02020603050405020304" pitchFamily="18" charset="0"/>
              </a:rPr>
              <a:t>Query graph (Q)</a:t>
            </a:r>
          </a:p>
        </p:txBody>
      </p:sp>
      <p:grpSp>
        <p:nvGrpSpPr>
          <p:cNvPr id="10" name="Group 9"/>
          <p:cNvGrpSpPr>
            <a:grpSpLocks/>
          </p:cNvGrpSpPr>
          <p:nvPr/>
        </p:nvGrpSpPr>
        <p:grpSpPr bwMode="auto">
          <a:xfrm>
            <a:off x="657131" y="3057522"/>
            <a:ext cx="3424239" cy="1681160"/>
            <a:chOff x="819" y="1262"/>
            <a:chExt cx="1700" cy="853"/>
          </a:xfrm>
        </p:grpSpPr>
        <p:sp>
          <p:nvSpPr>
            <p:cNvPr id="13" name="Oval 12"/>
            <p:cNvSpPr>
              <a:spLocks noChangeArrowheads="1"/>
            </p:cNvSpPr>
            <p:nvPr/>
          </p:nvSpPr>
          <p:spPr bwMode="auto">
            <a:xfrm>
              <a:off x="955" y="1382"/>
              <a:ext cx="62" cy="58"/>
            </a:xfrm>
            <a:prstGeom prst="ellipse">
              <a:avLst/>
            </a:prstGeom>
            <a:solidFill>
              <a:srgbClr val="339966"/>
            </a:solidFill>
            <a:ln w="12700">
              <a:solidFill>
                <a:schemeClr val="tx1"/>
              </a:solidFill>
              <a:round/>
              <a:headEnd/>
              <a:tailEnd/>
            </a:ln>
          </p:spPr>
          <p:txBody>
            <a:bodyPr wrap="none" anchor="ctr"/>
            <a:lstStyle>
              <a:defPPr>
                <a:defRPr lang="en-US"/>
              </a:defPPr>
              <a:lvl1pPr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US" altLang="en-US" dirty="0"/>
            </a:p>
          </p:txBody>
        </p:sp>
        <p:sp>
          <p:nvSpPr>
            <p:cNvPr id="14" name="Oval 13"/>
            <p:cNvSpPr>
              <a:spLocks noChangeArrowheads="1"/>
            </p:cNvSpPr>
            <p:nvPr/>
          </p:nvSpPr>
          <p:spPr bwMode="auto">
            <a:xfrm>
              <a:off x="1091" y="1657"/>
              <a:ext cx="61" cy="57"/>
            </a:xfrm>
            <a:prstGeom prst="ellipse">
              <a:avLst/>
            </a:prstGeom>
            <a:solidFill>
              <a:srgbClr val="339966"/>
            </a:solidFill>
            <a:ln w="12700">
              <a:solidFill>
                <a:schemeClr val="tx1"/>
              </a:solidFill>
              <a:round/>
              <a:headEnd/>
              <a:tailEnd/>
            </a:ln>
          </p:spPr>
          <p:txBody>
            <a:bodyPr wrap="none" anchor="ctr"/>
            <a:lstStyle>
              <a:defPPr>
                <a:defRPr lang="en-US"/>
              </a:defPPr>
              <a:lvl1pPr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US" altLang="en-US" dirty="0"/>
            </a:p>
          </p:txBody>
        </p:sp>
        <p:sp>
          <p:nvSpPr>
            <p:cNvPr id="15" name="Oval 14"/>
            <p:cNvSpPr>
              <a:spLocks noChangeArrowheads="1"/>
            </p:cNvSpPr>
            <p:nvPr/>
          </p:nvSpPr>
          <p:spPr bwMode="auto">
            <a:xfrm>
              <a:off x="820" y="1657"/>
              <a:ext cx="62" cy="57"/>
            </a:xfrm>
            <a:prstGeom prst="ellipse">
              <a:avLst/>
            </a:prstGeom>
            <a:solidFill>
              <a:srgbClr val="339966"/>
            </a:solidFill>
            <a:ln w="12700">
              <a:solidFill>
                <a:schemeClr val="tx1"/>
              </a:solidFill>
              <a:round/>
              <a:headEnd/>
              <a:tailEnd/>
            </a:ln>
          </p:spPr>
          <p:txBody>
            <a:bodyPr wrap="none" anchor="ctr"/>
            <a:lstStyle>
              <a:defPPr>
                <a:defRPr lang="en-US"/>
              </a:defPPr>
              <a:lvl1pPr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US" altLang="en-US" dirty="0"/>
            </a:p>
          </p:txBody>
        </p:sp>
        <p:sp>
          <p:nvSpPr>
            <p:cNvPr id="16" name="Oval 15"/>
            <p:cNvSpPr>
              <a:spLocks noChangeArrowheads="1"/>
            </p:cNvSpPr>
            <p:nvPr/>
          </p:nvSpPr>
          <p:spPr bwMode="auto">
            <a:xfrm>
              <a:off x="953" y="1544"/>
              <a:ext cx="61" cy="57"/>
            </a:xfrm>
            <a:prstGeom prst="ellipse">
              <a:avLst/>
            </a:prstGeom>
            <a:solidFill>
              <a:srgbClr val="339966"/>
            </a:solidFill>
            <a:ln w="12700">
              <a:solidFill>
                <a:schemeClr val="tx1"/>
              </a:solidFill>
              <a:round/>
              <a:headEnd/>
              <a:tailEnd/>
            </a:ln>
          </p:spPr>
          <p:txBody>
            <a:bodyPr wrap="none" anchor="ctr"/>
            <a:lstStyle>
              <a:defPPr>
                <a:defRPr lang="en-US"/>
              </a:defPPr>
              <a:lvl1pPr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US" altLang="en-US" dirty="0"/>
            </a:p>
          </p:txBody>
        </p:sp>
        <p:sp>
          <p:nvSpPr>
            <p:cNvPr id="17" name="Oval 16"/>
            <p:cNvSpPr>
              <a:spLocks noChangeArrowheads="1"/>
            </p:cNvSpPr>
            <p:nvPr/>
          </p:nvSpPr>
          <p:spPr bwMode="auto">
            <a:xfrm>
              <a:off x="819" y="1292"/>
              <a:ext cx="61" cy="57"/>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US" altLang="en-US" dirty="0"/>
            </a:p>
          </p:txBody>
        </p:sp>
        <p:cxnSp>
          <p:nvCxnSpPr>
            <p:cNvPr id="18" name="AutoShape 12"/>
            <p:cNvCxnSpPr>
              <a:cxnSpLocks noChangeShapeType="1"/>
              <a:stCxn id="17" idx="5"/>
              <a:endCxn id="13" idx="1"/>
            </p:cNvCxnSpPr>
            <p:nvPr/>
          </p:nvCxnSpPr>
          <p:spPr bwMode="auto">
            <a:xfrm>
              <a:off x="871" y="1340"/>
              <a:ext cx="93" cy="52"/>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9" name="AutoShape 13"/>
            <p:cNvCxnSpPr>
              <a:cxnSpLocks noChangeShapeType="1"/>
              <a:stCxn id="13" idx="4"/>
              <a:endCxn id="16" idx="0"/>
            </p:cNvCxnSpPr>
            <p:nvPr/>
          </p:nvCxnSpPr>
          <p:spPr bwMode="auto">
            <a:xfrm flipH="1">
              <a:off x="984" y="1440"/>
              <a:ext cx="1" cy="104"/>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20" name="AutoShape 14"/>
            <p:cNvCxnSpPr>
              <a:cxnSpLocks noChangeShapeType="1"/>
              <a:stCxn id="16" idx="3"/>
            </p:cNvCxnSpPr>
            <p:nvPr/>
          </p:nvCxnSpPr>
          <p:spPr bwMode="auto">
            <a:xfrm flipH="1">
              <a:off x="872" y="1593"/>
              <a:ext cx="90" cy="73"/>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21" name="AutoShape 15"/>
            <p:cNvCxnSpPr>
              <a:cxnSpLocks noChangeShapeType="1"/>
              <a:stCxn id="16" idx="5"/>
              <a:endCxn id="14" idx="1"/>
            </p:cNvCxnSpPr>
            <p:nvPr/>
          </p:nvCxnSpPr>
          <p:spPr bwMode="auto">
            <a:xfrm>
              <a:off x="1006" y="1592"/>
              <a:ext cx="94" cy="73"/>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22" name="Oval 21"/>
            <p:cNvSpPr>
              <a:spLocks noChangeArrowheads="1"/>
            </p:cNvSpPr>
            <p:nvPr/>
          </p:nvSpPr>
          <p:spPr bwMode="auto">
            <a:xfrm>
              <a:off x="2204" y="1487"/>
              <a:ext cx="61" cy="57"/>
            </a:xfrm>
            <a:prstGeom prst="ellipse">
              <a:avLst/>
            </a:prstGeom>
            <a:solidFill>
              <a:schemeClr val="hlink"/>
            </a:solidFill>
            <a:ln w="12700">
              <a:solidFill>
                <a:schemeClr val="tx1"/>
              </a:solidFill>
              <a:round/>
              <a:headEnd/>
              <a:tailEnd/>
            </a:ln>
          </p:spPr>
          <p:txBody>
            <a:bodyPr wrap="none" anchor="ctr"/>
            <a:lstStyle>
              <a:defPPr>
                <a:defRPr lang="en-US"/>
              </a:defPPr>
              <a:lvl1pPr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US" altLang="en-US" dirty="0"/>
            </a:p>
          </p:txBody>
        </p:sp>
        <p:sp>
          <p:nvSpPr>
            <p:cNvPr id="23" name="Oval 22"/>
            <p:cNvSpPr>
              <a:spLocks noChangeArrowheads="1"/>
            </p:cNvSpPr>
            <p:nvPr/>
          </p:nvSpPr>
          <p:spPr bwMode="auto">
            <a:xfrm>
              <a:off x="2339" y="1743"/>
              <a:ext cx="61" cy="57"/>
            </a:xfrm>
            <a:prstGeom prst="ellipse">
              <a:avLst/>
            </a:prstGeom>
            <a:solidFill>
              <a:schemeClr val="hlink"/>
            </a:solidFill>
            <a:ln w="12700">
              <a:solidFill>
                <a:schemeClr val="tx1"/>
              </a:solidFill>
              <a:round/>
              <a:headEnd/>
              <a:tailEnd/>
            </a:ln>
          </p:spPr>
          <p:txBody>
            <a:bodyPr wrap="none" anchor="ctr"/>
            <a:lstStyle>
              <a:defPPr>
                <a:defRPr lang="en-US"/>
              </a:defPPr>
              <a:lvl1pPr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US" altLang="en-US" dirty="0"/>
            </a:p>
          </p:txBody>
        </p:sp>
        <p:sp>
          <p:nvSpPr>
            <p:cNvPr id="24" name="Oval 23"/>
            <p:cNvSpPr>
              <a:spLocks noChangeArrowheads="1"/>
            </p:cNvSpPr>
            <p:nvPr/>
          </p:nvSpPr>
          <p:spPr bwMode="auto">
            <a:xfrm>
              <a:off x="2069" y="1737"/>
              <a:ext cx="61" cy="57"/>
            </a:xfrm>
            <a:prstGeom prst="ellipse">
              <a:avLst/>
            </a:prstGeom>
            <a:solidFill>
              <a:schemeClr val="hlink"/>
            </a:solidFill>
            <a:ln w="12700">
              <a:solidFill>
                <a:schemeClr val="tx1"/>
              </a:solidFill>
              <a:round/>
              <a:headEnd/>
              <a:tailEnd/>
            </a:ln>
          </p:spPr>
          <p:txBody>
            <a:bodyPr wrap="none" anchor="ctr"/>
            <a:lstStyle>
              <a:defPPr>
                <a:defRPr lang="en-US"/>
              </a:defPPr>
              <a:lvl1pPr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US" altLang="en-US" dirty="0"/>
            </a:p>
          </p:txBody>
        </p:sp>
        <p:sp>
          <p:nvSpPr>
            <p:cNvPr id="25" name="Oval 24"/>
            <p:cNvSpPr>
              <a:spLocks noChangeArrowheads="1"/>
            </p:cNvSpPr>
            <p:nvPr/>
          </p:nvSpPr>
          <p:spPr bwMode="auto">
            <a:xfrm>
              <a:off x="2201" y="1648"/>
              <a:ext cx="62" cy="57"/>
            </a:xfrm>
            <a:prstGeom prst="ellipse">
              <a:avLst/>
            </a:prstGeom>
            <a:solidFill>
              <a:schemeClr val="hlink"/>
            </a:solidFill>
            <a:ln w="12700">
              <a:solidFill>
                <a:schemeClr val="tx1"/>
              </a:solidFill>
              <a:round/>
              <a:headEnd/>
              <a:tailEnd/>
            </a:ln>
          </p:spPr>
          <p:txBody>
            <a:bodyPr wrap="none" anchor="ctr"/>
            <a:lstStyle>
              <a:defPPr>
                <a:defRPr lang="en-US"/>
              </a:defPPr>
              <a:lvl1pPr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US" altLang="en-US" dirty="0"/>
            </a:p>
          </p:txBody>
        </p:sp>
        <p:sp>
          <p:nvSpPr>
            <p:cNvPr id="26" name="Oval 25"/>
            <p:cNvSpPr>
              <a:spLocks noChangeArrowheads="1"/>
            </p:cNvSpPr>
            <p:nvPr/>
          </p:nvSpPr>
          <p:spPr bwMode="auto">
            <a:xfrm>
              <a:off x="2067" y="1397"/>
              <a:ext cx="61" cy="5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US" altLang="en-US" dirty="0"/>
            </a:p>
          </p:txBody>
        </p:sp>
        <p:sp>
          <p:nvSpPr>
            <p:cNvPr id="27" name="Oval 26"/>
            <p:cNvSpPr>
              <a:spLocks noChangeArrowheads="1"/>
            </p:cNvSpPr>
            <p:nvPr/>
          </p:nvSpPr>
          <p:spPr bwMode="auto">
            <a:xfrm>
              <a:off x="2332" y="1394"/>
              <a:ext cx="61" cy="5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US" altLang="en-US" dirty="0"/>
            </a:p>
          </p:txBody>
        </p:sp>
        <p:cxnSp>
          <p:nvCxnSpPr>
            <p:cNvPr id="28" name="AutoShape 22"/>
            <p:cNvCxnSpPr>
              <a:cxnSpLocks noChangeShapeType="1"/>
              <a:stCxn id="26" idx="5"/>
              <a:endCxn id="22" idx="1"/>
            </p:cNvCxnSpPr>
            <p:nvPr/>
          </p:nvCxnSpPr>
          <p:spPr bwMode="auto">
            <a:xfrm>
              <a:off x="2120" y="1444"/>
              <a:ext cx="93" cy="52"/>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29" name="AutoShape 23"/>
            <p:cNvCxnSpPr>
              <a:cxnSpLocks noChangeShapeType="1"/>
              <a:stCxn id="22" idx="7"/>
              <a:endCxn id="27" idx="3"/>
            </p:cNvCxnSpPr>
            <p:nvPr/>
          </p:nvCxnSpPr>
          <p:spPr bwMode="auto">
            <a:xfrm flipV="1">
              <a:off x="2257" y="1442"/>
              <a:ext cx="84" cy="54"/>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0" name="AutoShape 24"/>
            <p:cNvCxnSpPr>
              <a:cxnSpLocks noChangeShapeType="1"/>
              <a:stCxn id="22" idx="4"/>
              <a:endCxn id="25" idx="0"/>
            </p:cNvCxnSpPr>
            <p:nvPr/>
          </p:nvCxnSpPr>
          <p:spPr bwMode="auto">
            <a:xfrm flipH="1">
              <a:off x="2232" y="1544"/>
              <a:ext cx="2" cy="104"/>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1" name="AutoShape 25"/>
            <p:cNvCxnSpPr>
              <a:cxnSpLocks noChangeShapeType="1"/>
              <a:stCxn id="25" idx="3"/>
              <a:endCxn id="24" idx="7"/>
            </p:cNvCxnSpPr>
            <p:nvPr/>
          </p:nvCxnSpPr>
          <p:spPr bwMode="auto">
            <a:xfrm flipH="1">
              <a:off x="2120" y="1697"/>
              <a:ext cx="91" cy="48"/>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2" name="AutoShape 26"/>
            <p:cNvCxnSpPr>
              <a:cxnSpLocks noChangeShapeType="1"/>
              <a:stCxn id="25" idx="5"/>
              <a:endCxn id="23" idx="1"/>
            </p:cNvCxnSpPr>
            <p:nvPr/>
          </p:nvCxnSpPr>
          <p:spPr bwMode="auto">
            <a:xfrm>
              <a:off x="2254" y="1697"/>
              <a:ext cx="94" cy="55"/>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33" name="Oval 32"/>
            <p:cNvSpPr>
              <a:spLocks noChangeArrowheads="1"/>
            </p:cNvSpPr>
            <p:nvPr/>
          </p:nvSpPr>
          <p:spPr bwMode="auto">
            <a:xfrm>
              <a:off x="1942" y="1476"/>
              <a:ext cx="62" cy="57"/>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US" altLang="en-US" dirty="0"/>
            </a:p>
          </p:txBody>
        </p:sp>
        <p:sp>
          <p:nvSpPr>
            <p:cNvPr id="34" name="Oval 33"/>
            <p:cNvSpPr>
              <a:spLocks noChangeArrowheads="1"/>
            </p:cNvSpPr>
            <p:nvPr/>
          </p:nvSpPr>
          <p:spPr bwMode="auto">
            <a:xfrm>
              <a:off x="1937" y="1645"/>
              <a:ext cx="61" cy="57"/>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US" altLang="en-US" dirty="0"/>
            </a:p>
          </p:txBody>
        </p:sp>
        <p:sp>
          <p:nvSpPr>
            <p:cNvPr id="35" name="Oval 34"/>
            <p:cNvSpPr>
              <a:spLocks noChangeArrowheads="1"/>
            </p:cNvSpPr>
            <p:nvPr/>
          </p:nvSpPr>
          <p:spPr bwMode="auto">
            <a:xfrm>
              <a:off x="2458" y="1516"/>
              <a:ext cx="61" cy="57"/>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US" altLang="en-US" dirty="0"/>
            </a:p>
          </p:txBody>
        </p:sp>
        <p:cxnSp>
          <p:nvCxnSpPr>
            <p:cNvPr id="36" name="AutoShape 30"/>
            <p:cNvCxnSpPr>
              <a:cxnSpLocks noChangeShapeType="1"/>
              <a:stCxn id="33" idx="7"/>
              <a:endCxn id="26" idx="3"/>
            </p:cNvCxnSpPr>
            <p:nvPr/>
          </p:nvCxnSpPr>
          <p:spPr bwMode="auto">
            <a:xfrm flipV="1">
              <a:off x="1995" y="1444"/>
              <a:ext cx="81" cy="4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7" name="AutoShape 31"/>
            <p:cNvCxnSpPr>
              <a:cxnSpLocks noChangeShapeType="1"/>
              <a:stCxn id="34" idx="5"/>
              <a:endCxn id="24" idx="1"/>
            </p:cNvCxnSpPr>
            <p:nvPr/>
          </p:nvCxnSpPr>
          <p:spPr bwMode="auto">
            <a:xfrm>
              <a:off x="1990" y="1694"/>
              <a:ext cx="88" cy="51"/>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3" idx="4"/>
              <a:endCxn id="34" idx="0"/>
            </p:cNvCxnSpPr>
            <p:nvPr/>
          </p:nvCxnSpPr>
          <p:spPr bwMode="auto">
            <a:xfrm flipH="1">
              <a:off x="1968" y="1533"/>
              <a:ext cx="4" cy="112"/>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9" name="AutoShape 33"/>
            <p:cNvCxnSpPr>
              <a:cxnSpLocks noChangeShapeType="1"/>
              <a:stCxn id="27" idx="5"/>
              <a:endCxn id="35" idx="1"/>
            </p:cNvCxnSpPr>
            <p:nvPr/>
          </p:nvCxnSpPr>
          <p:spPr bwMode="auto">
            <a:xfrm>
              <a:off x="2384" y="1442"/>
              <a:ext cx="83" cy="82"/>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40" name="Oval 39"/>
            <p:cNvSpPr>
              <a:spLocks noChangeArrowheads="1"/>
            </p:cNvSpPr>
            <p:nvPr/>
          </p:nvSpPr>
          <p:spPr bwMode="auto">
            <a:xfrm>
              <a:off x="1526" y="1785"/>
              <a:ext cx="61" cy="56"/>
            </a:xfrm>
            <a:prstGeom prst="ellipse">
              <a:avLst/>
            </a:prstGeom>
            <a:solidFill>
              <a:srgbClr val="339966"/>
            </a:solidFill>
            <a:ln w="12700">
              <a:solidFill>
                <a:schemeClr val="tx1"/>
              </a:solidFill>
              <a:round/>
              <a:headEnd/>
              <a:tailEnd/>
            </a:ln>
          </p:spPr>
          <p:txBody>
            <a:bodyPr wrap="none" anchor="ctr"/>
            <a:lstStyle>
              <a:defPPr>
                <a:defRPr lang="en-US"/>
              </a:defPPr>
              <a:lvl1pPr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US" altLang="en-US" dirty="0"/>
            </a:p>
          </p:txBody>
        </p:sp>
        <p:sp>
          <p:nvSpPr>
            <p:cNvPr id="41" name="Oval 40"/>
            <p:cNvSpPr>
              <a:spLocks noChangeArrowheads="1"/>
            </p:cNvSpPr>
            <p:nvPr/>
          </p:nvSpPr>
          <p:spPr bwMode="auto">
            <a:xfrm>
              <a:off x="1661" y="2059"/>
              <a:ext cx="62" cy="56"/>
            </a:xfrm>
            <a:prstGeom prst="ellipse">
              <a:avLst/>
            </a:prstGeom>
            <a:solidFill>
              <a:srgbClr val="339966"/>
            </a:solidFill>
            <a:ln w="12700">
              <a:solidFill>
                <a:schemeClr val="tx1"/>
              </a:solidFill>
              <a:round/>
              <a:headEnd/>
              <a:tailEnd/>
            </a:ln>
          </p:spPr>
          <p:txBody>
            <a:bodyPr wrap="none" anchor="ctr"/>
            <a:lstStyle>
              <a:defPPr>
                <a:defRPr lang="en-US"/>
              </a:defPPr>
              <a:lvl1pPr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US" altLang="en-US" dirty="0"/>
            </a:p>
          </p:txBody>
        </p:sp>
        <p:sp>
          <p:nvSpPr>
            <p:cNvPr id="42" name="Oval 41"/>
            <p:cNvSpPr>
              <a:spLocks noChangeArrowheads="1"/>
            </p:cNvSpPr>
            <p:nvPr/>
          </p:nvSpPr>
          <p:spPr bwMode="auto">
            <a:xfrm>
              <a:off x="1391" y="2059"/>
              <a:ext cx="61" cy="56"/>
            </a:xfrm>
            <a:prstGeom prst="ellipse">
              <a:avLst/>
            </a:prstGeom>
            <a:solidFill>
              <a:srgbClr val="339966"/>
            </a:solidFill>
            <a:ln w="12700">
              <a:solidFill>
                <a:schemeClr val="tx1"/>
              </a:solidFill>
              <a:round/>
              <a:headEnd/>
              <a:tailEnd/>
            </a:ln>
          </p:spPr>
          <p:txBody>
            <a:bodyPr wrap="none" anchor="ctr"/>
            <a:lstStyle>
              <a:defPPr>
                <a:defRPr lang="en-US"/>
              </a:defPPr>
              <a:lvl1pPr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US" altLang="en-US" dirty="0"/>
            </a:p>
          </p:txBody>
        </p:sp>
        <p:sp>
          <p:nvSpPr>
            <p:cNvPr id="43" name="Oval 42"/>
            <p:cNvSpPr>
              <a:spLocks noChangeArrowheads="1"/>
            </p:cNvSpPr>
            <p:nvPr/>
          </p:nvSpPr>
          <p:spPr bwMode="auto">
            <a:xfrm>
              <a:off x="1524" y="1945"/>
              <a:ext cx="61" cy="57"/>
            </a:xfrm>
            <a:prstGeom prst="ellipse">
              <a:avLst/>
            </a:prstGeom>
            <a:solidFill>
              <a:srgbClr val="339966"/>
            </a:solidFill>
            <a:ln w="12700">
              <a:solidFill>
                <a:schemeClr val="tx1"/>
              </a:solidFill>
              <a:round/>
              <a:headEnd/>
              <a:tailEnd/>
            </a:ln>
          </p:spPr>
          <p:txBody>
            <a:bodyPr wrap="none" anchor="ctr"/>
            <a:lstStyle>
              <a:defPPr>
                <a:defRPr lang="en-US"/>
              </a:defPPr>
              <a:lvl1pPr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US" altLang="en-US" dirty="0"/>
            </a:p>
          </p:txBody>
        </p:sp>
        <p:cxnSp>
          <p:nvCxnSpPr>
            <p:cNvPr id="44" name="AutoShape 38"/>
            <p:cNvCxnSpPr>
              <a:cxnSpLocks noChangeShapeType="1"/>
              <a:stCxn id="40" idx="4"/>
              <a:endCxn id="43" idx="0"/>
            </p:cNvCxnSpPr>
            <p:nvPr/>
          </p:nvCxnSpPr>
          <p:spPr bwMode="auto">
            <a:xfrm flipH="1">
              <a:off x="1554" y="1841"/>
              <a:ext cx="3" cy="104"/>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5" name="AutoShape 39"/>
            <p:cNvCxnSpPr>
              <a:cxnSpLocks noChangeShapeType="1"/>
              <a:stCxn id="43" idx="3"/>
            </p:cNvCxnSpPr>
            <p:nvPr/>
          </p:nvCxnSpPr>
          <p:spPr bwMode="auto">
            <a:xfrm flipH="1">
              <a:off x="1445" y="1994"/>
              <a:ext cx="88" cy="73"/>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6" name="AutoShape 40"/>
            <p:cNvCxnSpPr>
              <a:cxnSpLocks noChangeShapeType="1"/>
              <a:stCxn id="43" idx="5"/>
              <a:endCxn id="41" idx="1"/>
            </p:cNvCxnSpPr>
            <p:nvPr/>
          </p:nvCxnSpPr>
          <p:spPr bwMode="auto">
            <a:xfrm>
              <a:off x="1576" y="1994"/>
              <a:ext cx="94" cy="74"/>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47" name="Line 41"/>
            <p:cNvSpPr>
              <a:spLocks noChangeShapeType="1"/>
            </p:cNvSpPr>
            <p:nvPr/>
          </p:nvSpPr>
          <p:spPr bwMode="auto">
            <a:xfrm>
              <a:off x="1211" y="1815"/>
              <a:ext cx="122" cy="8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dirty="0"/>
            </a:p>
          </p:txBody>
        </p:sp>
        <p:sp>
          <p:nvSpPr>
            <p:cNvPr id="48" name="Line 42"/>
            <p:cNvSpPr>
              <a:spLocks noChangeShapeType="1"/>
            </p:cNvSpPr>
            <p:nvPr/>
          </p:nvSpPr>
          <p:spPr bwMode="auto">
            <a:xfrm flipV="1">
              <a:off x="1771" y="1820"/>
              <a:ext cx="153" cy="8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dirty="0"/>
            </a:p>
          </p:txBody>
        </p:sp>
        <p:sp>
          <p:nvSpPr>
            <p:cNvPr id="49" name="Oval 48"/>
            <p:cNvSpPr>
              <a:spLocks noChangeArrowheads="1"/>
            </p:cNvSpPr>
            <p:nvPr/>
          </p:nvSpPr>
          <p:spPr bwMode="auto">
            <a:xfrm>
              <a:off x="2216" y="1262"/>
              <a:ext cx="62" cy="5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US" altLang="en-US" dirty="0"/>
            </a:p>
          </p:txBody>
        </p:sp>
        <p:cxnSp>
          <p:nvCxnSpPr>
            <p:cNvPr id="50" name="AutoShape 44"/>
            <p:cNvCxnSpPr>
              <a:cxnSpLocks noChangeShapeType="1"/>
              <a:stCxn id="49" idx="5"/>
              <a:endCxn id="27" idx="1"/>
            </p:cNvCxnSpPr>
            <p:nvPr/>
          </p:nvCxnSpPr>
          <p:spPr bwMode="auto">
            <a:xfrm>
              <a:off x="2268" y="1310"/>
              <a:ext cx="73" cy="92"/>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grpSp>
      <p:sp>
        <p:nvSpPr>
          <p:cNvPr id="11" name="AutoShape 45"/>
          <p:cNvSpPr>
            <a:spLocks noChangeArrowheads="1"/>
          </p:cNvSpPr>
          <p:nvPr/>
        </p:nvSpPr>
        <p:spPr bwMode="auto">
          <a:xfrm>
            <a:off x="4271869" y="2971800"/>
            <a:ext cx="4238625" cy="1524000"/>
          </a:xfrm>
          <a:prstGeom prst="roundRect">
            <a:avLst>
              <a:gd name="adj" fmla="val 16667"/>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US" altLang="en-US" dirty="0"/>
          </a:p>
        </p:txBody>
      </p:sp>
      <p:sp>
        <p:nvSpPr>
          <p:cNvPr id="12" name="Text Box 46"/>
          <p:cNvSpPr txBox="1">
            <a:spLocks noChangeArrowheads="1"/>
          </p:cNvSpPr>
          <p:nvPr/>
        </p:nvSpPr>
        <p:spPr bwMode="auto">
          <a:xfrm>
            <a:off x="4365458" y="3161648"/>
            <a:ext cx="40576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en-US"/>
            </a:defPPr>
            <a:lvl1pPr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20000"/>
              </a:spcBef>
              <a:spcAft>
                <a:spcPct val="0"/>
              </a:spcAft>
              <a:buFont typeface="Wingdings" panose="05000000000000000000" pitchFamily="2" charset="2"/>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sz="2000" b="1" dirty="0">
                <a:solidFill>
                  <a:schemeClr val="tx2"/>
                </a:solidFill>
              </a:rPr>
              <a:t>If graph G contains query graph Q, G should contain any substructure of Q</a:t>
            </a:r>
          </a:p>
        </p:txBody>
      </p:sp>
    </p:spTree>
    <p:extLst>
      <p:ext uri="{BB962C8B-B14F-4D97-AF65-F5344CB8AC3E}">
        <p14:creationId xmlns:p14="http://schemas.microsoft.com/office/powerpoint/2010/main" val="14492307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Neo4J Features</a:t>
            </a:r>
            <a:endParaRPr lang="en-US" dirty="0"/>
          </a:p>
        </p:txBody>
      </p:sp>
      <p:sp>
        <p:nvSpPr>
          <p:cNvPr id="3" name="Content Placeholder 2"/>
          <p:cNvSpPr>
            <a:spLocks noGrp="1"/>
          </p:cNvSpPr>
          <p:nvPr>
            <p:ph idx="1"/>
          </p:nvPr>
        </p:nvSpPr>
        <p:spPr/>
        <p:txBody>
          <a:bodyPr/>
          <a:lstStyle/>
          <a:p>
            <a:r>
              <a:rPr lang="en-US" sz="2000" dirty="0" smtClean="0"/>
              <a:t>Dual License: open source and commercial (pay a lot!)</a:t>
            </a:r>
          </a:p>
          <a:p>
            <a:r>
              <a:rPr lang="en-US" sz="2000" dirty="0" smtClean="0"/>
              <a:t>Well suited for cognitive modeling such as web applications.</a:t>
            </a:r>
          </a:p>
          <a:p>
            <a:r>
              <a:rPr lang="en-US" sz="2000" dirty="0" smtClean="0"/>
              <a:t>Very flexible, </a:t>
            </a:r>
            <a:r>
              <a:rPr lang="en-US" sz="2000" dirty="0" smtClean="0">
                <a:solidFill>
                  <a:srgbClr val="FF0000"/>
                </a:solidFill>
              </a:rPr>
              <a:t>BUT! Requires good governance</a:t>
            </a:r>
            <a:r>
              <a:rPr lang="en-US" sz="2000" dirty="0" smtClean="0"/>
              <a:t>.</a:t>
            </a:r>
          </a:p>
          <a:p>
            <a:r>
              <a:rPr lang="en-US" sz="2000" dirty="0" smtClean="0"/>
              <a:t>Good performance over other types of databases for certain types of applications.</a:t>
            </a:r>
          </a:p>
          <a:p>
            <a:r>
              <a:rPr lang="en-US" sz="2000" dirty="0" smtClean="0"/>
              <a:t>Neo4j claims very good scalability --- up to billions of nodes/relations/properties --- on a single machine.</a:t>
            </a:r>
          </a:p>
          <a:p>
            <a:pPr marL="0" indent="0">
              <a:buNone/>
            </a:pPr>
            <a:r>
              <a:rPr lang="en-US" sz="2000" dirty="0" smtClean="0"/>
              <a:t>[Note: I have not been able to verify this claim, but probably true only of the commercial license.]]</a:t>
            </a:r>
          </a:p>
          <a:p>
            <a:r>
              <a:rPr lang="en-US" sz="2000" dirty="0" smtClean="0"/>
              <a:t>Can be sharded across multiple machines (only w/ commercial license).</a:t>
            </a:r>
          </a:p>
          <a:p>
            <a:r>
              <a:rPr lang="en-US" sz="2000" dirty="0" smtClean="0"/>
              <a:t>Fully transactional – for reliability, accuracy and concurrency.</a:t>
            </a:r>
          </a:p>
          <a:p>
            <a:pPr marL="0" indent="0">
              <a:buNone/>
            </a:pPr>
            <a:r>
              <a:rPr lang="en-US" sz="2000" dirty="0" smtClean="0"/>
              <a:t>[Note: Supports ACID and BASE, mostly commercial]</a:t>
            </a:r>
          </a:p>
          <a:p>
            <a:pPr marL="0" indent="0">
              <a:buNone/>
            </a:pPr>
            <a:endParaRPr lang="en-US" sz="2000" dirty="0" smtClean="0"/>
          </a:p>
          <a:p>
            <a:endParaRPr lang="en-US" dirty="0"/>
          </a:p>
        </p:txBody>
      </p:sp>
      <p:sp>
        <p:nvSpPr>
          <p:cNvPr id="4" name="Date Placeholder 3"/>
          <p:cNvSpPr>
            <a:spLocks noGrp="1"/>
          </p:cNvSpPr>
          <p:nvPr>
            <p:ph type="dt" sz="half" idx="10"/>
          </p:nvPr>
        </p:nvSpPr>
        <p:spPr/>
        <p:txBody>
          <a:bodyPr/>
          <a:lstStyle/>
          <a:p>
            <a:pPr>
              <a:defRPr/>
            </a:pPr>
            <a:fld id="{407AA62D-AFD4-4FDD-97D1-326C6C318419}" type="datetime1">
              <a:rPr lang="en-US" altLang="en-US" smtClean="0"/>
              <a:t>7/11/2021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CSCI 3907/CSCI 6444: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10-</a:t>
            </a:r>
            <a:fld id="{12815778-71CE-43BB-B500-522A2BEC40BF}" type="slidenum">
              <a:rPr lang="en-US" altLang="en-US" smtClean="0"/>
              <a:pPr>
                <a:defRPr/>
              </a:pPr>
              <a:t>42</a:t>
            </a:fld>
            <a:endParaRPr lang="en-US" altLang="en-US" dirty="0"/>
          </a:p>
        </p:txBody>
      </p:sp>
    </p:spTree>
    <p:extLst>
      <p:ext uri="{BB962C8B-B14F-4D97-AF65-F5344CB8AC3E}">
        <p14:creationId xmlns:p14="http://schemas.microsoft.com/office/powerpoint/2010/main" val="6820807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B2DC55E3-8114-4B26-9EEC-8AF1735C539E}" type="datetime1">
              <a:rPr lang="en-US" altLang="en-US" sz="1400" smtClean="0"/>
              <a:t>7/11/2021</a:t>
            </a:fld>
            <a:endParaRPr lang="en-US" altLang="en-US" sz="1400" dirty="0" smtClean="0"/>
          </a:p>
        </p:txBody>
      </p:sp>
      <p:sp>
        <p:nvSpPr>
          <p:cNvPr id="29699"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3907/CSCI 6444: Big Data and Analytics</a:t>
            </a:r>
          </a:p>
        </p:txBody>
      </p:sp>
      <p:sp>
        <p:nvSpPr>
          <p:cNvPr id="29700"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10-</a:t>
            </a:r>
            <a:fld id="{6F5ED2CD-7BD0-460A-B467-9B293F457FA3}" type="slidenum">
              <a:rPr lang="en-US" altLang="en-US" sz="1400" smtClean="0"/>
              <a:pPr>
                <a:spcBef>
                  <a:spcPct val="0"/>
                </a:spcBef>
                <a:buFontTx/>
                <a:buNone/>
              </a:pPr>
              <a:t>43</a:t>
            </a:fld>
            <a:endParaRPr lang="en-US" altLang="en-US" sz="1400" dirty="0" smtClean="0"/>
          </a:p>
        </p:txBody>
      </p:sp>
      <p:sp>
        <p:nvSpPr>
          <p:cNvPr id="29701" name="Rectangle 2"/>
          <p:cNvSpPr>
            <a:spLocks noGrp="1" noChangeArrowheads="1"/>
          </p:cNvSpPr>
          <p:nvPr>
            <p:ph type="title"/>
          </p:nvPr>
        </p:nvSpPr>
        <p:spPr/>
        <p:txBody>
          <a:bodyPr/>
          <a:lstStyle/>
          <a:p>
            <a:pPr eaLnBrk="1" hangingPunct="1"/>
            <a:r>
              <a:rPr lang="en-US" altLang="en-US" dirty="0" smtClean="0"/>
              <a:t>Graphs &amp; Networks: Challenges</a:t>
            </a:r>
          </a:p>
        </p:txBody>
      </p:sp>
      <p:sp>
        <p:nvSpPr>
          <p:cNvPr id="29702" name="Rectangle 3"/>
          <p:cNvSpPr>
            <a:spLocks noGrp="1" noChangeArrowheads="1"/>
          </p:cNvSpPr>
          <p:nvPr>
            <p:ph type="body" idx="1"/>
          </p:nvPr>
        </p:nvSpPr>
        <p:spPr/>
        <p:txBody>
          <a:bodyPr/>
          <a:lstStyle/>
          <a:p>
            <a:pPr eaLnBrk="1" hangingPunct="1"/>
            <a:r>
              <a:rPr lang="en-US" altLang="en-US" sz="2000" dirty="0" smtClean="0"/>
              <a:t>Consider Facebook:</a:t>
            </a:r>
          </a:p>
          <a:p>
            <a:pPr lvl="1" eaLnBrk="1" hangingPunct="1"/>
            <a:r>
              <a:rPr lang="en-US" altLang="en-US" sz="1800" dirty="0" smtClean="0"/>
              <a:t>Over 2+ billion active users (as of 2017)</a:t>
            </a:r>
          </a:p>
          <a:p>
            <a:pPr lvl="1" eaLnBrk="1" hangingPunct="1"/>
            <a:r>
              <a:rPr lang="en-US" altLang="en-US" sz="1800" dirty="0" smtClean="0"/>
              <a:t>The graph of active users (as indicated by Friends) is both growing and changing topologically</a:t>
            </a:r>
          </a:p>
          <a:p>
            <a:pPr lvl="1" eaLnBrk="1" hangingPunct="1"/>
            <a:r>
              <a:rPr lang="en-US" altLang="en-US" sz="1800" dirty="0" smtClean="0"/>
              <a:t>Simple measures of growth fail to describe this graph</a:t>
            </a:r>
          </a:p>
          <a:p>
            <a:pPr eaLnBrk="1" hangingPunct="1"/>
            <a:r>
              <a:rPr lang="en-US" altLang="en-US" sz="2000" dirty="0" smtClean="0"/>
              <a:t>Some issues:</a:t>
            </a:r>
          </a:p>
          <a:p>
            <a:pPr lvl="1" eaLnBrk="1" hangingPunct="1"/>
            <a:r>
              <a:rPr lang="en-US" altLang="en-US" sz="1800" dirty="0" smtClean="0"/>
              <a:t>Real-life graphs are distributed across multiple nodes</a:t>
            </a:r>
          </a:p>
          <a:p>
            <a:pPr lvl="1" eaLnBrk="1" hangingPunct="1"/>
            <a:r>
              <a:rPr lang="en-US" altLang="en-US" sz="1800" dirty="0" smtClean="0"/>
              <a:t>Topology: interaction graph is low-diameter compared to total graph</a:t>
            </a:r>
          </a:p>
          <a:p>
            <a:pPr lvl="1" eaLnBrk="1" hangingPunct="1"/>
            <a:r>
              <a:rPr lang="en-US" altLang="en-US" sz="1800" dirty="0" smtClean="0"/>
              <a:t>Irregular Communities: size varies based on interest, geography, etc.</a:t>
            </a:r>
          </a:p>
          <a:p>
            <a:pPr lvl="1" eaLnBrk="1" hangingPunct="1"/>
            <a:r>
              <a:rPr lang="en-US" altLang="en-US" sz="1800" dirty="0" smtClean="0"/>
              <a:t>Overlap: members belong to many different communities</a:t>
            </a:r>
          </a:p>
          <a:p>
            <a:pPr lvl="1" eaLnBrk="1" hangingPunct="1"/>
            <a:r>
              <a:rPr lang="en-US" altLang="en-US" sz="1800" dirty="0" smtClean="0"/>
              <a:t>Allegiance: members join and leave communities at varying rates</a:t>
            </a:r>
          </a:p>
          <a:p>
            <a:pPr lvl="1" eaLnBrk="1" hangingPunct="1"/>
            <a:r>
              <a:rPr lang="en-US" altLang="en-US" sz="1800" dirty="0" smtClean="0"/>
              <a:t>Community structure: varies from community to community, so many possible templates</a:t>
            </a:r>
          </a:p>
          <a:p>
            <a:pPr eaLnBrk="1" hangingPunct="1"/>
            <a:r>
              <a:rPr lang="en-US" altLang="en-US" sz="2000" dirty="0" smtClean="0"/>
              <a:t>In short, traditional graph theory does not handle dynamically changing graphs very well.</a:t>
            </a:r>
          </a:p>
          <a:p>
            <a:pPr eaLnBrk="1" hangingPunct="1"/>
            <a:endParaRPr lang="en-US" altLang="en-US" sz="2000" dirty="0" smtClean="0"/>
          </a:p>
        </p:txBody>
      </p:sp>
    </p:spTree>
    <p:extLst>
      <p:ext uri="{BB962C8B-B14F-4D97-AF65-F5344CB8AC3E}">
        <p14:creationId xmlns:p14="http://schemas.microsoft.com/office/powerpoint/2010/main" val="27507456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4F93D51E-0CB6-43C9-8975-657D0A449167}" type="datetime1">
              <a:rPr lang="en-US" altLang="en-US" sz="1400" smtClean="0"/>
              <a:t>7/11/2021</a:t>
            </a:fld>
            <a:endParaRPr lang="en-US" altLang="en-US" sz="1400" dirty="0" smtClean="0"/>
          </a:p>
        </p:txBody>
      </p:sp>
      <p:sp>
        <p:nvSpPr>
          <p:cNvPr id="23555"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3907/CSCI 6444-10: Big Data and Analytics</a:t>
            </a:r>
          </a:p>
        </p:txBody>
      </p:sp>
      <p:sp>
        <p:nvSpPr>
          <p:cNvPr id="23556"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10-</a:t>
            </a:r>
            <a:fld id="{650C1F4D-9084-4742-ABC4-914E3D8AC7FB}" type="slidenum">
              <a:rPr lang="en-US" altLang="en-US" sz="1400" smtClean="0"/>
              <a:pPr>
                <a:spcBef>
                  <a:spcPct val="0"/>
                </a:spcBef>
                <a:buFontTx/>
                <a:buNone/>
              </a:pPr>
              <a:t>44</a:t>
            </a:fld>
            <a:endParaRPr lang="en-US" altLang="en-US" sz="1400" dirty="0" smtClean="0"/>
          </a:p>
        </p:txBody>
      </p:sp>
      <p:sp>
        <p:nvSpPr>
          <p:cNvPr id="23557" name="Rectangle 2"/>
          <p:cNvSpPr>
            <a:spLocks noGrp="1" noChangeArrowheads="1"/>
          </p:cNvSpPr>
          <p:nvPr>
            <p:ph type="title"/>
          </p:nvPr>
        </p:nvSpPr>
        <p:spPr/>
        <p:txBody>
          <a:bodyPr/>
          <a:lstStyle/>
          <a:p>
            <a:pPr eaLnBrk="1" hangingPunct="1"/>
            <a:r>
              <a:rPr lang="en-US" altLang="en-US" dirty="0" smtClean="0"/>
              <a:t>Creating Relationships</a:t>
            </a:r>
          </a:p>
        </p:txBody>
      </p:sp>
      <p:sp>
        <p:nvSpPr>
          <p:cNvPr id="23558" name="Rectangle 3"/>
          <p:cNvSpPr>
            <a:spLocks noGrp="1" noChangeArrowheads="1"/>
          </p:cNvSpPr>
          <p:nvPr>
            <p:ph type="body" idx="1"/>
          </p:nvPr>
        </p:nvSpPr>
        <p:spPr/>
        <p:txBody>
          <a:bodyPr/>
          <a:lstStyle/>
          <a:p>
            <a:pPr eaLnBrk="1" hangingPunct="1">
              <a:lnSpc>
                <a:spcPct val="90000"/>
              </a:lnSpc>
              <a:buFontTx/>
              <a:buNone/>
            </a:pPr>
            <a:r>
              <a:rPr lang="en-US" altLang="en-US" sz="1800" dirty="0" smtClean="0"/>
              <a:t>transaction tx = db.beginTx();</a:t>
            </a:r>
          </a:p>
          <a:p>
            <a:pPr eaLnBrk="1" hangingPunct="1">
              <a:lnSpc>
                <a:spcPct val="90000"/>
              </a:lnSpc>
              <a:buFontTx/>
              <a:buNone/>
            </a:pPr>
            <a:r>
              <a:rPr lang="en-US" altLang="en-US" sz="1800" dirty="0" smtClean="0"/>
              <a:t>try</a:t>
            </a:r>
          </a:p>
          <a:p>
            <a:pPr eaLnBrk="1" hangingPunct="1">
              <a:lnSpc>
                <a:spcPct val="90000"/>
              </a:lnSpc>
              <a:buFontTx/>
              <a:buNone/>
            </a:pPr>
            <a:r>
              <a:rPr lang="en-US" altLang="en-US" sz="1800" dirty="0" smtClean="0"/>
              <a:t>{</a:t>
            </a:r>
          </a:p>
          <a:p>
            <a:pPr eaLnBrk="1" hangingPunct="1">
              <a:lnSpc>
                <a:spcPct val="90000"/>
              </a:lnSpc>
              <a:buFontTx/>
              <a:buNone/>
            </a:pPr>
            <a:r>
              <a:rPr lang="en-US" altLang="en-US" sz="1800" dirty="0" smtClean="0"/>
              <a:t>	Node theDoctor = db.createNode();</a:t>
            </a:r>
          </a:p>
          <a:p>
            <a:pPr eaLnBrk="1" hangingPunct="1">
              <a:lnSpc>
                <a:spcPct val="90000"/>
              </a:lnSpc>
              <a:buFontTx/>
              <a:buNone/>
            </a:pPr>
            <a:r>
              <a:rPr lang="en-US" altLang="en-US" sz="1800" dirty="0" smtClean="0"/>
              <a:t>	theDoctor.setProperty("character", "The Doctor");</a:t>
            </a:r>
          </a:p>
          <a:p>
            <a:pPr eaLnBrk="1" hangingPunct="1">
              <a:lnSpc>
                <a:spcPct val="90000"/>
              </a:lnSpc>
              <a:buFontTx/>
              <a:buNone/>
            </a:pPr>
            <a:r>
              <a:rPr lang="en-US" altLang="en-US" sz="1800" dirty="0" smtClean="0"/>
              <a:t>	Node susan = db.createNode();</a:t>
            </a:r>
          </a:p>
          <a:p>
            <a:pPr eaLnBrk="1" hangingPunct="1">
              <a:lnSpc>
                <a:spcPct val="90000"/>
              </a:lnSpc>
              <a:buFontTx/>
              <a:buNone/>
            </a:pPr>
            <a:r>
              <a:rPr lang="en-US" altLang="en-US" sz="1800" dirty="0" smtClean="0"/>
              <a:t>	susan.setProperty("firstname", "Susan");</a:t>
            </a:r>
          </a:p>
          <a:p>
            <a:pPr eaLnBrk="1" hangingPunct="1">
              <a:lnSpc>
                <a:spcPct val="90000"/>
              </a:lnSpc>
              <a:buFontTx/>
              <a:buNone/>
            </a:pPr>
            <a:r>
              <a:rPr lang="en-US" altLang="en-US" sz="1800" dirty="0" smtClean="0"/>
              <a:t>	susan.setProperty("lastname", "Campbell");</a:t>
            </a:r>
          </a:p>
          <a:p>
            <a:pPr eaLnBrk="1" hangingPunct="1">
              <a:lnSpc>
                <a:spcPct val="90000"/>
              </a:lnSpc>
              <a:buFontTx/>
              <a:buNone/>
            </a:pPr>
            <a:r>
              <a:rPr lang="en-US" altLang="en-US" sz="1800" dirty="0" smtClean="0"/>
              <a:t>	susan.createRelationshipTo(theDoctor, </a:t>
            </a:r>
            <a:br>
              <a:rPr lang="en-US" altLang="en-US" sz="1800" dirty="0" smtClean="0"/>
            </a:br>
            <a:r>
              <a:rPr lang="en-US" altLang="en-US" sz="1800" dirty="0" smtClean="0"/>
              <a:t>                DynamicRelationshipType.withName("COMPANION_OF"));</a:t>
            </a:r>
          </a:p>
          <a:p>
            <a:pPr eaLnBrk="1" hangingPunct="1">
              <a:lnSpc>
                <a:spcPct val="90000"/>
              </a:lnSpc>
              <a:buFontTx/>
              <a:buNone/>
            </a:pPr>
            <a:r>
              <a:rPr lang="en-US" altLang="en-US" sz="1800" dirty="0" smtClean="0"/>
              <a:t>	tx.success();</a:t>
            </a:r>
          </a:p>
          <a:p>
            <a:pPr eaLnBrk="1" hangingPunct="1">
              <a:lnSpc>
                <a:spcPct val="90000"/>
              </a:lnSpc>
              <a:buFontTx/>
              <a:buNone/>
            </a:pPr>
            <a:r>
              <a:rPr lang="en-US" altLang="en-US" sz="1800" dirty="0" smtClean="0"/>
              <a:t>}</a:t>
            </a:r>
          </a:p>
          <a:p>
            <a:pPr eaLnBrk="1" hangingPunct="1">
              <a:lnSpc>
                <a:spcPct val="90000"/>
              </a:lnSpc>
              <a:buFontTx/>
              <a:buNone/>
            </a:pPr>
            <a:r>
              <a:rPr lang="en-US" altLang="en-US" sz="1800" dirty="0" smtClean="0"/>
              <a:t>finally</a:t>
            </a:r>
          </a:p>
          <a:p>
            <a:pPr eaLnBrk="1" hangingPunct="1">
              <a:lnSpc>
                <a:spcPct val="90000"/>
              </a:lnSpc>
              <a:buFontTx/>
              <a:buNone/>
            </a:pPr>
            <a:r>
              <a:rPr lang="en-US" altLang="en-US" sz="1800" dirty="0" smtClean="0"/>
              <a:t>{</a:t>
            </a:r>
          </a:p>
          <a:p>
            <a:pPr eaLnBrk="1" hangingPunct="1">
              <a:lnSpc>
                <a:spcPct val="90000"/>
              </a:lnSpc>
              <a:buFontTx/>
              <a:buNone/>
            </a:pPr>
            <a:r>
              <a:rPr lang="en-US" altLang="en-US" sz="1800" dirty="0" smtClean="0"/>
              <a:t>	tx.finish();</a:t>
            </a:r>
          </a:p>
          <a:p>
            <a:pPr eaLnBrk="1" hangingPunct="1">
              <a:lnSpc>
                <a:spcPct val="90000"/>
              </a:lnSpc>
              <a:buFontTx/>
              <a:buNone/>
            </a:pPr>
            <a:r>
              <a:rPr lang="en-US" altLang="en-US" sz="1800" dirty="0" smtClean="0"/>
              <a:t>}</a:t>
            </a:r>
          </a:p>
        </p:txBody>
      </p:sp>
      <p:sp>
        <p:nvSpPr>
          <p:cNvPr id="23559" name="TextBox 1"/>
          <p:cNvSpPr txBox="1">
            <a:spLocks noChangeArrowheads="1"/>
          </p:cNvSpPr>
          <p:nvPr/>
        </p:nvSpPr>
        <p:spPr bwMode="auto">
          <a:xfrm>
            <a:off x="5867400" y="1524000"/>
            <a:ext cx="1928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800" b="1" dirty="0">
                <a:solidFill>
                  <a:srgbClr val="FF0000"/>
                </a:solidFill>
              </a:rPr>
              <a:t>Creating a node</a:t>
            </a:r>
          </a:p>
        </p:txBody>
      </p:sp>
      <p:cxnSp>
        <p:nvCxnSpPr>
          <p:cNvPr id="4" name="Straight Arrow Connector 3"/>
          <p:cNvCxnSpPr/>
          <p:nvPr/>
        </p:nvCxnSpPr>
        <p:spPr>
          <a:xfrm flipH="1">
            <a:off x="4572000" y="1676400"/>
            <a:ext cx="1295400" cy="5334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dirty="0" smtClean="0"/>
              <a:t>Neo4J</a:t>
            </a:r>
          </a:p>
        </p:txBody>
      </p:sp>
      <p:sp>
        <p:nvSpPr>
          <p:cNvPr id="3" name="Content Placeholder 2"/>
          <p:cNvSpPr>
            <a:spLocks noGrp="1"/>
          </p:cNvSpPr>
          <p:nvPr>
            <p:ph idx="1"/>
          </p:nvPr>
        </p:nvSpPr>
        <p:spPr/>
        <p:txBody>
          <a:bodyPr/>
          <a:lstStyle/>
          <a:p>
            <a:pPr>
              <a:defRPr/>
            </a:pPr>
            <a:r>
              <a:rPr lang="en-US" sz="2000" dirty="0" smtClean="0"/>
              <a:t>Creating a node index:</a:t>
            </a:r>
          </a:p>
          <a:p>
            <a:pPr>
              <a:defRPr/>
            </a:pPr>
            <a:endParaRPr lang="en-US" dirty="0"/>
          </a:p>
          <a:p>
            <a:pPr marL="0" indent="0">
              <a:buFontTx/>
              <a:buNone/>
              <a:defRPr/>
            </a:pPr>
            <a:endParaRPr lang="en-US" dirty="0"/>
          </a:p>
          <a:p>
            <a:pPr>
              <a:defRPr/>
            </a:pPr>
            <a:r>
              <a:rPr lang="en-US" sz="2000" dirty="0" smtClean="0"/>
              <a:t>Creating a relationship index:</a:t>
            </a:r>
          </a:p>
          <a:p>
            <a:pPr>
              <a:defRPr/>
            </a:pPr>
            <a:endParaRPr lang="en-US" sz="2000" dirty="0"/>
          </a:p>
          <a:p>
            <a:pPr marL="0" indent="0">
              <a:buFontTx/>
              <a:buNone/>
              <a:defRPr/>
            </a:pPr>
            <a:endParaRPr lang="en-US" sz="2000" dirty="0" smtClean="0"/>
          </a:p>
          <a:p>
            <a:pPr>
              <a:defRPr/>
            </a:pPr>
            <a:endParaRPr lang="en-US" sz="2000" dirty="0" smtClean="0"/>
          </a:p>
          <a:p>
            <a:pPr>
              <a:defRPr/>
            </a:pPr>
            <a:endParaRPr lang="en-US" sz="2000" dirty="0"/>
          </a:p>
          <a:p>
            <a:pPr>
              <a:defRPr/>
            </a:pPr>
            <a:r>
              <a:rPr lang="en-US" sz="2000" dirty="0" smtClean="0"/>
              <a:t>Exact Matching:</a:t>
            </a:r>
          </a:p>
        </p:txBody>
      </p:sp>
      <p:sp>
        <p:nvSpPr>
          <p:cNvPr id="25604"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EC30D274-49F1-4B38-AA94-877EA8A77C2C}" type="datetime1">
              <a:rPr lang="en-US" altLang="en-US" sz="1400" smtClean="0"/>
              <a:t>7/11/2021</a:t>
            </a:fld>
            <a:endParaRPr lang="en-US" altLang="en-US" sz="1400" dirty="0" smtClean="0"/>
          </a:p>
        </p:txBody>
      </p:sp>
      <p:sp>
        <p:nvSpPr>
          <p:cNvPr id="25605"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3907/CSCI 6444-10: Big Data and Analytics</a:t>
            </a:r>
          </a:p>
        </p:txBody>
      </p:sp>
      <p:sp>
        <p:nvSpPr>
          <p:cNvPr id="25606"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10-</a:t>
            </a:r>
            <a:fld id="{32845956-30C8-49CF-AFB8-4CC3B2066271}" type="slidenum">
              <a:rPr lang="en-US" altLang="en-US" sz="1400" smtClean="0"/>
              <a:pPr>
                <a:spcBef>
                  <a:spcPct val="0"/>
                </a:spcBef>
                <a:buFontTx/>
                <a:buNone/>
              </a:pPr>
              <a:t>45</a:t>
            </a:fld>
            <a:endParaRPr lang="en-US" altLang="en-US" sz="1400" dirty="0" smtClean="0"/>
          </a:p>
        </p:txBody>
      </p:sp>
      <p:sp>
        <p:nvSpPr>
          <p:cNvPr id="25607" name="Content Placeholder 2"/>
          <p:cNvSpPr txBox="1">
            <a:spLocks/>
          </p:cNvSpPr>
          <p:nvPr/>
        </p:nvSpPr>
        <p:spPr bwMode="auto">
          <a:xfrm>
            <a:off x="476250" y="1600200"/>
            <a:ext cx="8229600"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buFontTx/>
              <a:buNone/>
            </a:pPr>
            <a:r>
              <a:rPr lang="en-US" altLang="en-US" sz="1600" dirty="0">
                <a:latin typeface="Courier New" panose="02070309020205020404" pitchFamily="49" charset="0"/>
                <a:cs typeface="Courier New" panose="02070309020205020404" pitchFamily="49" charset="0"/>
              </a:rPr>
              <a:t>GraphDatabaseService db = …</a:t>
            </a:r>
          </a:p>
          <a:p>
            <a:pPr>
              <a:buFontTx/>
              <a:buNone/>
            </a:pPr>
            <a:r>
              <a:rPr lang="en-US" altLang="en-US" sz="1600" dirty="0">
                <a:latin typeface="Courier New" panose="02070309020205020404" pitchFamily="49" charset="0"/>
                <a:cs typeface="Courier New" panose="02070309020205020404" pitchFamily="49" charset="0"/>
              </a:rPr>
              <a:t>Index&lt;Node&gt; planets = db.index().forNodes("planets");</a:t>
            </a:r>
          </a:p>
        </p:txBody>
      </p:sp>
      <p:sp>
        <p:nvSpPr>
          <p:cNvPr id="25608" name="Content Placeholder 2"/>
          <p:cNvSpPr txBox="1">
            <a:spLocks/>
          </p:cNvSpPr>
          <p:nvPr/>
        </p:nvSpPr>
        <p:spPr bwMode="auto">
          <a:xfrm>
            <a:off x="476250" y="2759075"/>
            <a:ext cx="8229600" cy="109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buFontTx/>
              <a:buNone/>
            </a:pPr>
            <a:r>
              <a:rPr lang="en-US" altLang="en-US" sz="1600" dirty="0">
                <a:latin typeface="Courier New" panose="02070309020205020404" pitchFamily="49" charset="0"/>
                <a:cs typeface="Courier New" panose="02070309020205020404" pitchFamily="49" charset="0"/>
              </a:rPr>
              <a:t>GraphDatabaseService db = …</a:t>
            </a:r>
          </a:p>
          <a:p>
            <a:pPr>
              <a:buFontTx/>
              <a:buNone/>
            </a:pPr>
            <a:r>
              <a:rPr lang="en-US" altLang="en-US" sz="1600" dirty="0">
                <a:latin typeface="Courier New" panose="02070309020205020404" pitchFamily="49" charset="0"/>
                <a:cs typeface="Courier New" panose="02070309020205020404" pitchFamily="49" charset="0"/>
              </a:rPr>
              <a:t>Index&lt;Relationship&gt; enemies = 	db.index().forRelationships("enemies");</a:t>
            </a:r>
          </a:p>
        </p:txBody>
      </p:sp>
      <p:sp>
        <p:nvSpPr>
          <p:cNvPr id="25609" name="Content Placeholder 2"/>
          <p:cNvSpPr txBox="1">
            <a:spLocks/>
          </p:cNvSpPr>
          <p:nvPr/>
        </p:nvSpPr>
        <p:spPr bwMode="auto">
          <a:xfrm>
            <a:off x="457200" y="4572000"/>
            <a:ext cx="8229600"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ct val="20000"/>
              </a:spcBef>
              <a:buChar char="•"/>
              <a:defRPr sz="2400">
                <a:solidFill>
                  <a:schemeClr val="tx1"/>
                </a:solidFill>
                <a:latin typeface="Arial" panose="020B0604020202020204" pitchFamily="34" charset="0"/>
              </a:defRPr>
            </a:lvl1pPr>
            <a:lvl2pPr marL="742950" indent="-285750" defTabSz="457200">
              <a:spcBef>
                <a:spcPct val="20000"/>
              </a:spcBef>
              <a:buChar char="–"/>
              <a:defRPr sz="2000">
                <a:solidFill>
                  <a:schemeClr val="tx1"/>
                </a:solidFill>
                <a:latin typeface="Arial" panose="020B0604020202020204" pitchFamily="34" charset="0"/>
              </a:defRPr>
            </a:lvl2pPr>
            <a:lvl3pPr marL="1143000" indent="-228600" defTabSz="457200">
              <a:spcBef>
                <a:spcPct val="20000"/>
              </a:spcBef>
              <a:buChar char="•"/>
              <a:defRPr>
                <a:solidFill>
                  <a:schemeClr val="tx1"/>
                </a:solidFill>
                <a:latin typeface="Arial" panose="020B0604020202020204" pitchFamily="34" charset="0"/>
              </a:defRPr>
            </a:lvl3pPr>
            <a:lvl4pPr marL="1600200" indent="-228600" defTabSz="457200">
              <a:spcBef>
                <a:spcPct val="20000"/>
              </a:spcBef>
              <a:buChar char="–"/>
              <a:defRPr sz="1600">
                <a:solidFill>
                  <a:schemeClr val="tx1"/>
                </a:solidFill>
                <a:latin typeface="Arial" panose="020B0604020202020204" pitchFamily="34" charset="0"/>
              </a:defRPr>
            </a:lvl4pPr>
            <a:lvl5pPr marL="2057400" indent="-228600" defTabSz="457200">
              <a:spcBef>
                <a:spcPct val="20000"/>
              </a:spcBef>
              <a:buChar char="»"/>
              <a:defRPr sz="16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400" dirty="0">
                <a:latin typeface="Courier New" panose="02070309020205020404" pitchFamily="49" charset="0"/>
                <a:cs typeface="Courier New" panose="02070309020205020404" pitchFamily="49" charset="0"/>
              </a:rPr>
              <a:t>GraphDatabaseService db = …</a:t>
            </a:r>
          </a:p>
          <a:p>
            <a:pPr eaLnBrk="1" hangingPunct="1">
              <a:buFontTx/>
              <a:buNone/>
            </a:pPr>
            <a:r>
              <a:rPr lang="en-US" altLang="en-US" sz="1400" dirty="0">
                <a:latin typeface="Courier New" panose="02070309020205020404" pitchFamily="49" charset="0"/>
                <a:cs typeface="Courier New" panose="02070309020205020404" pitchFamily="49" charset="0"/>
              </a:rPr>
              <a:t>Index&lt;Node&gt; actors = doctorWhoDatabase.index().forNodes("actors");</a:t>
            </a:r>
          </a:p>
          <a:p>
            <a:pPr eaLnBrk="1" hangingPunct="1">
              <a:buFontTx/>
              <a:buNone/>
            </a:pPr>
            <a:r>
              <a:rPr lang="en-US" altLang="en-US" sz="1400" dirty="0">
                <a:latin typeface="Courier New" panose="02070309020205020404" pitchFamily="49" charset="0"/>
                <a:cs typeface="Courier New" panose="02070309020205020404" pitchFamily="49" charset="0"/>
              </a:rPr>
              <a:t>Node rogerDelgado = actors.</a:t>
            </a:r>
            <a:r>
              <a:rPr lang="en-US" altLang="en-US" sz="1400" b="1" dirty="0">
                <a:latin typeface="Courier New" panose="02070309020205020404" pitchFamily="49" charset="0"/>
                <a:cs typeface="Courier New" panose="02070309020205020404" pitchFamily="49" charset="0"/>
              </a:rPr>
              <a:t>get</a:t>
            </a:r>
            <a:r>
              <a:rPr lang="en-US" altLang="en-US" sz="1400" dirty="0">
                <a:latin typeface="Courier New" panose="02070309020205020404" pitchFamily="49" charset="0"/>
                <a:cs typeface="Courier New" panose="02070309020205020404" pitchFamily="49" charset="0"/>
              </a:rPr>
              <a:t>("actor", "Roger Delgado").getSingle();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smtClean="0"/>
              <a:t>Neo4J</a:t>
            </a:r>
          </a:p>
        </p:txBody>
      </p:sp>
      <p:sp>
        <p:nvSpPr>
          <p:cNvPr id="3" name="Content Placeholder 2"/>
          <p:cNvSpPr>
            <a:spLocks noGrp="1"/>
          </p:cNvSpPr>
          <p:nvPr>
            <p:ph idx="1"/>
          </p:nvPr>
        </p:nvSpPr>
        <p:spPr/>
        <p:txBody>
          <a:bodyPr/>
          <a:lstStyle/>
          <a:p>
            <a:pPr>
              <a:defRPr/>
            </a:pPr>
            <a:r>
              <a:rPr lang="en-US" dirty="0" smtClean="0"/>
              <a:t>Query Matching:</a:t>
            </a:r>
          </a:p>
          <a:p>
            <a:pPr>
              <a:defRPr/>
            </a:pPr>
            <a:endParaRPr lang="en-US" dirty="0"/>
          </a:p>
          <a:p>
            <a:pPr>
              <a:defRPr/>
            </a:pPr>
            <a:endParaRPr lang="en-US" dirty="0" smtClean="0"/>
          </a:p>
          <a:p>
            <a:pPr>
              <a:defRPr/>
            </a:pPr>
            <a:r>
              <a:rPr lang="en-US" dirty="0" smtClean="0"/>
              <a:t>Use Transactions to Modify Indexes:</a:t>
            </a:r>
          </a:p>
          <a:p>
            <a:pPr marL="0" indent="0">
              <a:buFontTx/>
              <a:buNone/>
              <a:defRPr/>
            </a:pPr>
            <a:endParaRPr lang="en-US" dirty="0"/>
          </a:p>
        </p:txBody>
      </p:sp>
      <p:sp>
        <p:nvSpPr>
          <p:cNvPr id="26628"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37794C1D-DDC4-4601-A0CB-E2214AE5BD1B}" type="datetime1">
              <a:rPr lang="en-US" altLang="en-US" sz="1400" smtClean="0"/>
              <a:t>7/11/2021</a:t>
            </a:fld>
            <a:endParaRPr lang="en-US" altLang="en-US" sz="1400" dirty="0" smtClean="0"/>
          </a:p>
        </p:txBody>
      </p:sp>
      <p:sp>
        <p:nvSpPr>
          <p:cNvPr id="26629"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3907/CSCI 6444-10: Big Data and Analytics</a:t>
            </a:r>
          </a:p>
        </p:txBody>
      </p:sp>
      <p:sp>
        <p:nvSpPr>
          <p:cNvPr id="26630"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10-</a:t>
            </a:r>
            <a:fld id="{24846DAF-E112-46C1-8D77-ACDDFDDAB243}" type="slidenum">
              <a:rPr lang="en-US" altLang="en-US" sz="1400" smtClean="0"/>
              <a:pPr>
                <a:spcBef>
                  <a:spcPct val="0"/>
                </a:spcBef>
                <a:buFontTx/>
                <a:buNone/>
              </a:pPr>
              <a:t>46</a:t>
            </a:fld>
            <a:endParaRPr lang="en-US" altLang="en-US" sz="1400" dirty="0" smtClean="0"/>
          </a:p>
        </p:txBody>
      </p:sp>
      <p:sp>
        <p:nvSpPr>
          <p:cNvPr id="26631" name="Content Placeholder 2"/>
          <p:cNvSpPr txBox="1">
            <a:spLocks/>
          </p:cNvSpPr>
          <p:nvPr/>
        </p:nvSpPr>
        <p:spPr bwMode="auto">
          <a:xfrm>
            <a:off x="473075" y="1524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ct val="20000"/>
              </a:spcBef>
              <a:buChar char="•"/>
              <a:defRPr sz="2400">
                <a:solidFill>
                  <a:schemeClr val="tx1"/>
                </a:solidFill>
                <a:latin typeface="Arial" panose="020B0604020202020204" pitchFamily="34" charset="0"/>
              </a:defRPr>
            </a:lvl1pPr>
            <a:lvl2pPr marL="742950" indent="-285750" defTabSz="457200">
              <a:spcBef>
                <a:spcPct val="20000"/>
              </a:spcBef>
              <a:buChar char="–"/>
              <a:defRPr sz="2000">
                <a:solidFill>
                  <a:schemeClr val="tx1"/>
                </a:solidFill>
                <a:latin typeface="Arial" panose="020B0604020202020204" pitchFamily="34" charset="0"/>
              </a:defRPr>
            </a:lvl2pPr>
            <a:lvl3pPr marL="1143000" indent="-228600" defTabSz="457200">
              <a:spcBef>
                <a:spcPct val="20000"/>
              </a:spcBef>
              <a:buChar char="•"/>
              <a:defRPr>
                <a:solidFill>
                  <a:schemeClr val="tx1"/>
                </a:solidFill>
                <a:latin typeface="Arial" panose="020B0604020202020204" pitchFamily="34" charset="0"/>
              </a:defRPr>
            </a:lvl3pPr>
            <a:lvl4pPr marL="1600200" indent="-228600" defTabSz="457200">
              <a:spcBef>
                <a:spcPct val="20000"/>
              </a:spcBef>
              <a:buChar char="–"/>
              <a:defRPr sz="1600">
                <a:solidFill>
                  <a:schemeClr val="tx1"/>
                </a:solidFill>
                <a:latin typeface="Arial" panose="020B0604020202020204" pitchFamily="34" charset="0"/>
              </a:defRPr>
            </a:lvl4pPr>
            <a:lvl5pPr marL="2057400" indent="-228600" defTabSz="457200">
              <a:spcBef>
                <a:spcPct val="20000"/>
              </a:spcBef>
              <a:buChar char="»"/>
              <a:defRPr sz="16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400" dirty="0">
                <a:latin typeface="Courier New" panose="02070309020205020404" pitchFamily="49" charset="0"/>
                <a:cs typeface="Courier New" panose="02070309020205020404" pitchFamily="49" charset="0"/>
              </a:rPr>
              <a:t>GraphDatabaseService db = …</a:t>
            </a:r>
          </a:p>
          <a:p>
            <a:pPr eaLnBrk="1" hangingPunct="1">
              <a:buFontTx/>
              <a:buNone/>
            </a:pPr>
            <a:r>
              <a:rPr lang="en-US" altLang="en-US" sz="1400" dirty="0">
                <a:latin typeface="Courier New" panose="02070309020205020404" pitchFamily="49" charset="0"/>
                <a:cs typeface="Courier New" panose="02070309020205020404" pitchFamily="49" charset="0"/>
              </a:rPr>
              <a:t>Index&lt;Node&gt; species = doctorWhoDatabase.index(.forNodes("species");</a:t>
            </a:r>
          </a:p>
          <a:p>
            <a:pPr eaLnBrk="1" hangingPunct="1">
              <a:buFontTx/>
              <a:buNone/>
            </a:pPr>
            <a:r>
              <a:rPr lang="en-US" altLang="en-US" sz="1400" dirty="0">
                <a:latin typeface="Courier New" panose="02070309020205020404" pitchFamily="49" charset="0"/>
                <a:cs typeface="Courier New" panose="02070309020205020404" pitchFamily="49" charset="0"/>
              </a:rPr>
              <a:t>IndexHits&lt;Node&gt; speciesHits = species.</a:t>
            </a:r>
            <a:r>
              <a:rPr lang="en-US" altLang="en-US" sz="1400" b="1" dirty="0">
                <a:latin typeface="Courier New" panose="02070309020205020404" pitchFamily="49" charset="0"/>
                <a:cs typeface="Courier New" panose="02070309020205020404" pitchFamily="49" charset="0"/>
              </a:rPr>
              <a:t>query</a:t>
            </a:r>
            <a:r>
              <a:rPr lang="en-US" altLang="en-US" sz="1400" dirty="0">
                <a:latin typeface="Courier New" panose="02070309020205020404" pitchFamily="49" charset="0"/>
                <a:cs typeface="Courier New" panose="02070309020205020404" pitchFamily="49" charset="0"/>
              </a:rPr>
              <a:t>("species", "S*n");</a:t>
            </a:r>
          </a:p>
        </p:txBody>
      </p:sp>
      <p:sp>
        <p:nvSpPr>
          <p:cNvPr id="26632" name="TextBox 7"/>
          <p:cNvSpPr txBox="1">
            <a:spLocks noChangeArrowheads="1"/>
          </p:cNvSpPr>
          <p:nvPr/>
        </p:nvSpPr>
        <p:spPr bwMode="auto">
          <a:xfrm>
            <a:off x="457200" y="2909888"/>
            <a:ext cx="8548688"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latin typeface="Courier New" panose="02070309020205020404" pitchFamily="49" charset="0"/>
                <a:cs typeface="Courier New" panose="02070309020205020404" pitchFamily="49" charset="0"/>
              </a:rPr>
              <a:t>GraphDatabaseService db = …</a:t>
            </a:r>
          </a:p>
          <a:p>
            <a:pPr>
              <a:spcBef>
                <a:spcPct val="0"/>
              </a:spcBef>
              <a:buFontTx/>
              <a:buNone/>
            </a:pPr>
            <a:r>
              <a:rPr lang="en-US" altLang="en-US" sz="1400" dirty="0">
                <a:latin typeface="Courier New" panose="02070309020205020404" pitchFamily="49" charset="0"/>
                <a:cs typeface="Courier New" panose="02070309020205020404" pitchFamily="49" charset="0"/>
              </a:rPr>
              <a:t>Transaction tx = db.beginTx();</a:t>
            </a:r>
          </a:p>
          <a:p>
            <a:pPr>
              <a:spcBef>
                <a:spcPct val="0"/>
              </a:spcBef>
              <a:buFontTx/>
              <a:buNone/>
            </a:pPr>
            <a:r>
              <a:rPr lang="en-US" altLang="en-US" sz="1400" dirty="0">
                <a:latin typeface="Courier New" panose="02070309020205020404" pitchFamily="49" charset="0"/>
                <a:cs typeface="Courier New" panose="02070309020205020404" pitchFamily="49" charset="0"/>
              </a:rPr>
              <a:t>      try</a:t>
            </a:r>
          </a:p>
          <a:p>
            <a:pPr>
              <a:spcBef>
                <a:spcPct val="0"/>
              </a:spcBef>
              <a:buFontTx/>
              <a:buNone/>
            </a:pPr>
            <a:r>
              <a:rPr lang="en-US" altLang="en-US" sz="1400" dirty="0">
                <a:latin typeface="Courier New" panose="02070309020205020404" pitchFamily="49" charset="0"/>
                <a:cs typeface="Courier New" panose="02070309020205020404" pitchFamily="49" charset="0"/>
              </a:rPr>
              <a:t>	{</a:t>
            </a:r>
          </a:p>
          <a:p>
            <a:pPr>
              <a:spcBef>
                <a:spcPct val="0"/>
              </a:spcBef>
              <a:buFontTx/>
              <a:buNone/>
            </a:pPr>
            <a:r>
              <a:rPr lang="en-US" altLang="en-US" sz="1400" dirty="0">
                <a:latin typeface="Courier New" panose="02070309020205020404" pitchFamily="49" charset="0"/>
                <a:cs typeface="Courier New" panose="02070309020205020404" pitchFamily="49" charset="0"/>
              </a:rPr>
              <a:t>    	</a:t>
            </a:r>
            <a:r>
              <a:rPr lang="en-US" altLang="en-US" sz="1400" dirty="0" smtClean="0">
                <a:latin typeface="Courier New" panose="02070309020205020404" pitchFamily="49" charset="0"/>
                <a:cs typeface="Courier New" panose="02070309020205020404" pitchFamily="49" charset="0"/>
              </a:rPr>
              <a:t>	Node </a:t>
            </a:r>
            <a:r>
              <a:rPr lang="en-US" altLang="en-US" sz="1400" dirty="0">
                <a:latin typeface="Courier New" panose="02070309020205020404" pitchFamily="49" charset="0"/>
                <a:cs typeface="Courier New" panose="02070309020205020404" pitchFamily="49" charset="0"/>
              </a:rPr>
              <a:t>nixon= db.createNode();</a:t>
            </a:r>
          </a:p>
          <a:p>
            <a:pPr>
              <a:spcBef>
                <a:spcPct val="0"/>
              </a:spcBef>
              <a:buFontTx/>
              <a:buNone/>
            </a:pPr>
            <a:r>
              <a:rPr lang="en-US" altLang="en-US" sz="1400" dirty="0">
                <a:latin typeface="Courier New" panose="02070309020205020404" pitchFamily="49" charset="0"/>
                <a:cs typeface="Courier New" panose="02070309020205020404" pitchFamily="49" charset="0"/>
              </a:rPr>
              <a:t>    		nixon("character", "Richard Nixon");</a:t>
            </a:r>
          </a:p>
          <a:p>
            <a:pPr>
              <a:spcBef>
                <a:spcPct val="0"/>
              </a:spcBef>
              <a:buFontTx/>
              <a:buNone/>
            </a:pPr>
            <a:r>
              <a:rPr lang="en-US" altLang="en-US" sz="1400" dirty="0">
                <a:latin typeface="Courier New" panose="02070309020205020404" pitchFamily="49" charset="0"/>
                <a:cs typeface="Courier New" panose="02070309020205020404" pitchFamily="49" charset="0"/>
              </a:rPr>
              <a:t>    		db.index().forNodes("characters“</a:t>
            </a:r>
          </a:p>
          <a:p>
            <a:pPr>
              <a:spcBef>
                <a:spcPct val="0"/>
              </a:spcBef>
              <a:buFontTx/>
              <a:buNone/>
            </a:pPr>
            <a:r>
              <a:rPr lang="en-US" altLang="en-US" sz="1400" dirty="0">
                <a:latin typeface="Courier New" panose="02070309020205020404" pitchFamily="49" charset="0"/>
                <a:cs typeface="Courier New" panose="02070309020205020404" pitchFamily="49" charset="0"/>
              </a:rPr>
              <a:t>			 .add(	nixon,</a:t>
            </a:r>
          </a:p>
          <a:p>
            <a:pPr>
              <a:spcBef>
                <a:spcPct val="0"/>
              </a:spcBef>
              <a:buFontTx/>
              <a:buNone/>
            </a:pPr>
            <a:r>
              <a:rPr lang="en-US" altLang="en-US" sz="1400" dirty="0">
                <a:latin typeface="Courier New" panose="02070309020205020404" pitchFamily="49" charset="0"/>
                <a:cs typeface="Courier New" panose="02070309020205020404" pitchFamily="49" charset="0"/>
              </a:rPr>
              <a:t>				"character", 								nixon.getProperty("character"));</a:t>
            </a:r>
          </a:p>
          <a:p>
            <a:pPr>
              <a:spcBef>
                <a:spcPct val="0"/>
              </a:spcBef>
              <a:buFontTx/>
              <a:buNone/>
            </a:pPr>
            <a:r>
              <a:rPr lang="en-US" altLang="en-US" sz="1400" dirty="0">
                <a:latin typeface="Courier New" panose="02070309020205020404" pitchFamily="49" charset="0"/>
                <a:cs typeface="Courier New" panose="02070309020205020404" pitchFamily="49" charset="0"/>
              </a:rPr>
              <a:t>    		tx.success();</a:t>
            </a:r>
          </a:p>
          <a:p>
            <a:pPr>
              <a:spcBef>
                <a:spcPct val="0"/>
              </a:spcBef>
              <a:buFontTx/>
              <a:buNone/>
            </a:pPr>
            <a:r>
              <a:rPr lang="en-US" altLang="en-US" sz="1400" dirty="0">
                <a:latin typeface="Courier New" panose="02070309020205020404" pitchFamily="49" charset="0"/>
                <a:cs typeface="Courier New" panose="02070309020205020404" pitchFamily="49" charset="0"/>
              </a:rPr>
              <a:t>	}</a:t>
            </a:r>
          </a:p>
          <a:p>
            <a:pPr>
              <a:spcBef>
                <a:spcPct val="0"/>
              </a:spcBef>
              <a:buFontTx/>
              <a:buNone/>
            </a:pPr>
            <a:r>
              <a:rPr lang="en-US" altLang="en-US" sz="1400" dirty="0">
                <a:latin typeface="Courier New" panose="02070309020205020404" pitchFamily="49" charset="0"/>
                <a:cs typeface="Courier New" panose="02070309020205020404" pitchFamily="49" charset="0"/>
              </a:rPr>
              <a:t>	finally</a:t>
            </a:r>
          </a:p>
          <a:p>
            <a:pPr>
              <a:spcBef>
                <a:spcPct val="0"/>
              </a:spcBef>
              <a:buFontTx/>
              <a:buNone/>
            </a:pPr>
            <a:r>
              <a:rPr lang="en-US" altLang="en-US" sz="1400" dirty="0">
                <a:latin typeface="Courier New" panose="02070309020205020404" pitchFamily="49" charset="0"/>
                <a:cs typeface="Courier New" panose="02070309020205020404" pitchFamily="49" charset="0"/>
              </a:rPr>
              <a:t>	{</a:t>
            </a:r>
          </a:p>
          <a:p>
            <a:pPr>
              <a:spcBef>
                <a:spcPct val="0"/>
              </a:spcBef>
              <a:buFontTx/>
              <a:buNone/>
            </a:pPr>
            <a:r>
              <a:rPr lang="en-US" altLang="en-US" sz="1400" dirty="0">
                <a:latin typeface="Courier New" panose="02070309020205020404" pitchFamily="49" charset="0"/>
                <a:cs typeface="Courier New" panose="02070309020205020404" pitchFamily="49" charset="0"/>
              </a:rPr>
              <a:t>    		tx.finish();</a:t>
            </a:r>
          </a:p>
          <a:p>
            <a:pPr>
              <a:spcBef>
                <a:spcPct val="0"/>
              </a:spcBef>
              <a:buFontTx/>
              <a:buNone/>
            </a:pPr>
            <a:r>
              <a:rPr lang="en-US" altLang="en-US" sz="1400" dirty="0">
                <a:latin typeface="Courier New" panose="02070309020205020404" pitchFamily="49" charset="0"/>
                <a:cs typeface="Courier New" panose="02070309020205020404" pitchFamily="49" charset="0"/>
              </a:rPr>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smtClean="0"/>
              <a:t>Cypher Query Language (CQL)</a:t>
            </a:r>
          </a:p>
        </p:txBody>
      </p:sp>
      <p:sp>
        <p:nvSpPr>
          <p:cNvPr id="21507" name="Content Placeholder 2"/>
          <p:cNvSpPr>
            <a:spLocks noGrp="1"/>
          </p:cNvSpPr>
          <p:nvPr>
            <p:ph idx="1"/>
          </p:nvPr>
        </p:nvSpPr>
        <p:spPr>
          <a:xfrm>
            <a:off x="457200" y="1066800"/>
            <a:ext cx="8229600" cy="1447800"/>
          </a:xfrm>
        </p:spPr>
        <p:txBody>
          <a:bodyPr/>
          <a:lstStyle/>
          <a:p>
            <a:r>
              <a:rPr lang="en-US" altLang="en-US" sz="2000" dirty="0" smtClean="0"/>
              <a:t>Probably no pun intended (or is it?)</a:t>
            </a:r>
          </a:p>
          <a:p>
            <a:r>
              <a:rPr lang="en-US" altLang="en-US" sz="2000" dirty="0" smtClean="0"/>
              <a:t>A query language for Neo4j Graph Database.</a:t>
            </a:r>
          </a:p>
          <a:p>
            <a:r>
              <a:rPr lang="en-US" altLang="en-US" sz="2000" dirty="0" smtClean="0"/>
              <a:t>It is a declarative pattern-matching language</a:t>
            </a:r>
          </a:p>
          <a:p>
            <a:r>
              <a:rPr lang="en-US" altLang="en-US" sz="2000" dirty="0" smtClean="0"/>
              <a:t>It follows SQL-like syntax.</a:t>
            </a:r>
          </a:p>
          <a:p>
            <a:endParaRPr lang="en-US" altLang="en-US" dirty="0" smtClean="0"/>
          </a:p>
        </p:txBody>
      </p:sp>
      <p:sp>
        <p:nvSpPr>
          <p:cNvPr id="21508"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B00A039E-99D9-43FA-A8C0-F117FF06C51D}" type="datetime1">
              <a:rPr lang="en-US" altLang="en-US" sz="1400" smtClean="0"/>
              <a:t>7/11/2021</a:t>
            </a:fld>
            <a:endParaRPr lang="en-US" altLang="en-US" sz="1400" dirty="0" smtClean="0"/>
          </a:p>
        </p:txBody>
      </p:sp>
      <p:sp>
        <p:nvSpPr>
          <p:cNvPr id="21509"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3907/CSCI 6444-10: Big Data and Analytics</a:t>
            </a:r>
          </a:p>
        </p:txBody>
      </p:sp>
      <p:sp>
        <p:nvSpPr>
          <p:cNvPr id="21510"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10-</a:t>
            </a:r>
            <a:fld id="{FB60CFBC-B925-4B54-93A4-2A7CCD25002C}" type="slidenum">
              <a:rPr lang="en-US" altLang="en-US" sz="1400" smtClean="0"/>
              <a:pPr>
                <a:spcBef>
                  <a:spcPct val="0"/>
                </a:spcBef>
                <a:buFontTx/>
                <a:buNone/>
              </a:pPr>
              <a:t>47</a:t>
            </a:fld>
            <a:endParaRPr lang="en-US" altLang="en-US" sz="1400" dirty="0" smtClean="0"/>
          </a:p>
        </p:txBody>
      </p:sp>
      <p:pic>
        <p:nvPicPr>
          <p:cNvPr id="21511"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3050" y="2590800"/>
            <a:ext cx="5753100"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97825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Cypher Query Language</a:t>
            </a:r>
            <a:endParaRPr lang="en-US" dirty="0"/>
          </a:p>
        </p:txBody>
      </p:sp>
      <p:sp>
        <p:nvSpPr>
          <p:cNvPr id="3" name="Content Placeholder 2"/>
          <p:cNvSpPr>
            <a:spLocks noGrp="1"/>
          </p:cNvSpPr>
          <p:nvPr>
            <p:ph idx="1"/>
          </p:nvPr>
        </p:nvSpPr>
        <p:spPr/>
        <p:txBody>
          <a:bodyPr/>
          <a:lstStyle/>
          <a:p>
            <a:r>
              <a:rPr lang="en-US" sz="1800" dirty="0" smtClean="0">
                <a:latin typeface="Helvetica" pitchFamily="34" charset="0"/>
              </a:rPr>
              <a:t>A SQL-inspired language: describe </a:t>
            </a:r>
            <a:r>
              <a:rPr lang="en-US" sz="1800" dirty="0">
                <a:latin typeface="Helvetica" pitchFamily="34" charset="0"/>
              </a:rPr>
              <a:t>patterns in graphs visually using an ASCII-art syntax</a:t>
            </a:r>
          </a:p>
          <a:p>
            <a:r>
              <a:rPr lang="en-US" sz="1800" dirty="0" smtClean="0">
                <a:latin typeface="Helvetica" pitchFamily="34" charset="0"/>
              </a:rPr>
              <a:t>Declarative: allows </a:t>
            </a:r>
            <a:r>
              <a:rPr lang="en-US" sz="1800" dirty="0">
                <a:latin typeface="Helvetica" pitchFamily="34" charset="0"/>
              </a:rPr>
              <a:t>us to state </a:t>
            </a:r>
            <a:r>
              <a:rPr lang="en-US" sz="1800" b="1" dirty="0">
                <a:latin typeface="Helvetica" pitchFamily="34" charset="0"/>
              </a:rPr>
              <a:t>what</a:t>
            </a:r>
            <a:r>
              <a:rPr lang="en-US" sz="1800" dirty="0">
                <a:latin typeface="Helvetica" pitchFamily="34" charset="0"/>
              </a:rPr>
              <a:t> </a:t>
            </a:r>
            <a:r>
              <a:rPr lang="en-US" sz="1800" dirty="0" smtClean="0">
                <a:latin typeface="Helvetica" pitchFamily="34" charset="0"/>
              </a:rPr>
              <a:t>to </a:t>
            </a:r>
            <a:r>
              <a:rPr lang="en-US" sz="1800" dirty="0">
                <a:latin typeface="Helvetica" pitchFamily="34" charset="0"/>
              </a:rPr>
              <a:t>select, insert, update or delete from </a:t>
            </a:r>
            <a:r>
              <a:rPr lang="en-US" sz="1800" dirty="0" smtClean="0">
                <a:latin typeface="Helvetica" pitchFamily="34" charset="0"/>
              </a:rPr>
              <a:t>the </a:t>
            </a:r>
            <a:r>
              <a:rPr lang="en-US" sz="1800" dirty="0">
                <a:latin typeface="Helvetica" pitchFamily="34" charset="0"/>
              </a:rPr>
              <a:t>graph data without requiring us to describe exactly </a:t>
            </a:r>
            <a:r>
              <a:rPr lang="en-US" sz="1800" b="1" dirty="0">
                <a:latin typeface="Helvetica" pitchFamily="34" charset="0"/>
              </a:rPr>
              <a:t>how</a:t>
            </a:r>
            <a:r>
              <a:rPr lang="en-US" sz="1800" dirty="0">
                <a:latin typeface="Helvetica" pitchFamily="34" charset="0"/>
              </a:rPr>
              <a:t> to do it</a:t>
            </a:r>
          </a:p>
          <a:p>
            <a:r>
              <a:rPr lang="en-US" sz="1800" dirty="0" smtClean="0">
                <a:latin typeface="Helvetica" pitchFamily="34" charset="0"/>
              </a:rPr>
              <a:t>Provides </a:t>
            </a:r>
            <a:r>
              <a:rPr lang="en-US" sz="1800" dirty="0">
                <a:latin typeface="Helvetica" pitchFamily="34" charset="0"/>
              </a:rPr>
              <a:t>clauses for searching for patterns, writing, updating, and deleting data</a:t>
            </a:r>
          </a:p>
          <a:p>
            <a:r>
              <a:rPr lang="en-US" sz="1800" dirty="0">
                <a:latin typeface="Helvetica" pitchFamily="34" charset="0"/>
              </a:rPr>
              <a:t>Queries are built up using various </a:t>
            </a:r>
            <a:r>
              <a:rPr lang="en-US" sz="1800" dirty="0" smtClean="0">
                <a:latin typeface="Helvetica" pitchFamily="34" charset="0"/>
              </a:rPr>
              <a:t>clauses.</a:t>
            </a:r>
          </a:p>
          <a:p>
            <a:pPr lvl="1"/>
            <a:r>
              <a:rPr lang="en-US" sz="1400" dirty="0" smtClean="0">
                <a:latin typeface="Helvetica" pitchFamily="34" charset="0"/>
              </a:rPr>
              <a:t>Clauses </a:t>
            </a:r>
            <a:r>
              <a:rPr lang="en-US" sz="1400" dirty="0">
                <a:latin typeface="Helvetica" pitchFamily="34" charset="0"/>
              </a:rPr>
              <a:t>are chained together, and the they feed intermediate result sets between each other</a:t>
            </a:r>
          </a:p>
          <a:p>
            <a:r>
              <a:rPr lang="en-US" sz="1800" dirty="0">
                <a:latin typeface="Helvetica" pitchFamily="34" charset="0"/>
              </a:rPr>
              <a:t>Cypher query gets compiled to an execution plan that can run and produce the desired result</a:t>
            </a:r>
          </a:p>
          <a:p>
            <a:r>
              <a:rPr lang="en-US" sz="1800" dirty="0">
                <a:latin typeface="Helvetica" pitchFamily="34" charset="0"/>
              </a:rPr>
              <a:t>Statistical information about the database is kept up to date to optimize the execution plan</a:t>
            </a:r>
          </a:p>
          <a:p>
            <a:r>
              <a:rPr lang="en-US" sz="1800" dirty="0">
                <a:latin typeface="Helvetica" pitchFamily="34" charset="0"/>
              </a:rPr>
              <a:t>Indexes on Node or Relationships properties are supported to improve the performance of the application</a:t>
            </a:r>
          </a:p>
          <a:p>
            <a:endParaRPr lang="en-US" dirty="0"/>
          </a:p>
        </p:txBody>
      </p:sp>
      <p:sp>
        <p:nvSpPr>
          <p:cNvPr id="4" name="Date Placeholder 3"/>
          <p:cNvSpPr>
            <a:spLocks noGrp="1"/>
          </p:cNvSpPr>
          <p:nvPr>
            <p:ph type="dt" sz="half" idx="10"/>
          </p:nvPr>
        </p:nvSpPr>
        <p:spPr/>
        <p:txBody>
          <a:bodyPr/>
          <a:lstStyle/>
          <a:p>
            <a:pPr>
              <a:defRPr/>
            </a:pPr>
            <a:fld id="{989FE9FB-CD37-44B7-AE9D-07FD651E6CC9}" type="datetime1">
              <a:rPr lang="en-US" altLang="en-US" smtClean="0"/>
              <a:t>7/11/2021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CSCI 3907/CSCI 6444-10: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10-</a:t>
            </a:r>
            <a:fld id="{12815778-71CE-43BB-B500-522A2BEC40BF}" type="slidenum">
              <a:rPr lang="en-US" altLang="en-US" smtClean="0"/>
              <a:pPr>
                <a:defRPr/>
              </a:pPr>
              <a:t>48</a:t>
            </a:fld>
            <a:endParaRPr lang="en-US" altLang="en-US" dirty="0"/>
          </a:p>
        </p:txBody>
      </p:sp>
    </p:spTree>
    <p:extLst>
      <p:ext uri="{BB962C8B-B14F-4D97-AF65-F5344CB8AC3E}">
        <p14:creationId xmlns:p14="http://schemas.microsoft.com/office/powerpoint/2010/main" val="1350223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CB71C924-DB31-42B5-99D1-D1C7E44DA050}" type="datetime1">
              <a:rPr lang="en-US" altLang="en-US" sz="1400" smtClean="0"/>
              <a:t>7/11/2021</a:t>
            </a:fld>
            <a:endParaRPr lang="en-US" altLang="en-US" sz="1400" dirty="0" smtClean="0"/>
          </a:p>
        </p:txBody>
      </p:sp>
      <p:sp>
        <p:nvSpPr>
          <p:cNvPr id="29699"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3907/CSCI 6444-10: Big Data and Analytics</a:t>
            </a:r>
          </a:p>
        </p:txBody>
      </p:sp>
      <p:sp>
        <p:nvSpPr>
          <p:cNvPr id="29700"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10-</a:t>
            </a:r>
            <a:fld id="{6F5ED2CD-7BD0-460A-B467-9B293F457FA3}" type="slidenum">
              <a:rPr lang="en-US" altLang="en-US" sz="1400" smtClean="0"/>
              <a:pPr>
                <a:spcBef>
                  <a:spcPct val="0"/>
                </a:spcBef>
                <a:buFontTx/>
                <a:buNone/>
              </a:pPr>
              <a:t>49</a:t>
            </a:fld>
            <a:endParaRPr lang="en-US" altLang="en-US" sz="1400" dirty="0" smtClean="0"/>
          </a:p>
        </p:txBody>
      </p:sp>
      <p:sp>
        <p:nvSpPr>
          <p:cNvPr id="29701" name="Rectangle 2"/>
          <p:cNvSpPr>
            <a:spLocks noGrp="1" noChangeArrowheads="1"/>
          </p:cNvSpPr>
          <p:nvPr>
            <p:ph type="title"/>
          </p:nvPr>
        </p:nvSpPr>
        <p:spPr/>
        <p:txBody>
          <a:bodyPr/>
          <a:lstStyle/>
          <a:p>
            <a:pPr eaLnBrk="1" hangingPunct="1"/>
            <a:r>
              <a:rPr lang="en-US" altLang="en-US" dirty="0" smtClean="0"/>
              <a:t>Graphs &amp; Networks: Challenges</a:t>
            </a:r>
          </a:p>
        </p:txBody>
      </p:sp>
      <p:sp>
        <p:nvSpPr>
          <p:cNvPr id="29702" name="Rectangle 3"/>
          <p:cNvSpPr>
            <a:spLocks noGrp="1" noChangeArrowheads="1"/>
          </p:cNvSpPr>
          <p:nvPr>
            <p:ph type="body" idx="1"/>
          </p:nvPr>
        </p:nvSpPr>
        <p:spPr/>
        <p:txBody>
          <a:bodyPr/>
          <a:lstStyle/>
          <a:p>
            <a:pPr eaLnBrk="1" hangingPunct="1"/>
            <a:r>
              <a:rPr lang="en-US" altLang="en-US" sz="2000" dirty="0" smtClean="0"/>
              <a:t>Consider Facebook:</a:t>
            </a:r>
          </a:p>
          <a:p>
            <a:pPr lvl="1" eaLnBrk="1" hangingPunct="1"/>
            <a:r>
              <a:rPr lang="en-US" altLang="en-US" sz="1800" dirty="0" smtClean="0"/>
              <a:t>Over 2+ billion active users (as of 2017)</a:t>
            </a:r>
          </a:p>
          <a:p>
            <a:pPr lvl="1" eaLnBrk="1" hangingPunct="1"/>
            <a:r>
              <a:rPr lang="en-US" altLang="en-US" sz="1800" dirty="0" smtClean="0"/>
              <a:t>The graph of active users (as indicated by Friends) is both growing and changing topologically</a:t>
            </a:r>
          </a:p>
          <a:p>
            <a:pPr lvl="1" eaLnBrk="1" hangingPunct="1"/>
            <a:r>
              <a:rPr lang="en-US" altLang="en-US" sz="1800" dirty="0" smtClean="0"/>
              <a:t>Simple measures of growth fail to describe this graph</a:t>
            </a:r>
          </a:p>
          <a:p>
            <a:pPr eaLnBrk="1" hangingPunct="1"/>
            <a:r>
              <a:rPr lang="en-US" altLang="en-US" sz="2000" dirty="0" smtClean="0"/>
              <a:t>Some issues:</a:t>
            </a:r>
          </a:p>
          <a:p>
            <a:pPr lvl="1" eaLnBrk="1" hangingPunct="1"/>
            <a:r>
              <a:rPr lang="en-US" altLang="en-US" sz="1800" dirty="0" smtClean="0"/>
              <a:t>Real-life graphs are distributed across multiple nodes</a:t>
            </a:r>
          </a:p>
          <a:p>
            <a:pPr lvl="1" eaLnBrk="1" hangingPunct="1"/>
            <a:r>
              <a:rPr lang="en-US" altLang="en-US" sz="1800" dirty="0" smtClean="0"/>
              <a:t>Topology: interaction graph is low-diameter compared to total graph</a:t>
            </a:r>
          </a:p>
          <a:p>
            <a:pPr lvl="1" eaLnBrk="1" hangingPunct="1"/>
            <a:r>
              <a:rPr lang="en-US" altLang="en-US" sz="1800" dirty="0" smtClean="0"/>
              <a:t>Irregular Communities: size varies based on interest, geography, etc.</a:t>
            </a:r>
          </a:p>
          <a:p>
            <a:pPr lvl="1" eaLnBrk="1" hangingPunct="1"/>
            <a:r>
              <a:rPr lang="en-US" altLang="en-US" sz="1800" dirty="0" smtClean="0"/>
              <a:t>Overlap: members belong to many different communities</a:t>
            </a:r>
          </a:p>
          <a:p>
            <a:pPr lvl="1" eaLnBrk="1" hangingPunct="1"/>
            <a:r>
              <a:rPr lang="en-US" altLang="en-US" sz="1800" dirty="0" smtClean="0"/>
              <a:t>Allegiance: members join and leave communities at varying rates</a:t>
            </a:r>
          </a:p>
          <a:p>
            <a:pPr lvl="1" eaLnBrk="1" hangingPunct="1"/>
            <a:r>
              <a:rPr lang="en-US" altLang="en-US" sz="1800" dirty="0" smtClean="0"/>
              <a:t>Community structure: varies from community to community, so many possible templates</a:t>
            </a:r>
          </a:p>
          <a:p>
            <a:pPr eaLnBrk="1" hangingPunct="1"/>
            <a:r>
              <a:rPr lang="en-US" altLang="en-US" sz="2000" dirty="0" smtClean="0"/>
              <a:t>In short, traditional graph theory does not handle dynamically changing graphs very well.</a:t>
            </a:r>
          </a:p>
          <a:p>
            <a:pPr eaLnBrk="1" hangingPunct="1"/>
            <a:endParaRPr lang="en-US" altLang="en-US" sz="20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Graph Elements</a:t>
            </a:r>
            <a:endParaRPr lang="en-US" dirty="0"/>
          </a:p>
        </p:txBody>
      </p:sp>
      <p:sp>
        <p:nvSpPr>
          <p:cNvPr id="3" name="Content Placeholder 2"/>
          <p:cNvSpPr>
            <a:spLocks noGrp="1"/>
          </p:cNvSpPr>
          <p:nvPr>
            <p:ph idx="1"/>
          </p:nvPr>
        </p:nvSpPr>
        <p:spPr/>
        <p:txBody>
          <a:bodyPr/>
          <a:lstStyle/>
          <a:p>
            <a:r>
              <a:rPr lang="en-US" dirty="0"/>
              <a:t>CG includes classes, relations, individuals and </a:t>
            </a:r>
            <a:r>
              <a:rPr lang="en-US" dirty="0" smtClean="0"/>
              <a:t>quantifiers.</a:t>
            </a:r>
          </a:p>
          <a:p>
            <a:r>
              <a:rPr lang="en-US" dirty="0" smtClean="0"/>
              <a:t>Its semantics come from First Order Predicate Logic (FOPL).</a:t>
            </a:r>
          </a:p>
          <a:p>
            <a:r>
              <a:rPr lang="en-US" altLang="en-US" dirty="0" smtClean="0"/>
              <a:t>CG </a:t>
            </a:r>
            <a:r>
              <a:rPr lang="en-US" altLang="en-US" dirty="0"/>
              <a:t>Structure</a:t>
            </a:r>
          </a:p>
          <a:p>
            <a:pPr lvl="1"/>
            <a:r>
              <a:rPr lang="en-US" altLang="en-US" dirty="0"/>
              <a:t>Finite, connected, bipartite</a:t>
            </a:r>
          </a:p>
          <a:p>
            <a:pPr lvl="1"/>
            <a:r>
              <a:rPr lang="en-US" altLang="en-US" dirty="0"/>
              <a:t>Arcs are not labeled</a:t>
            </a:r>
          </a:p>
          <a:p>
            <a:pPr lvl="1"/>
            <a:r>
              <a:rPr lang="en-US" altLang="en-US" dirty="0"/>
              <a:t>Conceptual relation nodes are introduced between concepts</a:t>
            </a:r>
          </a:p>
          <a:p>
            <a:pPr lvl="1"/>
            <a:r>
              <a:rPr lang="en-US" altLang="en-US" dirty="0"/>
              <a:t>The bipartite nature of the graph means concepts can only link to conceptual relations and vice versa</a:t>
            </a:r>
          </a:p>
          <a:p>
            <a:pPr lvl="1"/>
            <a:r>
              <a:rPr lang="en-US" altLang="en-US" dirty="0"/>
              <a:t>In drawings, concepts are shown in boxes and conceptual relations in ellipses</a:t>
            </a:r>
          </a:p>
          <a:p>
            <a:endParaRPr lang="en-US" dirty="0"/>
          </a:p>
        </p:txBody>
      </p:sp>
      <p:sp>
        <p:nvSpPr>
          <p:cNvPr id="4" name="Date Placeholder 3"/>
          <p:cNvSpPr>
            <a:spLocks noGrp="1"/>
          </p:cNvSpPr>
          <p:nvPr>
            <p:ph type="dt" sz="half" idx="10"/>
          </p:nvPr>
        </p:nvSpPr>
        <p:spPr/>
        <p:txBody>
          <a:bodyPr/>
          <a:lstStyle/>
          <a:p>
            <a:pPr>
              <a:defRPr/>
            </a:pPr>
            <a:fld id="{407AA62D-AFD4-4FDD-97D1-326C6C318419}" type="datetime1">
              <a:rPr lang="en-US" altLang="en-US" smtClean="0"/>
              <a:t>7/11/2021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CSCI 3907/CSCI 6444: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10-</a:t>
            </a:r>
            <a:fld id="{12815778-71CE-43BB-B500-522A2BEC40BF}" type="slidenum">
              <a:rPr lang="en-US" altLang="en-US" smtClean="0"/>
              <a:pPr>
                <a:defRPr/>
              </a:pPr>
              <a:t>5</a:t>
            </a:fld>
            <a:endParaRPr lang="en-US" altLang="en-US" dirty="0"/>
          </a:p>
        </p:txBody>
      </p:sp>
    </p:spTree>
    <p:extLst>
      <p:ext uri="{BB962C8B-B14F-4D97-AF65-F5344CB8AC3E}">
        <p14:creationId xmlns:p14="http://schemas.microsoft.com/office/powerpoint/2010/main" val="9889408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8A455F28-1E75-46CA-807E-F4C0FC23C76C}" type="datetime1">
              <a:rPr lang="en-US" altLang="en-US" sz="1400" smtClean="0"/>
              <a:t>7/11/2021</a:t>
            </a:fld>
            <a:endParaRPr lang="en-US" altLang="en-US" sz="1400" dirty="0" smtClean="0"/>
          </a:p>
        </p:txBody>
      </p:sp>
      <p:sp>
        <p:nvSpPr>
          <p:cNvPr id="31747"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3907/CSCI 6444-10: Big Data and Analytics</a:t>
            </a:r>
          </a:p>
        </p:txBody>
      </p:sp>
      <p:sp>
        <p:nvSpPr>
          <p:cNvPr id="31748"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10-</a:t>
            </a:r>
            <a:fld id="{CF2A33BA-62DF-4591-AD2C-B184D9F699BE}" type="slidenum">
              <a:rPr lang="en-US" altLang="en-US" sz="1400" smtClean="0"/>
              <a:pPr>
                <a:spcBef>
                  <a:spcPct val="0"/>
                </a:spcBef>
                <a:buFontTx/>
                <a:buNone/>
              </a:pPr>
              <a:t>50</a:t>
            </a:fld>
            <a:endParaRPr lang="en-US" altLang="en-US" sz="1400" dirty="0" smtClean="0"/>
          </a:p>
        </p:txBody>
      </p:sp>
      <p:sp>
        <p:nvSpPr>
          <p:cNvPr id="31749" name="Rectangle 2"/>
          <p:cNvSpPr>
            <a:spLocks noGrp="1" noChangeArrowheads="1"/>
          </p:cNvSpPr>
          <p:nvPr>
            <p:ph type="title"/>
          </p:nvPr>
        </p:nvSpPr>
        <p:spPr/>
        <p:txBody>
          <a:bodyPr/>
          <a:lstStyle/>
          <a:p>
            <a:pPr eaLnBrk="1" hangingPunct="1"/>
            <a:r>
              <a:rPr lang="en-US" altLang="en-US" dirty="0" smtClean="0"/>
              <a:t>Graphs &amp; Networks: Challenges - I</a:t>
            </a:r>
          </a:p>
        </p:txBody>
      </p:sp>
      <p:sp>
        <p:nvSpPr>
          <p:cNvPr id="31750" name="Rectangle 3"/>
          <p:cNvSpPr>
            <a:spLocks noGrp="1" noChangeArrowheads="1"/>
          </p:cNvSpPr>
          <p:nvPr>
            <p:ph type="body" idx="1"/>
          </p:nvPr>
        </p:nvSpPr>
        <p:spPr/>
        <p:txBody>
          <a:bodyPr/>
          <a:lstStyle/>
          <a:p>
            <a:pPr eaLnBrk="1" hangingPunct="1"/>
            <a:r>
              <a:rPr lang="en-US" altLang="en-US" u="sng" dirty="0" smtClean="0"/>
              <a:t>Problem</a:t>
            </a:r>
            <a:r>
              <a:rPr lang="en-US" altLang="en-US" dirty="0" smtClean="0"/>
              <a:t>: static algorithms over dynamic graphs do not perform very well; need new algorithms</a:t>
            </a:r>
          </a:p>
          <a:p>
            <a:pPr eaLnBrk="1" hangingPunct="1"/>
            <a:r>
              <a:rPr lang="en-US" altLang="en-US" u="sng" dirty="0" smtClean="0"/>
              <a:t>Problem</a:t>
            </a:r>
            <a:r>
              <a:rPr lang="en-US" altLang="en-US" dirty="0" smtClean="0"/>
              <a:t>: sparse graphs can be recast as sparse matrices or sets of sparse linear equations</a:t>
            </a:r>
          </a:p>
          <a:p>
            <a:pPr lvl="1" eaLnBrk="1" hangingPunct="1"/>
            <a:r>
              <a:rPr lang="en-US" altLang="en-US" sz="2400" dirty="0" smtClean="0"/>
              <a:t>Just shift the computational burden</a:t>
            </a:r>
          </a:p>
          <a:p>
            <a:pPr lvl="1" eaLnBrk="1" hangingPunct="1"/>
            <a:r>
              <a:rPr lang="en-US" altLang="en-US" sz="2400" dirty="0" smtClean="0"/>
              <a:t>Does not work well when you have attributes associated with nodes and edges</a:t>
            </a:r>
          </a:p>
          <a:p>
            <a:pPr eaLnBrk="1" hangingPunct="1"/>
            <a:r>
              <a:rPr lang="en-US" altLang="en-US" u="sng" dirty="0" smtClean="0"/>
              <a:t>Problem</a:t>
            </a:r>
            <a:r>
              <a:rPr lang="en-US" altLang="en-US" dirty="0" smtClean="0"/>
              <a:t>: Handling noisy or incomplete information in graphs</a:t>
            </a:r>
          </a:p>
          <a:p>
            <a:pPr lvl="1" eaLnBrk="1" hangingPunct="1"/>
            <a:r>
              <a:rPr lang="en-US" altLang="en-US" dirty="0" smtClean="0"/>
              <a:t>Suppose you have templates for a certain class of nodes</a:t>
            </a:r>
          </a:p>
          <a:p>
            <a:pPr lvl="1" eaLnBrk="1" hangingPunct="1"/>
            <a:r>
              <a:rPr lang="en-US" altLang="en-US" dirty="0" smtClean="0"/>
              <a:t>If some information is missing in a node instantiated from a template, will your graph algorithms fail</a:t>
            </a:r>
          </a:p>
          <a:p>
            <a:pPr lvl="1" eaLnBrk="1" hangingPunct="1"/>
            <a:r>
              <a:rPr lang="en-US" altLang="en-US" dirty="0" smtClean="0"/>
              <a:t>How to ensure your graph algorithms proceed gracefully</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dirty="0" smtClean="0"/>
              <a:t>Graphs &amp; Networks: Challenges - II</a:t>
            </a:r>
          </a:p>
        </p:txBody>
      </p:sp>
      <p:sp>
        <p:nvSpPr>
          <p:cNvPr id="32771" name="Content Placeholder 2"/>
          <p:cNvSpPr>
            <a:spLocks noGrp="1"/>
          </p:cNvSpPr>
          <p:nvPr>
            <p:ph idx="1"/>
          </p:nvPr>
        </p:nvSpPr>
        <p:spPr/>
        <p:txBody>
          <a:bodyPr/>
          <a:lstStyle/>
          <a:p>
            <a:pPr eaLnBrk="1" hangingPunct="1"/>
            <a:r>
              <a:rPr lang="en-US" altLang="en-US" u="sng" dirty="0" smtClean="0"/>
              <a:t>Problem</a:t>
            </a:r>
            <a:r>
              <a:rPr lang="en-US" altLang="en-US" dirty="0" smtClean="0"/>
              <a:t>: sampling a dynamic graph/network at fixed intervals – what can we learn?</a:t>
            </a:r>
          </a:p>
          <a:p>
            <a:pPr eaLnBrk="1" hangingPunct="1"/>
            <a:endParaRPr lang="en-US" altLang="en-US" dirty="0" smtClean="0"/>
          </a:p>
          <a:p>
            <a:pPr eaLnBrk="1" hangingPunct="1"/>
            <a:r>
              <a:rPr lang="en-US" altLang="en-US" u="sng" dirty="0" smtClean="0"/>
              <a:t>Problem</a:t>
            </a:r>
            <a:r>
              <a:rPr lang="en-US" altLang="en-US" dirty="0" smtClean="0"/>
              <a:t>: multiple edges connecting nodes lead to multiple paths through the graph?</a:t>
            </a:r>
          </a:p>
          <a:p>
            <a:pPr lvl="1" eaLnBrk="1" hangingPunct="1"/>
            <a:r>
              <a:rPr lang="en-US" altLang="en-US" dirty="0" smtClean="0"/>
              <a:t>How does the number of paths increase?</a:t>
            </a:r>
          </a:p>
          <a:p>
            <a:pPr eaLnBrk="1" hangingPunct="1"/>
            <a:endParaRPr lang="en-US" altLang="en-US" dirty="0" smtClean="0"/>
          </a:p>
          <a:p>
            <a:pPr eaLnBrk="1" hangingPunct="1"/>
            <a:r>
              <a:rPr lang="en-US" altLang="en-US" u="sng" dirty="0" smtClean="0"/>
              <a:t>Problem</a:t>
            </a:r>
            <a:r>
              <a:rPr lang="en-US" altLang="en-US" dirty="0" smtClean="0"/>
              <a:t>: merging or splitting graphs; what are the criteria</a:t>
            </a:r>
            <a:r>
              <a:rPr lang="en-US" altLang="en-US" dirty="0" smtClean="0"/>
              <a:t>?</a:t>
            </a:r>
            <a:endParaRPr lang="en-US" altLang="en-US" dirty="0" smtClean="0"/>
          </a:p>
          <a:p>
            <a:pPr eaLnBrk="1" hangingPunct="1">
              <a:buFontTx/>
              <a:buNone/>
            </a:pPr>
            <a:r>
              <a:rPr lang="en-US" altLang="en-US" dirty="0" smtClean="0"/>
              <a:t>	(Equivalent to the Merge Problem in Ontologies)</a:t>
            </a:r>
          </a:p>
          <a:p>
            <a:endParaRPr lang="en-US" altLang="en-US" dirty="0" smtClean="0"/>
          </a:p>
        </p:txBody>
      </p:sp>
      <p:sp>
        <p:nvSpPr>
          <p:cNvPr id="32772" name="Date Placeholder 3"/>
          <p:cNvSpPr>
            <a:spLocks noGrp="1"/>
          </p:cNvSpPr>
          <p:nvPr>
            <p:ph type="dt" sz="quarter" idx="10"/>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982E08E-2D52-4320-B5FC-6CB9FE2B9F71}" type="datetime1">
              <a:rPr lang="en-US" altLang="en-US" smtClean="0"/>
              <a:t>7/11/2021</a:t>
            </a:fld>
            <a:endParaRPr lang="en-US" altLang="en-US" dirty="0" smtClean="0"/>
          </a:p>
        </p:txBody>
      </p:sp>
      <p:sp>
        <p:nvSpPr>
          <p:cNvPr id="32773" name="Footer Placeholder 4"/>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smtClean="0"/>
              <a:t>CSCI 3907/CSCI 6444-10: Big Data and Analytics</a:t>
            </a:r>
          </a:p>
        </p:txBody>
      </p:sp>
      <p:sp>
        <p:nvSpPr>
          <p:cNvPr id="32774"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smtClean="0"/>
              <a:t>10-</a:t>
            </a:r>
            <a:fld id="{161FBCAF-E08B-4EED-AB99-E9907442B2E6}" type="slidenum">
              <a:rPr lang="en-US" altLang="en-US" smtClean="0"/>
              <a:pPr/>
              <a:t>51</a:t>
            </a:fld>
            <a:endParaRPr lang="en-US" altLang="en-US" dirty="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CDAEFB5D-8FF1-4F1D-9897-C2255BF7409F}" type="datetime1">
              <a:rPr lang="en-US" altLang="en-US" sz="1400" smtClean="0"/>
              <a:t>7/11/2021</a:t>
            </a:fld>
            <a:endParaRPr lang="en-US" altLang="en-US" sz="1400" dirty="0" smtClean="0"/>
          </a:p>
        </p:txBody>
      </p:sp>
      <p:sp>
        <p:nvSpPr>
          <p:cNvPr id="69635"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3907/CSCI 6444-10: Big Data and Analytics</a:t>
            </a:r>
          </a:p>
        </p:txBody>
      </p:sp>
      <p:sp>
        <p:nvSpPr>
          <p:cNvPr id="69636"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10-</a:t>
            </a:r>
            <a:fld id="{50C96BF9-AA4D-4944-A63D-E77593347207}" type="slidenum">
              <a:rPr lang="en-US" altLang="en-US" sz="1400" smtClean="0"/>
              <a:pPr>
                <a:spcBef>
                  <a:spcPct val="0"/>
                </a:spcBef>
                <a:buFontTx/>
                <a:buNone/>
              </a:pPr>
              <a:t>52</a:t>
            </a:fld>
            <a:endParaRPr lang="en-US" altLang="en-US" sz="1400" dirty="0" smtClean="0"/>
          </a:p>
        </p:txBody>
      </p:sp>
      <p:sp>
        <p:nvSpPr>
          <p:cNvPr id="69637" name="Rectangle 2"/>
          <p:cNvSpPr>
            <a:spLocks noGrp="1" noChangeArrowheads="1"/>
          </p:cNvSpPr>
          <p:nvPr>
            <p:ph type="title"/>
          </p:nvPr>
        </p:nvSpPr>
        <p:spPr/>
        <p:txBody>
          <a:bodyPr/>
          <a:lstStyle/>
          <a:p>
            <a:pPr eaLnBrk="1" hangingPunct="1"/>
            <a:r>
              <a:rPr lang="en-US" altLang="en-US" dirty="0" smtClean="0"/>
              <a:t>References</a:t>
            </a:r>
          </a:p>
        </p:txBody>
      </p:sp>
      <p:sp>
        <p:nvSpPr>
          <p:cNvPr id="69638" name="Rectangle 3"/>
          <p:cNvSpPr>
            <a:spLocks noGrp="1" noChangeArrowheads="1"/>
          </p:cNvSpPr>
          <p:nvPr>
            <p:ph type="body" idx="1"/>
          </p:nvPr>
        </p:nvSpPr>
        <p:spPr/>
        <p:txBody>
          <a:bodyPr/>
          <a:lstStyle/>
          <a:p>
            <a:pPr eaLnBrk="1" hangingPunct="1"/>
            <a:r>
              <a:rPr lang="en-US" altLang="en-US" sz="1600" dirty="0" smtClean="0"/>
              <a:t>Barabasi, Albert-Laszlo. 2002. </a:t>
            </a:r>
            <a:r>
              <a:rPr lang="en-US" altLang="en-US" sz="1600" i="1" dirty="0" smtClean="0"/>
              <a:t>Linked: The New Science of Networks</a:t>
            </a:r>
            <a:r>
              <a:rPr lang="en-US" altLang="en-US" sz="1600" dirty="0" smtClean="0"/>
              <a:t>. Cambridge: Perseus Publishing </a:t>
            </a:r>
          </a:p>
          <a:p>
            <a:pPr eaLnBrk="1" hangingPunct="1"/>
            <a:r>
              <a:rPr lang="en-US" altLang="en-US" sz="1600" dirty="0" smtClean="0"/>
              <a:t>Robinson, I., J. Webber, and E. Eifrem. 2015. </a:t>
            </a:r>
            <a:r>
              <a:rPr lang="en-US" altLang="en-US" sz="1600" i="1" dirty="0" smtClean="0"/>
              <a:t>Graph Databases</a:t>
            </a:r>
            <a:r>
              <a:rPr lang="en-US" altLang="en-US" sz="1600" dirty="0" smtClean="0"/>
              <a:t>, Neo Technologies, Inc., published by O’Reilly Media. </a:t>
            </a:r>
            <a:r>
              <a:rPr lang="en-US" sz="1600" dirty="0">
                <a:latin typeface="Helvetica" pitchFamily="34" charset="0"/>
              </a:rPr>
              <a:t>Sebastopol, CA: </a:t>
            </a:r>
            <a:endParaRPr lang="en-US" altLang="en-US" sz="1600" dirty="0" smtClean="0"/>
          </a:p>
          <a:p>
            <a:pPr eaLnBrk="1" hangingPunct="1"/>
            <a:r>
              <a:rPr lang="en-US" altLang="en-US" sz="1600" dirty="0" smtClean="0"/>
              <a:t>Scott, John. 2000. </a:t>
            </a:r>
            <a:r>
              <a:rPr lang="en-US" altLang="en-US" sz="1600" i="1" dirty="0" smtClean="0"/>
              <a:t>Social Network Analysis: A Handbook</a:t>
            </a:r>
            <a:r>
              <a:rPr lang="en-US" altLang="en-US" sz="1600" dirty="0" smtClean="0"/>
              <a:t>. London: Sage Publications.</a:t>
            </a:r>
          </a:p>
          <a:p>
            <a:pPr eaLnBrk="1" hangingPunct="1"/>
            <a:r>
              <a:rPr lang="en-US" altLang="en-US" sz="1600" dirty="0" smtClean="0"/>
              <a:t>Wasserman, Stanley, and Katherine Faust. 1994. </a:t>
            </a:r>
            <a:r>
              <a:rPr lang="en-US" altLang="en-US" sz="1600" i="1" dirty="0" smtClean="0"/>
              <a:t>Social Network Analysis</a:t>
            </a:r>
            <a:r>
              <a:rPr lang="en-US" altLang="en-US" sz="1600" dirty="0" smtClean="0"/>
              <a:t>: Cambridge University Press.</a:t>
            </a:r>
          </a:p>
          <a:p>
            <a:r>
              <a:rPr lang="en-US" sz="1600" dirty="0">
                <a:latin typeface="Helvetica" pitchFamily="34" charset="0"/>
              </a:rPr>
              <a:t>Neo4j Web site: </a:t>
            </a:r>
            <a:r>
              <a:rPr lang="en-US" sz="1600" dirty="0">
                <a:latin typeface="Helvetica" pitchFamily="34" charset="0"/>
                <a:hlinkClick r:id="rId3"/>
              </a:rPr>
              <a:t>https://neo4j.com/</a:t>
            </a:r>
            <a:endParaRPr lang="en-US" sz="1600" dirty="0">
              <a:latin typeface="Helvetica" pitchFamily="34" charset="0"/>
            </a:endParaRPr>
          </a:p>
          <a:p>
            <a:r>
              <a:rPr lang="en-US" sz="1600" dirty="0" smtClean="0">
                <a:latin typeface="Helvetica" pitchFamily="34" charset="0"/>
              </a:rPr>
              <a:t>Cypher </a:t>
            </a:r>
            <a:r>
              <a:rPr lang="en-US" sz="1600" dirty="0">
                <a:latin typeface="Helvetica" pitchFamily="34" charset="0"/>
              </a:rPr>
              <a:t>Refcard </a:t>
            </a:r>
            <a:r>
              <a:rPr lang="en-US" sz="1600" dirty="0">
                <a:latin typeface="Helvetica" pitchFamily="34" charset="0"/>
                <a:hlinkClick r:id="rId4"/>
              </a:rPr>
              <a:t>https://neo4j.com/docs/cypher-refcard/current/</a:t>
            </a:r>
            <a:endParaRPr lang="en-US" sz="1600" dirty="0">
              <a:latin typeface="Helvetica" pitchFamily="34" charset="0"/>
            </a:endParaRPr>
          </a:p>
          <a:p>
            <a:r>
              <a:rPr lang="en-US" sz="1600" dirty="0" smtClean="0">
                <a:latin typeface="Helvetica" pitchFamily="34" charset="0"/>
              </a:rPr>
              <a:t>Webber</a:t>
            </a:r>
            <a:r>
              <a:rPr lang="en-US" sz="1600" dirty="0">
                <a:latin typeface="Helvetica" pitchFamily="34" charset="0"/>
              </a:rPr>
              <a:t>, Jim. "A programmatic introduction to Neo4j." </a:t>
            </a:r>
            <a:r>
              <a:rPr lang="en-US" sz="1600" i="1" dirty="0">
                <a:latin typeface="Helvetica" pitchFamily="34" charset="0"/>
              </a:rPr>
              <a:t>Proceedings of the 3rd annual conference on Systems, programming, and applications: software for humanity</a:t>
            </a:r>
            <a:r>
              <a:rPr lang="en-US" sz="1600" dirty="0">
                <a:latin typeface="Helvetica" pitchFamily="34" charset="0"/>
              </a:rPr>
              <a:t>. ACM, 2012.</a:t>
            </a:r>
          </a:p>
          <a:p>
            <a:r>
              <a:rPr lang="en-US" sz="1600" dirty="0" smtClean="0">
                <a:latin typeface="Helvetica" pitchFamily="34" charset="0"/>
              </a:rPr>
              <a:t>Bruggen</a:t>
            </a:r>
            <a:r>
              <a:rPr lang="en-US" sz="1600" dirty="0">
                <a:latin typeface="Helvetica" pitchFamily="34" charset="0"/>
              </a:rPr>
              <a:t>, Rik. </a:t>
            </a:r>
            <a:r>
              <a:rPr lang="en-US" sz="1600" i="1" dirty="0">
                <a:latin typeface="Helvetica" pitchFamily="34" charset="0"/>
              </a:rPr>
              <a:t>Learning Neo4j</a:t>
            </a:r>
            <a:r>
              <a:rPr lang="en-US" sz="1600" dirty="0">
                <a:latin typeface="Helvetica" pitchFamily="34" charset="0"/>
              </a:rPr>
              <a:t>. Birmingham, UK: Packt Pub, </a:t>
            </a:r>
            <a:r>
              <a:rPr lang="en-US" sz="1600" dirty="0" smtClean="0">
                <a:latin typeface="Helvetica" pitchFamily="34" charset="0"/>
              </a:rPr>
              <a:t>2014</a:t>
            </a:r>
          </a:p>
          <a:p>
            <a:r>
              <a:rPr lang="en-US" sz="1600" dirty="0"/>
              <a:t>Sowa, John F. (1984) </a:t>
            </a:r>
            <a:r>
              <a:rPr lang="en-US" sz="1600" i="1" dirty="0"/>
              <a:t>Conceptual Structures: Information Processing in Mind and Machine</a:t>
            </a:r>
            <a:r>
              <a:rPr lang="en-US" sz="1600" dirty="0"/>
              <a:t>, Addison-Wesley, Reading, </a:t>
            </a:r>
            <a:r>
              <a:rPr lang="en-US" sz="1600" dirty="0" smtClean="0"/>
              <a:t>MA</a:t>
            </a:r>
          </a:p>
          <a:p>
            <a:r>
              <a:rPr lang="en-US" sz="1600" dirty="0"/>
              <a:t>Sowa, John F. (2000) </a:t>
            </a:r>
            <a:r>
              <a:rPr lang="en-US" sz="1600" i="1" dirty="0">
                <a:hlinkClick r:id="rId5"/>
              </a:rPr>
              <a:t>Knowledge Representation: Logical, Philosophical, and Computational Foundations</a:t>
            </a:r>
            <a:r>
              <a:rPr lang="en-US" sz="1600" dirty="0"/>
              <a:t>, Brooks Cole Publishing Co., Pacific Grove, CA</a:t>
            </a:r>
            <a:endParaRPr lang="en-US" sz="1600" dirty="0">
              <a:latin typeface="Helvetica" pitchFamily="34" charset="0"/>
            </a:endParaRPr>
          </a:p>
          <a:p>
            <a:pPr eaLnBrk="1" hangingPunct="1"/>
            <a:endParaRPr lang="en-US" altLang="en-US" sz="1800" dirty="0" smtClean="0"/>
          </a:p>
          <a:p>
            <a:pPr eaLnBrk="1" hangingPunct="1"/>
            <a:endParaRPr lang="en-US" altLang="en-US" sz="1800" dirty="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Processing</a:t>
            </a:r>
            <a:endParaRPr lang="en-US" dirty="0"/>
          </a:p>
        </p:txBody>
      </p:sp>
      <p:sp>
        <p:nvSpPr>
          <p:cNvPr id="3" name="Content Placeholder 2"/>
          <p:cNvSpPr>
            <a:spLocks noGrp="1"/>
          </p:cNvSpPr>
          <p:nvPr>
            <p:ph idx="1"/>
          </p:nvPr>
        </p:nvSpPr>
        <p:spPr/>
        <p:txBody>
          <a:bodyPr/>
          <a:lstStyle/>
          <a:p>
            <a:r>
              <a:rPr lang="en-US" sz="1800" dirty="0" smtClean="0"/>
              <a:t>What is NLP?</a:t>
            </a:r>
          </a:p>
          <a:p>
            <a:pPr lvl="1"/>
            <a:r>
              <a:rPr lang="en-US" altLang="en-US" sz="1400" dirty="0"/>
              <a:t>NLP is the branch of computer science focused on developing systems that allow computers to communicate with people using everyday language</a:t>
            </a:r>
            <a:r>
              <a:rPr lang="en-US" altLang="en-US" sz="1400" dirty="0" smtClean="0"/>
              <a:t>.</a:t>
            </a:r>
            <a:endParaRPr lang="en-US" sz="1800" dirty="0" smtClean="0"/>
          </a:p>
          <a:p>
            <a:r>
              <a:rPr lang="en-US" sz="1800" dirty="0" smtClean="0"/>
              <a:t>Speech and Text:</a:t>
            </a:r>
          </a:p>
          <a:p>
            <a:pPr lvl="1"/>
            <a:r>
              <a:rPr lang="en-US" sz="1600" dirty="0" smtClean="0"/>
              <a:t>Generation</a:t>
            </a:r>
          </a:p>
          <a:p>
            <a:pPr lvl="1"/>
            <a:r>
              <a:rPr lang="en-US" sz="1600" dirty="0" smtClean="0"/>
              <a:t>Understanding (e.g., deriving meaning from)</a:t>
            </a:r>
          </a:p>
          <a:p>
            <a:pPr lvl="1"/>
            <a:r>
              <a:rPr lang="en-US" sz="1600" dirty="0"/>
              <a:t>by computer for some useful </a:t>
            </a:r>
            <a:r>
              <a:rPr lang="en-US" sz="1600" dirty="0" smtClean="0"/>
              <a:t>purpose.</a:t>
            </a:r>
          </a:p>
          <a:p>
            <a:r>
              <a:rPr lang="en-US" sz="1800" b="1" dirty="0"/>
              <a:t>“I’M SORRY DAVE, I’M AFRAID I CAN’T DO THAT”: </a:t>
            </a:r>
          </a:p>
          <a:p>
            <a:pPr marL="0" indent="0">
              <a:buNone/>
            </a:pPr>
            <a:r>
              <a:rPr lang="en-US" sz="2000" dirty="0" smtClean="0"/>
              <a:t>	Hal, 2001, Stanley Kubrick film.</a:t>
            </a:r>
            <a:endParaRPr lang="en-US" sz="2000" dirty="0"/>
          </a:p>
          <a:p>
            <a:r>
              <a:rPr lang="en-US" sz="2000" dirty="0" smtClean="0"/>
              <a:t>Two approaches:</a:t>
            </a:r>
          </a:p>
          <a:p>
            <a:pPr lvl="1"/>
            <a:r>
              <a:rPr lang="en-US" sz="1600" dirty="0" smtClean="0"/>
              <a:t>Statistical Analysis: Latent Semantic Analysis, Latent Dirchlet Allocation, Neural Nets, etc.</a:t>
            </a:r>
          </a:p>
          <a:p>
            <a:pPr lvl="1"/>
            <a:r>
              <a:rPr lang="en-US" sz="1600" dirty="0" smtClean="0"/>
              <a:t>Grammar-based: Rules drive the analysis of text and extraction of meaning</a:t>
            </a:r>
          </a:p>
          <a:p>
            <a:r>
              <a:rPr lang="en-US" dirty="0" smtClean="0"/>
              <a:t>In either case:</a:t>
            </a:r>
            <a:endParaRPr lang="en-US" dirty="0"/>
          </a:p>
          <a:p>
            <a:pPr marL="0" indent="0">
              <a:buNone/>
            </a:pPr>
            <a:r>
              <a:rPr lang="en-US" sz="1800" i="1" dirty="0" smtClean="0"/>
              <a:t>	Natural </a:t>
            </a:r>
            <a:r>
              <a:rPr lang="en-US" sz="1800" i="1" dirty="0"/>
              <a:t>languages are messy and difficult </a:t>
            </a:r>
            <a:r>
              <a:rPr lang="en-US" sz="1800" i="1" dirty="0" smtClean="0"/>
              <a:t>to</a:t>
            </a:r>
          </a:p>
          <a:p>
            <a:pPr marL="0" indent="0">
              <a:buNone/>
            </a:pPr>
            <a:r>
              <a:rPr lang="en-US" sz="1800" i="1" dirty="0"/>
              <a:t>	</a:t>
            </a:r>
            <a:r>
              <a:rPr lang="en-US" sz="1800" i="1" dirty="0" smtClean="0"/>
              <a:t>parse </a:t>
            </a:r>
            <a:r>
              <a:rPr lang="en-US" sz="1800" i="1" dirty="0"/>
              <a:t>with computers.</a:t>
            </a:r>
          </a:p>
          <a:p>
            <a:endParaRPr lang="en-US" sz="2200" dirty="0" smtClean="0"/>
          </a:p>
          <a:p>
            <a:pPr marL="0" indent="0">
              <a:buNone/>
            </a:pPr>
            <a:endParaRPr lang="en-US" sz="2200" dirty="0" smtClean="0"/>
          </a:p>
          <a:p>
            <a:pPr lvl="1"/>
            <a:endParaRPr lang="en-US" dirty="0"/>
          </a:p>
        </p:txBody>
      </p:sp>
      <p:sp>
        <p:nvSpPr>
          <p:cNvPr id="4" name="Date Placeholder 3"/>
          <p:cNvSpPr>
            <a:spLocks noGrp="1"/>
          </p:cNvSpPr>
          <p:nvPr>
            <p:ph type="dt" sz="half" idx="10"/>
          </p:nvPr>
        </p:nvSpPr>
        <p:spPr/>
        <p:txBody>
          <a:bodyPr/>
          <a:lstStyle/>
          <a:p>
            <a:pPr>
              <a:defRPr/>
            </a:pPr>
            <a:fld id="{C6A2D3CD-15F1-41AD-AAB2-C2112A4B70DC}" type="datetime1">
              <a:rPr lang="en-US" altLang="en-US" smtClean="0"/>
              <a:pPr>
                <a:defRPr/>
              </a:pPr>
              <a:t>7/11/2021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CSCI3907/CSCI6444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9-</a:t>
            </a:r>
            <a:fld id="{F10CF6D4-B225-4B4E-884B-8F70582E5B21}" type="slidenum">
              <a:rPr lang="en-US" altLang="en-US" smtClean="0"/>
              <a:pPr>
                <a:defRPr/>
              </a:pPr>
              <a:t>53</a:t>
            </a:fld>
            <a:endParaRPr lang="en-US" altLang="en-US" dirty="0"/>
          </a:p>
        </p:txBody>
      </p:sp>
    </p:spTree>
    <p:extLst>
      <p:ext uri="{BB962C8B-B14F-4D97-AF65-F5344CB8AC3E}">
        <p14:creationId xmlns:p14="http://schemas.microsoft.com/office/powerpoint/2010/main" val="11115399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Semantics, Pragmatics</a:t>
            </a:r>
            <a:endParaRPr lang="en-US" dirty="0"/>
          </a:p>
        </p:txBody>
      </p:sp>
      <p:sp>
        <p:nvSpPr>
          <p:cNvPr id="3" name="Content Placeholder 2"/>
          <p:cNvSpPr>
            <a:spLocks noGrp="1"/>
          </p:cNvSpPr>
          <p:nvPr>
            <p:ph idx="1"/>
          </p:nvPr>
        </p:nvSpPr>
        <p:spPr>
          <a:xfrm>
            <a:off x="533400" y="977900"/>
            <a:ext cx="8229600" cy="5135563"/>
          </a:xfrm>
        </p:spPr>
        <p:txBody>
          <a:bodyPr/>
          <a:lstStyle/>
          <a:p>
            <a:pPr eaLnBrk="1" hangingPunct="1">
              <a:lnSpc>
                <a:spcPct val="80000"/>
              </a:lnSpc>
            </a:pPr>
            <a:r>
              <a:rPr lang="en-US" altLang="en-US" dirty="0"/>
              <a:t>Syntax concerns the proper ordering of words and its affect on meaning.</a:t>
            </a:r>
          </a:p>
          <a:p>
            <a:pPr lvl="1" eaLnBrk="1" hangingPunct="1">
              <a:lnSpc>
                <a:spcPct val="80000"/>
              </a:lnSpc>
            </a:pPr>
            <a:r>
              <a:rPr lang="en-US" altLang="en-US" dirty="0"/>
              <a:t>The dog bit the boy.</a:t>
            </a:r>
          </a:p>
          <a:p>
            <a:pPr lvl="1" eaLnBrk="1" hangingPunct="1">
              <a:lnSpc>
                <a:spcPct val="80000"/>
              </a:lnSpc>
            </a:pPr>
            <a:r>
              <a:rPr lang="en-US" altLang="en-US" dirty="0"/>
              <a:t>The boy bit the dog</a:t>
            </a:r>
            <a:r>
              <a:rPr lang="en-US" altLang="en-US" dirty="0" smtClean="0"/>
              <a:t>.</a:t>
            </a:r>
          </a:p>
          <a:p>
            <a:pPr lvl="1" eaLnBrk="1" hangingPunct="1">
              <a:lnSpc>
                <a:spcPct val="80000"/>
              </a:lnSpc>
            </a:pPr>
            <a:endParaRPr lang="en-US" altLang="en-US" dirty="0"/>
          </a:p>
          <a:p>
            <a:pPr eaLnBrk="1" hangingPunct="1">
              <a:lnSpc>
                <a:spcPct val="80000"/>
              </a:lnSpc>
            </a:pPr>
            <a:r>
              <a:rPr lang="en-US" altLang="en-US" dirty="0"/>
              <a:t>Semantics concerns the (literal) meaning of words, phrases, and sentences.</a:t>
            </a:r>
          </a:p>
          <a:p>
            <a:pPr lvl="1" eaLnBrk="1" hangingPunct="1">
              <a:lnSpc>
                <a:spcPct val="80000"/>
              </a:lnSpc>
            </a:pPr>
            <a:r>
              <a:rPr lang="en-US" altLang="en-US" dirty="0"/>
              <a:t>“plant” as a photosynthetic organism</a:t>
            </a:r>
          </a:p>
          <a:p>
            <a:pPr lvl="1" eaLnBrk="1" hangingPunct="1">
              <a:lnSpc>
                <a:spcPct val="80000"/>
              </a:lnSpc>
            </a:pPr>
            <a:r>
              <a:rPr lang="en-US" altLang="en-US" dirty="0"/>
              <a:t>“plant” as a manufacturing facility</a:t>
            </a:r>
          </a:p>
          <a:p>
            <a:pPr lvl="1" eaLnBrk="1" hangingPunct="1">
              <a:lnSpc>
                <a:spcPct val="80000"/>
              </a:lnSpc>
            </a:pPr>
            <a:r>
              <a:rPr lang="en-US" altLang="en-US" dirty="0"/>
              <a:t>“plant” as the act of </a:t>
            </a:r>
            <a:r>
              <a:rPr lang="en-US" altLang="en-US" dirty="0" smtClean="0"/>
              <a:t>sowing</a:t>
            </a:r>
          </a:p>
          <a:p>
            <a:pPr lvl="1" eaLnBrk="1" hangingPunct="1">
              <a:lnSpc>
                <a:spcPct val="80000"/>
              </a:lnSpc>
            </a:pPr>
            <a:endParaRPr lang="en-US" altLang="en-US" dirty="0"/>
          </a:p>
          <a:p>
            <a:pPr eaLnBrk="1" hangingPunct="1">
              <a:lnSpc>
                <a:spcPct val="80000"/>
              </a:lnSpc>
            </a:pPr>
            <a:r>
              <a:rPr lang="en-US" altLang="en-US" dirty="0"/>
              <a:t>Pragmatics concerns the overall communicative and social context and its effect on interpretation.</a:t>
            </a:r>
          </a:p>
          <a:p>
            <a:pPr lvl="1" eaLnBrk="1" hangingPunct="1">
              <a:lnSpc>
                <a:spcPct val="80000"/>
              </a:lnSpc>
            </a:pPr>
            <a:r>
              <a:rPr lang="en-US" altLang="en-US" dirty="0"/>
              <a:t>The ham sandwich wants another beer. (co-reference, anaphora)</a:t>
            </a:r>
          </a:p>
          <a:p>
            <a:pPr lvl="1" eaLnBrk="1" hangingPunct="1">
              <a:lnSpc>
                <a:spcPct val="80000"/>
              </a:lnSpc>
            </a:pPr>
            <a:r>
              <a:rPr lang="en-US" altLang="en-US" dirty="0"/>
              <a:t>John thinks vanilla.  (ellipsis) </a:t>
            </a:r>
            <a:endParaRPr lang="en-US" altLang="en-US" sz="1200" dirty="0"/>
          </a:p>
          <a:p>
            <a:pPr marL="0" indent="0">
              <a:buNone/>
            </a:pPr>
            <a:r>
              <a:rPr lang="en-US" sz="1200" dirty="0" smtClean="0"/>
              <a:t>Ref: Ghufran Baig, CS288 Natural Language Processing</a:t>
            </a:r>
            <a:endParaRPr lang="en-US" sz="1200" dirty="0"/>
          </a:p>
        </p:txBody>
      </p:sp>
      <p:sp>
        <p:nvSpPr>
          <p:cNvPr id="4" name="Date Placeholder 3"/>
          <p:cNvSpPr>
            <a:spLocks noGrp="1"/>
          </p:cNvSpPr>
          <p:nvPr>
            <p:ph type="dt" sz="half" idx="10"/>
          </p:nvPr>
        </p:nvSpPr>
        <p:spPr/>
        <p:txBody>
          <a:bodyPr/>
          <a:lstStyle/>
          <a:p>
            <a:pPr>
              <a:defRPr/>
            </a:pPr>
            <a:fld id="{C6A2D3CD-15F1-41AD-AAB2-C2112A4B70DC}" type="datetime1">
              <a:rPr lang="en-US" altLang="en-US" smtClean="0"/>
              <a:pPr>
                <a:defRPr/>
              </a:pPr>
              <a:t>7/11/2021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CSCI3907/CSCI6444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9-</a:t>
            </a:r>
            <a:fld id="{F10CF6D4-B225-4B4E-884B-8F70582E5B21}" type="slidenum">
              <a:rPr lang="en-US" altLang="en-US" smtClean="0"/>
              <a:pPr>
                <a:defRPr/>
              </a:pPr>
              <a:t>54</a:t>
            </a:fld>
            <a:endParaRPr lang="en-US" altLang="en-US" dirty="0"/>
          </a:p>
        </p:txBody>
      </p:sp>
    </p:spTree>
    <p:extLst>
      <p:ext uri="{BB962C8B-B14F-4D97-AF65-F5344CB8AC3E}">
        <p14:creationId xmlns:p14="http://schemas.microsoft.com/office/powerpoint/2010/main" val="8312756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Ambiguity - I</a:t>
            </a:r>
            <a:endParaRPr lang="en-US" dirty="0"/>
          </a:p>
        </p:txBody>
      </p:sp>
      <p:sp>
        <p:nvSpPr>
          <p:cNvPr id="3" name="Content Placeholder 2"/>
          <p:cNvSpPr>
            <a:spLocks noGrp="1"/>
          </p:cNvSpPr>
          <p:nvPr>
            <p:ph idx="1"/>
          </p:nvPr>
        </p:nvSpPr>
        <p:spPr/>
        <p:txBody>
          <a:bodyPr/>
          <a:lstStyle/>
          <a:p>
            <a:r>
              <a:rPr lang="en-US" altLang="en-US" sz="2000" dirty="0"/>
              <a:t>Natural language is highly ambiguous and must be </a:t>
            </a:r>
            <a:r>
              <a:rPr lang="en-US" altLang="en-US" sz="2000" i="1" dirty="0"/>
              <a:t>disambiguated</a:t>
            </a:r>
            <a:r>
              <a:rPr lang="en-US" altLang="en-US" sz="2000" dirty="0" smtClean="0"/>
              <a:t>.</a:t>
            </a:r>
          </a:p>
          <a:p>
            <a:r>
              <a:rPr lang="en-US" altLang="en-US" sz="2000" dirty="0" smtClean="0"/>
              <a:t>Ex: </a:t>
            </a:r>
            <a:r>
              <a:rPr lang="en-US" altLang="en-US" sz="2000" dirty="0"/>
              <a:t>I saw the man on the hill with a telescope.</a:t>
            </a:r>
          </a:p>
          <a:p>
            <a:pPr lvl="1"/>
            <a:r>
              <a:rPr lang="en-US" altLang="en-US" sz="1800" dirty="0"/>
              <a:t>Q</a:t>
            </a:r>
            <a:r>
              <a:rPr lang="en-US" altLang="en-US" sz="1800" dirty="0" smtClean="0"/>
              <a:t>: Did I use the telescope to see the man?</a:t>
            </a:r>
          </a:p>
          <a:p>
            <a:pPr lvl="1"/>
            <a:r>
              <a:rPr lang="en-US" altLang="en-US" sz="1800" dirty="0" smtClean="0"/>
              <a:t>Q: Did the man on the hill have a telescope?</a:t>
            </a:r>
          </a:p>
          <a:p>
            <a:pPr lvl="1"/>
            <a:r>
              <a:rPr lang="en-US" altLang="en-US" sz="1800" dirty="0" smtClean="0"/>
              <a:t>Which is the case? Cannot tell from the sentence alone!</a:t>
            </a:r>
            <a:endParaRPr lang="en-US" altLang="en-US" sz="1800" dirty="0"/>
          </a:p>
          <a:p>
            <a:r>
              <a:rPr lang="en-US" dirty="0" smtClean="0"/>
              <a:t>Pragmatics:</a:t>
            </a:r>
          </a:p>
          <a:p>
            <a:pPr lvl="1" eaLnBrk="1" hangingPunct="1">
              <a:lnSpc>
                <a:spcPct val="80000"/>
              </a:lnSpc>
            </a:pPr>
            <a:r>
              <a:rPr lang="en-US" altLang="en-US" b="1" dirty="0">
                <a:hlinkClick r:id=""/>
              </a:rPr>
              <a:t>From “The Pink Panther Strikes Again”:</a:t>
            </a:r>
          </a:p>
          <a:p>
            <a:pPr lvl="1" eaLnBrk="1" hangingPunct="1">
              <a:lnSpc>
                <a:spcPct val="80000"/>
              </a:lnSpc>
            </a:pPr>
            <a:r>
              <a:rPr lang="en-US" altLang="en-US" b="1" dirty="0">
                <a:hlinkClick r:id=""/>
              </a:rPr>
              <a:t>Clouseau</a:t>
            </a:r>
            <a:r>
              <a:rPr lang="en-US" altLang="en-US" dirty="0"/>
              <a:t>: Does your dog bite? </a:t>
            </a:r>
            <a:br>
              <a:rPr lang="en-US" altLang="en-US" dirty="0"/>
            </a:br>
            <a:r>
              <a:rPr lang="en-US" altLang="en-US" b="1" dirty="0">
                <a:hlinkClick r:id="rId2"/>
              </a:rPr>
              <a:t>Hotel Clerk</a:t>
            </a:r>
            <a:r>
              <a:rPr lang="en-US" altLang="en-US" dirty="0"/>
              <a:t>: No. </a:t>
            </a:r>
            <a:br>
              <a:rPr lang="en-US" altLang="en-US" dirty="0"/>
            </a:br>
            <a:r>
              <a:rPr lang="en-US" altLang="en-US" b="1" dirty="0">
                <a:hlinkClick r:id="rId3"/>
              </a:rPr>
              <a:t>Clouseau</a:t>
            </a:r>
            <a:r>
              <a:rPr lang="en-US" altLang="en-US" dirty="0"/>
              <a:t>: [</a:t>
            </a:r>
            <a:r>
              <a:rPr lang="en-US" altLang="en-US" i="1" dirty="0"/>
              <a:t>bowing down to pet the dog</a:t>
            </a:r>
            <a:r>
              <a:rPr lang="en-US" altLang="en-US" dirty="0"/>
              <a:t>] Nice doggie. </a:t>
            </a:r>
            <a:br>
              <a:rPr lang="en-US" altLang="en-US" dirty="0"/>
            </a:br>
            <a:r>
              <a:rPr lang="en-US" altLang="en-US" dirty="0"/>
              <a:t>[</a:t>
            </a:r>
            <a:r>
              <a:rPr lang="en-US" altLang="en-US" i="1" dirty="0"/>
              <a:t>Dog barks and bites Clouseau in the hand</a:t>
            </a:r>
            <a:r>
              <a:rPr lang="en-US" altLang="en-US" dirty="0"/>
              <a:t>] </a:t>
            </a:r>
            <a:br>
              <a:rPr lang="en-US" altLang="en-US" dirty="0"/>
            </a:br>
            <a:r>
              <a:rPr lang="en-US" altLang="en-US" b="1" dirty="0">
                <a:hlinkClick r:id="rId3"/>
              </a:rPr>
              <a:t>Clouseau</a:t>
            </a:r>
            <a:r>
              <a:rPr lang="en-US" altLang="en-US" dirty="0"/>
              <a:t>: I thought you said your dog did not bite! </a:t>
            </a:r>
            <a:br>
              <a:rPr lang="en-US" altLang="en-US" dirty="0"/>
            </a:br>
            <a:r>
              <a:rPr lang="en-US" altLang="en-US" b="1" dirty="0">
                <a:hlinkClick r:id="rId2"/>
              </a:rPr>
              <a:t>Hotel Clerk</a:t>
            </a:r>
            <a:r>
              <a:rPr lang="en-US" altLang="en-US" dirty="0"/>
              <a:t>: That is not my dog. </a:t>
            </a:r>
          </a:p>
          <a:p>
            <a:endParaRPr lang="en-US" dirty="0"/>
          </a:p>
        </p:txBody>
      </p:sp>
      <p:sp>
        <p:nvSpPr>
          <p:cNvPr id="4" name="Date Placeholder 3"/>
          <p:cNvSpPr>
            <a:spLocks noGrp="1"/>
          </p:cNvSpPr>
          <p:nvPr>
            <p:ph type="dt" sz="half" idx="10"/>
          </p:nvPr>
        </p:nvSpPr>
        <p:spPr/>
        <p:txBody>
          <a:bodyPr/>
          <a:lstStyle/>
          <a:p>
            <a:pPr>
              <a:defRPr/>
            </a:pPr>
            <a:fld id="{C6A2D3CD-15F1-41AD-AAB2-C2112A4B70DC}" type="datetime1">
              <a:rPr lang="en-US" altLang="en-US" smtClean="0"/>
              <a:pPr>
                <a:defRPr/>
              </a:pPr>
              <a:t>7/11/2021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CSCI3907/CSCI6444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9-</a:t>
            </a:r>
            <a:fld id="{F10CF6D4-B225-4B4E-884B-8F70582E5B21}" type="slidenum">
              <a:rPr lang="en-US" altLang="en-US" smtClean="0"/>
              <a:pPr>
                <a:defRPr/>
              </a:pPr>
              <a:t>55</a:t>
            </a:fld>
            <a:endParaRPr lang="en-US" altLang="en-US" dirty="0"/>
          </a:p>
        </p:txBody>
      </p:sp>
      <p:sp>
        <p:nvSpPr>
          <p:cNvPr id="7" name="Rectangle 6"/>
          <p:cNvSpPr/>
          <p:nvPr/>
        </p:nvSpPr>
        <p:spPr>
          <a:xfrm>
            <a:off x="472289" y="5787579"/>
            <a:ext cx="6248400" cy="307777"/>
          </a:xfrm>
          <a:prstGeom prst="rect">
            <a:avLst/>
          </a:prstGeom>
        </p:spPr>
        <p:txBody>
          <a:bodyPr wrap="square">
            <a:spAutoFit/>
          </a:bodyPr>
          <a:lstStyle/>
          <a:p>
            <a:pPr marL="0" indent="0">
              <a:buNone/>
            </a:pPr>
            <a:r>
              <a:rPr lang="en-US" sz="1400" dirty="0"/>
              <a:t>Ref: Ghufran Baig, CS288 Natural Language Processing</a:t>
            </a:r>
          </a:p>
        </p:txBody>
      </p:sp>
    </p:spTree>
    <p:extLst>
      <p:ext uri="{BB962C8B-B14F-4D97-AF65-F5344CB8AC3E}">
        <p14:creationId xmlns:p14="http://schemas.microsoft.com/office/powerpoint/2010/main" val="10376789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Ambiguity - </a:t>
            </a:r>
            <a:r>
              <a:rPr lang="en-US" dirty="0" smtClean="0"/>
              <a:t>II</a:t>
            </a:r>
            <a:endParaRPr lang="en-US" dirty="0"/>
          </a:p>
        </p:txBody>
      </p:sp>
      <p:sp>
        <p:nvSpPr>
          <p:cNvPr id="3" name="Content Placeholder 2"/>
          <p:cNvSpPr>
            <a:spLocks noGrp="1"/>
          </p:cNvSpPr>
          <p:nvPr>
            <p:ph idx="1"/>
          </p:nvPr>
        </p:nvSpPr>
        <p:spPr/>
        <p:txBody>
          <a:bodyPr/>
          <a:lstStyle/>
          <a:p>
            <a:r>
              <a:rPr lang="en-US" dirty="0" smtClean="0"/>
              <a:t>Ambiguities can multiply the number of possible interpretations of a sentence, … a paragraph, … a document.</a:t>
            </a:r>
          </a:p>
          <a:p>
            <a:pPr>
              <a:lnSpc>
                <a:spcPct val="90000"/>
              </a:lnSpc>
            </a:pPr>
            <a:r>
              <a:rPr lang="en-US" altLang="en-US" dirty="0"/>
              <a:t>In English, a sentence ending in </a:t>
            </a:r>
            <a:r>
              <a:rPr lang="en-US" altLang="en-US" i="1" dirty="0"/>
              <a:t>n</a:t>
            </a:r>
            <a:r>
              <a:rPr lang="en-US" altLang="en-US" dirty="0"/>
              <a:t> prepositional phrases has </a:t>
            </a:r>
            <a:r>
              <a:rPr lang="en-US" altLang="en-US" i="1" dirty="0"/>
              <a:t>over</a:t>
            </a:r>
            <a:r>
              <a:rPr lang="en-US" altLang="en-US" dirty="0"/>
              <a:t> 2</a:t>
            </a:r>
            <a:r>
              <a:rPr lang="en-US" altLang="en-US" i="1" baseline="30000" dirty="0"/>
              <a:t>n </a:t>
            </a:r>
            <a:r>
              <a:rPr lang="en-US" altLang="en-US" dirty="0"/>
              <a:t>syntactic interpretations (cf. Catalan numbers).</a:t>
            </a:r>
          </a:p>
          <a:p>
            <a:pPr lvl="1">
              <a:lnSpc>
                <a:spcPct val="90000"/>
              </a:lnSpc>
            </a:pPr>
            <a:r>
              <a:rPr lang="en-US" altLang="en-US" i="1" baseline="30000" dirty="0"/>
              <a:t>“</a:t>
            </a:r>
            <a:r>
              <a:rPr lang="en-US" altLang="en-US" sz="2400" dirty="0"/>
              <a:t>I saw the man with the telescope”: </a:t>
            </a:r>
            <a:r>
              <a:rPr lang="en-US" altLang="en-US" sz="2400" dirty="0">
                <a:solidFill>
                  <a:srgbClr val="FF0000"/>
                </a:solidFill>
              </a:rPr>
              <a:t>2 </a:t>
            </a:r>
            <a:r>
              <a:rPr lang="en-US" altLang="en-US" sz="2400" dirty="0" smtClean="0">
                <a:solidFill>
                  <a:srgbClr val="FF0000"/>
                </a:solidFill>
              </a:rPr>
              <a:t>parses</a:t>
            </a:r>
          </a:p>
          <a:p>
            <a:pPr lvl="1">
              <a:lnSpc>
                <a:spcPct val="90000"/>
              </a:lnSpc>
            </a:pPr>
            <a:r>
              <a:rPr lang="en-US" altLang="en-US" dirty="0"/>
              <a:t>“I saw the man on the hill with the telescope.”: </a:t>
            </a:r>
            <a:r>
              <a:rPr lang="en-US" altLang="en-US" dirty="0">
                <a:solidFill>
                  <a:srgbClr val="FF0000"/>
                </a:solidFill>
              </a:rPr>
              <a:t>5 parses</a:t>
            </a:r>
          </a:p>
          <a:p>
            <a:pPr lvl="1">
              <a:lnSpc>
                <a:spcPct val="90000"/>
              </a:lnSpc>
            </a:pPr>
            <a:r>
              <a:rPr lang="en-US" altLang="en-US" dirty="0"/>
              <a:t>“I saw the man on the hill in Texas with the telescope”:     </a:t>
            </a:r>
            <a:r>
              <a:rPr lang="en-US" altLang="en-US" dirty="0">
                <a:solidFill>
                  <a:srgbClr val="FF0000"/>
                </a:solidFill>
              </a:rPr>
              <a:t>14 parses</a:t>
            </a:r>
          </a:p>
          <a:p>
            <a:pPr lvl="1">
              <a:lnSpc>
                <a:spcPct val="90000"/>
              </a:lnSpc>
            </a:pPr>
            <a:r>
              <a:rPr lang="en-US" altLang="en-US" dirty="0"/>
              <a:t>“I saw the man on the hill in Texas with the telescope at noon.”: </a:t>
            </a:r>
            <a:r>
              <a:rPr lang="en-US" altLang="en-US" dirty="0">
                <a:solidFill>
                  <a:srgbClr val="FF0000"/>
                </a:solidFill>
              </a:rPr>
              <a:t>42 parses</a:t>
            </a:r>
          </a:p>
          <a:p>
            <a:pPr lvl="1">
              <a:lnSpc>
                <a:spcPct val="90000"/>
              </a:lnSpc>
            </a:pPr>
            <a:r>
              <a:rPr lang="en-US" altLang="en-US" dirty="0"/>
              <a:t>“I saw the man on the hill in Texas with the telescope at noon on Monday”  </a:t>
            </a:r>
            <a:r>
              <a:rPr lang="en-US" altLang="en-US" dirty="0">
                <a:solidFill>
                  <a:srgbClr val="FF0000"/>
                </a:solidFill>
              </a:rPr>
              <a:t>132 parses</a:t>
            </a:r>
          </a:p>
          <a:p>
            <a:pPr lvl="1">
              <a:lnSpc>
                <a:spcPct val="90000"/>
              </a:lnSpc>
            </a:pPr>
            <a:endParaRPr lang="en-US" dirty="0"/>
          </a:p>
        </p:txBody>
      </p:sp>
      <p:sp>
        <p:nvSpPr>
          <p:cNvPr id="4" name="Date Placeholder 3"/>
          <p:cNvSpPr>
            <a:spLocks noGrp="1"/>
          </p:cNvSpPr>
          <p:nvPr>
            <p:ph type="dt" sz="half" idx="10"/>
          </p:nvPr>
        </p:nvSpPr>
        <p:spPr/>
        <p:txBody>
          <a:bodyPr/>
          <a:lstStyle/>
          <a:p>
            <a:pPr>
              <a:defRPr/>
            </a:pPr>
            <a:fld id="{C6A2D3CD-15F1-41AD-AAB2-C2112A4B70DC}" type="datetime1">
              <a:rPr lang="en-US" altLang="en-US" smtClean="0"/>
              <a:pPr>
                <a:defRPr/>
              </a:pPr>
              <a:t>7/11/2021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CSCI3907/CSCI6444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9-</a:t>
            </a:r>
            <a:fld id="{F10CF6D4-B225-4B4E-884B-8F70582E5B21}" type="slidenum">
              <a:rPr lang="en-US" altLang="en-US" smtClean="0"/>
              <a:pPr>
                <a:defRPr/>
              </a:pPr>
              <a:t>56</a:t>
            </a:fld>
            <a:endParaRPr lang="en-US" altLang="en-US" dirty="0"/>
          </a:p>
        </p:txBody>
      </p:sp>
      <p:sp>
        <p:nvSpPr>
          <p:cNvPr id="7" name="Rectangle 6"/>
          <p:cNvSpPr/>
          <p:nvPr/>
        </p:nvSpPr>
        <p:spPr>
          <a:xfrm>
            <a:off x="467008" y="5934274"/>
            <a:ext cx="6248400" cy="307777"/>
          </a:xfrm>
          <a:prstGeom prst="rect">
            <a:avLst/>
          </a:prstGeom>
        </p:spPr>
        <p:txBody>
          <a:bodyPr wrap="square">
            <a:spAutoFit/>
          </a:bodyPr>
          <a:lstStyle/>
          <a:p>
            <a:pPr marL="0" indent="0">
              <a:buNone/>
            </a:pPr>
            <a:r>
              <a:rPr lang="en-US" sz="1400" dirty="0"/>
              <a:t>Ref: Ghufran Baig, CS288 Natural Language Processing</a:t>
            </a:r>
          </a:p>
        </p:txBody>
      </p:sp>
    </p:spTree>
    <p:extLst>
      <p:ext uri="{BB962C8B-B14F-4D97-AF65-F5344CB8AC3E}">
        <p14:creationId xmlns:p14="http://schemas.microsoft.com/office/powerpoint/2010/main" val="9837148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Ambiguity - </a:t>
            </a:r>
            <a:r>
              <a:rPr lang="en-US" dirty="0" smtClean="0"/>
              <a:t>III</a:t>
            </a:r>
            <a:endParaRPr lang="en-US" dirty="0"/>
          </a:p>
        </p:txBody>
      </p:sp>
      <p:sp>
        <p:nvSpPr>
          <p:cNvPr id="3" name="Content Placeholder 2"/>
          <p:cNvSpPr>
            <a:spLocks noGrp="1"/>
          </p:cNvSpPr>
          <p:nvPr>
            <p:ph idx="1"/>
          </p:nvPr>
        </p:nvSpPr>
        <p:spPr/>
        <p:txBody>
          <a:bodyPr/>
          <a:lstStyle/>
          <a:p>
            <a:r>
              <a:rPr lang="en-US" dirty="0" smtClean="0"/>
              <a:t>Many jokes depend on ambiguity:</a:t>
            </a:r>
          </a:p>
          <a:p>
            <a:pPr lvl="1"/>
            <a:r>
              <a:rPr lang="en-US" altLang="en-US" dirty="0"/>
              <a:t>Groucho Marx: One morning I shot an elephant in my pajamas.  How he got into my pajamas, I’ll never know.</a:t>
            </a:r>
          </a:p>
          <a:p>
            <a:pPr lvl="1"/>
            <a:r>
              <a:rPr lang="en-US" altLang="en-US" dirty="0"/>
              <a:t>Noah took all of the animals on the ark in pairs. Except the worms, they came in apples.</a:t>
            </a:r>
          </a:p>
          <a:p>
            <a:pPr lvl="1" eaLnBrk="1" hangingPunct="1"/>
            <a:r>
              <a:rPr lang="en-US" altLang="en-US" dirty="0"/>
              <a:t>Policeman to little boy: “We are looking for a thief with a bicycle.” Little boy: “Wouldn’t you be better using your eyes.”</a:t>
            </a:r>
          </a:p>
          <a:p>
            <a:pPr lvl="1" eaLnBrk="1" hangingPunct="1"/>
            <a:r>
              <a:rPr lang="en-US" altLang="en-US" dirty="0"/>
              <a:t>Why is the teacher wearing sun-glasses. Because the class is so bright</a:t>
            </a:r>
            <a:r>
              <a:rPr lang="en-US" altLang="en-US" dirty="0" smtClean="0"/>
              <a:t>.</a:t>
            </a:r>
          </a:p>
          <a:p>
            <a:pPr lvl="1" eaLnBrk="1" hangingPunct="1"/>
            <a:endParaRPr lang="en-US" altLang="en-US" dirty="0"/>
          </a:p>
          <a:p>
            <a:pPr eaLnBrk="1" hangingPunct="1"/>
            <a:r>
              <a:rPr lang="en-US" altLang="en-US" dirty="0" smtClean="0"/>
              <a:t>So, </a:t>
            </a:r>
            <a:r>
              <a:rPr lang="en-US" altLang="en-US" dirty="0"/>
              <a:t>Processing natural language text involves many various syntactic, semantic and pragmatic tasks in addition to other problems.</a:t>
            </a:r>
          </a:p>
          <a:p>
            <a:pPr lvl="1" eaLnBrk="1" hangingPunct="1"/>
            <a:endParaRPr lang="en-US" altLang="en-US" dirty="0"/>
          </a:p>
          <a:p>
            <a:pPr marL="457200" lvl="1" indent="0">
              <a:buNone/>
            </a:pPr>
            <a:endParaRPr lang="en-US" dirty="0"/>
          </a:p>
        </p:txBody>
      </p:sp>
      <p:sp>
        <p:nvSpPr>
          <p:cNvPr id="4" name="Date Placeholder 3"/>
          <p:cNvSpPr>
            <a:spLocks noGrp="1"/>
          </p:cNvSpPr>
          <p:nvPr>
            <p:ph type="dt" sz="half" idx="10"/>
          </p:nvPr>
        </p:nvSpPr>
        <p:spPr/>
        <p:txBody>
          <a:bodyPr/>
          <a:lstStyle/>
          <a:p>
            <a:pPr>
              <a:defRPr/>
            </a:pPr>
            <a:fld id="{C6A2D3CD-15F1-41AD-AAB2-C2112A4B70DC}" type="datetime1">
              <a:rPr lang="en-US" altLang="en-US" smtClean="0"/>
              <a:pPr>
                <a:defRPr/>
              </a:pPr>
              <a:t>7/11/2021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CSCI3907/CSCI6444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9-</a:t>
            </a:r>
            <a:fld id="{F10CF6D4-B225-4B4E-884B-8F70582E5B21}" type="slidenum">
              <a:rPr lang="en-US" altLang="en-US" smtClean="0"/>
              <a:pPr>
                <a:defRPr/>
              </a:pPr>
              <a:t>57</a:t>
            </a:fld>
            <a:endParaRPr lang="en-US" altLang="en-US" dirty="0"/>
          </a:p>
        </p:txBody>
      </p:sp>
      <p:sp>
        <p:nvSpPr>
          <p:cNvPr id="7" name="Rectangle 6"/>
          <p:cNvSpPr/>
          <p:nvPr/>
        </p:nvSpPr>
        <p:spPr>
          <a:xfrm>
            <a:off x="457200" y="5871567"/>
            <a:ext cx="6248400" cy="307777"/>
          </a:xfrm>
          <a:prstGeom prst="rect">
            <a:avLst/>
          </a:prstGeom>
        </p:spPr>
        <p:txBody>
          <a:bodyPr wrap="square">
            <a:spAutoFit/>
          </a:bodyPr>
          <a:lstStyle/>
          <a:p>
            <a:pPr marL="0" indent="0">
              <a:buNone/>
            </a:pPr>
            <a:r>
              <a:rPr lang="en-US" sz="1400" dirty="0"/>
              <a:t>Ref: Ghufran Baig, CS288 Natural Language Processing</a:t>
            </a:r>
          </a:p>
        </p:txBody>
      </p:sp>
    </p:spTree>
    <p:extLst>
      <p:ext uri="{BB962C8B-B14F-4D97-AF65-F5344CB8AC3E}">
        <p14:creationId xmlns:p14="http://schemas.microsoft.com/office/powerpoint/2010/main" val="36118423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200" y="133350"/>
            <a:ext cx="8229600" cy="715963"/>
          </a:xfrm>
        </p:spPr>
        <p:txBody>
          <a:bodyPr/>
          <a:lstStyle/>
          <a:p>
            <a:r>
              <a:rPr lang="en-US" altLang="en-US" dirty="0" smtClean="0"/>
              <a:t>Syntactic Analysis - I</a:t>
            </a:r>
          </a:p>
        </p:txBody>
      </p:sp>
      <p:sp>
        <p:nvSpPr>
          <p:cNvPr id="83971" name="Rectangle 3"/>
          <p:cNvSpPr>
            <a:spLocks noGrp="1" noChangeArrowheads="1"/>
          </p:cNvSpPr>
          <p:nvPr>
            <p:ph type="body" idx="1"/>
          </p:nvPr>
        </p:nvSpPr>
        <p:spPr/>
        <p:txBody>
          <a:bodyPr/>
          <a:lstStyle/>
          <a:p>
            <a:r>
              <a:rPr lang="fi-FI" altLang="en-US" dirty="0" smtClean="0"/>
              <a:t>Identify and utilize syntactic structure:</a:t>
            </a:r>
          </a:p>
          <a:p>
            <a:pPr lvl="1"/>
            <a:r>
              <a:rPr lang="en-GB" altLang="en-US" dirty="0" smtClean="0"/>
              <a:t>“grouping words” , forming phrases</a:t>
            </a:r>
          </a:p>
          <a:p>
            <a:pPr lvl="2"/>
            <a:r>
              <a:rPr lang="en-GB" altLang="en-US" dirty="0" smtClean="0"/>
              <a:t>noun phrases: sam schwartz, executive vice president; approximately 5 kg, more than 30 peasants</a:t>
            </a:r>
          </a:p>
          <a:p>
            <a:pPr lvl="2"/>
            <a:r>
              <a:rPr lang="en-GB" altLang="en-US" dirty="0" smtClean="0"/>
              <a:t>verb groups: retired, will be succeeded</a:t>
            </a:r>
          </a:p>
          <a:p>
            <a:pPr lvl="1"/>
            <a:r>
              <a:rPr lang="en-GB" altLang="en-US" dirty="0" smtClean="0"/>
              <a:t>finding grammatical functional relations through parsing</a:t>
            </a:r>
          </a:p>
          <a:p>
            <a:pPr lvl="2"/>
            <a:r>
              <a:rPr lang="en-GB" altLang="en-US" dirty="0" smtClean="0"/>
              <a:t>subject, (direct/indirect) object, main verb</a:t>
            </a:r>
          </a:p>
          <a:p>
            <a:r>
              <a:rPr lang="en-GB" altLang="en-US" dirty="0" smtClean="0"/>
              <a:t>Beware of classic NLP problems</a:t>
            </a:r>
          </a:p>
          <a:p>
            <a:pPr lvl="1"/>
            <a:r>
              <a:rPr lang="fi-FI" altLang="en-US" dirty="0" smtClean="0"/>
              <a:t>problems e.g. with prepositional phrases to the right of a noun</a:t>
            </a:r>
          </a:p>
          <a:p>
            <a:pPr lvl="1"/>
            <a:r>
              <a:rPr lang="fi-FI" altLang="en-US" dirty="0" smtClean="0"/>
              <a:t>”I saw the man in the park with a telescope.”</a:t>
            </a:r>
          </a:p>
          <a:p>
            <a:pPr lvl="2"/>
            <a:r>
              <a:rPr lang="fi-FI" altLang="en-US" dirty="0" smtClean="0"/>
              <a:t>the prepositional phrases can be associated both with ”man” and with ”saw”</a:t>
            </a:r>
          </a:p>
          <a:p>
            <a:pPr lvl="1"/>
            <a:endParaRPr lang="en-GB" altLang="en-US" dirty="0" smtClean="0"/>
          </a:p>
          <a:p>
            <a:endParaRPr lang="en-US" altLang="en-US" dirty="0" smtClean="0"/>
          </a:p>
        </p:txBody>
      </p:sp>
      <p:sp>
        <p:nvSpPr>
          <p:cNvPr id="83972" name="Date Placeholder 1"/>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3BA166A0-A8D6-4561-9DB6-336DB2D2310C}" type="datetime1">
              <a:rPr lang="en-US" altLang="en-US" sz="1400" smtClean="0"/>
              <a:pPr>
                <a:spcBef>
                  <a:spcPct val="0"/>
                </a:spcBef>
                <a:buFontTx/>
                <a:buNone/>
              </a:pPr>
              <a:t>7/11/2021</a:t>
            </a:fld>
            <a:endParaRPr lang="en-US" altLang="en-US" sz="1400" dirty="0" smtClean="0"/>
          </a:p>
        </p:txBody>
      </p:sp>
      <p:sp>
        <p:nvSpPr>
          <p:cNvPr id="83973" name="Footer Placeholder 2"/>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CSCI3907/CSCI6444 Big Data and Analytics</a:t>
            </a:r>
          </a:p>
        </p:txBody>
      </p:sp>
      <p:sp>
        <p:nvSpPr>
          <p:cNvPr id="83974" name="Slide Number Placeholder 3"/>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1092235C-C2F7-4E97-9D32-AFA523FA480D}" type="slidenum">
              <a:rPr lang="en-US" altLang="en-US" sz="1400" smtClean="0"/>
              <a:pPr>
                <a:spcBef>
                  <a:spcPct val="0"/>
                </a:spcBef>
                <a:buFontTx/>
                <a:buNone/>
              </a:pPr>
              <a:t>58</a:t>
            </a:fld>
            <a:endParaRPr lang="en-US" altLang="en-US" sz="1400" dirty="0" smtClean="0"/>
          </a:p>
        </p:txBody>
      </p:sp>
    </p:spTree>
    <p:extLst>
      <p:ext uri="{BB962C8B-B14F-4D97-AF65-F5344CB8AC3E}">
        <p14:creationId xmlns:p14="http://schemas.microsoft.com/office/powerpoint/2010/main" val="22003624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457200" y="133350"/>
            <a:ext cx="8229600" cy="715963"/>
          </a:xfrm>
        </p:spPr>
        <p:txBody>
          <a:bodyPr/>
          <a:lstStyle/>
          <a:p>
            <a:r>
              <a:rPr lang="en-US" altLang="en-US" dirty="0" smtClean="0"/>
              <a:t>Syntactic Analysis - II</a:t>
            </a:r>
          </a:p>
        </p:txBody>
      </p:sp>
      <p:sp>
        <p:nvSpPr>
          <p:cNvPr id="86019" name="Rectangle 3"/>
          <p:cNvSpPr>
            <a:spLocks noGrp="1" noChangeArrowheads="1"/>
          </p:cNvSpPr>
          <p:nvPr>
            <p:ph type="body" idx="1"/>
          </p:nvPr>
        </p:nvSpPr>
        <p:spPr/>
        <p:txBody>
          <a:bodyPr/>
          <a:lstStyle/>
          <a:p>
            <a:r>
              <a:rPr lang="fi-FI" altLang="en-US" sz="2000" dirty="0" smtClean="0"/>
              <a:t>Associated with each constituent are certain features which can be tested by patterns in subsequent stages</a:t>
            </a:r>
          </a:p>
          <a:p>
            <a:pPr lvl="1"/>
            <a:r>
              <a:rPr lang="fi-FI" altLang="en-US" sz="1800" dirty="0" smtClean="0"/>
              <a:t>for verb groups: tense (past/present/future),  voice (active/passive), baseform/stem</a:t>
            </a:r>
          </a:p>
          <a:p>
            <a:pPr lvl="1"/>
            <a:r>
              <a:rPr lang="fi-FI" altLang="en-US" sz="1800" dirty="0" smtClean="0"/>
              <a:t>for noun phrases: baseform/stem, is this phrase a name?, number (singular/plural)</a:t>
            </a:r>
          </a:p>
          <a:p>
            <a:r>
              <a:rPr lang="fi-FI" altLang="en-US" sz="2000" dirty="0" smtClean="0"/>
              <a:t>Attach semantic properties and constraints based on attributes</a:t>
            </a:r>
          </a:p>
          <a:p>
            <a:pPr lvl="1"/>
            <a:r>
              <a:rPr lang="fi-FI" altLang="en-US" sz="1800" dirty="0" smtClean="0"/>
              <a:t>Must include domain-specific semantic properties and constraints</a:t>
            </a:r>
          </a:p>
          <a:p>
            <a:r>
              <a:rPr lang="fi-FI" altLang="en-US" sz="2000" dirty="0" smtClean="0"/>
              <a:t>Use common patterns:</a:t>
            </a:r>
          </a:p>
          <a:p>
            <a:pPr lvl="1"/>
            <a:r>
              <a:rPr lang="fi-FI" altLang="en-US" sz="1800" dirty="0" smtClean="0"/>
              <a:t>appositive construction: </a:t>
            </a:r>
            <a:r>
              <a:rPr lang="fi-FI" altLang="en-US" sz="1800" i="1" dirty="0" smtClean="0"/>
              <a:t>company-description, company-name</a:t>
            </a:r>
            <a:endParaRPr lang="fi-FI" altLang="en-US" sz="1800" dirty="0" smtClean="0"/>
          </a:p>
          <a:p>
            <a:pPr lvl="1"/>
            <a:r>
              <a:rPr lang="fi-FI" altLang="en-US" sz="1800" dirty="0" smtClean="0"/>
              <a:t>prepositional phrase construction: </a:t>
            </a:r>
            <a:r>
              <a:rPr lang="fi-FI" altLang="en-US" sz="1800" i="1" dirty="0" smtClean="0"/>
              <a:t>position</a:t>
            </a:r>
            <a:r>
              <a:rPr lang="fi-FI" altLang="en-US" sz="1800" dirty="0" smtClean="0"/>
              <a:t> of </a:t>
            </a:r>
            <a:r>
              <a:rPr lang="fi-FI" altLang="en-US" sz="1800" i="1" dirty="0" smtClean="0"/>
              <a:t>company</a:t>
            </a:r>
          </a:p>
          <a:p>
            <a:r>
              <a:rPr lang="fi-FI" altLang="en-US" sz="2000" dirty="0" smtClean="0"/>
              <a:t>Link together constituents into semantic hierarchy, e.g., is-a hierarchy</a:t>
            </a:r>
          </a:p>
          <a:p>
            <a:r>
              <a:rPr lang="fi-FI" altLang="en-US" sz="2000" dirty="0" smtClean="0"/>
              <a:t>Also, establish known ontological relationships</a:t>
            </a:r>
          </a:p>
          <a:p>
            <a:endParaRPr lang="en-US" altLang="en-US" dirty="0" smtClean="0"/>
          </a:p>
        </p:txBody>
      </p:sp>
      <p:sp>
        <p:nvSpPr>
          <p:cNvPr id="86020" name="Date Placeholder 1"/>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1C2FCEE2-B0BC-4200-9E77-C598AFFFE98F}" type="datetime1">
              <a:rPr lang="en-US" altLang="en-US" sz="1400" smtClean="0"/>
              <a:pPr>
                <a:spcBef>
                  <a:spcPct val="0"/>
                </a:spcBef>
                <a:buFontTx/>
                <a:buNone/>
              </a:pPr>
              <a:t>7/11/2021</a:t>
            </a:fld>
            <a:endParaRPr lang="en-US" altLang="en-US" sz="1400" dirty="0" smtClean="0"/>
          </a:p>
        </p:txBody>
      </p:sp>
      <p:sp>
        <p:nvSpPr>
          <p:cNvPr id="86021" name="Footer Placeholder 2"/>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CSCI3907/CSCI6444 Big Data and Analytics</a:t>
            </a:r>
          </a:p>
        </p:txBody>
      </p:sp>
      <p:sp>
        <p:nvSpPr>
          <p:cNvPr id="86022" name="Slide Number Placeholder 3"/>
          <p:cNvSpPr>
            <a:spLocks noGrp="1"/>
          </p:cNvSpPr>
          <p:nvPr>
            <p:ph type="sldNum" sz="quarter" idx="12"/>
          </p:nvPr>
        </p:nvSpPr>
        <p:spPr>
          <a:xfrm>
            <a:off x="7208196" y="6242050"/>
            <a:ext cx="685800" cy="476250"/>
          </a:xfrm>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C611BE56-9305-48FA-9F20-355F198DE6D0}" type="slidenum">
              <a:rPr lang="en-US" altLang="en-US" sz="1400" smtClean="0"/>
              <a:pPr>
                <a:spcBef>
                  <a:spcPct val="0"/>
                </a:spcBef>
                <a:buFontTx/>
                <a:buNone/>
              </a:pPr>
              <a:t>59</a:t>
            </a:fld>
            <a:endParaRPr lang="en-US" altLang="en-US" sz="1400" dirty="0" smtClean="0"/>
          </a:p>
        </p:txBody>
      </p:sp>
    </p:spTree>
    <p:extLst>
      <p:ext uri="{BB962C8B-B14F-4D97-AF65-F5344CB8AC3E}">
        <p14:creationId xmlns:p14="http://schemas.microsoft.com/office/powerpoint/2010/main" val="3333247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Graph Structure</a:t>
            </a:r>
            <a:endParaRPr lang="en-US" dirty="0"/>
          </a:p>
        </p:txBody>
      </p:sp>
      <p:sp>
        <p:nvSpPr>
          <p:cNvPr id="3" name="Content Placeholder 2"/>
          <p:cNvSpPr>
            <a:spLocks noGrp="1"/>
          </p:cNvSpPr>
          <p:nvPr>
            <p:ph idx="1"/>
          </p:nvPr>
        </p:nvSpPr>
        <p:spPr/>
        <p:txBody>
          <a:bodyPr/>
          <a:lstStyle/>
          <a:p>
            <a:r>
              <a:rPr lang="en-US" altLang="en-US" sz="2000" dirty="0" smtClean="0"/>
              <a:t>“</a:t>
            </a:r>
            <a:r>
              <a:rPr lang="en-US" altLang="en-US" sz="2000" dirty="0"/>
              <a:t>Mary gave John the book</a:t>
            </a:r>
            <a:r>
              <a:rPr lang="en-US" altLang="en-US" sz="2000" dirty="0" smtClean="0"/>
              <a:t>”</a:t>
            </a:r>
          </a:p>
          <a:p>
            <a:endParaRPr lang="en-US" altLang="en-US" sz="2000" dirty="0"/>
          </a:p>
          <a:p>
            <a:endParaRPr lang="en-US" altLang="en-US" sz="2000" dirty="0" smtClean="0"/>
          </a:p>
          <a:p>
            <a:endParaRPr lang="en-US" altLang="en-US" sz="2000" dirty="0"/>
          </a:p>
          <a:p>
            <a:endParaRPr lang="en-US" altLang="en-US" sz="2000" dirty="0" smtClean="0"/>
          </a:p>
          <a:p>
            <a:endParaRPr lang="en-US" altLang="en-US" sz="2000" dirty="0"/>
          </a:p>
          <a:p>
            <a:r>
              <a:rPr lang="en-US" altLang="en-US" sz="2000" dirty="0" smtClean="0"/>
              <a:t>Types: A brown dog is named emma.</a:t>
            </a:r>
          </a:p>
          <a:p>
            <a:endParaRPr lang="en-US" altLang="en-US" sz="2000" dirty="0"/>
          </a:p>
          <a:p>
            <a:endParaRPr lang="en-US" altLang="en-US" sz="2000" dirty="0" smtClean="0"/>
          </a:p>
          <a:p>
            <a:endParaRPr lang="en-US" altLang="en-US" sz="2000" dirty="0"/>
          </a:p>
          <a:p>
            <a:endParaRPr lang="en-US" altLang="en-US" sz="2000" dirty="0" smtClean="0"/>
          </a:p>
          <a:p>
            <a:endParaRPr lang="en-US" altLang="en-US" sz="2000" dirty="0"/>
          </a:p>
          <a:p>
            <a:r>
              <a:rPr lang="en-US" altLang="en-US" sz="2000" dirty="0" smtClean="0"/>
              <a:t>“color” is an attribute of a dog</a:t>
            </a:r>
          </a:p>
          <a:p>
            <a:r>
              <a:rPr lang="en-US" altLang="en-US" sz="2000" dirty="0" smtClean="0"/>
              <a:t>“give” is an or relation between two or more entities</a:t>
            </a:r>
          </a:p>
          <a:p>
            <a:endParaRPr lang="en-US" altLang="en-US" sz="2000" dirty="0"/>
          </a:p>
          <a:p>
            <a:endParaRPr lang="en-US" altLang="en-US" sz="2000" dirty="0" smtClean="0"/>
          </a:p>
          <a:p>
            <a:endParaRPr lang="en-US" dirty="0"/>
          </a:p>
        </p:txBody>
      </p:sp>
      <p:sp>
        <p:nvSpPr>
          <p:cNvPr id="4" name="Date Placeholder 3"/>
          <p:cNvSpPr>
            <a:spLocks noGrp="1"/>
          </p:cNvSpPr>
          <p:nvPr>
            <p:ph type="dt" sz="half" idx="10"/>
          </p:nvPr>
        </p:nvSpPr>
        <p:spPr/>
        <p:txBody>
          <a:bodyPr/>
          <a:lstStyle/>
          <a:p>
            <a:pPr>
              <a:defRPr/>
            </a:pPr>
            <a:fld id="{8EB8EE44-DFC9-4B48-902D-9D9DE3840C21}" type="datetime1">
              <a:rPr lang="en-US" altLang="en-US" smtClean="0"/>
              <a:t>7/11/2021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CSCI 3907/CSCI 6444: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10-</a:t>
            </a:r>
            <a:fld id="{12815778-71CE-43BB-B500-522A2BEC40BF}" type="slidenum">
              <a:rPr lang="en-US" altLang="en-US" smtClean="0"/>
              <a:pPr>
                <a:defRPr/>
              </a:pPr>
              <a:t>6</a:t>
            </a:fld>
            <a:endParaRPr lang="en-US" altLang="en-US" dirty="0"/>
          </a:p>
        </p:txBody>
      </p:sp>
      <p:pic>
        <p:nvPicPr>
          <p:cNvPr id="7" name="Picture 6" descr="C:\cs4440\chap08\fig8_12.pc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432" y="1447800"/>
            <a:ext cx="6362700" cy="164560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cs4440\chap08\fig8_15.pc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836894"/>
            <a:ext cx="4495800" cy="1385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6585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457200" y="133350"/>
            <a:ext cx="8229600" cy="715963"/>
          </a:xfrm>
        </p:spPr>
        <p:txBody>
          <a:bodyPr/>
          <a:lstStyle/>
          <a:p>
            <a:r>
              <a:rPr lang="en-US" altLang="en-US" dirty="0" smtClean="0"/>
              <a:t>Syntactic Analysis - III</a:t>
            </a:r>
          </a:p>
        </p:txBody>
      </p:sp>
      <p:sp>
        <p:nvSpPr>
          <p:cNvPr id="88067" name="Rectangle 3"/>
          <p:cNvSpPr>
            <a:spLocks noGrp="1" noChangeArrowheads="1"/>
          </p:cNvSpPr>
          <p:nvPr>
            <p:ph type="body" idx="1"/>
          </p:nvPr>
        </p:nvSpPr>
        <p:spPr/>
        <p:txBody>
          <a:bodyPr/>
          <a:lstStyle/>
          <a:p>
            <a:r>
              <a:rPr lang="en-US" altLang="en-US" sz="1800" dirty="0" smtClean="0"/>
              <a:t>Scenario Matching and Analysis</a:t>
            </a:r>
          </a:p>
          <a:p>
            <a:pPr lvl="1"/>
            <a:r>
              <a:rPr lang="en-US" altLang="en-US" sz="1600" dirty="0" smtClean="0"/>
              <a:t>Scenario patterns can help to focus attention on specific constituents, including directing search</a:t>
            </a:r>
          </a:p>
          <a:p>
            <a:pPr lvl="1"/>
            <a:r>
              <a:rPr lang="en-US" altLang="en-US" sz="1600" dirty="0" smtClean="0"/>
              <a:t>For example: one pattern must precede another logically</a:t>
            </a:r>
          </a:p>
          <a:p>
            <a:pPr lvl="2">
              <a:lnSpc>
                <a:spcPct val="90000"/>
              </a:lnSpc>
            </a:pPr>
            <a:r>
              <a:rPr lang="fi-FI" altLang="en-US" sz="1400" i="1" dirty="0" smtClean="0"/>
              <a:t>person</a:t>
            </a:r>
            <a:r>
              <a:rPr lang="fi-FI" altLang="en-US" sz="1400" dirty="0" smtClean="0"/>
              <a:t> retires as </a:t>
            </a:r>
            <a:r>
              <a:rPr lang="fi-FI" altLang="en-US" sz="1400" i="1" dirty="0" smtClean="0"/>
              <a:t>position</a:t>
            </a:r>
          </a:p>
          <a:p>
            <a:pPr lvl="2">
              <a:lnSpc>
                <a:spcPct val="90000"/>
              </a:lnSpc>
            </a:pPr>
            <a:r>
              <a:rPr lang="fi-FI" altLang="en-US" sz="1400" i="1" dirty="0" smtClean="0"/>
              <a:t>person</a:t>
            </a:r>
            <a:r>
              <a:rPr lang="fi-FI" altLang="en-US" sz="1400" dirty="0" smtClean="0"/>
              <a:t> is succeeded by </a:t>
            </a:r>
            <a:r>
              <a:rPr lang="fi-FI" altLang="en-US" sz="1400" i="1" dirty="0" smtClean="0"/>
              <a:t>person</a:t>
            </a:r>
          </a:p>
          <a:p>
            <a:pPr>
              <a:lnSpc>
                <a:spcPct val="90000"/>
              </a:lnSpc>
            </a:pPr>
            <a:r>
              <a:rPr lang="fi-FI" altLang="en-US" sz="1800" dirty="0" smtClean="0"/>
              <a:t>Used in several terrorist scenarios</a:t>
            </a:r>
          </a:p>
          <a:p>
            <a:pPr lvl="1">
              <a:lnSpc>
                <a:spcPct val="90000"/>
              </a:lnSpc>
            </a:pPr>
            <a:r>
              <a:rPr lang="en-GB" altLang="en-US" sz="1600" dirty="0" smtClean="0"/>
              <a:t>killing of &lt;HumanTarget&gt;</a:t>
            </a:r>
          </a:p>
          <a:p>
            <a:pPr lvl="1">
              <a:lnSpc>
                <a:spcPct val="90000"/>
              </a:lnSpc>
            </a:pPr>
            <a:r>
              <a:rPr lang="en-GB" altLang="en-US" sz="1600" dirty="0" smtClean="0"/>
              <a:t>&lt;GovOfficial&gt; accused &lt;PerpOrg&gt;</a:t>
            </a:r>
          </a:p>
          <a:p>
            <a:pPr lvl="1">
              <a:lnSpc>
                <a:spcPct val="90000"/>
              </a:lnSpc>
            </a:pPr>
            <a:r>
              <a:rPr lang="en-GB" altLang="en-US" sz="1600" dirty="0" smtClean="0"/>
              <a:t>bomb was placed by &lt;Perp&gt; on &lt;PhysicalTarget&gt;</a:t>
            </a:r>
          </a:p>
          <a:p>
            <a:pPr lvl="1">
              <a:lnSpc>
                <a:spcPct val="90000"/>
              </a:lnSpc>
            </a:pPr>
            <a:r>
              <a:rPr lang="en-GB" altLang="en-US" sz="1600" dirty="0" smtClean="0"/>
              <a:t>&lt;Perp&gt; attacked &lt;HumanTarget&gt;’s &lt;PhysicalTarget&gt; with &lt;Device&gt;</a:t>
            </a:r>
          </a:p>
          <a:p>
            <a:pPr lvl="1">
              <a:lnSpc>
                <a:spcPct val="90000"/>
              </a:lnSpc>
            </a:pPr>
            <a:r>
              <a:rPr lang="en-GB" altLang="en-US" sz="1600" dirty="0" smtClean="0"/>
              <a:t>&lt;HumanTarget&gt; was injured</a:t>
            </a:r>
            <a:endParaRPr lang="fi-FI" altLang="en-US" sz="1600" dirty="0" smtClean="0"/>
          </a:p>
          <a:p>
            <a:pPr>
              <a:lnSpc>
                <a:spcPct val="90000"/>
              </a:lnSpc>
            </a:pPr>
            <a:r>
              <a:rPr lang="en-US" altLang="en-US" sz="1800" dirty="0" smtClean="0"/>
              <a:t>Build an ontology of patterns that can be used to reconstruct the meaning of the document</a:t>
            </a:r>
          </a:p>
          <a:p>
            <a:pPr lvl="1">
              <a:lnSpc>
                <a:spcPct val="90000"/>
              </a:lnSpc>
            </a:pPr>
            <a:r>
              <a:rPr lang="en-US" altLang="en-US" sz="1600" dirty="0" smtClean="0"/>
              <a:t>For example: a change of status report</a:t>
            </a:r>
          </a:p>
          <a:p>
            <a:r>
              <a:rPr lang="fi-FI" altLang="en-US" sz="1800" dirty="0" smtClean="0"/>
              <a:t>Resolve anaphoric references by pronouns and definite noun phrases</a:t>
            </a:r>
          </a:p>
          <a:p>
            <a:pPr lvl="1"/>
            <a:r>
              <a:rPr lang="en-US" altLang="en-US" sz="1600" dirty="0" smtClean="0"/>
              <a:t>Criteria: recency of use, number agreement, etc.</a:t>
            </a:r>
          </a:p>
          <a:p>
            <a:pPr lvl="1"/>
            <a:r>
              <a:rPr lang="en-US" altLang="en-US" sz="1600" dirty="0" smtClean="0"/>
              <a:t>Ontological support</a:t>
            </a:r>
          </a:p>
          <a:p>
            <a:pPr>
              <a:lnSpc>
                <a:spcPct val="90000"/>
              </a:lnSpc>
            </a:pPr>
            <a:endParaRPr lang="en-US" altLang="en-US" sz="2200" dirty="0" smtClean="0"/>
          </a:p>
          <a:p>
            <a:pPr lvl="1">
              <a:lnSpc>
                <a:spcPct val="90000"/>
              </a:lnSpc>
            </a:pPr>
            <a:endParaRPr lang="en-US" altLang="en-US" dirty="0" smtClean="0"/>
          </a:p>
        </p:txBody>
      </p:sp>
      <p:sp>
        <p:nvSpPr>
          <p:cNvPr id="88068" name="Date Placeholder 1"/>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CC591328-AA13-4729-BF50-0F7BAFC584A2}" type="datetime1">
              <a:rPr lang="en-US" altLang="en-US" sz="1400" smtClean="0"/>
              <a:pPr>
                <a:spcBef>
                  <a:spcPct val="0"/>
                </a:spcBef>
                <a:buFontTx/>
                <a:buNone/>
              </a:pPr>
              <a:t>7/11/2021</a:t>
            </a:fld>
            <a:endParaRPr lang="en-US" altLang="en-US" sz="1400" dirty="0" smtClean="0"/>
          </a:p>
        </p:txBody>
      </p:sp>
      <p:sp>
        <p:nvSpPr>
          <p:cNvPr id="88069" name="Footer Placeholder 2"/>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CSCI3907/CSCI6444 Big Data and Analytics</a:t>
            </a:r>
          </a:p>
        </p:txBody>
      </p:sp>
      <p:sp>
        <p:nvSpPr>
          <p:cNvPr id="88070" name="Slide Number Placeholder 3"/>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3965C9C0-8935-449D-8A7E-E8B65CBC52B2}" type="slidenum">
              <a:rPr lang="en-US" altLang="en-US" sz="1400" smtClean="0"/>
              <a:pPr>
                <a:spcBef>
                  <a:spcPct val="0"/>
                </a:spcBef>
                <a:buFontTx/>
                <a:buNone/>
              </a:pPr>
              <a:t>60</a:t>
            </a:fld>
            <a:endParaRPr lang="en-US" altLang="en-US" sz="1400" dirty="0" smtClean="0"/>
          </a:p>
        </p:txBody>
      </p:sp>
    </p:spTree>
    <p:extLst>
      <p:ext uri="{BB962C8B-B14F-4D97-AF65-F5344CB8AC3E}">
        <p14:creationId xmlns:p14="http://schemas.microsoft.com/office/powerpoint/2010/main" val="34656824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Syntactic Tasks - IV</a:t>
            </a:r>
            <a:endParaRPr lang="en-US" dirty="0"/>
          </a:p>
        </p:txBody>
      </p:sp>
      <p:sp>
        <p:nvSpPr>
          <p:cNvPr id="3" name="Content Placeholder 2"/>
          <p:cNvSpPr>
            <a:spLocks noGrp="1"/>
          </p:cNvSpPr>
          <p:nvPr>
            <p:ph idx="1"/>
          </p:nvPr>
        </p:nvSpPr>
        <p:spPr/>
        <p:txBody>
          <a:bodyPr/>
          <a:lstStyle/>
          <a:p>
            <a:r>
              <a:rPr lang="en-US" sz="2000" i="1" dirty="0" smtClean="0"/>
              <a:t>Word tokenization</a:t>
            </a:r>
            <a:r>
              <a:rPr lang="en-US" sz="2000" dirty="0" smtClean="0"/>
              <a:t>:</a:t>
            </a:r>
          </a:p>
          <a:p>
            <a:pPr lvl="1"/>
            <a:r>
              <a:rPr lang="en-US" altLang="en-US" sz="1800" dirty="0"/>
              <a:t>Breaking a string of characters </a:t>
            </a:r>
            <a:r>
              <a:rPr lang="en-US" altLang="en-US" sz="1800" dirty="0" smtClean="0"/>
              <a:t>into </a:t>
            </a:r>
            <a:r>
              <a:rPr lang="en-US" altLang="en-US" sz="1800" dirty="0"/>
              <a:t>a sequence of words</a:t>
            </a:r>
            <a:r>
              <a:rPr lang="en-US" altLang="en-US" sz="1800" dirty="0" smtClean="0"/>
              <a:t>.</a:t>
            </a:r>
          </a:p>
          <a:p>
            <a:pPr lvl="1"/>
            <a:r>
              <a:rPr lang="en-US" altLang="en-US" sz="1800" dirty="0" smtClean="0"/>
              <a:t>These methods are called “tokenizers”</a:t>
            </a:r>
          </a:p>
          <a:p>
            <a:pPr lvl="1"/>
            <a:r>
              <a:rPr lang="en-US" altLang="en-US" sz="1800" dirty="0" smtClean="0"/>
              <a:t>In Java, String.split, StringTokenizer</a:t>
            </a:r>
          </a:p>
          <a:p>
            <a:pPr lvl="1"/>
            <a:r>
              <a:rPr lang="en-US" altLang="en-US" sz="1800" dirty="0" smtClean="0"/>
              <a:t>But, in ideographic languages (Kanji, Hangul,…), words are not separated by spaces.</a:t>
            </a:r>
          </a:p>
          <a:p>
            <a:pPr lvl="1"/>
            <a:r>
              <a:rPr lang="en-US" altLang="en-US" sz="1800" dirty="0" smtClean="0"/>
              <a:t>In English, punctuation can also separate words</a:t>
            </a:r>
          </a:p>
          <a:p>
            <a:r>
              <a:rPr lang="en-US" altLang="en-US" sz="2000" i="1" dirty="0" smtClean="0"/>
              <a:t>Morphological analysis</a:t>
            </a:r>
            <a:r>
              <a:rPr lang="en-US" altLang="en-US" sz="2000" dirty="0" smtClean="0"/>
              <a:t>:</a:t>
            </a:r>
          </a:p>
          <a:p>
            <a:pPr lvl="1"/>
            <a:r>
              <a:rPr lang="en-US" altLang="en-US" sz="1800" dirty="0" smtClean="0"/>
              <a:t>A morpheme is the smallest linguistic unit with semantics</a:t>
            </a:r>
          </a:p>
          <a:p>
            <a:pPr lvl="1"/>
            <a:r>
              <a:rPr lang="en-US" altLang="en-US" sz="1800" dirty="0" smtClean="0"/>
              <a:t>Ex: “carried” </a:t>
            </a:r>
            <a:r>
              <a:rPr lang="en-US" altLang="en-US" sz="1800" dirty="0" smtClean="0">
                <a:sym typeface="Wingdings" panose="05000000000000000000" pitchFamily="2" charset="2"/>
              </a:rPr>
              <a:t> carry + ed.</a:t>
            </a:r>
          </a:p>
          <a:p>
            <a:pPr lvl="1"/>
            <a:r>
              <a:rPr lang="en-US" altLang="en-US" sz="1800" dirty="0" smtClean="0">
                <a:sym typeface="Wingdings" panose="05000000000000000000" pitchFamily="2" charset="2"/>
              </a:rPr>
              <a:t>But:	unlockable  </a:t>
            </a:r>
            <a:r>
              <a:rPr lang="en-US" altLang="en-US" sz="1800" dirty="0">
                <a:cs typeface="Times New Roman" panose="02020603050405020304" pitchFamily="18" charset="0"/>
              </a:rPr>
              <a:t>un + (lock + able)  </a:t>
            </a:r>
            <a:r>
              <a:rPr lang="en-US" altLang="en-US" sz="1800" dirty="0" smtClean="0">
                <a:cs typeface="Times New Roman" panose="02020603050405020304" pitchFamily="18" charset="0"/>
              </a:rPr>
              <a:t>?, or</a:t>
            </a:r>
          </a:p>
          <a:p>
            <a:pPr marL="457200" lvl="1" indent="0">
              <a:buNone/>
            </a:pPr>
            <a:r>
              <a:rPr lang="en-US" altLang="en-US" sz="1800" dirty="0">
                <a:cs typeface="Times New Roman" panose="02020603050405020304" pitchFamily="18" charset="0"/>
              </a:rPr>
              <a:t>	</a:t>
            </a:r>
            <a:r>
              <a:rPr lang="en-US" altLang="en-US" sz="1800" dirty="0" smtClean="0">
                <a:cs typeface="Times New Roman" panose="02020603050405020304" pitchFamily="18" charset="0"/>
              </a:rPr>
              <a:t>	</a:t>
            </a:r>
            <a:r>
              <a:rPr lang="en-US" altLang="en-US" sz="1800" dirty="0" smtClean="0">
                <a:sym typeface="Wingdings" panose="05000000000000000000" pitchFamily="2" charset="2"/>
              </a:rPr>
              <a:t>unlockable </a:t>
            </a:r>
            <a:r>
              <a:rPr lang="en-US" altLang="en-US" sz="1800" dirty="0">
                <a:sym typeface="Wingdings" panose="05000000000000000000" pitchFamily="2" charset="2"/>
              </a:rPr>
              <a:t></a:t>
            </a:r>
            <a:r>
              <a:rPr lang="en-US" altLang="en-US" sz="1800" dirty="0" smtClean="0">
                <a:cs typeface="Times New Roman" panose="02020603050405020304" pitchFamily="18" charset="0"/>
              </a:rPr>
              <a:t> </a:t>
            </a:r>
            <a:r>
              <a:rPr lang="en-US" altLang="en-US" sz="1800" dirty="0">
                <a:cs typeface="Times New Roman" panose="02020603050405020304" pitchFamily="18" charset="0"/>
              </a:rPr>
              <a:t>(un + lock) + able  </a:t>
            </a:r>
            <a:r>
              <a:rPr lang="en-US" altLang="en-US" sz="1800" dirty="0" smtClean="0">
                <a:cs typeface="Times New Roman" panose="02020603050405020304" pitchFamily="18" charset="0"/>
              </a:rPr>
              <a:t>?</a:t>
            </a:r>
          </a:p>
          <a:p>
            <a:pPr lvl="1"/>
            <a:r>
              <a:rPr lang="en-US" altLang="en-US" sz="1800" dirty="0" smtClean="0">
                <a:cs typeface="Times New Roman" panose="02020603050405020304" pitchFamily="18" charset="0"/>
              </a:rPr>
              <a:t>Called stemming, but the literature shows that stemming does not generally improve performance for morphologically rich languages, e.g., English</a:t>
            </a:r>
            <a:endParaRPr lang="en-US" altLang="en-US" sz="1800" dirty="0">
              <a:cs typeface="Times New Roman" panose="02020603050405020304" pitchFamily="18" charset="0"/>
            </a:endParaRPr>
          </a:p>
          <a:p>
            <a:pPr marL="457200" lvl="1" indent="0">
              <a:buNone/>
            </a:pPr>
            <a:endParaRPr lang="en-US" altLang="en-US" dirty="0">
              <a:cs typeface="Times New Roman" panose="02020603050405020304" pitchFamily="18" charset="0"/>
            </a:endParaRPr>
          </a:p>
          <a:p>
            <a:pPr lvl="1"/>
            <a:endParaRPr lang="en-US" altLang="en-US" dirty="0"/>
          </a:p>
          <a:p>
            <a:pPr lvl="1"/>
            <a:endParaRPr lang="en-US" dirty="0"/>
          </a:p>
        </p:txBody>
      </p:sp>
      <p:sp>
        <p:nvSpPr>
          <p:cNvPr id="4" name="Date Placeholder 3"/>
          <p:cNvSpPr>
            <a:spLocks noGrp="1"/>
          </p:cNvSpPr>
          <p:nvPr>
            <p:ph type="dt" sz="half" idx="10"/>
          </p:nvPr>
        </p:nvSpPr>
        <p:spPr/>
        <p:txBody>
          <a:bodyPr/>
          <a:lstStyle/>
          <a:p>
            <a:pPr>
              <a:defRPr/>
            </a:pPr>
            <a:fld id="{C6A2D3CD-15F1-41AD-AAB2-C2112A4B70DC}" type="datetime1">
              <a:rPr lang="en-US" altLang="en-US" smtClean="0"/>
              <a:pPr>
                <a:defRPr/>
              </a:pPr>
              <a:t>7/11/2021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CSCI3907/CSCI6444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9-</a:t>
            </a:r>
            <a:fld id="{F10CF6D4-B225-4B4E-884B-8F70582E5B21}" type="slidenum">
              <a:rPr lang="en-US" altLang="en-US" smtClean="0"/>
              <a:pPr>
                <a:defRPr/>
              </a:pPr>
              <a:t>61</a:t>
            </a:fld>
            <a:endParaRPr lang="en-US" altLang="en-US" dirty="0"/>
          </a:p>
        </p:txBody>
      </p:sp>
      <p:sp>
        <p:nvSpPr>
          <p:cNvPr id="7" name="Rectangle 6"/>
          <p:cNvSpPr/>
          <p:nvPr/>
        </p:nvSpPr>
        <p:spPr>
          <a:xfrm>
            <a:off x="457200" y="5871567"/>
            <a:ext cx="6248400" cy="307777"/>
          </a:xfrm>
          <a:prstGeom prst="rect">
            <a:avLst/>
          </a:prstGeom>
        </p:spPr>
        <p:txBody>
          <a:bodyPr wrap="square">
            <a:spAutoFit/>
          </a:bodyPr>
          <a:lstStyle/>
          <a:p>
            <a:pPr marL="0" indent="0">
              <a:buNone/>
            </a:pPr>
            <a:r>
              <a:rPr lang="en-US" sz="1400" dirty="0"/>
              <a:t>Ref: Ghufran Baig, CS288 Natural Language Processing</a:t>
            </a:r>
          </a:p>
        </p:txBody>
      </p:sp>
    </p:spTree>
    <p:extLst>
      <p:ext uri="{BB962C8B-B14F-4D97-AF65-F5344CB8AC3E}">
        <p14:creationId xmlns:p14="http://schemas.microsoft.com/office/powerpoint/2010/main" val="42134742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Syntactic Tasks - </a:t>
            </a:r>
            <a:r>
              <a:rPr lang="en-US" dirty="0" smtClean="0"/>
              <a:t>V</a:t>
            </a:r>
            <a:endParaRPr lang="en-US" dirty="0"/>
          </a:p>
        </p:txBody>
      </p:sp>
      <p:sp>
        <p:nvSpPr>
          <p:cNvPr id="3" name="Content Placeholder 2"/>
          <p:cNvSpPr>
            <a:spLocks noGrp="1"/>
          </p:cNvSpPr>
          <p:nvPr>
            <p:ph idx="1"/>
          </p:nvPr>
        </p:nvSpPr>
        <p:spPr/>
        <p:txBody>
          <a:bodyPr/>
          <a:lstStyle/>
          <a:p>
            <a:r>
              <a:rPr lang="en-US" sz="1800" dirty="0" smtClean="0"/>
              <a:t>Part Of Speech (POS) tagging:</a:t>
            </a:r>
          </a:p>
          <a:p>
            <a:pPr lvl="1"/>
            <a:r>
              <a:rPr lang="en-US" altLang="en-US" sz="1600" dirty="0"/>
              <a:t>Annotate each word in a sentence with a part-of-speech.</a:t>
            </a:r>
          </a:p>
          <a:p>
            <a:pPr lvl="1" eaLnBrk="1" hangingPunct="1"/>
            <a:r>
              <a:rPr lang="en-US" sz="1800" dirty="0" smtClean="0"/>
              <a:t>Ex: </a:t>
            </a:r>
            <a:r>
              <a:rPr lang="en-US" altLang="en-US" sz="1800" dirty="0" smtClean="0">
                <a:solidFill>
                  <a:srgbClr val="3333CC"/>
                </a:solidFill>
              </a:rPr>
              <a:t>I    ate   </a:t>
            </a:r>
            <a:r>
              <a:rPr lang="en-US" altLang="en-US" sz="1800" dirty="0">
                <a:solidFill>
                  <a:srgbClr val="3333CC"/>
                </a:solidFill>
              </a:rPr>
              <a:t>the  </a:t>
            </a:r>
            <a:r>
              <a:rPr lang="en-US" altLang="en-US" sz="1800" dirty="0" smtClean="0">
                <a:solidFill>
                  <a:srgbClr val="3333CC"/>
                </a:solidFill>
              </a:rPr>
              <a:t> spaghetti    with     meatballs</a:t>
            </a:r>
            <a:r>
              <a:rPr lang="en-US" altLang="en-US" sz="1800" dirty="0">
                <a:solidFill>
                  <a:srgbClr val="3333CC"/>
                </a:solidFill>
              </a:rPr>
              <a:t>.  </a:t>
            </a:r>
          </a:p>
          <a:p>
            <a:pPr marL="0" indent="0" eaLnBrk="1" hangingPunct="1">
              <a:buNone/>
            </a:pPr>
            <a:r>
              <a:rPr lang="en-US" altLang="en-US" dirty="0" smtClean="0">
                <a:solidFill>
                  <a:srgbClr val="CC0099"/>
                </a:solidFill>
              </a:rPr>
              <a:t>	  </a:t>
            </a:r>
            <a:r>
              <a:rPr lang="en-US" altLang="en-US" sz="1800" dirty="0" smtClean="0">
                <a:solidFill>
                  <a:srgbClr val="CC0099"/>
                </a:solidFill>
              </a:rPr>
              <a:t>Pro  </a:t>
            </a:r>
            <a:r>
              <a:rPr lang="en-US" altLang="en-US" sz="1800" dirty="0">
                <a:solidFill>
                  <a:srgbClr val="CC0099"/>
                </a:solidFill>
              </a:rPr>
              <a:t>V   </a:t>
            </a:r>
            <a:r>
              <a:rPr lang="en-US" altLang="en-US" sz="1800" dirty="0" smtClean="0">
                <a:solidFill>
                  <a:srgbClr val="CC0099"/>
                </a:solidFill>
              </a:rPr>
              <a:t>   Det        </a:t>
            </a:r>
            <a:r>
              <a:rPr lang="en-US" altLang="en-US" sz="1800" dirty="0">
                <a:solidFill>
                  <a:srgbClr val="CC0099"/>
                </a:solidFill>
              </a:rPr>
              <a:t>N       </a:t>
            </a:r>
            <a:r>
              <a:rPr lang="en-US" altLang="en-US" sz="1800" dirty="0" smtClean="0">
                <a:solidFill>
                  <a:srgbClr val="CC0099"/>
                </a:solidFill>
              </a:rPr>
              <a:t>      Prep        N</a:t>
            </a:r>
          </a:p>
          <a:p>
            <a:pPr marL="0" indent="0" eaLnBrk="1" hangingPunct="1">
              <a:buNone/>
            </a:pPr>
            <a:r>
              <a:rPr lang="en-US" altLang="en-US" sz="1400" dirty="0" smtClean="0">
                <a:solidFill>
                  <a:srgbClr val="CC0099"/>
                </a:solidFill>
              </a:rPr>
              <a:t>      Ex: </a:t>
            </a:r>
            <a:r>
              <a:rPr lang="en-US" altLang="en-US" sz="1800" dirty="0">
                <a:solidFill>
                  <a:srgbClr val="3333CC"/>
                </a:solidFill>
              </a:rPr>
              <a:t>John  </a:t>
            </a:r>
            <a:r>
              <a:rPr lang="en-US" altLang="en-US" sz="1800" dirty="0">
                <a:solidFill>
                  <a:srgbClr val="CC0000"/>
                </a:solidFill>
              </a:rPr>
              <a:t>saw</a:t>
            </a:r>
            <a:r>
              <a:rPr lang="en-US" altLang="en-US" sz="1800" dirty="0">
                <a:solidFill>
                  <a:srgbClr val="3333CC"/>
                </a:solidFill>
              </a:rPr>
              <a:t>  the  </a:t>
            </a:r>
            <a:r>
              <a:rPr lang="en-US" altLang="en-US" sz="1800" dirty="0">
                <a:solidFill>
                  <a:srgbClr val="CC0000"/>
                </a:solidFill>
              </a:rPr>
              <a:t>saw</a:t>
            </a:r>
            <a:r>
              <a:rPr lang="en-US" altLang="en-US" sz="1800" dirty="0">
                <a:solidFill>
                  <a:srgbClr val="3333CC"/>
                </a:solidFill>
              </a:rPr>
              <a:t>  and  decided  </a:t>
            </a:r>
            <a:r>
              <a:rPr lang="en-US" altLang="en-US" sz="1800" dirty="0">
                <a:solidFill>
                  <a:srgbClr val="CC0000"/>
                </a:solidFill>
              </a:rPr>
              <a:t>to</a:t>
            </a:r>
            <a:r>
              <a:rPr lang="en-US" altLang="en-US" sz="1800" dirty="0">
                <a:solidFill>
                  <a:srgbClr val="3333CC"/>
                </a:solidFill>
              </a:rPr>
              <a:t>  </a:t>
            </a:r>
            <a:r>
              <a:rPr lang="en-US" altLang="en-US" sz="1800" dirty="0" smtClean="0">
                <a:solidFill>
                  <a:srgbClr val="3333CC"/>
                </a:solidFill>
              </a:rPr>
              <a:t> take   it      </a:t>
            </a:r>
            <a:r>
              <a:rPr lang="en-US" altLang="en-US" sz="1800" dirty="0" smtClean="0">
                <a:solidFill>
                  <a:srgbClr val="CC0000"/>
                </a:solidFill>
              </a:rPr>
              <a:t>to</a:t>
            </a:r>
            <a:r>
              <a:rPr lang="en-US" altLang="en-US" sz="1800" dirty="0" smtClean="0">
                <a:solidFill>
                  <a:srgbClr val="3333CC"/>
                </a:solidFill>
              </a:rPr>
              <a:t>     the   </a:t>
            </a:r>
            <a:r>
              <a:rPr lang="en-US" altLang="en-US" sz="1800" dirty="0">
                <a:solidFill>
                  <a:srgbClr val="3333CC"/>
                </a:solidFill>
              </a:rPr>
              <a:t>table.</a:t>
            </a:r>
          </a:p>
          <a:p>
            <a:pPr marL="0" indent="0" eaLnBrk="1" hangingPunct="1">
              <a:buNone/>
            </a:pPr>
            <a:r>
              <a:rPr lang="en-US" altLang="en-US" sz="1800" dirty="0">
                <a:solidFill>
                  <a:srgbClr val="CC0099"/>
                </a:solidFill>
              </a:rPr>
              <a:t> </a:t>
            </a:r>
            <a:r>
              <a:rPr lang="en-US" altLang="en-US" sz="1800" dirty="0" smtClean="0">
                <a:solidFill>
                  <a:srgbClr val="CC0099"/>
                </a:solidFill>
              </a:rPr>
              <a:t>          PN      </a:t>
            </a:r>
            <a:r>
              <a:rPr lang="en-US" altLang="en-US" sz="1800" dirty="0">
                <a:solidFill>
                  <a:srgbClr val="CC0099"/>
                </a:solidFill>
              </a:rPr>
              <a:t>V   </a:t>
            </a:r>
            <a:r>
              <a:rPr lang="en-US" altLang="en-US" sz="1800" dirty="0" smtClean="0">
                <a:solidFill>
                  <a:srgbClr val="CC0099"/>
                </a:solidFill>
              </a:rPr>
              <a:t> Det    </a:t>
            </a:r>
            <a:r>
              <a:rPr lang="en-US" altLang="en-US" sz="1800" dirty="0">
                <a:solidFill>
                  <a:srgbClr val="CC0099"/>
                </a:solidFill>
              </a:rPr>
              <a:t>N   Con      </a:t>
            </a:r>
            <a:r>
              <a:rPr lang="en-US" altLang="en-US" sz="1800" dirty="0" smtClean="0">
                <a:solidFill>
                  <a:srgbClr val="CC0099"/>
                </a:solidFill>
              </a:rPr>
              <a:t> V      Part  </a:t>
            </a:r>
            <a:r>
              <a:rPr lang="en-US" altLang="en-US" sz="1800" dirty="0">
                <a:solidFill>
                  <a:srgbClr val="CC0099"/>
                </a:solidFill>
              </a:rPr>
              <a:t>V   </a:t>
            </a:r>
            <a:r>
              <a:rPr lang="en-US" altLang="en-US" sz="1800" dirty="0" smtClean="0">
                <a:solidFill>
                  <a:srgbClr val="CC0099"/>
                </a:solidFill>
              </a:rPr>
              <a:t> Pro   Prep  Det    N</a:t>
            </a:r>
          </a:p>
          <a:p>
            <a:pPr eaLnBrk="1" hangingPunct="1"/>
            <a:r>
              <a:rPr lang="en-US" altLang="en-US" sz="1800" dirty="0" smtClean="0">
                <a:solidFill>
                  <a:srgbClr val="CC0099"/>
                </a:solidFill>
              </a:rPr>
              <a:t>Phrase Chunking:</a:t>
            </a:r>
          </a:p>
          <a:p>
            <a:pPr lvl="1" eaLnBrk="1" hangingPunct="1"/>
            <a:r>
              <a:rPr lang="en-US" altLang="en-US" sz="1400" dirty="0"/>
              <a:t>Find all non-recursive noun phrases (NPs) and verb phrases (VPs) in a sentence</a:t>
            </a:r>
            <a:r>
              <a:rPr lang="en-US" altLang="en-US" sz="1400" dirty="0" smtClean="0"/>
              <a:t>.</a:t>
            </a:r>
            <a:endParaRPr lang="en-US" altLang="en-US" sz="1800" dirty="0">
              <a:solidFill>
                <a:srgbClr val="CC0099"/>
              </a:solidFill>
            </a:endParaRPr>
          </a:p>
          <a:p>
            <a:pPr lvl="1"/>
            <a:r>
              <a:rPr lang="en-US" sz="1600" dirty="0" smtClean="0"/>
              <a:t>Ex: </a:t>
            </a:r>
            <a:r>
              <a:rPr lang="en-US" altLang="en-US" sz="1600" dirty="0">
                <a:solidFill>
                  <a:srgbClr val="000000"/>
                </a:solidFill>
              </a:rPr>
              <a:t>[NP</a:t>
            </a:r>
            <a:r>
              <a:rPr lang="en-US" altLang="en-US" sz="1600" dirty="0">
                <a:solidFill>
                  <a:srgbClr val="FF0000"/>
                </a:solidFill>
              </a:rPr>
              <a:t> He </a:t>
            </a:r>
            <a:r>
              <a:rPr lang="en-US" altLang="en-US" sz="1600" dirty="0">
                <a:solidFill>
                  <a:srgbClr val="000000"/>
                </a:solidFill>
              </a:rPr>
              <a:t>] [VP</a:t>
            </a:r>
            <a:r>
              <a:rPr lang="en-US" altLang="en-US" sz="1600" dirty="0">
                <a:solidFill>
                  <a:srgbClr val="00FF00"/>
                </a:solidFill>
              </a:rPr>
              <a:t> </a:t>
            </a:r>
            <a:r>
              <a:rPr lang="en-US" altLang="en-US" sz="1600" dirty="0">
                <a:solidFill>
                  <a:srgbClr val="008000"/>
                </a:solidFill>
              </a:rPr>
              <a:t>reckons</a:t>
            </a:r>
            <a:r>
              <a:rPr lang="en-US" altLang="en-US" sz="1600" dirty="0">
                <a:solidFill>
                  <a:srgbClr val="00FF00"/>
                </a:solidFill>
              </a:rPr>
              <a:t> </a:t>
            </a:r>
            <a:r>
              <a:rPr lang="en-US" altLang="en-US" sz="1600" dirty="0">
                <a:solidFill>
                  <a:srgbClr val="000000"/>
                </a:solidFill>
              </a:rPr>
              <a:t>] [NP</a:t>
            </a:r>
            <a:r>
              <a:rPr lang="en-US" altLang="en-US" sz="1600" dirty="0">
                <a:solidFill>
                  <a:srgbClr val="FF0000"/>
                </a:solidFill>
              </a:rPr>
              <a:t> the current account deficit </a:t>
            </a:r>
            <a:r>
              <a:rPr lang="en-US" altLang="en-US" sz="1600" dirty="0">
                <a:solidFill>
                  <a:srgbClr val="000000"/>
                </a:solidFill>
              </a:rPr>
              <a:t>] [VP</a:t>
            </a:r>
            <a:r>
              <a:rPr lang="en-US" altLang="en-US" sz="1600" dirty="0">
                <a:solidFill>
                  <a:srgbClr val="00FF00"/>
                </a:solidFill>
              </a:rPr>
              <a:t> </a:t>
            </a:r>
            <a:r>
              <a:rPr lang="en-US" altLang="en-US" sz="1600" dirty="0">
                <a:solidFill>
                  <a:srgbClr val="008000"/>
                </a:solidFill>
              </a:rPr>
              <a:t>will narrow</a:t>
            </a:r>
            <a:r>
              <a:rPr lang="en-US" altLang="en-US" sz="1600" dirty="0">
                <a:solidFill>
                  <a:srgbClr val="00FF00"/>
                </a:solidFill>
              </a:rPr>
              <a:t> </a:t>
            </a:r>
            <a:r>
              <a:rPr lang="en-US" altLang="en-US" sz="1600" dirty="0">
                <a:solidFill>
                  <a:srgbClr val="000000"/>
                </a:solidFill>
              </a:rPr>
              <a:t>] [PP</a:t>
            </a:r>
            <a:r>
              <a:rPr lang="en-US" altLang="en-US" sz="1600" dirty="0">
                <a:solidFill>
                  <a:srgbClr val="0000FF"/>
                </a:solidFill>
              </a:rPr>
              <a:t> to </a:t>
            </a:r>
            <a:r>
              <a:rPr lang="en-US" altLang="en-US" sz="1600" dirty="0">
                <a:solidFill>
                  <a:srgbClr val="000000"/>
                </a:solidFill>
              </a:rPr>
              <a:t>] [NP</a:t>
            </a:r>
            <a:r>
              <a:rPr lang="en-US" altLang="en-US" sz="1600" dirty="0">
                <a:solidFill>
                  <a:srgbClr val="FF0000"/>
                </a:solidFill>
              </a:rPr>
              <a:t> only # 1.8 billion </a:t>
            </a:r>
            <a:r>
              <a:rPr lang="en-US" altLang="en-US" sz="1600" dirty="0">
                <a:solidFill>
                  <a:srgbClr val="000000"/>
                </a:solidFill>
              </a:rPr>
              <a:t>] [PP</a:t>
            </a:r>
            <a:r>
              <a:rPr lang="en-US" altLang="en-US" sz="1600" dirty="0">
                <a:solidFill>
                  <a:srgbClr val="0000FF"/>
                </a:solidFill>
              </a:rPr>
              <a:t> in </a:t>
            </a:r>
            <a:r>
              <a:rPr lang="en-US" altLang="en-US" sz="1600" dirty="0">
                <a:solidFill>
                  <a:srgbClr val="000000"/>
                </a:solidFill>
              </a:rPr>
              <a:t>] [NP</a:t>
            </a:r>
            <a:r>
              <a:rPr lang="en-US" altLang="en-US" sz="1600" dirty="0">
                <a:solidFill>
                  <a:srgbClr val="FF0000"/>
                </a:solidFill>
              </a:rPr>
              <a:t> September </a:t>
            </a:r>
            <a:r>
              <a:rPr lang="en-US" altLang="en-US" sz="1600" dirty="0">
                <a:solidFill>
                  <a:srgbClr val="000000"/>
                </a:solidFill>
              </a:rPr>
              <a:t>]</a:t>
            </a:r>
            <a:r>
              <a:rPr lang="en-US" altLang="en-US" sz="1600" dirty="0">
                <a:solidFill>
                  <a:srgbClr val="3333CC"/>
                </a:solidFill>
              </a:rPr>
              <a:t> </a:t>
            </a:r>
            <a:endParaRPr lang="en-US" altLang="en-US" sz="1600" dirty="0" smtClean="0">
              <a:solidFill>
                <a:srgbClr val="3333CC"/>
              </a:solidFill>
            </a:endParaRPr>
          </a:p>
          <a:p>
            <a:r>
              <a:rPr lang="en-US" altLang="en-US" sz="1800" dirty="0" smtClean="0">
                <a:solidFill>
                  <a:srgbClr val="3333CC"/>
                </a:solidFill>
              </a:rPr>
              <a:t>Original Brown Univ. Corpus:</a:t>
            </a:r>
          </a:p>
          <a:p>
            <a:pPr lvl="1"/>
            <a:r>
              <a:rPr lang="en-US" altLang="en-US" sz="1400" dirty="0" smtClean="0">
                <a:solidFill>
                  <a:srgbClr val="3333CC"/>
                </a:solidFill>
              </a:rPr>
              <a:t>Had 87 tags, but some redundancy and conflict</a:t>
            </a:r>
          </a:p>
          <a:p>
            <a:r>
              <a:rPr lang="en-US" altLang="en-US" sz="1800" dirty="0" smtClean="0">
                <a:solidFill>
                  <a:srgbClr val="3333CC"/>
                </a:solidFill>
              </a:rPr>
              <a:t>Use Penn Treebank set of POS Tags:</a:t>
            </a:r>
          </a:p>
          <a:p>
            <a:pPr lvl="1"/>
            <a:r>
              <a:rPr lang="en-US" altLang="en-US" sz="1400" dirty="0" smtClean="0">
                <a:solidFill>
                  <a:srgbClr val="3333CC"/>
                </a:solidFill>
              </a:rPr>
              <a:t>45 tags, comprehensive</a:t>
            </a:r>
            <a:endParaRPr lang="en-US" altLang="en-US" sz="1400" dirty="0">
              <a:solidFill>
                <a:srgbClr val="3333CC"/>
              </a:solidFill>
            </a:endParaRPr>
          </a:p>
          <a:p>
            <a:pPr lvl="1"/>
            <a:endParaRPr lang="en-US" dirty="0"/>
          </a:p>
        </p:txBody>
      </p:sp>
      <p:sp>
        <p:nvSpPr>
          <p:cNvPr id="4" name="Date Placeholder 3"/>
          <p:cNvSpPr>
            <a:spLocks noGrp="1"/>
          </p:cNvSpPr>
          <p:nvPr>
            <p:ph type="dt" sz="half" idx="10"/>
          </p:nvPr>
        </p:nvSpPr>
        <p:spPr/>
        <p:txBody>
          <a:bodyPr/>
          <a:lstStyle/>
          <a:p>
            <a:pPr>
              <a:defRPr/>
            </a:pPr>
            <a:fld id="{C6A2D3CD-15F1-41AD-AAB2-C2112A4B70DC}" type="datetime1">
              <a:rPr lang="en-US" altLang="en-US" smtClean="0"/>
              <a:pPr>
                <a:defRPr/>
              </a:pPr>
              <a:t>7/11/2021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CSCI3907/CSCI6444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9-</a:t>
            </a:r>
            <a:fld id="{F10CF6D4-B225-4B4E-884B-8F70582E5B21}" type="slidenum">
              <a:rPr lang="en-US" altLang="en-US" smtClean="0"/>
              <a:pPr>
                <a:defRPr/>
              </a:pPr>
              <a:t>62</a:t>
            </a:fld>
            <a:endParaRPr lang="en-US" altLang="en-US" dirty="0"/>
          </a:p>
        </p:txBody>
      </p:sp>
      <p:sp>
        <p:nvSpPr>
          <p:cNvPr id="7" name="Rectangle 6"/>
          <p:cNvSpPr/>
          <p:nvPr/>
        </p:nvSpPr>
        <p:spPr>
          <a:xfrm>
            <a:off x="472289" y="5787579"/>
            <a:ext cx="6248400" cy="307777"/>
          </a:xfrm>
          <a:prstGeom prst="rect">
            <a:avLst/>
          </a:prstGeom>
        </p:spPr>
        <p:txBody>
          <a:bodyPr wrap="square">
            <a:spAutoFit/>
          </a:bodyPr>
          <a:lstStyle/>
          <a:p>
            <a:pPr marL="0" indent="0">
              <a:buNone/>
            </a:pPr>
            <a:r>
              <a:rPr lang="en-US" sz="1400" dirty="0"/>
              <a:t>Ref: Ghufran Baig, CS288 Natural Language Processing</a:t>
            </a:r>
          </a:p>
        </p:txBody>
      </p:sp>
    </p:spTree>
    <p:extLst>
      <p:ext uri="{BB962C8B-B14F-4D97-AF65-F5344CB8AC3E}">
        <p14:creationId xmlns:p14="http://schemas.microsoft.com/office/powerpoint/2010/main" val="29810642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Syntactic Tasks - </a:t>
            </a:r>
            <a:r>
              <a:rPr lang="en-US" dirty="0" smtClean="0"/>
              <a:t>Va</a:t>
            </a:r>
            <a:endParaRPr lang="en-US" dirty="0"/>
          </a:p>
        </p:txBody>
      </p:sp>
      <p:sp>
        <p:nvSpPr>
          <p:cNvPr id="3" name="Content Placeholder 2"/>
          <p:cNvSpPr>
            <a:spLocks noGrp="1"/>
          </p:cNvSpPr>
          <p:nvPr>
            <p:ph idx="1"/>
          </p:nvPr>
        </p:nvSpPr>
        <p:spPr/>
        <p:txBody>
          <a:bodyPr/>
          <a:lstStyle/>
          <a:p>
            <a:r>
              <a:rPr lang="en-US" sz="2000" dirty="0" smtClean="0"/>
              <a:t>Treebank Tags:</a:t>
            </a:r>
          </a:p>
          <a:p>
            <a:pPr eaLnBrk="1" hangingPunct="1">
              <a:lnSpc>
                <a:spcPct val="90000"/>
              </a:lnSpc>
            </a:pPr>
            <a:r>
              <a:rPr lang="en-US" altLang="en-US" sz="2000" dirty="0"/>
              <a:t>Noun (person, place or thing)</a:t>
            </a:r>
          </a:p>
          <a:p>
            <a:pPr lvl="1" eaLnBrk="1" hangingPunct="1">
              <a:lnSpc>
                <a:spcPct val="90000"/>
              </a:lnSpc>
            </a:pPr>
            <a:r>
              <a:rPr lang="en-US" altLang="en-US" sz="1800" dirty="0"/>
              <a:t>Singular (NN):  dog, fork</a:t>
            </a:r>
          </a:p>
          <a:p>
            <a:pPr lvl="1" eaLnBrk="1" hangingPunct="1">
              <a:lnSpc>
                <a:spcPct val="90000"/>
              </a:lnSpc>
            </a:pPr>
            <a:r>
              <a:rPr lang="en-US" altLang="en-US" sz="1800" dirty="0"/>
              <a:t>Plural (NNS):  dogs, forks</a:t>
            </a:r>
          </a:p>
          <a:p>
            <a:pPr lvl="1" eaLnBrk="1" hangingPunct="1">
              <a:lnSpc>
                <a:spcPct val="90000"/>
              </a:lnSpc>
            </a:pPr>
            <a:r>
              <a:rPr lang="en-US" altLang="en-US" sz="1800" dirty="0"/>
              <a:t>Proper (NNP, NNPS): John, </a:t>
            </a:r>
            <a:r>
              <a:rPr lang="en-US" altLang="en-US" sz="1800" dirty="0" smtClean="0"/>
              <a:t>Springfield</a:t>
            </a:r>
            <a:endParaRPr lang="en-US" altLang="en-US" sz="1800" dirty="0"/>
          </a:p>
          <a:p>
            <a:pPr lvl="1" eaLnBrk="1" hangingPunct="1">
              <a:lnSpc>
                <a:spcPct val="90000"/>
              </a:lnSpc>
            </a:pPr>
            <a:r>
              <a:rPr lang="en-US" altLang="en-US" sz="1800" dirty="0"/>
              <a:t>Personal pronoun (PRP): I, you, he, she, it</a:t>
            </a:r>
          </a:p>
          <a:p>
            <a:pPr lvl="1" eaLnBrk="1" hangingPunct="1">
              <a:lnSpc>
                <a:spcPct val="90000"/>
              </a:lnSpc>
            </a:pPr>
            <a:r>
              <a:rPr lang="en-US" altLang="en-US" sz="1800" dirty="0"/>
              <a:t>Wh-pronoun  (WP): who, </a:t>
            </a:r>
            <a:r>
              <a:rPr lang="en-US" altLang="en-US" sz="1800" dirty="0" smtClean="0"/>
              <a:t>what, where, when, why</a:t>
            </a:r>
            <a:endParaRPr lang="en-US" altLang="en-US" sz="1800" dirty="0"/>
          </a:p>
          <a:p>
            <a:pPr eaLnBrk="1" hangingPunct="1">
              <a:lnSpc>
                <a:spcPct val="90000"/>
              </a:lnSpc>
            </a:pPr>
            <a:r>
              <a:rPr lang="en-US" altLang="en-US" sz="2000" dirty="0"/>
              <a:t>Verb (actions and processes)</a:t>
            </a:r>
          </a:p>
          <a:p>
            <a:pPr lvl="1" eaLnBrk="1" hangingPunct="1">
              <a:lnSpc>
                <a:spcPct val="90000"/>
              </a:lnSpc>
            </a:pPr>
            <a:r>
              <a:rPr lang="en-US" altLang="en-US" sz="1800" dirty="0"/>
              <a:t>Base, infinitive (VB):  eat</a:t>
            </a:r>
          </a:p>
          <a:p>
            <a:pPr lvl="1" eaLnBrk="1" hangingPunct="1">
              <a:lnSpc>
                <a:spcPct val="90000"/>
              </a:lnSpc>
            </a:pPr>
            <a:r>
              <a:rPr lang="en-US" altLang="en-US" sz="1800" dirty="0"/>
              <a:t>Past tense (VBD):  ate</a:t>
            </a:r>
          </a:p>
          <a:p>
            <a:pPr lvl="1" eaLnBrk="1" hangingPunct="1">
              <a:lnSpc>
                <a:spcPct val="90000"/>
              </a:lnSpc>
            </a:pPr>
            <a:r>
              <a:rPr lang="en-US" altLang="en-US" sz="1800" dirty="0"/>
              <a:t>Gerund (VBG):  eating</a:t>
            </a:r>
          </a:p>
          <a:p>
            <a:pPr lvl="1" eaLnBrk="1" hangingPunct="1">
              <a:lnSpc>
                <a:spcPct val="90000"/>
              </a:lnSpc>
            </a:pPr>
            <a:r>
              <a:rPr lang="en-US" altLang="en-US" sz="1800" dirty="0"/>
              <a:t>Past participle (VBN):  eaten</a:t>
            </a:r>
          </a:p>
          <a:p>
            <a:pPr lvl="1" eaLnBrk="1" hangingPunct="1">
              <a:lnSpc>
                <a:spcPct val="90000"/>
              </a:lnSpc>
            </a:pPr>
            <a:r>
              <a:rPr lang="en-US" altLang="en-US" sz="1800" dirty="0"/>
              <a:t>Non 3</a:t>
            </a:r>
            <a:r>
              <a:rPr lang="en-US" altLang="en-US" sz="1800" baseline="30000" dirty="0"/>
              <a:t>rd</a:t>
            </a:r>
            <a:r>
              <a:rPr lang="en-US" altLang="en-US" sz="1800" dirty="0"/>
              <a:t> person singular present tense (VBP): eat</a:t>
            </a:r>
          </a:p>
          <a:p>
            <a:pPr lvl="1" eaLnBrk="1" hangingPunct="1">
              <a:lnSpc>
                <a:spcPct val="90000"/>
              </a:lnSpc>
            </a:pPr>
            <a:r>
              <a:rPr lang="en-US" altLang="en-US" sz="1800" dirty="0"/>
              <a:t>3</a:t>
            </a:r>
            <a:r>
              <a:rPr lang="en-US" altLang="en-US" sz="1800" baseline="30000" dirty="0"/>
              <a:t>rd</a:t>
            </a:r>
            <a:r>
              <a:rPr lang="en-US" altLang="en-US" sz="1800" dirty="0"/>
              <a:t> person singular present tense: (VBZ): eats</a:t>
            </a:r>
          </a:p>
          <a:p>
            <a:pPr lvl="1" eaLnBrk="1" hangingPunct="1">
              <a:lnSpc>
                <a:spcPct val="90000"/>
              </a:lnSpc>
            </a:pPr>
            <a:r>
              <a:rPr lang="en-US" altLang="en-US" sz="1800" dirty="0"/>
              <a:t>Modal (MD): should, can</a:t>
            </a:r>
          </a:p>
          <a:p>
            <a:pPr lvl="1" eaLnBrk="1" hangingPunct="1">
              <a:lnSpc>
                <a:spcPct val="90000"/>
              </a:lnSpc>
            </a:pPr>
            <a:r>
              <a:rPr lang="en-US" altLang="en-US" sz="1800" dirty="0"/>
              <a:t>To (TO): to (to eat)</a:t>
            </a:r>
          </a:p>
          <a:p>
            <a:endParaRPr lang="en-US" dirty="0"/>
          </a:p>
        </p:txBody>
      </p:sp>
      <p:sp>
        <p:nvSpPr>
          <p:cNvPr id="4" name="Date Placeholder 3"/>
          <p:cNvSpPr>
            <a:spLocks noGrp="1"/>
          </p:cNvSpPr>
          <p:nvPr>
            <p:ph type="dt" sz="half" idx="10"/>
          </p:nvPr>
        </p:nvSpPr>
        <p:spPr/>
        <p:txBody>
          <a:bodyPr/>
          <a:lstStyle/>
          <a:p>
            <a:pPr>
              <a:defRPr/>
            </a:pPr>
            <a:fld id="{C6A2D3CD-15F1-41AD-AAB2-C2112A4B70DC}" type="datetime1">
              <a:rPr lang="en-US" altLang="en-US" smtClean="0"/>
              <a:pPr>
                <a:defRPr/>
              </a:pPr>
              <a:t>7/11/2021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CSCI3907/CSCI6444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9-</a:t>
            </a:r>
            <a:fld id="{F10CF6D4-B225-4B4E-884B-8F70582E5B21}" type="slidenum">
              <a:rPr lang="en-US" altLang="en-US" smtClean="0"/>
              <a:pPr>
                <a:defRPr/>
              </a:pPr>
              <a:t>63</a:t>
            </a:fld>
            <a:endParaRPr lang="en-US" altLang="en-US" dirty="0"/>
          </a:p>
        </p:txBody>
      </p:sp>
    </p:spTree>
    <p:extLst>
      <p:ext uri="{BB962C8B-B14F-4D97-AF65-F5344CB8AC3E}">
        <p14:creationId xmlns:p14="http://schemas.microsoft.com/office/powerpoint/2010/main" val="21857573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Syntactic Tasks - </a:t>
            </a:r>
            <a:r>
              <a:rPr lang="en-US" dirty="0" smtClean="0"/>
              <a:t>Vb</a:t>
            </a:r>
            <a:endParaRPr lang="en-US" dirty="0"/>
          </a:p>
        </p:txBody>
      </p:sp>
      <p:sp>
        <p:nvSpPr>
          <p:cNvPr id="3" name="Content Placeholder 2"/>
          <p:cNvSpPr>
            <a:spLocks noGrp="1"/>
          </p:cNvSpPr>
          <p:nvPr>
            <p:ph idx="1"/>
          </p:nvPr>
        </p:nvSpPr>
        <p:spPr/>
        <p:txBody>
          <a:bodyPr/>
          <a:lstStyle/>
          <a:p>
            <a:pPr eaLnBrk="1" hangingPunct="1">
              <a:lnSpc>
                <a:spcPct val="80000"/>
              </a:lnSpc>
            </a:pPr>
            <a:r>
              <a:rPr lang="en-US" altLang="en-US" sz="2000" dirty="0"/>
              <a:t>Adjective (modify nouns)</a:t>
            </a:r>
          </a:p>
          <a:p>
            <a:pPr lvl="1" eaLnBrk="1" hangingPunct="1">
              <a:lnSpc>
                <a:spcPct val="80000"/>
              </a:lnSpc>
            </a:pPr>
            <a:r>
              <a:rPr lang="en-US" altLang="en-US" sz="1800" dirty="0"/>
              <a:t>Basic (JJ): red, tall</a:t>
            </a:r>
          </a:p>
          <a:p>
            <a:pPr lvl="1" eaLnBrk="1" hangingPunct="1">
              <a:lnSpc>
                <a:spcPct val="80000"/>
              </a:lnSpc>
            </a:pPr>
            <a:r>
              <a:rPr lang="en-US" altLang="en-US" sz="1800" dirty="0"/>
              <a:t>Comparative (JJR): redder, taller</a:t>
            </a:r>
          </a:p>
          <a:p>
            <a:pPr lvl="1" eaLnBrk="1" hangingPunct="1">
              <a:lnSpc>
                <a:spcPct val="80000"/>
              </a:lnSpc>
            </a:pPr>
            <a:r>
              <a:rPr lang="en-US" altLang="en-US" sz="1800" dirty="0"/>
              <a:t>Superlative (JJS): reddest, tallest</a:t>
            </a:r>
          </a:p>
          <a:p>
            <a:pPr eaLnBrk="1" hangingPunct="1">
              <a:lnSpc>
                <a:spcPct val="80000"/>
              </a:lnSpc>
            </a:pPr>
            <a:r>
              <a:rPr lang="en-US" altLang="en-US" sz="2000" dirty="0"/>
              <a:t>Adverb (modify verbs)</a:t>
            </a:r>
          </a:p>
          <a:p>
            <a:pPr lvl="1" eaLnBrk="1" hangingPunct="1">
              <a:lnSpc>
                <a:spcPct val="80000"/>
              </a:lnSpc>
            </a:pPr>
            <a:r>
              <a:rPr lang="en-US" altLang="en-US" sz="1800" dirty="0"/>
              <a:t>Basic (RB): quickly</a:t>
            </a:r>
          </a:p>
          <a:p>
            <a:pPr lvl="1" eaLnBrk="1" hangingPunct="1">
              <a:lnSpc>
                <a:spcPct val="80000"/>
              </a:lnSpc>
            </a:pPr>
            <a:r>
              <a:rPr lang="en-US" altLang="en-US" sz="1800" dirty="0"/>
              <a:t>Comparative (RBR): quicker</a:t>
            </a:r>
          </a:p>
          <a:p>
            <a:pPr lvl="1" eaLnBrk="1" hangingPunct="1">
              <a:lnSpc>
                <a:spcPct val="80000"/>
              </a:lnSpc>
            </a:pPr>
            <a:r>
              <a:rPr lang="en-US" altLang="en-US" sz="1800" dirty="0"/>
              <a:t>Superlative (RBS): quickest</a:t>
            </a:r>
          </a:p>
          <a:p>
            <a:pPr eaLnBrk="1" hangingPunct="1">
              <a:lnSpc>
                <a:spcPct val="80000"/>
              </a:lnSpc>
            </a:pPr>
            <a:r>
              <a:rPr lang="en-US" altLang="en-US" sz="2000" dirty="0"/>
              <a:t>Preposition (IN): on, in, by, to, with</a:t>
            </a:r>
          </a:p>
          <a:p>
            <a:pPr eaLnBrk="1" hangingPunct="1">
              <a:lnSpc>
                <a:spcPct val="80000"/>
              </a:lnSpc>
            </a:pPr>
            <a:r>
              <a:rPr lang="en-US" altLang="en-US" sz="2000" dirty="0"/>
              <a:t>Determiner:</a:t>
            </a:r>
          </a:p>
          <a:p>
            <a:pPr lvl="1" eaLnBrk="1" hangingPunct="1">
              <a:lnSpc>
                <a:spcPct val="80000"/>
              </a:lnSpc>
            </a:pPr>
            <a:r>
              <a:rPr lang="en-US" altLang="en-US" sz="1800" dirty="0"/>
              <a:t>Basic (DT) a, an, the</a:t>
            </a:r>
          </a:p>
          <a:p>
            <a:pPr lvl="1" eaLnBrk="1" hangingPunct="1">
              <a:lnSpc>
                <a:spcPct val="80000"/>
              </a:lnSpc>
            </a:pPr>
            <a:r>
              <a:rPr lang="en-US" altLang="en-US" sz="1800" dirty="0"/>
              <a:t>WH-determiner (WDT): which, that</a:t>
            </a:r>
          </a:p>
          <a:p>
            <a:pPr eaLnBrk="1" hangingPunct="1">
              <a:lnSpc>
                <a:spcPct val="80000"/>
              </a:lnSpc>
            </a:pPr>
            <a:r>
              <a:rPr lang="en-US" altLang="en-US" sz="2000" dirty="0"/>
              <a:t>Coordinating Conjunction (CC): and, but, or,</a:t>
            </a:r>
          </a:p>
          <a:p>
            <a:pPr eaLnBrk="1" hangingPunct="1">
              <a:lnSpc>
                <a:spcPct val="80000"/>
              </a:lnSpc>
            </a:pPr>
            <a:r>
              <a:rPr lang="en-US" altLang="en-US" sz="2000" dirty="0"/>
              <a:t>Particle (RP): off (took off), up (put up)</a:t>
            </a:r>
          </a:p>
          <a:p>
            <a:pPr marL="0" indent="0">
              <a:buNone/>
            </a:pPr>
            <a:endParaRPr lang="en-US" dirty="0"/>
          </a:p>
        </p:txBody>
      </p:sp>
      <p:sp>
        <p:nvSpPr>
          <p:cNvPr id="4" name="Date Placeholder 3"/>
          <p:cNvSpPr>
            <a:spLocks noGrp="1"/>
          </p:cNvSpPr>
          <p:nvPr>
            <p:ph type="dt" sz="half" idx="10"/>
          </p:nvPr>
        </p:nvSpPr>
        <p:spPr/>
        <p:txBody>
          <a:bodyPr/>
          <a:lstStyle/>
          <a:p>
            <a:pPr>
              <a:defRPr/>
            </a:pPr>
            <a:fld id="{C6A2D3CD-15F1-41AD-AAB2-C2112A4B70DC}" type="datetime1">
              <a:rPr lang="en-US" altLang="en-US" smtClean="0"/>
              <a:pPr>
                <a:defRPr/>
              </a:pPr>
              <a:t>7/11/2021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CSCI3907/CSCI6444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9-</a:t>
            </a:r>
            <a:fld id="{F10CF6D4-B225-4B4E-884B-8F70582E5B21}" type="slidenum">
              <a:rPr lang="en-US" altLang="en-US" smtClean="0"/>
              <a:pPr>
                <a:defRPr/>
              </a:pPr>
              <a:t>64</a:t>
            </a:fld>
            <a:endParaRPr lang="en-US" altLang="en-US" dirty="0"/>
          </a:p>
        </p:txBody>
      </p:sp>
    </p:spTree>
    <p:extLst>
      <p:ext uri="{BB962C8B-B14F-4D97-AF65-F5344CB8AC3E}">
        <p14:creationId xmlns:p14="http://schemas.microsoft.com/office/powerpoint/2010/main" val="3500275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Syntactic Tasks - </a:t>
            </a:r>
            <a:r>
              <a:rPr lang="en-US" dirty="0" smtClean="0"/>
              <a:t>Vc</a:t>
            </a:r>
            <a:endParaRPr lang="en-US" dirty="0"/>
          </a:p>
        </p:txBody>
      </p:sp>
      <p:sp>
        <p:nvSpPr>
          <p:cNvPr id="3" name="Content Placeholder 2"/>
          <p:cNvSpPr>
            <a:spLocks noGrp="1"/>
          </p:cNvSpPr>
          <p:nvPr>
            <p:ph idx="1"/>
          </p:nvPr>
        </p:nvSpPr>
        <p:spPr/>
        <p:txBody>
          <a:bodyPr/>
          <a:lstStyle/>
          <a:p>
            <a:r>
              <a:rPr lang="en-US" dirty="0" smtClean="0"/>
              <a:t>Statistical Approach:</a:t>
            </a:r>
          </a:p>
          <a:p>
            <a:pPr lvl="1"/>
            <a:r>
              <a:rPr lang="en-US" dirty="0" smtClean="0"/>
              <a:t>Markov Model: finite state machine w/ probabilistic state transitions</a:t>
            </a:r>
          </a:p>
          <a:p>
            <a:pPr lvl="1"/>
            <a:r>
              <a:rPr lang="en-US" dirty="0" smtClean="0"/>
              <a:t>Assumes next state depends only on current state – no history</a:t>
            </a:r>
            <a:endParaRPr lang="en-US" dirty="0"/>
          </a:p>
        </p:txBody>
      </p:sp>
      <p:sp>
        <p:nvSpPr>
          <p:cNvPr id="4" name="Date Placeholder 3"/>
          <p:cNvSpPr>
            <a:spLocks noGrp="1"/>
          </p:cNvSpPr>
          <p:nvPr>
            <p:ph type="dt" sz="half" idx="10"/>
          </p:nvPr>
        </p:nvSpPr>
        <p:spPr/>
        <p:txBody>
          <a:bodyPr/>
          <a:lstStyle/>
          <a:p>
            <a:pPr>
              <a:defRPr/>
            </a:pPr>
            <a:fld id="{C6A2D3CD-15F1-41AD-AAB2-C2112A4B70DC}" type="datetime1">
              <a:rPr lang="en-US" altLang="en-US" smtClean="0"/>
              <a:pPr>
                <a:defRPr/>
              </a:pPr>
              <a:t>7/11/2021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CSCI3907/CSCI6444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9-</a:t>
            </a:r>
            <a:fld id="{F10CF6D4-B225-4B4E-884B-8F70582E5B21}" type="slidenum">
              <a:rPr lang="en-US" altLang="en-US" smtClean="0"/>
              <a:pPr>
                <a:defRPr/>
              </a:pPr>
              <a:t>65</a:t>
            </a:fld>
            <a:endParaRPr lang="en-US" altLang="en-US" dirty="0"/>
          </a:p>
        </p:txBody>
      </p:sp>
      <p:pic>
        <p:nvPicPr>
          <p:cNvPr id="8" name="Picture 7"/>
          <p:cNvPicPr>
            <a:picLocks noChangeAspect="1"/>
          </p:cNvPicPr>
          <p:nvPr/>
        </p:nvPicPr>
        <p:blipFill>
          <a:blip r:embed="rId2"/>
          <a:stretch>
            <a:fillRect/>
          </a:stretch>
        </p:blipFill>
        <p:spPr>
          <a:xfrm>
            <a:off x="838200" y="2522105"/>
            <a:ext cx="6019800" cy="3591358"/>
          </a:xfrm>
          <a:prstGeom prst="rect">
            <a:avLst/>
          </a:prstGeom>
        </p:spPr>
      </p:pic>
      <p:sp>
        <p:nvSpPr>
          <p:cNvPr id="10" name="TextBox 9"/>
          <p:cNvSpPr txBox="1"/>
          <p:nvPr/>
        </p:nvSpPr>
        <p:spPr>
          <a:xfrm rot="16200000">
            <a:off x="7349315" y="3394885"/>
            <a:ext cx="2042034" cy="738664"/>
          </a:xfrm>
          <a:prstGeom prst="rect">
            <a:avLst/>
          </a:prstGeom>
          <a:noFill/>
        </p:spPr>
        <p:txBody>
          <a:bodyPr wrap="none" rtlCol="0">
            <a:spAutoFit/>
          </a:bodyPr>
          <a:lstStyle/>
          <a:p>
            <a:r>
              <a:rPr lang="en-US" sz="1400" dirty="0" smtClean="0">
                <a:solidFill>
                  <a:srgbClr val="0070C0"/>
                </a:solidFill>
              </a:rPr>
              <a:t>Source: R. J. Moooney,</a:t>
            </a:r>
          </a:p>
          <a:p>
            <a:r>
              <a:rPr lang="en-US" sz="1400" dirty="0" smtClean="0">
                <a:solidFill>
                  <a:srgbClr val="0070C0"/>
                </a:solidFill>
              </a:rPr>
              <a:t>UTexas-Austin,</a:t>
            </a:r>
          </a:p>
          <a:p>
            <a:r>
              <a:rPr lang="en-US" sz="1400" dirty="0" smtClean="0">
                <a:solidFill>
                  <a:srgbClr val="0070C0"/>
                </a:solidFill>
              </a:rPr>
              <a:t>POS-Tagging.ppt</a:t>
            </a:r>
            <a:endParaRPr lang="en-US" sz="1400" dirty="0">
              <a:solidFill>
                <a:srgbClr val="0070C0"/>
              </a:solidFill>
            </a:endParaRPr>
          </a:p>
        </p:txBody>
      </p:sp>
    </p:spTree>
    <p:extLst>
      <p:ext uri="{BB962C8B-B14F-4D97-AF65-F5344CB8AC3E}">
        <p14:creationId xmlns:p14="http://schemas.microsoft.com/office/powerpoint/2010/main" val="19341265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Syntactic Tasks - </a:t>
            </a:r>
            <a:r>
              <a:rPr lang="en-US" dirty="0" smtClean="0"/>
              <a:t>VI</a:t>
            </a:r>
            <a:endParaRPr lang="en-US" dirty="0"/>
          </a:p>
        </p:txBody>
      </p:sp>
      <p:sp>
        <p:nvSpPr>
          <p:cNvPr id="3" name="Content Placeholder 2"/>
          <p:cNvSpPr>
            <a:spLocks noGrp="1"/>
          </p:cNvSpPr>
          <p:nvPr>
            <p:ph idx="1"/>
          </p:nvPr>
        </p:nvSpPr>
        <p:spPr/>
        <p:txBody>
          <a:bodyPr/>
          <a:lstStyle/>
          <a:p>
            <a:r>
              <a:rPr lang="en-US" i="1" dirty="0" smtClean="0"/>
              <a:t>Syntactic Parsing</a:t>
            </a:r>
            <a:r>
              <a:rPr lang="en-US" dirty="0" smtClean="0"/>
              <a:t>:</a:t>
            </a:r>
          </a:p>
          <a:p>
            <a:pPr lvl="1"/>
            <a:r>
              <a:rPr lang="en-US" altLang="en-US" dirty="0"/>
              <a:t>Produce the correct syntactic parse tree for a sentence.</a:t>
            </a:r>
          </a:p>
          <a:p>
            <a:endParaRPr lang="en-US" dirty="0"/>
          </a:p>
        </p:txBody>
      </p:sp>
      <p:sp>
        <p:nvSpPr>
          <p:cNvPr id="4" name="Date Placeholder 3"/>
          <p:cNvSpPr>
            <a:spLocks noGrp="1"/>
          </p:cNvSpPr>
          <p:nvPr>
            <p:ph type="dt" sz="half" idx="10"/>
          </p:nvPr>
        </p:nvSpPr>
        <p:spPr/>
        <p:txBody>
          <a:bodyPr/>
          <a:lstStyle/>
          <a:p>
            <a:pPr>
              <a:defRPr/>
            </a:pPr>
            <a:fld id="{C6A2D3CD-15F1-41AD-AAB2-C2112A4B70DC}" type="datetime1">
              <a:rPr lang="en-US" altLang="en-US" smtClean="0"/>
              <a:pPr>
                <a:defRPr/>
              </a:pPr>
              <a:t>7/11/2021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CSCI3907/CSCI6444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9-</a:t>
            </a:r>
            <a:fld id="{F10CF6D4-B225-4B4E-884B-8F70582E5B21}" type="slidenum">
              <a:rPr lang="en-US" altLang="en-US" smtClean="0"/>
              <a:pPr>
                <a:defRPr/>
              </a:pPr>
              <a:t>66</a:t>
            </a:fld>
            <a:endParaRPr lang="en-US" altLang="en-US" dirty="0"/>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271" y="1905000"/>
            <a:ext cx="8144668" cy="2604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8" name="Rectangle 7"/>
          <p:cNvSpPr/>
          <p:nvPr/>
        </p:nvSpPr>
        <p:spPr>
          <a:xfrm>
            <a:off x="469271" y="5871567"/>
            <a:ext cx="6248400" cy="307777"/>
          </a:xfrm>
          <a:prstGeom prst="rect">
            <a:avLst/>
          </a:prstGeom>
        </p:spPr>
        <p:txBody>
          <a:bodyPr wrap="square">
            <a:spAutoFit/>
          </a:bodyPr>
          <a:lstStyle/>
          <a:p>
            <a:pPr marL="0" indent="0">
              <a:buNone/>
            </a:pPr>
            <a:r>
              <a:rPr lang="en-US" sz="1400" dirty="0"/>
              <a:t>Ref: Ghufran Baig, CS288 Natural Language Processing</a:t>
            </a:r>
          </a:p>
        </p:txBody>
      </p:sp>
    </p:spTree>
    <p:extLst>
      <p:ext uri="{BB962C8B-B14F-4D97-AF65-F5344CB8AC3E}">
        <p14:creationId xmlns:p14="http://schemas.microsoft.com/office/powerpoint/2010/main" val="24143860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Tasks - I</a:t>
            </a:r>
            <a:endParaRPr lang="en-US" dirty="0"/>
          </a:p>
        </p:txBody>
      </p:sp>
      <p:sp>
        <p:nvSpPr>
          <p:cNvPr id="3" name="Content Placeholder 2"/>
          <p:cNvSpPr>
            <a:spLocks noGrp="1"/>
          </p:cNvSpPr>
          <p:nvPr>
            <p:ph idx="1"/>
          </p:nvPr>
        </p:nvSpPr>
        <p:spPr/>
        <p:txBody>
          <a:bodyPr/>
          <a:lstStyle/>
          <a:p>
            <a:r>
              <a:rPr lang="en-US" sz="2000" i="1" dirty="0" smtClean="0"/>
              <a:t>Word Sense Disambiguation</a:t>
            </a:r>
            <a:r>
              <a:rPr lang="en-US" sz="2000" dirty="0" smtClean="0"/>
              <a:t>:</a:t>
            </a:r>
          </a:p>
          <a:p>
            <a:pPr lvl="1"/>
            <a:r>
              <a:rPr lang="en-US" sz="1800" dirty="0" smtClean="0"/>
              <a:t>Words </a:t>
            </a:r>
            <a:r>
              <a:rPr lang="en-US" altLang="en-US" sz="1800" dirty="0"/>
              <a:t>usually have a fair number of different possible </a:t>
            </a:r>
            <a:r>
              <a:rPr lang="en-US" altLang="en-US" sz="1800" dirty="0" smtClean="0"/>
              <a:t>meanings.</a:t>
            </a:r>
          </a:p>
          <a:p>
            <a:pPr lvl="1"/>
            <a:r>
              <a:rPr lang="en-US" sz="1800" dirty="0" smtClean="0"/>
              <a:t>Often dependent on the POS</a:t>
            </a:r>
          </a:p>
          <a:p>
            <a:pPr lvl="1">
              <a:lnSpc>
                <a:spcPct val="90000"/>
              </a:lnSpc>
            </a:pPr>
            <a:r>
              <a:rPr lang="en-US" altLang="en-US" sz="1800" b="1" dirty="0" smtClean="0">
                <a:solidFill>
                  <a:schemeClr val="accent5">
                    <a:lumMod val="50000"/>
                  </a:schemeClr>
                </a:solidFill>
              </a:rPr>
              <a:t>Ellen </a:t>
            </a:r>
            <a:r>
              <a:rPr lang="en-US" altLang="en-US" sz="1800" b="1" dirty="0">
                <a:solidFill>
                  <a:schemeClr val="accent5">
                    <a:lumMod val="50000"/>
                  </a:schemeClr>
                </a:solidFill>
              </a:rPr>
              <a:t>has a strong interest in computational linguistics</a:t>
            </a:r>
            <a:r>
              <a:rPr lang="en-US" altLang="en-US" sz="1800" dirty="0"/>
              <a:t>.</a:t>
            </a:r>
          </a:p>
          <a:p>
            <a:pPr lvl="1">
              <a:lnSpc>
                <a:spcPct val="90000"/>
              </a:lnSpc>
            </a:pPr>
            <a:r>
              <a:rPr lang="en-US" altLang="en-US" sz="1800" b="1" dirty="0">
                <a:solidFill>
                  <a:schemeClr val="accent5">
                    <a:lumMod val="50000"/>
                  </a:schemeClr>
                </a:solidFill>
              </a:rPr>
              <a:t>Ellen pays a large amount of interest on her credit card.</a:t>
            </a:r>
          </a:p>
          <a:p>
            <a:pPr lvl="1"/>
            <a:r>
              <a:rPr lang="en-US" sz="1800" dirty="0" smtClean="0"/>
              <a:t>Can use WordNet 3.0 from Princeton University</a:t>
            </a:r>
          </a:p>
          <a:p>
            <a:r>
              <a:rPr lang="en-US" sz="2000" i="1" dirty="0" smtClean="0"/>
              <a:t>Semantic Role Labeling</a:t>
            </a:r>
            <a:r>
              <a:rPr lang="en-US" sz="2000" dirty="0" smtClean="0"/>
              <a:t>:</a:t>
            </a:r>
          </a:p>
          <a:p>
            <a:r>
              <a:rPr lang="en-US" sz="2000" dirty="0" smtClean="0"/>
              <a:t>For each clause, determine the semantic role for each noun phrase that is an argument to a verb.</a:t>
            </a:r>
          </a:p>
          <a:p>
            <a:pPr lvl="1">
              <a:lnSpc>
                <a:spcPct val="90000"/>
              </a:lnSpc>
              <a:buFontTx/>
              <a:buNone/>
            </a:pPr>
            <a:r>
              <a:rPr lang="en-US" altLang="en-US" dirty="0">
                <a:solidFill>
                  <a:srgbClr val="FF3300"/>
                </a:solidFill>
              </a:rPr>
              <a:t>agent </a:t>
            </a:r>
            <a:r>
              <a:rPr lang="en-US" altLang="en-US" dirty="0"/>
              <a:t>  </a:t>
            </a:r>
            <a:r>
              <a:rPr lang="en-US" altLang="en-US" dirty="0" smtClean="0"/>
              <a:t>	</a:t>
            </a:r>
            <a:r>
              <a:rPr lang="en-US" altLang="en-US" dirty="0" smtClean="0">
                <a:solidFill>
                  <a:srgbClr val="FF9900"/>
                </a:solidFill>
              </a:rPr>
              <a:t>patient</a:t>
            </a:r>
            <a:r>
              <a:rPr lang="en-US" altLang="en-US" dirty="0" smtClean="0"/>
              <a:t>     </a:t>
            </a:r>
            <a:r>
              <a:rPr lang="en-US" altLang="en-US" dirty="0" smtClean="0">
                <a:solidFill>
                  <a:srgbClr val="00CC00"/>
                </a:solidFill>
              </a:rPr>
              <a:t>source</a:t>
            </a:r>
            <a:r>
              <a:rPr lang="en-US" altLang="en-US" dirty="0" smtClean="0"/>
              <a:t>      </a:t>
            </a:r>
            <a:r>
              <a:rPr lang="en-US" altLang="en-US" dirty="0" smtClean="0">
                <a:solidFill>
                  <a:srgbClr val="3399FF"/>
                </a:solidFill>
              </a:rPr>
              <a:t>destination</a:t>
            </a:r>
            <a:r>
              <a:rPr lang="en-US" altLang="en-US" dirty="0" smtClean="0"/>
              <a:t>   </a:t>
            </a:r>
            <a:r>
              <a:rPr lang="en-US" altLang="en-US" dirty="0">
                <a:solidFill>
                  <a:srgbClr val="CC3399"/>
                </a:solidFill>
              </a:rPr>
              <a:t>instrument</a:t>
            </a:r>
          </a:p>
          <a:p>
            <a:pPr marL="457200" lvl="1" indent="0">
              <a:lnSpc>
                <a:spcPct val="90000"/>
              </a:lnSpc>
              <a:buNone/>
            </a:pPr>
            <a:r>
              <a:rPr lang="en-US" altLang="en-US" dirty="0">
                <a:solidFill>
                  <a:srgbClr val="FF3300"/>
                </a:solidFill>
              </a:rPr>
              <a:t>John</a:t>
            </a:r>
            <a:r>
              <a:rPr lang="en-US" altLang="en-US" dirty="0"/>
              <a:t> drove </a:t>
            </a:r>
            <a:r>
              <a:rPr lang="en-US" altLang="en-US" dirty="0">
                <a:solidFill>
                  <a:srgbClr val="E97C05"/>
                </a:solidFill>
              </a:rPr>
              <a:t>Mary</a:t>
            </a:r>
            <a:r>
              <a:rPr lang="en-US" altLang="en-US" dirty="0"/>
              <a:t> from </a:t>
            </a:r>
            <a:r>
              <a:rPr lang="en-US" altLang="en-US" dirty="0">
                <a:solidFill>
                  <a:srgbClr val="00CC00"/>
                </a:solidFill>
              </a:rPr>
              <a:t>Austin</a:t>
            </a:r>
            <a:r>
              <a:rPr lang="en-US" altLang="en-US" dirty="0"/>
              <a:t> </a:t>
            </a:r>
            <a:r>
              <a:rPr lang="en-US" altLang="en-US" dirty="0" smtClean="0"/>
              <a:t>  to </a:t>
            </a:r>
            <a:r>
              <a:rPr lang="en-US" altLang="en-US" dirty="0">
                <a:solidFill>
                  <a:srgbClr val="3399FF"/>
                </a:solidFill>
              </a:rPr>
              <a:t>Dallas</a:t>
            </a:r>
            <a:r>
              <a:rPr lang="en-US" altLang="en-US" dirty="0"/>
              <a:t> in </a:t>
            </a:r>
            <a:r>
              <a:rPr lang="en-US" altLang="en-US" dirty="0" smtClean="0"/>
              <a:t>     </a:t>
            </a:r>
            <a:r>
              <a:rPr lang="en-US" altLang="en-US" dirty="0" smtClean="0">
                <a:solidFill>
                  <a:srgbClr val="CC3399"/>
                </a:solidFill>
              </a:rPr>
              <a:t>his </a:t>
            </a:r>
            <a:r>
              <a:rPr lang="en-US" altLang="en-US" dirty="0">
                <a:solidFill>
                  <a:srgbClr val="CC3399"/>
                </a:solidFill>
              </a:rPr>
              <a:t>Toyota Prius</a:t>
            </a:r>
            <a:r>
              <a:rPr lang="en-US" altLang="en-US" dirty="0"/>
              <a:t>.</a:t>
            </a:r>
          </a:p>
          <a:p>
            <a:r>
              <a:rPr lang="en-US" sz="2000" dirty="0" smtClean="0"/>
              <a:t>Bioinformatics:</a:t>
            </a:r>
          </a:p>
          <a:p>
            <a:pPr lvl="1"/>
            <a:r>
              <a:rPr lang="en-US" altLang="en-US" dirty="0"/>
              <a:t>AGC</a:t>
            </a:r>
            <a:r>
              <a:rPr lang="en-US" altLang="en-US" dirty="0">
                <a:solidFill>
                  <a:srgbClr val="FF0000"/>
                </a:solidFill>
              </a:rPr>
              <a:t>TAACGTTC</a:t>
            </a:r>
            <a:r>
              <a:rPr lang="en-US" altLang="en-US" dirty="0"/>
              <a:t>GATACG</a:t>
            </a:r>
            <a:r>
              <a:rPr lang="en-US" altLang="en-US" dirty="0">
                <a:solidFill>
                  <a:srgbClr val="FF0000"/>
                </a:solidFill>
              </a:rPr>
              <a:t>GATTACA</a:t>
            </a:r>
            <a:r>
              <a:rPr lang="en-US" altLang="en-US" dirty="0"/>
              <a:t>GCCT</a:t>
            </a:r>
          </a:p>
          <a:p>
            <a:pPr lvl="1"/>
            <a:endParaRPr lang="en-US" dirty="0"/>
          </a:p>
        </p:txBody>
      </p:sp>
      <p:sp>
        <p:nvSpPr>
          <p:cNvPr id="4" name="Date Placeholder 3"/>
          <p:cNvSpPr>
            <a:spLocks noGrp="1"/>
          </p:cNvSpPr>
          <p:nvPr>
            <p:ph type="dt" sz="half" idx="10"/>
          </p:nvPr>
        </p:nvSpPr>
        <p:spPr/>
        <p:txBody>
          <a:bodyPr/>
          <a:lstStyle/>
          <a:p>
            <a:pPr>
              <a:defRPr/>
            </a:pPr>
            <a:fld id="{C6A2D3CD-15F1-41AD-AAB2-C2112A4B70DC}" type="datetime1">
              <a:rPr lang="en-US" altLang="en-US" smtClean="0"/>
              <a:pPr>
                <a:defRPr/>
              </a:pPr>
              <a:t>7/11/2021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CSCI3907/CSCI6444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9-</a:t>
            </a:r>
            <a:fld id="{F10CF6D4-B225-4B4E-884B-8F70582E5B21}" type="slidenum">
              <a:rPr lang="en-US" altLang="en-US" smtClean="0"/>
              <a:pPr>
                <a:defRPr/>
              </a:pPr>
              <a:t>67</a:t>
            </a:fld>
            <a:endParaRPr lang="en-US" altLang="en-US" dirty="0"/>
          </a:p>
        </p:txBody>
      </p:sp>
      <p:sp>
        <p:nvSpPr>
          <p:cNvPr id="7" name="Rectangle 6"/>
          <p:cNvSpPr/>
          <p:nvPr/>
        </p:nvSpPr>
        <p:spPr>
          <a:xfrm>
            <a:off x="493414" y="5934274"/>
            <a:ext cx="6248400" cy="307777"/>
          </a:xfrm>
          <a:prstGeom prst="rect">
            <a:avLst/>
          </a:prstGeom>
        </p:spPr>
        <p:txBody>
          <a:bodyPr wrap="square">
            <a:spAutoFit/>
          </a:bodyPr>
          <a:lstStyle/>
          <a:p>
            <a:pPr marL="0" indent="0">
              <a:buNone/>
            </a:pPr>
            <a:r>
              <a:rPr lang="en-US" sz="1400" dirty="0"/>
              <a:t>Ref: Ghufran Baig, CS288 Natural Language Processing</a:t>
            </a:r>
          </a:p>
        </p:txBody>
      </p:sp>
    </p:spTree>
    <p:extLst>
      <p:ext uri="{BB962C8B-B14F-4D97-AF65-F5344CB8AC3E}">
        <p14:creationId xmlns:p14="http://schemas.microsoft.com/office/powerpoint/2010/main" val="1403326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 Tasks - </a:t>
            </a:r>
            <a:r>
              <a:rPr lang="en-US" dirty="0" smtClean="0"/>
              <a:t>II</a:t>
            </a:r>
            <a:endParaRPr lang="en-US" dirty="0"/>
          </a:p>
        </p:txBody>
      </p:sp>
      <p:sp>
        <p:nvSpPr>
          <p:cNvPr id="3" name="Content Placeholder 2"/>
          <p:cNvSpPr>
            <a:spLocks noGrp="1"/>
          </p:cNvSpPr>
          <p:nvPr>
            <p:ph idx="1"/>
          </p:nvPr>
        </p:nvSpPr>
        <p:spPr/>
        <p:txBody>
          <a:bodyPr/>
          <a:lstStyle/>
          <a:p>
            <a:r>
              <a:rPr lang="en-US" altLang="en-US" sz="1800" dirty="0"/>
              <a:t>A </a:t>
            </a:r>
            <a:r>
              <a:rPr lang="en-US" altLang="en-US" sz="1800" b="1" i="1" dirty="0">
                <a:solidFill>
                  <a:srgbClr val="FF0000"/>
                </a:solidFill>
              </a:rPr>
              <a:t>semantic parser</a:t>
            </a:r>
            <a:r>
              <a:rPr lang="en-US" altLang="en-US" sz="1800" dirty="0"/>
              <a:t> maps a natural-language sentence to a complete, detailed semantic </a:t>
            </a:r>
            <a:r>
              <a:rPr lang="en-US" altLang="en-US" sz="1800" dirty="0" smtClean="0"/>
              <a:t>representation.</a:t>
            </a:r>
          </a:p>
          <a:p>
            <a:r>
              <a:rPr lang="en-US" sz="1800" dirty="0" smtClean="0"/>
              <a:t>Ex: Mapping an English sentence to a Prolog form.</a:t>
            </a:r>
          </a:p>
          <a:p>
            <a:pPr lvl="1">
              <a:lnSpc>
                <a:spcPct val="90000"/>
              </a:lnSpc>
              <a:buFontTx/>
              <a:buNone/>
            </a:pPr>
            <a:r>
              <a:rPr lang="en-US" sz="1600" dirty="0"/>
              <a:t>	</a:t>
            </a:r>
            <a:r>
              <a:rPr lang="en-US" altLang="en-US" sz="1800" dirty="0">
                <a:solidFill>
                  <a:schemeClr val="accent6">
                    <a:lumMod val="60000"/>
                    <a:lumOff val="40000"/>
                  </a:schemeClr>
                </a:solidFill>
              </a:rPr>
              <a:t>How many cities are there in the US?</a:t>
            </a:r>
          </a:p>
          <a:p>
            <a:pPr lvl="1">
              <a:lnSpc>
                <a:spcPct val="90000"/>
              </a:lnSpc>
              <a:buFontTx/>
              <a:buNone/>
            </a:pPr>
            <a:r>
              <a:rPr lang="en-US" altLang="en-US" sz="1800" dirty="0"/>
              <a:t>   answer(A, count(B, (city(B), loc(B, C), </a:t>
            </a:r>
          </a:p>
          <a:p>
            <a:pPr lvl="1">
              <a:lnSpc>
                <a:spcPct val="90000"/>
              </a:lnSpc>
              <a:buFontTx/>
              <a:buNone/>
            </a:pPr>
            <a:r>
              <a:rPr lang="en-US" altLang="en-US" sz="1800" dirty="0"/>
              <a:t>                                      const(C, countryid(USA))),</a:t>
            </a:r>
          </a:p>
          <a:p>
            <a:pPr lvl="1">
              <a:lnSpc>
                <a:spcPct val="90000"/>
              </a:lnSpc>
              <a:buFontTx/>
              <a:buNone/>
            </a:pPr>
            <a:r>
              <a:rPr lang="en-US" altLang="en-US" sz="1800" dirty="0"/>
              <a:t>                               </a:t>
            </a:r>
            <a:r>
              <a:rPr lang="en-US" altLang="en-US" sz="1800" dirty="0" smtClean="0"/>
              <a:t>A))</a:t>
            </a:r>
          </a:p>
          <a:p>
            <a:pPr>
              <a:lnSpc>
                <a:spcPct val="90000"/>
              </a:lnSpc>
            </a:pPr>
            <a:r>
              <a:rPr lang="en-US" altLang="en-US" sz="2000" dirty="0" smtClean="0"/>
              <a:t>Textual Entailment: determining if one sentence implies another (e.g., context establishment)</a:t>
            </a:r>
          </a:p>
          <a:p>
            <a:pPr>
              <a:lnSpc>
                <a:spcPct val="90000"/>
              </a:lnSpc>
            </a:pPr>
            <a:endParaRPr lang="en-US" altLang="en-US" sz="2000" dirty="0"/>
          </a:p>
          <a:p>
            <a:pPr marL="0" indent="0">
              <a:buNone/>
            </a:pPr>
            <a:endParaRPr lang="en-US" dirty="0"/>
          </a:p>
        </p:txBody>
      </p:sp>
      <p:sp>
        <p:nvSpPr>
          <p:cNvPr id="4" name="Date Placeholder 3"/>
          <p:cNvSpPr>
            <a:spLocks noGrp="1"/>
          </p:cNvSpPr>
          <p:nvPr>
            <p:ph type="dt" sz="half" idx="10"/>
          </p:nvPr>
        </p:nvSpPr>
        <p:spPr/>
        <p:txBody>
          <a:bodyPr/>
          <a:lstStyle/>
          <a:p>
            <a:pPr>
              <a:defRPr/>
            </a:pPr>
            <a:fld id="{C6A2D3CD-15F1-41AD-AAB2-C2112A4B70DC}" type="datetime1">
              <a:rPr lang="en-US" altLang="en-US" smtClean="0"/>
              <a:pPr>
                <a:defRPr/>
              </a:pPr>
              <a:t>7/11/2021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CSCI3907/CSCI6444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9-</a:t>
            </a:r>
            <a:fld id="{F10CF6D4-B225-4B4E-884B-8F70582E5B21}" type="slidenum">
              <a:rPr lang="en-US" altLang="en-US" smtClean="0"/>
              <a:pPr>
                <a:defRPr/>
              </a:pPr>
              <a:t>68</a:t>
            </a:fld>
            <a:endParaRPr lang="en-US" altLang="en-US" dirty="0"/>
          </a:p>
        </p:txBody>
      </p:sp>
      <p:pic>
        <p:nvPicPr>
          <p:cNvPr id="7" name="Picture 6"/>
          <p:cNvPicPr>
            <a:picLocks noChangeAspect="1"/>
          </p:cNvPicPr>
          <p:nvPr/>
        </p:nvPicPr>
        <p:blipFill>
          <a:blip r:embed="rId2"/>
          <a:stretch>
            <a:fillRect/>
          </a:stretch>
        </p:blipFill>
        <p:spPr>
          <a:xfrm>
            <a:off x="838200" y="3789885"/>
            <a:ext cx="7067550" cy="2323578"/>
          </a:xfrm>
          <a:prstGeom prst="rect">
            <a:avLst/>
          </a:prstGeom>
        </p:spPr>
      </p:pic>
      <p:sp>
        <p:nvSpPr>
          <p:cNvPr id="8" name="Rectangle 7"/>
          <p:cNvSpPr/>
          <p:nvPr/>
        </p:nvSpPr>
        <p:spPr>
          <a:xfrm rot="16200000">
            <a:off x="6667500" y="2867753"/>
            <a:ext cx="4038600" cy="276999"/>
          </a:xfrm>
          <a:prstGeom prst="rect">
            <a:avLst/>
          </a:prstGeom>
        </p:spPr>
        <p:txBody>
          <a:bodyPr wrap="square">
            <a:spAutoFit/>
          </a:bodyPr>
          <a:lstStyle/>
          <a:p>
            <a:pPr marL="0" indent="0">
              <a:buNone/>
            </a:pPr>
            <a:r>
              <a:rPr lang="en-US" sz="1200" dirty="0">
                <a:solidFill>
                  <a:srgbClr val="0070C0"/>
                </a:solidFill>
              </a:rPr>
              <a:t>Ref: Ghufran Baig, CS288 Natural Language Processing</a:t>
            </a:r>
          </a:p>
        </p:txBody>
      </p:sp>
    </p:spTree>
    <p:extLst>
      <p:ext uri="{BB962C8B-B14F-4D97-AF65-F5344CB8AC3E}">
        <p14:creationId xmlns:p14="http://schemas.microsoft.com/office/powerpoint/2010/main" val="41125720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Pragmatics - I</a:t>
            </a:r>
            <a:endParaRPr lang="en-US" dirty="0"/>
          </a:p>
        </p:txBody>
      </p:sp>
      <p:sp>
        <p:nvSpPr>
          <p:cNvPr id="3" name="Content Placeholder 2"/>
          <p:cNvSpPr>
            <a:spLocks noGrp="1"/>
          </p:cNvSpPr>
          <p:nvPr>
            <p:ph idx="1"/>
          </p:nvPr>
        </p:nvSpPr>
        <p:spPr/>
        <p:txBody>
          <a:bodyPr/>
          <a:lstStyle/>
          <a:p>
            <a:r>
              <a:rPr lang="en-US" sz="1800" dirty="0" smtClean="0"/>
              <a:t>Anaphora Resolution/Co-Reference: determining which phrases in a document refer to the same entity:</a:t>
            </a:r>
          </a:p>
          <a:p>
            <a:endParaRPr lang="en-US" sz="1800" dirty="0"/>
          </a:p>
          <a:p>
            <a:endParaRPr lang="en-US" sz="1800" dirty="0" smtClean="0"/>
          </a:p>
          <a:p>
            <a:endParaRPr lang="en-US" sz="1800" dirty="0" smtClean="0"/>
          </a:p>
          <a:p>
            <a:r>
              <a:rPr lang="en-US" sz="1800" dirty="0" smtClean="0"/>
              <a:t>This can require substantial reasoning (usually via rules):</a:t>
            </a:r>
          </a:p>
          <a:p>
            <a:endParaRPr lang="en-US" sz="1800" dirty="0"/>
          </a:p>
          <a:p>
            <a:endParaRPr lang="en-US" sz="1800" dirty="0" smtClean="0"/>
          </a:p>
          <a:p>
            <a:endParaRPr lang="en-US" sz="1800" dirty="0"/>
          </a:p>
          <a:p>
            <a:endParaRPr lang="en-US" sz="1800" dirty="0" smtClean="0"/>
          </a:p>
          <a:p>
            <a:r>
              <a:rPr lang="en-US" sz="1800" dirty="0" smtClean="0"/>
              <a:t>Ellipsis Resolution: Omitted words/phrases can be inferred from sentence context.</a:t>
            </a:r>
          </a:p>
          <a:p>
            <a:endParaRPr lang="en-US" sz="1800" dirty="0" smtClean="0"/>
          </a:p>
          <a:p>
            <a:pPr marL="457200" lvl="1" indent="0">
              <a:lnSpc>
                <a:spcPct val="70000"/>
              </a:lnSpc>
              <a:buClr>
                <a:srgbClr val="00CC00"/>
              </a:buClr>
              <a:buNone/>
            </a:pPr>
            <a:r>
              <a:rPr lang="en-US" altLang="en-US" sz="1800" dirty="0">
                <a:solidFill>
                  <a:srgbClr val="333399"/>
                </a:solidFill>
              </a:rPr>
              <a:t>"Wise men talk because they have something to say; </a:t>
            </a:r>
          </a:p>
          <a:p>
            <a:pPr marL="457200" lvl="1" indent="0">
              <a:lnSpc>
                <a:spcPct val="70000"/>
              </a:lnSpc>
              <a:buClr>
                <a:srgbClr val="00CC00"/>
              </a:buClr>
              <a:buNone/>
            </a:pPr>
            <a:r>
              <a:rPr lang="en-US" altLang="en-US" sz="1800" dirty="0">
                <a:solidFill>
                  <a:srgbClr val="333399"/>
                </a:solidFill>
              </a:rPr>
              <a:t>fools, because they have to say something.“ (Plato)</a:t>
            </a:r>
            <a:endParaRPr lang="en-US" altLang="en-US" sz="1800" dirty="0"/>
          </a:p>
          <a:p>
            <a:pPr marL="0" indent="0">
              <a:buNone/>
            </a:pPr>
            <a:endParaRPr lang="en-US" dirty="0" smtClean="0"/>
          </a:p>
          <a:p>
            <a:endParaRPr lang="en-US" dirty="0"/>
          </a:p>
        </p:txBody>
      </p:sp>
      <p:sp>
        <p:nvSpPr>
          <p:cNvPr id="4" name="Date Placeholder 3"/>
          <p:cNvSpPr>
            <a:spLocks noGrp="1"/>
          </p:cNvSpPr>
          <p:nvPr>
            <p:ph type="dt" sz="half" idx="10"/>
          </p:nvPr>
        </p:nvSpPr>
        <p:spPr/>
        <p:txBody>
          <a:bodyPr/>
          <a:lstStyle/>
          <a:p>
            <a:pPr>
              <a:defRPr/>
            </a:pPr>
            <a:fld id="{C6A2D3CD-15F1-41AD-AAB2-C2112A4B70DC}" type="datetime1">
              <a:rPr lang="en-US" altLang="en-US" smtClean="0"/>
              <a:pPr>
                <a:defRPr/>
              </a:pPr>
              <a:t>7/11/2021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CSCI3907/CSCI6444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9-</a:t>
            </a:r>
            <a:fld id="{F10CF6D4-B225-4B4E-884B-8F70582E5B21}" type="slidenum">
              <a:rPr lang="en-US" altLang="en-US" smtClean="0"/>
              <a:pPr>
                <a:defRPr/>
              </a:pPr>
              <a:t>69</a:t>
            </a:fld>
            <a:endParaRPr lang="en-US" altLang="en-US" dirty="0"/>
          </a:p>
        </p:txBody>
      </p:sp>
      <p:pic>
        <p:nvPicPr>
          <p:cNvPr id="7" name="Picture 6"/>
          <p:cNvPicPr>
            <a:picLocks noChangeAspect="1"/>
          </p:cNvPicPr>
          <p:nvPr/>
        </p:nvPicPr>
        <p:blipFill>
          <a:blip r:embed="rId2"/>
          <a:stretch>
            <a:fillRect/>
          </a:stretch>
        </p:blipFill>
        <p:spPr>
          <a:xfrm>
            <a:off x="633414" y="1597877"/>
            <a:ext cx="6453186" cy="755496"/>
          </a:xfrm>
          <a:prstGeom prst="rect">
            <a:avLst/>
          </a:prstGeom>
        </p:spPr>
      </p:pic>
      <p:pic>
        <p:nvPicPr>
          <p:cNvPr id="9" name="Picture 8"/>
          <p:cNvPicPr>
            <a:picLocks noChangeAspect="1"/>
          </p:cNvPicPr>
          <p:nvPr/>
        </p:nvPicPr>
        <p:blipFill>
          <a:blip r:embed="rId3"/>
          <a:stretch>
            <a:fillRect/>
          </a:stretch>
        </p:blipFill>
        <p:spPr>
          <a:xfrm>
            <a:off x="762000" y="3011072"/>
            <a:ext cx="6767512" cy="1225681"/>
          </a:xfrm>
          <a:prstGeom prst="rect">
            <a:avLst/>
          </a:prstGeom>
        </p:spPr>
      </p:pic>
      <p:sp>
        <p:nvSpPr>
          <p:cNvPr id="10" name="Rectangle 9"/>
          <p:cNvSpPr/>
          <p:nvPr/>
        </p:nvSpPr>
        <p:spPr>
          <a:xfrm>
            <a:off x="492659" y="5871567"/>
            <a:ext cx="6248400" cy="307777"/>
          </a:xfrm>
          <a:prstGeom prst="rect">
            <a:avLst/>
          </a:prstGeom>
        </p:spPr>
        <p:txBody>
          <a:bodyPr wrap="square">
            <a:spAutoFit/>
          </a:bodyPr>
          <a:lstStyle/>
          <a:p>
            <a:pPr marL="0" indent="0">
              <a:buNone/>
            </a:pPr>
            <a:r>
              <a:rPr lang="en-US" sz="1400" dirty="0"/>
              <a:t>Ref: Ghufran Baig, CS288 Natural Language Processing</a:t>
            </a:r>
          </a:p>
        </p:txBody>
      </p:sp>
    </p:spTree>
    <p:extLst>
      <p:ext uri="{BB962C8B-B14F-4D97-AF65-F5344CB8AC3E}">
        <p14:creationId xmlns:p14="http://schemas.microsoft.com/office/powerpoint/2010/main" val="1494302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Generalization and Specialization</a:t>
            </a:r>
            <a:endParaRPr lang="en-US" dirty="0"/>
          </a:p>
        </p:txBody>
      </p:sp>
      <p:sp>
        <p:nvSpPr>
          <p:cNvPr id="3" name="Content Placeholder 2"/>
          <p:cNvSpPr>
            <a:spLocks noGrp="1"/>
          </p:cNvSpPr>
          <p:nvPr>
            <p:ph idx="1"/>
          </p:nvPr>
        </p:nvSpPr>
        <p:spPr>
          <a:xfrm>
            <a:off x="457200" y="1066800"/>
            <a:ext cx="5631721" cy="5135563"/>
          </a:xfrm>
        </p:spPr>
        <p:txBody>
          <a:bodyPr/>
          <a:lstStyle/>
          <a:p>
            <a:r>
              <a:rPr lang="en-US" altLang="en-US" sz="2000" dirty="0"/>
              <a:t>A concept node can be replaced with </a:t>
            </a:r>
            <a:r>
              <a:rPr lang="en-US" altLang="en-US" sz="2000" dirty="0" smtClean="0"/>
              <a:t>a restriction</a:t>
            </a:r>
            <a:endParaRPr lang="en-US" altLang="en-US" sz="2000" dirty="0"/>
          </a:p>
          <a:p>
            <a:endParaRPr lang="en-US" dirty="0"/>
          </a:p>
        </p:txBody>
      </p:sp>
      <p:sp>
        <p:nvSpPr>
          <p:cNvPr id="4" name="Date Placeholder 3"/>
          <p:cNvSpPr>
            <a:spLocks noGrp="1"/>
          </p:cNvSpPr>
          <p:nvPr>
            <p:ph type="dt" sz="half" idx="10"/>
          </p:nvPr>
        </p:nvSpPr>
        <p:spPr/>
        <p:txBody>
          <a:bodyPr/>
          <a:lstStyle/>
          <a:p>
            <a:pPr>
              <a:defRPr/>
            </a:pPr>
            <a:fld id="{CBFAA2F8-3EF2-462E-A702-9A678EB89E12}" type="datetime1">
              <a:rPr lang="en-US" altLang="en-US" smtClean="0"/>
              <a:t>7/11/2021</a:t>
            </a:fld>
            <a:endParaRPr lang="en-US" altLang="en-US" dirty="0"/>
          </a:p>
        </p:txBody>
      </p:sp>
      <p:sp>
        <p:nvSpPr>
          <p:cNvPr id="5" name="Footer Placeholder 4"/>
          <p:cNvSpPr>
            <a:spLocks noGrp="1"/>
          </p:cNvSpPr>
          <p:nvPr>
            <p:ph type="ftr" sz="quarter" idx="11"/>
          </p:nvPr>
        </p:nvSpPr>
        <p:spPr>
          <a:xfrm>
            <a:off x="1905000" y="6284259"/>
            <a:ext cx="5029200" cy="440390"/>
          </a:xfrm>
        </p:spPr>
        <p:txBody>
          <a:bodyPr/>
          <a:lstStyle/>
          <a:p>
            <a:pPr>
              <a:defRPr/>
            </a:pPr>
            <a:r>
              <a:rPr lang="en-US" altLang="en-US" dirty="0" smtClean="0"/>
              <a:t>CSCI 3907/CSCI 6444: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10-</a:t>
            </a:r>
            <a:fld id="{12815778-71CE-43BB-B500-522A2BEC40BF}" type="slidenum">
              <a:rPr lang="en-US" altLang="en-US" smtClean="0"/>
              <a:pPr>
                <a:defRPr/>
              </a:pPr>
              <a:t>7</a:t>
            </a:fld>
            <a:endParaRPr lang="en-US" altLang="en-US" dirty="0"/>
          </a:p>
        </p:txBody>
      </p:sp>
      <p:pic>
        <p:nvPicPr>
          <p:cNvPr id="8" name="Picture 7"/>
          <p:cNvPicPr>
            <a:picLocks noChangeAspect="1"/>
          </p:cNvPicPr>
          <p:nvPr/>
        </p:nvPicPr>
        <p:blipFill>
          <a:blip r:embed="rId3"/>
          <a:stretch>
            <a:fillRect/>
          </a:stretch>
        </p:blipFill>
        <p:spPr>
          <a:xfrm>
            <a:off x="434611" y="1996834"/>
            <a:ext cx="5676900" cy="4000500"/>
          </a:xfrm>
          <a:prstGeom prst="rect">
            <a:avLst/>
          </a:prstGeom>
        </p:spPr>
      </p:pic>
      <p:sp>
        <p:nvSpPr>
          <p:cNvPr id="11" name="TextBox 10"/>
          <p:cNvSpPr txBox="1"/>
          <p:nvPr/>
        </p:nvSpPr>
        <p:spPr>
          <a:xfrm>
            <a:off x="6061489" y="2585908"/>
            <a:ext cx="2903359" cy="2031325"/>
          </a:xfrm>
          <a:prstGeom prst="rect">
            <a:avLst/>
          </a:prstGeom>
          <a:noFill/>
        </p:spPr>
        <p:txBody>
          <a:bodyPr wrap="none" rtlCol="0">
            <a:spAutoFit/>
          </a:bodyPr>
          <a:lstStyle/>
          <a:p>
            <a:r>
              <a:rPr lang="en-US" dirty="0" smtClean="0">
                <a:solidFill>
                  <a:schemeClr val="accent2"/>
                </a:solidFill>
              </a:rPr>
              <a:t>A type label on a concept</a:t>
            </a:r>
          </a:p>
          <a:p>
            <a:r>
              <a:rPr lang="en-US" dirty="0">
                <a:solidFill>
                  <a:schemeClr val="accent2"/>
                </a:solidFill>
              </a:rPr>
              <a:t>m</a:t>
            </a:r>
            <a:r>
              <a:rPr lang="en-US" dirty="0" smtClean="0">
                <a:solidFill>
                  <a:schemeClr val="accent2"/>
                </a:solidFill>
              </a:rPr>
              <a:t>ay be replaced by one of</a:t>
            </a:r>
          </a:p>
          <a:p>
            <a:r>
              <a:rPr lang="en-US" dirty="0">
                <a:solidFill>
                  <a:schemeClr val="accent2"/>
                </a:solidFill>
              </a:rPr>
              <a:t>i</a:t>
            </a:r>
            <a:r>
              <a:rPr lang="en-US" dirty="0" smtClean="0">
                <a:solidFill>
                  <a:schemeClr val="accent2"/>
                </a:solidFill>
              </a:rPr>
              <a:t>ts subtypes as long as it</a:t>
            </a:r>
          </a:p>
          <a:p>
            <a:r>
              <a:rPr lang="en-US" dirty="0" smtClean="0">
                <a:solidFill>
                  <a:schemeClr val="accent2"/>
                </a:solidFill>
              </a:rPr>
              <a:t>Is consistent with its</a:t>
            </a:r>
          </a:p>
          <a:p>
            <a:r>
              <a:rPr lang="en-US" dirty="0" smtClean="0">
                <a:solidFill>
                  <a:schemeClr val="accent2"/>
                </a:solidFill>
              </a:rPr>
              <a:t>referent subtype.</a:t>
            </a:r>
          </a:p>
          <a:p>
            <a:r>
              <a:rPr lang="en-US" dirty="0" smtClean="0">
                <a:solidFill>
                  <a:schemeClr val="accent2"/>
                </a:solidFill>
              </a:rPr>
              <a:t>Replace animal with dog</a:t>
            </a:r>
          </a:p>
          <a:p>
            <a:r>
              <a:rPr lang="en-US" dirty="0" smtClean="0">
                <a:solidFill>
                  <a:schemeClr val="accent2"/>
                </a:solidFill>
              </a:rPr>
              <a:t>Because ‘emma’ is a dog.</a:t>
            </a:r>
            <a:endParaRPr lang="en-US" dirty="0">
              <a:solidFill>
                <a:schemeClr val="accent2"/>
              </a:solidFill>
            </a:endParaRPr>
          </a:p>
        </p:txBody>
      </p:sp>
    </p:spTree>
    <p:extLst>
      <p:ext uri="{BB962C8B-B14F-4D97-AF65-F5344CB8AC3E}">
        <p14:creationId xmlns:p14="http://schemas.microsoft.com/office/powerpoint/2010/main" val="42220670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Mining of HUMINT and Electronic Text</a:t>
            </a:r>
            <a:endParaRPr lang="en-US" dirty="0"/>
          </a:p>
        </p:txBody>
      </p:sp>
      <p:sp>
        <p:nvSpPr>
          <p:cNvPr id="4" name="Date Placeholder 3"/>
          <p:cNvSpPr>
            <a:spLocks noGrp="1"/>
          </p:cNvSpPr>
          <p:nvPr>
            <p:ph type="dt" sz="half" idx="10"/>
          </p:nvPr>
        </p:nvSpPr>
        <p:spPr/>
        <p:txBody>
          <a:bodyPr/>
          <a:lstStyle/>
          <a:p>
            <a:pPr>
              <a:defRPr/>
            </a:pPr>
            <a:fld id="{C6A2D3CD-15F1-41AD-AAB2-C2112A4B70DC}" type="datetime1">
              <a:rPr lang="en-US" altLang="en-US" smtClean="0"/>
              <a:pPr>
                <a:defRPr/>
              </a:pPr>
              <a:t>7/11/2021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CSCI3907/CSCI6444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9-</a:t>
            </a:r>
            <a:fld id="{F10CF6D4-B225-4B4E-884B-8F70582E5B21}" type="slidenum">
              <a:rPr lang="en-US" altLang="en-US" smtClean="0"/>
              <a:pPr>
                <a:defRPr/>
              </a:pPr>
              <a:t>70</a:t>
            </a:fld>
            <a:endParaRPr lang="en-US" altLang="en-US" dirty="0"/>
          </a:p>
        </p:txBody>
      </p:sp>
      <p:pic>
        <p:nvPicPr>
          <p:cNvPr id="7" name="Picture 6"/>
          <p:cNvPicPr>
            <a:picLocks noChangeAspect="1"/>
          </p:cNvPicPr>
          <p:nvPr/>
        </p:nvPicPr>
        <p:blipFill>
          <a:blip r:embed="rId2"/>
          <a:stretch>
            <a:fillRect/>
          </a:stretch>
        </p:blipFill>
        <p:spPr>
          <a:xfrm>
            <a:off x="304800" y="885825"/>
            <a:ext cx="8534400" cy="5086350"/>
          </a:xfrm>
          <a:prstGeom prst="rect">
            <a:avLst/>
          </a:prstGeom>
        </p:spPr>
      </p:pic>
      <p:sp>
        <p:nvSpPr>
          <p:cNvPr id="9" name="TextBox 8"/>
          <p:cNvSpPr txBox="1"/>
          <p:nvPr/>
        </p:nvSpPr>
        <p:spPr>
          <a:xfrm>
            <a:off x="457200" y="5906515"/>
            <a:ext cx="2444900" cy="307777"/>
          </a:xfrm>
          <a:prstGeom prst="rect">
            <a:avLst/>
          </a:prstGeom>
          <a:noFill/>
        </p:spPr>
        <p:txBody>
          <a:bodyPr wrap="none" rtlCol="0">
            <a:spAutoFit/>
          </a:bodyPr>
          <a:lstStyle/>
          <a:p>
            <a:r>
              <a:rPr lang="en-US" sz="1400" dirty="0" smtClean="0"/>
              <a:t>Source: SH Kaisler research</a:t>
            </a:r>
            <a:endParaRPr lang="en-US" sz="1400" dirty="0"/>
          </a:p>
        </p:txBody>
      </p:sp>
    </p:spTree>
    <p:extLst>
      <p:ext uri="{BB962C8B-B14F-4D97-AF65-F5344CB8AC3E}">
        <p14:creationId xmlns:p14="http://schemas.microsoft.com/office/powerpoint/2010/main" val="38572022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133350"/>
            <a:ext cx="8229600" cy="715963"/>
          </a:xfrm>
        </p:spPr>
        <p:txBody>
          <a:bodyPr/>
          <a:lstStyle/>
          <a:p>
            <a:r>
              <a:rPr lang="en-US" altLang="en-US" dirty="0" smtClean="0"/>
              <a:t>Text Categorization - </a:t>
            </a:r>
            <a:r>
              <a:rPr lang="en-US" altLang="en-US" dirty="0" smtClean="0"/>
              <a:t>I</a:t>
            </a:r>
            <a:endParaRPr lang="en-US" altLang="en-US" dirty="0" smtClean="0"/>
          </a:p>
        </p:txBody>
      </p:sp>
      <p:sp>
        <p:nvSpPr>
          <p:cNvPr id="43011" name="Content Placeholder 2"/>
          <p:cNvSpPr>
            <a:spLocks noGrp="1"/>
          </p:cNvSpPr>
          <p:nvPr>
            <p:ph idx="1"/>
          </p:nvPr>
        </p:nvSpPr>
        <p:spPr/>
        <p:txBody>
          <a:bodyPr/>
          <a:lstStyle/>
          <a:p>
            <a:r>
              <a:rPr lang="en-US" altLang="en-US" dirty="0" smtClean="0"/>
              <a:t>Distinguish between:</a:t>
            </a:r>
          </a:p>
          <a:p>
            <a:pPr lvl="1"/>
            <a:r>
              <a:rPr lang="en-US" altLang="en-US" sz="1800" dirty="0" smtClean="0"/>
              <a:t>Assigning documents to classes</a:t>
            </a:r>
          </a:p>
          <a:p>
            <a:pPr lvl="1"/>
            <a:r>
              <a:rPr lang="en-US" altLang="en-US" sz="1800" dirty="0" smtClean="0"/>
              <a:t>Assigning subjects to documents</a:t>
            </a:r>
          </a:p>
          <a:p>
            <a:r>
              <a:rPr lang="en-US" altLang="en-US" dirty="0" smtClean="0"/>
              <a:t>Categories are just symbolic labels</a:t>
            </a:r>
          </a:p>
          <a:p>
            <a:pPr lvl="1"/>
            <a:r>
              <a:rPr lang="en-US" altLang="en-US" sz="1800" dirty="0" smtClean="0"/>
              <a:t>No metainformation conveyed</a:t>
            </a:r>
          </a:p>
          <a:p>
            <a:pPr lvl="1"/>
            <a:r>
              <a:rPr lang="en-US" altLang="en-US" sz="1800" dirty="0" smtClean="0"/>
              <a:t>All decisions must be based on document content</a:t>
            </a:r>
          </a:p>
          <a:p>
            <a:pPr lvl="1"/>
            <a:r>
              <a:rPr lang="en-US" altLang="en-US" sz="1800" dirty="0" smtClean="0"/>
              <a:t>No external knowledge used</a:t>
            </a:r>
          </a:p>
          <a:p>
            <a:r>
              <a:rPr lang="en-US" altLang="en-US" sz="2000" dirty="0" smtClean="0"/>
              <a:t>Assume:</a:t>
            </a:r>
          </a:p>
          <a:p>
            <a:pPr lvl="1"/>
            <a:r>
              <a:rPr lang="fi-FI" altLang="en-US" sz="1800" dirty="0" smtClean="0"/>
              <a:t>methods do not depend on any application-dependent knowledge</a:t>
            </a:r>
          </a:p>
          <a:p>
            <a:pPr lvl="2"/>
            <a:r>
              <a:rPr lang="en-US" altLang="en-US" sz="1600" dirty="0" smtClean="0"/>
              <a:t>In real life, all kinds of knowledge can be used</a:t>
            </a:r>
          </a:p>
          <a:p>
            <a:pPr lvl="1"/>
            <a:r>
              <a:rPr lang="fi-FI" altLang="en-US" sz="1800" dirty="0" smtClean="0"/>
              <a:t>content-based decisions are necessarily subjective</a:t>
            </a:r>
          </a:p>
          <a:p>
            <a:pPr lvl="2"/>
            <a:r>
              <a:rPr lang="fi-FI" altLang="en-US" sz="1600" dirty="0" smtClean="0"/>
              <a:t>it is often difficult to measure the effectiveness of the classifiers</a:t>
            </a:r>
          </a:p>
          <a:p>
            <a:pPr lvl="2"/>
            <a:r>
              <a:rPr lang="fi-FI" altLang="en-US" sz="1600" dirty="0" smtClean="0"/>
              <a:t>even human classifiers do not always agree</a:t>
            </a:r>
            <a:endParaRPr lang="en-US" altLang="en-US" sz="1600" dirty="0" smtClean="0"/>
          </a:p>
          <a:p>
            <a:endParaRPr lang="en-US" altLang="en-US" dirty="0" smtClean="0"/>
          </a:p>
        </p:txBody>
      </p:sp>
      <p:sp>
        <p:nvSpPr>
          <p:cNvPr id="43012"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8B558C67-22E0-4AA7-A929-9D4BC50828DE}" type="datetime1">
              <a:rPr lang="en-US" altLang="en-US" sz="1400" smtClean="0"/>
              <a:pPr>
                <a:spcBef>
                  <a:spcPct val="0"/>
                </a:spcBef>
                <a:buFontTx/>
                <a:buNone/>
              </a:pPr>
              <a:t>7/11/2021</a:t>
            </a:fld>
            <a:endParaRPr lang="en-US" altLang="en-US" sz="1400" dirty="0" smtClean="0"/>
          </a:p>
        </p:txBody>
      </p:sp>
      <p:sp>
        <p:nvSpPr>
          <p:cNvPr id="43013"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CSCI3907/CSCI6444 Big Data and Analytics</a:t>
            </a:r>
          </a:p>
        </p:txBody>
      </p:sp>
      <p:sp>
        <p:nvSpPr>
          <p:cNvPr id="43014"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A087D74D-BB12-47FD-92D3-8DE13C453551}" type="slidenum">
              <a:rPr lang="en-US" altLang="en-US" sz="1400" smtClean="0"/>
              <a:pPr>
                <a:spcBef>
                  <a:spcPct val="0"/>
                </a:spcBef>
                <a:buFontTx/>
                <a:buNone/>
              </a:pPr>
              <a:t>71</a:t>
            </a:fld>
            <a:endParaRPr lang="en-US" altLang="en-US" sz="1400" dirty="0" smtClean="0"/>
          </a:p>
        </p:txBody>
      </p:sp>
    </p:spTree>
    <p:extLst>
      <p:ext uri="{BB962C8B-B14F-4D97-AF65-F5344CB8AC3E}">
        <p14:creationId xmlns:p14="http://schemas.microsoft.com/office/powerpoint/2010/main" val="3081523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133350"/>
            <a:ext cx="8229600" cy="715963"/>
          </a:xfrm>
        </p:spPr>
        <p:txBody>
          <a:bodyPr/>
          <a:lstStyle/>
          <a:p>
            <a:r>
              <a:rPr lang="en-US" altLang="en-US" dirty="0" smtClean="0"/>
              <a:t>Text Categorization - </a:t>
            </a:r>
            <a:r>
              <a:rPr lang="en-US" altLang="en-US" dirty="0" smtClean="0"/>
              <a:t>II</a:t>
            </a:r>
            <a:endParaRPr lang="en-US" altLang="en-US" dirty="0" smtClean="0"/>
          </a:p>
        </p:txBody>
      </p:sp>
      <p:sp>
        <p:nvSpPr>
          <p:cNvPr id="44035" name="Content Placeholder 2"/>
          <p:cNvSpPr>
            <a:spLocks noGrp="1"/>
          </p:cNvSpPr>
          <p:nvPr>
            <p:ph idx="1"/>
          </p:nvPr>
        </p:nvSpPr>
        <p:spPr/>
        <p:txBody>
          <a:bodyPr/>
          <a:lstStyle/>
          <a:p>
            <a:r>
              <a:rPr lang="en-US" altLang="en-US" sz="2000" dirty="0" smtClean="0"/>
              <a:t>Single-label Categorization</a:t>
            </a:r>
          </a:p>
          <a:p>
            <a:pPr lvl="1"/>
            <a:r>
              <a:rPr lang="fi-FI" altLang="en-US" sz="1800" dirty="0" smtClean="0"/>
              <a:t>Exactly 1 category must be assigned to each d</a:t>
            </a:r>
            <a:r>
              <a:rPr lang="fi-FI" altLang="en-US" sz="1800" baseline="-25000" dirty="0" smtClean="0"/>
              <a:t>j</a:t>
            </a:r>
            <a:r>
              <a:rPr lang="fi-FI" altLang="en-US" sz="1800" dirty="0" smtClean="0"/>
              <a:t> </a:t>
            </a:r>
            <a:r>
              <a:rPr lang="fi-FI" altLang="en-US" sz="1800" dirty="0" smtClean="0">
                <a:sym typeface="Symbol" panose="05050102010706020507" pitchFamily="18" charset="2"/>
              </a:rPr>
              <a:t></a:t>
            </a:r>
            <a:r>
              <a:rPr lang="fi-FI" altLang="en-US" sz="1800" dirty="0" smtClean="0"/>
              <a:t> D</a:t>
            </a:r>
          </a:p>
          <a:p>
            <a:pPr lvl="1"/>
            <a:r>
              <a:rPr lang="fi-FI" altLang="en-US" sz="1800" dirty="0" smtClean="0"/>
              <a:t>Special case: each d</a:t>
            </a:r>
            <a:r>
              <a:rPr lang="fi-FI" altLang="en-US" sz="1800" baseline="-25000" dirty="0" smtClean="0"/>
              <a:t>j</a:t>
            </a:r>
            <a:r>
              <a:rPr lang="fi-FI" altLang="en-US" sz="1800" dirty="0" smtClean="0"/>
              <a:t> must be assigned either to category c</a:t>
            </a:r>
            <a:r>
              <a:rPr lang="fi-FI" altLang="en-US" sz="1800" baseline="-25000" dirty="0" smtClean="0"/>
              <a:t>i</a:t>
            </a:r>
            <a:r>
              <a:rPr lang="fi-FI" altLang="en-US" sz="1800" dirty="0" smtClean="0"/>
              <a:t> or to its complement  ¬ c</a:t>
            </a:r>
            <a:r>
              <a:rPr lang="fi-FI" altLang="en-US" sz="1800" baseline="-25000" dirty="0" smtClean="0"/>
              <a:t>i</a:t>
            </a:r>
            <a:endParaRPr lang="fi-FI" altLang="en-US" sz="1800" dirty="0" smtClean="0"/>
          </a:p>
          <a:p>
            <a:r>
              <a:rPr lang="fi-FI" altLang="en-US" sz="2000" dirty="0" smtClean="0"/>
              <a:t>Multi-label Categorization</a:t>
            </a:r>
          </a:p>
          <a:p>
            <a:pPr lvl="1"/>
            <a:r>
              <a:rPr lang="fi-FI" altLang="en-US" sz="1800" dirty="0" smtClean="0"/>
              <a:t>Any number of categories may be assigned to the same d</a:t>
            </a:r>
            <a:r>
              <a:rPr lang="fi-FI" altLang="en-US" sz="1800" baseline="-25000" dirty="0" smtClean="0"/>
              <a:t>j</a:t>
            </a:r>
            <a:r>
              <a:rPr lang="fi-FI" altLang="en-US" sz="1800" dirty="0" smtClean="0"/>
              <a:t> </a:t>
            </a:r>
            <a:r>
              <a:rPr lang="fi-FI" altLang="en-US" sz="1800" dirty="0" smtClean="0">
                <a:sym typeface="Symbol" panose="05050102010706020507" pitchFamily="18" charset="2"/>
              </a:rPr>
              <a:t></a:t>
            </a:r>
            <a:r>
              <a:rPr lang="fi-FI" altLang="en-US" sz="1800" dirty="0" smtClean="0"/>
              <a:t> D</a:t>
            </a:r>
          </a:p>
          <a:p>
            <a:r>
              <a:rPr lang="fi-FI" altLang="en-US" sz="2000" dirty="0" smtClean="0"/>
              <a:t>Author Attribution:</a:t>
            </a:r>
          </a:p>
          <a:p>
            <a:pPr lvl="1"/>
            <a:r>
              <a:rPr lang="en-US" altLang="en-US" sz="1800" dirty="0" smtClean="0"/>
              <a:t>Given the known writings of a small number of authors A</a:t>
            </a:r>
            <a:r>
              <a:rPr lang="en-US" altLang="en-US" sz="1800" baseline="-25000" dirty="0" smtClean="0">
                <a:latin typeface="Arial Unicode MS" panose="020B0604020202020204" pitchFamily="34" charset="-128"/>
                <a:ea typeface="Arial Unicode MS" panose="020B0604020202020204" pitchFamily="34" charset="-128"/>
                <a:cs typeface="Arial Unicode MS" panose="020B0604020202020204" pitchFamily="34" charset="-128"/>
              </a:rPr>
              <a:t>1</a:t>
            </a:r>
            <a:r>
              <a:rPr lang="en-US" altLang="en-US" sz="1800" dirty="0" smtClean="0"/>
              <a:t>,…,A</a:t>
            </a:r>
            <a:r>
              <a:rPr lang="en-US" altLang="en-US" sz="1800" baseline="-25000" dirty="0" smtClean="0">
                <a:latin typeface="Arial Unicode MS" panose="020B0604020202020204" pitchFamily="34" charset="-128"/>
                <a:ea typeface="Arial Unicode MS" panose="020B0604020202020204" pitchFamily="34" charset="-128"/>
                <a:cs typeface="Arial Unicode MS" panose="020B0604020202020204" pitchFamily="34" charset="-128"/>
              </a:rPr>
              <a:t>n </a:t>
            </a:r>
            <a:r>
              <a:rPr lang="en-US" alt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 determine which of them</a:t>
            </a:r>
            <a:r>
              <a:rPr lang="en-US" altLang="en-US" sz="1800" dirty="0" smtClean="0"/>
              <a:t> wrote document X.</a:t>
            </a:r>
          </a:p>
          <a:p>
            <a:pPr lvl="1" eaLnBrk="1" hangingPunct="1"/>
            <a:r>
              <a:rPr lang="en-US" altLang="en-US" sz="1800" dirty="0" smtClean="0"/>
              <a:t>Early research focused on classical works: Bible, Shakespeare, etc.</a:t>
            </a:r>
          </a:p>
          <a:p>
            <a:pPr lvl="1" eaLnBrk="1" hangingPunct="1"/>
            <a:r>
              <a:rPr lang="en-US" altLang="en-US" sz="1800" dirty="0" smtClean="0"/>
              <a:t>The most famous work is Mosteller &amp; Wallace (1964) on the Federalist Papers</a:t>
            </a:r>
          </a:p>
          <a:p>
            <a:pPr lvl="1" eaLnBrk="1" hangingPunct="1"/>
            <a:r>
              <a:rPr lang="en-US" altLang="en-US" sz="1800" dirty="0" smtClean="0"/>
              <a:t>The proliferation of online text offers many new research opportunities</a:t>
            </a:r>
          </a:p>
          <a:p>
            <a:pPr lvl="1"/>
            <a:endParaRPr lang="en-US" altLang="en-US" sz="1800" dirty="0" smtClean="0"/>
          </a:p>
          <a:p>
            <a:pPr lvl="1"/>
            <a:endParaRPr lang="en-GB" altLang="en-US" dirty="0" smtClean="0"/>
          </a:p>
          <a:p>
            <a:endParaRPr lang="en-US" altLang="en-US" dirty="0" smtClean="0"/>
          </a:p>
        </p:txBody>
      </p:sp>
      <p:sp>
        <p:nvSpPr>
          <p:cNvPr id="44036"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E92F9801-2EBF-4E8C-9E17-EA0BAA2DFC09}" type="datetime1">
              <a:rPr lang="en-US" altLang="en-US" sz="1400" smtClean="0"/>
              <a:pPr>
                <a:spcBef>
                  <a:spcPct val="0"/>
                </a:spcBef>
                <a:buFontTx/>
                <a:buNone/>
              </a:pPr>
              <a:t>7/11/2021</a:t>
            </a:fld>
            <a:endParaRPr lang="en-US" altLang="en-US" sz="1400" dirty="0" smtClean="0"/>
          </a:p>
        </p:txBody>
      </p:sp>
      <p:sp>
        <p:nvSpPr>
          <p:cNvPr id="44037"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CSCI3907/CSCI6444 Big Data and Analytics</a:t>
            </a:r>
          </a:p>
        </p:txBody>
      </p:sp>
      <p:sp>
        <p:nvSpPr>
          <p:cNvPr id="44038"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C957470A-2BB2-4DEC-91B3-A7EE3DB2FDCF}" type="slidenum">
              <a:rPr lang="en-US" altLang="en-US" sz="1400" smtClean="0"/>
              <a:pPr>
                <a:spcBef>
                  <a:spcPct val="0"/>
                </a:spcBef>
                <a:buFontTx/>
                <a:buNone/>
              </a:pPr>
              <a:t>72</a:t>
            </a:fld>
            <a:endParaRPr lang="en-US" altLang="en-US" sz="1400" dirty="0" smtClean="0"/>
          </a:p>
        </p:txBody>
      </p:sp>
    </p:spTree>
    <p:extLst>
      <p:ext uri="{BB962C8B-B14F-4D97-AF65-F5344CB8AC3E}">
        <p14:creationId xmlns:p14="http://schemas.microsoft.com/office/powerpoint/2010/main" val="5612627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457200" y="133350"/>
            <a:ext cx="8229600" cy="715963"/>
          </a:xfrm>
        </p:spPr>
        <p:txBody>
          <a:bodyPr/>
          <a:lstStyle/>
          <a:p>
            <a:r>
              <a:rPr lang="en-US" altLang="en-US" dirty="0" smtClean="0"/>
              <a:t>Information Extraction - I</a:t>
            </a:r>
          </a:p>
        </p:txBody>
      </p:sp>
      <p:sp>
        <p:nvSpPr>
          <p:cNvPr id="54275" name="Content Placeholder 2"/>
          <p:cNvSpPr>
            <a:spLocks noGrp="1"/>
          </p:cNvSpPr>
          <p:nvPr>
            <p:ph idx="1"/>
          </p:nvPr>
        </p:nvSpPr>
        <p:spPr/>
        <p:txBody>
          <a:bodyPr/>
          <a:lstStyle/>
          <a:p>
            <a:r>
              <a:rPr lang="en-US" altLang="en-US" sz="2000" dirty="0" smtClean="0"/>
              <a:t>Information extraction systems analyze unrestricted text in order to extract information specific to a particular domain.</a:t>
            </a:r>
          </a:p>
          <a:p>
            <a:pPr lvl="1"/>
            <a:r>
              <a:rPr lang="en-US" altLang="en-US" sz="1600" dirty="0" smtClean="0"/>
              <a:t>Do not attempt to understand all of the text</a:t>
            </a:r>
          </a:p>
          <a:p>
            <a:pPr lvl="1"/>
            <a:r>
              <a:rPr lang="en-US" altLang="en-US" sz="1600" dirty="0" smtClean="0"/>
              <a:t>Identify phrases referring to specific entities</a:t>
            </a:r>
          </a:p>
          <a:p>
            <a:pPr lvl="1"/>
            <a:r>
              <a:rPr lang="en-US" altLang="en-US" sz="1600" dirty="0" smtClean="0"/>
              <a:t>Relevancy of information determined by pre-defined domain guidelines</a:t>
            </a:r>
          </a:p>
          <a:p>
            <a:pPr lvl="1"/>
            <a:r>
              <a:rPr lang="en-US" altLang="en-US" sz="1600" dirty="0" smtClean="0"/>
              <a:t>Must specify accurately the types of information the system is looking for</a:t>
            </a:r>
          </a:p>
          <a:p>
            <a:pPr lvl="1"/>
            <a:r>
              <a:rPr lang="en-US" altLang="en-US" sz="1600" dirty="0" smtClean="0"/>
              <a:t>Consider it a task of filling in a template to describe a document</a:t>
            </a:r>
          </a:p>
          <a:p>
            <a:r>
              <a:rPr lang="en-US" altLang="en-US" sz="2000" dirty="0" smtClean="0"/>
              <a:t>Problem: it retains virtually all the information that is relevant to the domain without any discrimination between important information and details and general information.</a:t>
            </a:r>
          </a:p>
          <a:p>
            <a:r>
              <a:rPr lang="en-US" altLang="en-US" sz="2000" dirty="0" smtClean="0"/>
              <a:t>Given a corpus of relevant and irrelevant texts, use a case-based approach to select texts from an unprocessed set</a:t>
            </a:r>
          </a:p>
          <a:p>
            <a:r>
              <a:rPr lang="en-US" altLang="en-US" sz="2000" dirty="0" smtClean="0"/>
              <a:t>Examine correlation between new text and existing cases</a:t>
            </a:r>
          </a:p>
          <a:p>
            <a:pPr lvl="1"/>
            <a:r>
              <a:rPr lang="en-US" altLang="en-US" sz="1600" dirty="0" smtClean="0"/>
              <a:t>Degree of correlation is selection criterion</a:t>
            </a:r>
          </a:p>
          <a:p>
            <a:pPr lvl="1"/>
            <a:r>
              <a:rPr lang="en-US" altLang="en-US" sz="1600" dirty="0" smtClean="0"/>
              <a:t>Update cases if new text has high degree of correlation and new information</a:t>
            </a:r>
          </a:p>
          <a:p>
            <a:endParaRPr lang="en-US" altLang="en-US" dirty="0" smtClean="0"/>
          </a:p>
        </p:txBody>
      </p:sp>
      <p:sp>
        <p:nvSpPr>
          <p:cNvPr id="54276"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ED3F16CB-A69F-455E-B81C-DD34A5903F96}" type="datetime1">
              <a:rPr lang="en-US" altLang="en-US" sz="1400" smtClean="0"/>
              <a:pPr>
                <a:spcBef>
                  <a:spcPct val="0"/>
                </a:spcBef>
                <a:buFontTx/>
                <a:buNone/>
              </a:pPr>
              <a:t>7/11/2021</a:t>
            </a:fld>
            <a:endParaRPr lang="en-US" altLang="en-US" sz="1400" dirty="0" smtClean="0"/>
          </a:p>
        </p:txBody>
      </p:sp>
      <p:sp>
        <p:nvSpPr>
          <p:cNvPr id="54277"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CSCI3907/CSCI6444 Big Data and Analytics</a:t>
            </a:r>
          </a:p>
        </p:txBody>
      </p:sp>
      <p:sp>
        <p:nvSpPr>
          <p:cNvPr id="54278"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E7070D30-5923-4650-83BE-90AAE602B12E}" type="slidenum">
              <a:rPr lang="en-US" altLang="en-US" sz="1400" smtClean="0"/>
              <a:pPr>
                <a:spcBef>
                  <a:spcPct val="0"/>
                </a:spcBef>
                <a:buFontTx/>
                <a:buNone/>
              </a:pPr>
              <a:t>73</a:t>
            </a:fld>
            <a:endParaRPr lang="en-US" altLang="en-US" sz="1400" dirty="0" smtClean="0"/>
          </a:p>
        </p:txBody>
      </p:sp>
    </p:spTree>
    <p:extLst>
      <p:ext uri="{BB962C8B-B14F-4D97-AF65-F5344CB8AC3E}">
        <p14:creationId xmlns:p14="http://schemas.microsoft.com/office/powerpoint/2010/main" val="25170143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457200" y="133350"/>
            <a:ext cx="8229600" cy="715963"/>
          </a:xfrm>
        </p:spPr>
        <p:txBody>
          <a:bodyPr/>
          <a:lstStyle/>
          <a:p>
            <a:r>
              <a:rPr lang="en-US" altLang="en-US" dirty="0" smtClean="0"/>
              <a:t>Information Extraction - II</a:t>
            </a:r>
          </a:p>
        </p:txBody>
      </p:sp>
      <p:sp>
        <p:nvSpPr>
          <p:cNvPr id="3" name="Content Placeholder 2"/>
          <p:cNvSpPr>
            <a:spLocks noGrp="1"/>
          </p:cNvSpPr>
          <p:nvPr>
            <p:ph idx="1"/>
          </p:nvPr>
        </p:nvSpPr>
        <p:spPr/>
        <p:txBody>
          <a:bodyPr/>
          <a:lstStyle/>
          <a:p>
            <a:pPr marL="0" indent="0">
              <a:defRPr/>
            </a:pPr>
            <a:r>
              <a:rPr lang="fi-FI" altLang="en-US" sz="1600" dirty="0" smtClean="0"/>
              <a:t> </a:t>
            </a:r>
            <a:r>
              <a:rPr lang="fi-FI" altLang="en-US" sz="1600" i="1" dirty="0" smtClean="0"/>
              <a:t>Information </a:t>
            </a:r>
            <a:r>
              <a:rPr lang="fi-FI" altLang="en-US" sz="1600" i="1" dirty="0"/>
              <a:t>extraction </a:t>
            </a:r>
            <a:r>
              <a:rPr lang="fi-FI" altLang="en-US" sz="1600" dirty="0"/>
              <a:t>involves the creation of a structured representation (such as a database) of selected information drawn from the text</a:t>
            </a:r>
          </a:p>
          <a:p>
            <a:pPr marL="0" indent="0">
              <a:defRPr/>
            </a:pPr>
            <a:r>
              <a:rPr lang="fi-FI" altLang="en-US" sz="1600" dirty="0"/>
              <a:t> Example</a:t>
            </a:r>
          </a:p>
          <a:p>
            <a:pPr marL="0" indent="0">
              <a:buFont typeface="Marlett" pitchFamily="2" charset="2"/>
              <a:buNone/>
              <a:defRPr/>
            </a:pPr>
            <a:r>
              <a:rPr lang="fi-FI" altLang="en-US" sz="1600" dirty="0"/>
              <a:t>19 March - A bomb went off this morning near a power tower in San Salvador leaving a large part of the city without energy, but no casualties have been reported.</a:t>
            </a:r>
          </a:p>
          <a:p>
            <a:pPr marL="0" indent="0">
              <a:buFont typeface="Marlett" pitchFamily="2" charset="2"/>
              <a:buNone/>
              <a:defRPr/>
            </a:pPr>
            <a:r>
              <a:rPr lang="fi-FI" altLang="en-US" sz="1600" dirty="0"/>
              <a:t>According to unofficial sources, the bomb - allegedly detonated by urban guerrilla commandos - blew up a power tower in the northwestern part of San Salvador at 0650 (1250 GMT)</a:t>
            </a:r>
          </a:p>
          <a:p>
            <a:pPr marL="0" indent="0">
              <a:defRPr/>
            </a:pPr>
            <a:r>
              <a:rPr lang="en-US" altLang="en-US" sz="1800" dirty="0"/>
              <a:t> </a:t>
            </a:r>
            <a:r>
              <a:rPr lang="en-US" altLang="en-US" sz="1600" dirty="0"/>
              <a:t>Extracted Information:</a:t>
            </a:r>
          </a:p>
          <a:p>
            <a:pPr marL="0" indent="0">
              <a:buFont typeface="Marlett" pitchFamily="2" charset="2"/>
              <a:buNone/>
              <a:defRPr/>
            </a:pPr>
            <a:r>
              <a:rPr lang="fi-FI" altLang="en-US" sz="1400" dirty="0"/>
              <a:t>Incident type		</a:t>
            </a:r>
            <a:r>
              <a:rPr lang="fi-FI" altLang="en-US" sz="1400" dirty="0" smtClean="0"/>
              <a:t>bombing</a:t>
            </a:r>
            <a:endParaRPr lang="fi-FI" altLang="en-US" sz="1400" dirty="0"/>
          </a:p>
          <a:p>
            <a:pPr marL="0" indent="0">
              <a:buFont typeface="Marlett" pitchFamily="2" charset="2"/>
              <a:buNone/>
              <a:defRPr/>
            </a:pPr>
            <a:r>
              <a:rPr lang="fi-FI" altLang="en-US" sz="1400" dirty="0"/>
              <a:t>Date			March 19</a:t>
            </a:r>
          </a:p>
          <a:p>
            <a:pPr marL="0" indent="0">
              <a:buFont typeface="Marlett" pitchFamily="2" charset="2"/>
              <a:buNone/>
              <a:defRPr/>
            </a:pPr>
            <a:r>
              <a:rPr lang="fi-FI" altLang="en-US" sz="1400" dirty="0"/>
              <a:t>Location			El Salvador: San Salvador (city)</a:t>
            </a:r>
          </a:p>
          <a:p>
            <a:pPr marL="0" indent="0">
              <a:buFont typeface="Marlett" pitchFamily="2" charset="2"/>
              <a:buNone/>
              <a:defRPr/>
            </a:pPr>
            <a:r>
              <a:rPr lang="fi-FI" altLang="en-US" sz="1400" dirty="0"/>
              <a:t>Perpetrator			urban guerilla commandos</a:t>
            </a:r>
          </a:p>
          <a:p>
            <a:pPr marL="0" indent="0">
              <a:buFont typeface="Marlett" pitchFamily="2" charset="2"/>
              <a:buNone/>
              <a:defRPr/>
            </a:pPr>
            <a:r>
              <a:rPr lang="fi-FI" altLang="en-US" sz="1400" dirty="0"/>
              <a:t>Physical target		</a:t>
            </a:r>
            <a:r>
              <a:rPr lang="fi-FI" altLang="en-US" sz="1400" dirty="0" smtClean="0"/>
              <a:t>power </a:t>
            </a:r>
            <a:r>
              <a:rPr lang="fi-FI" altLang="en-US" sz="1400" dirty="0"/>
              <a:t>tower</a:t>
            </a:r>
          </a:p>
          <a:p>
            <a:pPr marL="0" indent="0">
              <a:buFont typeface="Marlett" pitchFamily="2" charset="2"/>
              <a:buNone/>
              <a:defRPr/>
            </a:pPr>
            <a:r>
              <a:rPr lang="fi-FI" altLang="en-US" sz="1400" dirty="0"/>
              <a:t>Human target		</a:t>
            </a:r>
            <a:r>
              <a:rPr lang="fi-FI" altLang="en-US" sz="1400" dirty="0" smtClean="0"/>
              <a:t>-</a:t>
            </a:r>
            <a:endParaRPr lang="fi-FI" altLang="en-US" sz="1400" dirty="0"/>
          </a:p>
          <a:p>
            <a:pPr marL="0" indent="0">
              <a:buFont typeface="Marlett" pitchFamily="2" charset="2"/>
              <a:buNone/>
              <a:defRPr/>
            </a:pPr>
            <a:r>
              <a:rPr lang="fi-FI" altLang="en-US" sz="1400" dirty="0"/>
              <a:t>Effect on physical target	</a:t>
            </a:r>
            <a:r>
              <a:rPr lang="fi-FI" altLang="en-US" sz="1400" dirty="0" smtClean="0"/>
              <a:t>destroyed</a:t>
            </a:r>
            <a:endParaRPr lang="fi-FI" altLang="en-US" sz="1400" dirty="0"/>
          </a:p>
          <a:p>
            <a:pPr marL="0" indent="0">
              <a:buFont typeface="Marlett" pitchFamily="2" charset="2"/>
              <a:buNone/>
              <a:defRPr/>
            </a:pPr>
            <a:r>
              <a:rPr lang="fi-FI" altLang="en-US" sz="1400" dirty="0"/>
              <a:t>Effect on human target		no injury or death</a:t>
            </a:r>
          </a:p>
          <a:p>
            <a:pPr marL="0" indent="0">
              <a:buFont typeface="Marlett" pitchFamily="2" charset="2"/>
              <a:buNone/>
              <a:defRPr/>
            </a:pPr>
            <a:r>
              <a:rPr lang="fi-FI" altLang="en-US" sz="1400" dirty="0"/>
              <a:t>Instrument			bomb</a:t>
            </a:r>
            <a:endParaRPr lang="en-US" altLang="en-US" sz="1400" dirty="0"/>
          </a:p>
          <a:p>
            <a:pPr>
              <a:defRPr/>
            </a:pPr>
            <a:endParaRPr lang="en-US" sz="2000" dirty="0"/>
          </a:p>
        </p:txBody>
      </p:sp>
      <p:sp>
        <p:nvSpPr>
          <p:cNvPr id="55300"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4BB84364-69A6-4861-A28C-0AC793419C50}" type="datetime1">
              <a:rPr lang="en-US" altLang="en-US" sz="1400" smtClean="0"/>
              <a:pPr>
                <a:spcBef>
                  <a:spcPct val="0"/>
                </a:spcBef>
                <a:buFontTx/>
                <a:buNone/>
              </a:pPr>
              <a:t>7/11/2021</a:t>
            </a:fld>
            <a:endParaRPr lang="en-US" altLang="en-US" sz="1400" dirty="0" smtClean="0"/>
          </a:p>
        </p:txBody>
      </p:sp>
      <p:sp>
        <p:nvSpPr>
          <p:cNvPr id="55301"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CSCI3907/CSCI6444 Big Data and Analytics</a:t>
            </a:r>
          </a:p>
        </p:txBody>
      </p:sp>
      <p:sp>
        <p:nvSpPr>
          <p:cNvPr id="55302"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CF340FC2-3098-44CB-A901-4DAB9CB3A9A9}" type="slidenum">
              <a:rPr lang="en-US" altLang="en-US" sz="1400" smtClean="0"/>
              <a:pPr>
                <a:spcBef>
                  <a:spcPct val="0"/>
                </a:spcBef>
                <a:buFontTx/>
                <a:buNone/>
              </a:pPr>
              <a:t>74</a:t>
            </a:fld>
            <a:endParaRPr lang="en-US" altLang="en-US" sz="1400" dirty="0" smtClean="0"/>
          </a:p>
        </p:txBody>
      </p:sp>
    </p:spTree>
    <p:extLst>
      <p:ext uri="{BB962C8B-B14F-4D97-AF65-F5344CB8AC3E}">
        <p14:creationId xmlns:p14="http://schemas.microsoft.com/office/powerpoint/2010/main" val="30570273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457200" y="133350"/>
            <a:ext cx="8229600" cy="715963"/>
          </a:xfrm>
        </p:spPr>
        <p:txBody>
          <a:bodyPr/>
          <a:lstStyle/>
          <a:p>
            <a:r>
              <a:rPr lang="en-US" altLang="en-US" dirty="0" smtClean="0"/>
              <a:t>Information Extraction - III</a:t>
            </a:r>
          </a:p>
        </p:txBody>
      </p:sp>
      <p:sp>
        <p:nvSpPr>
          <p:cNvPr id="3" name="Content Placeholder 2"/>
          <p:cNvSpPr>
            <a:spLocks noGrp="1"/>
          </p:cNvSpPr>
          <p:nvPr>
            <p:ph idx="1"/>
          </p:nvPr>
        </p:nvSpPr>
        <p:spPr/>
        <p:txBody>
          <a:bodyPr/>
          <a:lstStyle/>
          <a:p>
            <a:pPr marL="381000" indent="-381000">
              <a:defRPr/>
            </a:pPr>
            <a:r>
              <a:rPr lang="en-US" altLang="en-US" sz="2000" dirty="0"/>
              <a:t>Six Stages of Processing:</a:t>
            </a:r>
          </a:p>
          <a:p>
            <a:pPr marL="800100" lvl="1" indent="-342900">
              <a:defRPr/>
            </a:pPr>
            <a:r>
              <a:rPr lang="en-US" altLang="en-US" sz="1800" dirty="0"/>
              <a:t>Local text Analysis</a:t>
            </a:r>
          </a:p>
          <a:p>
            <a:pPr marL="1219200" lvl="2" indent="-304800">
              <a:buFont typeface="Times New Roman" panose="02020603050405020304" pitchFamily="18" charset="0"/>
              <a:buAutoNum type="arabicPeriod"/>
              <a:defRPr/>
            </a:pPr>
            <a:r>
              <a:rPr lang="en-US" altLang="en-US" sz="1600" dirty="0"/>
              <a:t>Lexical Analysis</a:t>
            </a:r>
          </a:p>
          <a:p>
            <a:pPr marL="1219200" lvl="2" indent="-304800">
              <a:buFont typeface="Times New Roman" panose="02020603050405020304" pitchFamily="18" charset="0"/>
              <a:buAutoNum type="arabicPeriod"/>
              <a:defRPr/>
            </a:pPr>
            <a:r>
              <a:rPr lang="en-US" altLang="en-US" sz="1600" dirty="0"/>
              <a:t>Name Recognition</a:t>
            </a:r>
          </a:p>
          <a:p>
            <a:pPr marL="1219200" lvl="2" indent="-304800">
              <a:buFont typeface="Times New Roman" panose="02020603050405020304" pitchFamily="18" charset="0"/>
              <a:buAutoNum type="arabicPeriod"/>
              <a:defRPr/>
            </a:pPr>
            <a:r>
              <a:rPr lang="en-US" altLang="en-US" sz="1600" dirty="0"/>
              <a:t>Full Syntactic Analysis</a:t>
            </a:r>
          </a:p>
          <a:p>
            <a:pPr marL="1219200" lvl="2" indent="-304800">
              <a:buFont typeface="Times New Roman" panose="02020603050405020304" pitchFamily="18" charset="0"/>
              <a:buAutoNum type="arabicPeriod"/>
              <a:defRPr/>
            </a:pPr>
            <a:r>
              <a:rPr lang="en-US" altLang="en-US" sz="1600" dirty="0"/>
              <a:t>Identify Facts Using Task-Specific Patterns</a:t>
            </a:r>
          </a:p>
          <a:p>
            <a:pPr marL="800100" lvl="1" indent="-342900">
              <a:defRPr/>
            </a:pPr>
            <a:r>
              <a:rPr lang="en-US" altLang="en-US" sz="1800" dirty="0"/>
              <a:t>Integration</a:t>
            </a:r>
          </a:p>
          <a:p>
            <a:pPr marL="1219200" lvl="2" indent="-304800">
              <a:buFont typeface="Times New Roman" panose="02020603050405020304" pitchFamily="18" charset="0"/>
              <a:buAutoNum type="arabicPeriod" startAt="5"/>
              <a:defRPr/>
            </a:pPr>
            <a:r>
              <a:rPr lang="en-US" altLang="en-US" sz="1600" dirty="0"/>
              <a:t>Coreference Analysis</a:t>
            </a:r>
          </a:p>
          <a:p>
            <a:pPr marL="1219200" lvl="2" indent="-304800">
              <a:buFont typeface="Times New Roman" panose="02020603050405020304" pitchFamily="18" charset="0"/>
              <a:buAutoNum type="arabicPeriod" startAt="5"/>
              <a:defRPr/>
            </a:pPr>
            <a:r>
              <a:rPr lang="en-US" altLang="en-US" sz="1600" dirty="0"/>
              <a:t>Inference New Facts</a:t>
            </a:r>
          </a:p>
          <a:p>
            <a:pPr marL="1219200" lvl="2" indent="-304800">
              <a:buFont typeface="Times New Roman" panose="02020603050405020304" pitchFamily="18" charset="0"/>
              <a:buAutoNum type="arabicPeriod" startAt="5"/>
              <a:defRPr/>
            </a:pPr>
            <a:endParaRPr lang="en-US" altLang="en-US" sz="1600" dirty="0"/>
          </a:p>
          <a:p>
            <a:pPr marL="381000" indent="-381000">
              <a:buFont typeface="Times New Roman" panose="02020603050405020304" pitchFamily="18" charset="0"/>
              <a:buChar char="–"/>
              <a:defRPr/>
            </a:pPr>
            <a:r>
              <a:rPr lang="en-US" altLang="en-US" sz="2000" dirty="0"/>
              <a:t>Example:</a:t>
            </a:r>
          </a:p>
          <a:p>
            <a:pPr marL="0" indent="0">
              <a:buFontTx/>
              <a:buNone/>
              <a:defRPr/>
            </a:pPr>
            <a:r>
              <a:rPr lang="fi-FI" altLang="en-US" sz="2000" dirty="0"/>
              <a:t>Tom Turner retired as executive vice president of the famous hot dog manufacturer, Hot Dogs Are Us. He will be succeeded by Harry Himmelfarb</a:t>
            </a:r>
            <a:r>
              <a:rPr lang="fi-FI" altLang="en-US" sz="2000" dirty="0" smtClean="0"/>
              <a:t>.</a:t>
            </a:r>
          </a:p>
          <a:p>
            <a:pPr marL="0" indent="0">
              <a:buFontTx/>
              <a:buNone/>
              <a:defRPr/>
            </a:pPr>
            <a:r>
              <a:rPr lang="fi-FI" altLang="en-US" sz="2000" dirty="0" smtClean="0"/>
              <a:t>Q: Who is president of Hot Dogs Are Us?</a:t>
            </a:r>
            <a:endParaRPr lang="en-US" altLang="en-US" sz="2000" dirty="0"/>
          </a:p>
          <a:p>
            <a:pPr>
              <a:defRPr/>
            </a:pPr>
            <a:endParaRPr lang="en-US" dirty="0"/>
          </a:p>
        </p:txBody>
      </p:sp>
      <p:sp>
        <p:nvSpPr>
          <p:cNvPr id="56324"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C87A5B86-5FD0-4CD3-A68C-87B52075D03A}" type="datetime1">
              <a:rPr lang="en-US" altLang="en-US" sz="1400" smtClean="0"/>
              <a:pPr>
                <a:spcBef>
                  <a:spcPct val="0"/>
                </a:spcBef>
                <a:buFontTx/>
                <a:buNone/>
              </a:pPr>
              <a:t>7/11/2021</a:t>
            </a:fld>
            <a:endParaRPr lang="en-US" altLang="en-US" sz="1400" dirty="0" smtClean="0"/>
          </a:p>
        </p:txBody>
      </p:sp>
      <p:sp>
        <p:nvSpPr>
          <p:cNvPr id="56325"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CSCI3907/CSCI6444 Big Data and Analytics</a:t>
            </a:r>
          </a:p>
        </p:txBody>
      </p:sp>
      <p:sp>
        <p:nvSpPr>
          <p:cNvPr id="56326"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D7E57A79-F782-4071-8777-832B42CE5131}" type="slidenum">
              <a:rPr lang="en-US" altLang="en-US" sz="1400" smtClean="0"/>
              <a:pPr>
                <a:spcBef>
                  <a:spcPct val="0"/>
                </a:spcBef>
                <a:buFontTx/>
                <a:buNone/>
              </a:pPr>
              <a:t>75</a:t>
            </a:fld>
            <a:endParaRPr lang="en-US" altLang="en-US" sz="1400" dirty="0" smtClean="0"/>
          </a:p>
        </p:txBody>
      </p:sp>
    </p:spTree>
    <p:extLst>
      <p:ext uri="{BB962C8B-B14F-4D97-AF65-F5344CB8AC3E}">
        <p14:creationId xmlns:p14="http://schemas.microsoft.com/office/powerpoint/2010/main" val="27021084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Information Extraction - </a:t>
            </a:r>
            <a:r>
              <a:rPr lang="en-US" altLang="en-US" dirty="0" smtClean="0"/>
              <a:t>IV</a:t>
            </a:r>
            <a:endParaRPr lang="en-US" dirty="0"/>
          </a:p>
        </p:txBody>
      </p:sp>
      <p:sp>
        <p:nvSpPr>
          <p:cNvPr id="3" name="Content Placeholder 2"/>
          <p:cNvSpPr>
            <a:spLocks noGrp="1"/>
          </p:cNvSpPr>
          <p:nvPr>
            <p:ph idx="1"/>
          </p:nvPr>
        </p:nvSpPr>
        <p:spPr/>
        <p:txBody>
          <a:bodyPr/>
          <a:lstStyle/>
          <a:p>
            <a:pPr eaLnBrk="1" hangingPunct="1"/>
            <a:r>
              <a:rPr lang="en-US" altLang="en-US" sz="2000" dirty="0"/>
              <a:t>Once entities are recognized, identify specific relations between entities</a:t>
            </a:r>
          </a:p>
          <a:p>
            <a:pPr lvl="1" eaLnBrk="1" hangingPunct="1"/>
            <a:r>
              <a:rPr lang="en-US" altLang="en-US" sz="1800" dirty="0"/>
              <a:t>Employed-by</a:t>
            </a:r>
          </a:p>
          <a:p>
            <a:pPr lvl="1" eaLnBrk="1" hangingPunct="1"/>
            <a:r>
              <a:rPr lang="en-US" altLang="en-US" sz="1800" dirty="0"/>
              <a:t>Located-at</a:t>
            </a:r>
          </a:p>
          <a:p>
            <a:pPr lvl="1" eaLnBrk="1" hangingPunct="1"/>
            <a:r>
              <a:rPr lang="en-US" altLang="en-US" sz="1800" dirty="0"/>
              <a:t>Part-of</a:t>
            </a:r>
          </a:p>
          <a:p>
            <a:pPr eaLnBrk="1" hangingPunct="1"/>
            <a:r>
              <a:rPr lang="en-US" altLang="en-US" sz="2000" dirty="0"/>
              <a:t>Example:</a:t>
            </a:r>
          </a:p>
          <a:p>
            <a:pPr lvl="1" eaLnBrk="1" hangingPunct="1"/>
            <a:r>
              <a:rPr lang="en-US" altLang="en-US" sz="1800" dirty="0">
                <a:solidFill>
                  <a:srgbClr val="FF0000"/>
                </a:solidFill>
              </a:rPr>
              <a:t>Michael Dell</a:t>
            </a:r>
            <a:r>
              <a:rPr lang="en-US" altLang="en-US" sz="1800" dirty="0"/>
              <a:t> is the </a:t>
            </a:r>
            <a:r>
              <a:rPr lang="en-US" altLang="en-US" sz="1800" dirty="0">
                <a:solidFill>
                  <a:srgbClr val="E97C05"/>
                </a:solidFill>
              </a:rPr>
              <a:t>CEO of</a:t>
            </a:r>
            <a:r>
              <a:rPr lang="en-US" altLang="en-US" sz="1800" dirty="0"/>
              <a:t>  </a:t>
            </a:r>
            <a:r>
              <a:rPr lang="en-US" altLang="en-US" sz="1800" dirty="0">
                <a:solidFill>
                  <a:srgbClr val="00CC00"/>
                </a:solidFill>
              </a:rPr>
              <a:t>Dell Computer </a:t>
            </a:r>
            <a:r>
              <a:rPr lang="en-US" altLang="en-US" sz="1800" dirty="0" smtClean="0">
                <a:solidFill>
                  <a:srgbClr val="00CC00"/>
                </a:solidFill>
              </a:rPr>
              <a:t>Corporation</a:t>
            </a:r>
            <a:endParaRPr lang="en-US" altLang="en-US" sz="1800" dirty="0" smtClean="0"/>
          </a:p>
          <a:p>
            <a:pPr marL="457200" lvl="1" indent="0" eaLnBrk="1" hangingPunct="1">
              <a:buNone/>
            </a:pPr>
            <a:r>
              <a:rPr lang="en-US" altLang="en-US" sz="1800" dirty="0"/>
              <a:t>	</a:t>
            </a:r>
            <a:r>
              <a:rPr lang="en-US" altLang="en-US" sz="1800" dirty="0" smtClean="0"/>
              <a:t>and </a:t>
            </a:r>
            <a:r>
              <a:rPr lang="en-US" altLang="en-US" sz="1800" dirty="0">
                <a:solidFill>
                  <a:srgbClr val="996633"/>
                </a:solidFill>
              </a:rPr>
              <a:t>lives in</a:t>
            </a:r>
            <a:r>
              <a:rPr lang="en-US" altLang="en-US" sz="1800" dirty="0"/>
              <a:t> </a:t>
            </a:r>
            <a:r>
              <a:rPr lang="en-US" altLang="en-US" sz="1800" dirty="0">
                <a:solidFill>
                  <a:schemeClr val="tx2"/>
                </a:solidFill>
              </a:rPr>
              <a:t>Austin Texas</a:t>
            </a:r>
            <a:r>
              <a:rPr lang="en-US" altLang="en-US" sz="1800" dirty="0"/>
              <a:t>.</a:t>
            </a:r>
          </a:p>
          <a:p>
            <a:r>
              <a:rPr lang="en-US" sz="2000" dirty="0" smtClean="0"/>
              <a:t>Also, need to identify modifier relationships using adjectives, adverbs, and prepositional phrases which provide additional information about nouns and verbs</a:t>
            </a:r>
            <a:r>
              <a:rPr lang="en-US" dirty="0" smtClean="0"/>
              <a:t>.</a:t>
            </a:r>
          </a:p>
          <a:p>
            <a:r>
              <a:rPr lang="en-US" sz="2000" dirty="0" smtClean="0"/>
              <a:t>And, need to handle clauses – both prefix and postfix, which also provide additional information.</a:t>
            </a:r>
          </a:p>
          <a:p>
            <a:pPr lvl="1"/>
            <a:r>
              <a:rPr lang="en-US" sz="1800" dirty="0" smtClean="0"/>
              <a:t>Clauses are usually complete sentences, but the connecting POS specifies what noun they connect to.</a:t>
            </a:r>
            <a:endParaRPr lang="en-US" sz="1800" dirty="0"/>
          </a:p>
        </p:txBody>
      </p:sp>
      <p:sp>
        <p:nvSpPr>
          <p:cNvPr id="4" name="Date Placeholder 3"/>
          <p:cNvSpPr>
            <a:spLocks noGrp="1"/>
          </p:cNvSpPr>
          <p:nvPr>
            <p:ph type="dt" sz="half" idx="10"/>
          </p:nvPr>
        </p:nvSpPr>
        <p:spPr/>
        <p:txBody>
          <a:bodyPr/>
          <a:lstStyle/>
          <a:p>
            <a:pPr>
              <a:defRPr/>
            </a:pPr>
            <a:fld id="{C6A2D3CD-15F1-41AD-AAB2-C2112A4B70DC}" type="datetime1">
              <a:rPr lang="en-US" altLang="en-US" smtClean="0"/>
              <a:pPr>
                <a:defRPr/>
              </a:pPr>
              <a:t>7/11/2021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CSCI3907/CSCI6444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9-</a:t>
            </a:r>
            <a:fld id="{F10CF6D4-B225-4B4E-884B-8F70582E5B21}" type="slidenum">
              <a:rPr lang="en-US" altLang="en-US" smtClean="0"/>
              <a:pPr>
                <a:defRPr/>
              </a:pPr>
              <a:t>76</a:t>
            </a:fld>
            <a:endParaRPr lang="en-US" altLang="en-US" dirty="0"/>
          </a:p>
        </p:txBody>
      </p:sp>
      <p:sp>
        <p:nvSpPr>
          <p:cNvPr id="8" name="TextBox 7"/>
          <p:cNvSpPr txBox="1"/>
          <p:nvPr/>
        </p:nvSpPr>
        <p:spPr>
          <a:xfrm rot="16200000">
            <a:off x="7283336" y="3394885"/>
            <a:ext cx="2173993" cy="738664"/>
          </a:xfrm>
          <a:prstGeom prst="rect">
            <a:avLst/>
          </a:prstGeom>
          <a:noFill/>
        </p:spPr>
        <p:txBody>
          <a:bodyPr wrap="none" rtlCol="0">
            <a:spAutoFit/>
          </a:bodyPr>
          <a:lstStyle/>
          <a:p>
            <a:r>
              <a:rPr lang="en-US" sz="1400" dirty="0" smtClean="0">
                <a:solidFill>
                  <a:srgbClr val="0070C0"/>
                </a:solidFill>
              </a:rPr>
              <a:t>Source: R. J. </a:t>
            </a:r>
            <a:r>
              <a:rPr lang="en-US" sz="1400" dirty="0">
                <a:solidFill>
                  <a:srgbClr val="0070C0"/>
                </a:solidFill>
              </a:rPr>
              <a:t>M</a:t>
            </a:r>
            <a:r>
              <a:rPr lang="en-US" sz="1400" dirty="0" smtClean="0">
                <a:solidFill>
                  <a:srgbClr val="0070C0"/>
                </a:solidFill>
              </a:rPr>
              <a:t>ooney,</a:t>
            </a:r>
          </a:p>
          <a:p>
            <a:r>
              <a:rPr lang="en-US" sz="1400" dirty="0" smtClean="0">
                <a:solidFill>
                  <a:srgbClr val="0070C0"/>
                </a:solidFill>
              </a:rPr>
              <a:t>UTexas-Austin,</a:t>
            </a:r>
          </a:p>
          <a:p>
            <a:r>
              <a:rPr lang="en-US" sz="1400" dirty="0" smtClean="0">
                <a:solidFill>
                  <a:srgbClr val="0070C0"/>
                </a:solidFill>
              </a:rPr>
              <a:t>InformationExtraction.ppt</a:t>
            </a:r>
            <a:endParaRPr lang="en-US" sz="1400" dirty="0">
              <a:solidFill>
                <a:srgbClr val="0070C0"/>
              </a:solidFill>
            </a:endParaRPr>
          </a:p>
        </p:txBody>
      </p:sp>
    </p:spTree>
    <p:extLst>
      <p:ext uri="{BB962C8B-B14F-4D97-AF65-F5344CB8AC3E}">
        <p14:creationId xmlns:p14="http://schemas.microsoft.com/office/powerpoint/2010/main" val="31009647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878E7A11-F7C1-4F71-9885-B2263CBD11BA}" type="datetime1">
              <a:rPr lang="en-US" altLang="en-US" sz="1400" smtClean="0"/>
              <a:pPr>
                <a:spcBef>
                  <a:spcPct val="0"/>
                </a:spcBef>
                <a:buFontTx/>
                <a:buNone/>
              </a:pPr>
              <a:t>7/11/2021</a:t>
            </a:fld>
            <a:endParaRPr lang="en-US" altLang="en-US" sz="1400" dirty="0" smtClean="0"/>
          </a:p>
        </p:txBody>
      </p:sp>
      <p:sp>
        <p:nvSpPr>
          <p:cNvPr id="57347"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16EEFF8F-C270-4314-B212-68BFFE028F52}" type="slidenum">
              <a:rPr lang="en-US" altLang="en-US" sz="1400" smtClean="0"/>
              <a:pPr>
                <a:spcBef>
                  <a:spcPct val="0"/>
                </a:spcBef>
                <a:buFontTx/>
                <a:buNone/>
              </a:pPr>
              <a:t>77</a:t>
            </a:fld>
            <a:endParaRPr lang="en-US" altLang="en-US" sz="1400" dirty="0" smtClean="0"/>
          </a:p>
        </p:txBody>
      </p:sp>
      <p:sp>
        <p:nvSpPr>
          <p:cNvPr id="57348" name="Rectangle 4"/>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fld id="{7F4781B3-1CC4-414E-AF6E-324C9BCB86CE}" type="datetime1">
              <a:rPr lang="en-US" altLang="en-US" sz="1400"/>
              <a:pPr eaLnBrk="1" hangingPunct="1">
                <a:spcBef>
                  <a:spcPct val="0"/>
                </a:spcBef>
                <a:buFontTx/>
                <a:buNone/>
              </a:pPr>
              <a:t>7/11/2021</a:t>
            </a:fld>
            <a:endParaRPr lang="en-US" altLang="en-US" sz="1400" dirty="0"/>
          </a:p>
        </p:txBody>
      </p:sp>
      <p:sp>
        <p:nvSpPr>
          <p:cNvPr id="57350" name="Rectangle 6"/>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r" eaLnBrk="1" hangingPunct="1">
              <a:spcBef>
                <a:spcPct val="0"/>
              </a:spcBef>
              <a:buFontTx/>
              <a:buNone/>
            </a:pPr>
            <a:fld id="{978E6431-7D07-475C-9ED1-6A6D70496CED}" type="slidenum">
              <a:rPr lang="en-US" altLang="en-US" sz="1400"/>
              <a:pPr algn="r" eaLnBrk="1" hangingPunct="1">
                <a:spcBef>
                  <a:spcPct val="0"/>
                </a:spcBef>
                <a:buFontTx/>
                <a:buNone/>
              </a:pPr>
              <a:t>77</a:t>
            </a:fld>
            <a:endParaRPr lang="en-US" altLang="en-US" sz="1400" dirty="0"/>
          </a:p>
        </p:txBody>
      </p:sp>
      <p:sp>
        <p:nvSpPr>
          <p:cNvPr id="57351" name="Date Placeholder 3"/>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fld id="{1D2D2D9D-67E1-4A23-B8B9-70FAF0EEB203}" type="datetime1">
              <a:rPr lang="en-US" altLang="en-US" sz="1400"/>
              <a:pPr eaLnBrk="1" hangingPunct="1">
                <a:spcBef>
                  <a:spcPct val="0"/>
                </a:spcBef>
                <a:buFontTx/>
                <a:buNone/>
              </a:pPr>
              <a:t>7/11/2021</a:t>
            </a:fld>
            <a:endParaRPr lang="en-US" altLang="en-US" sz="1400" dirty="0"/>
          </a:p>
        </p:txBody>
      </p:sp>
      <p:sp>
        <p:nvSpPr>
          <p:cNvPr id="57352"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r" eaLnBrk="1" hangingPunct="1">
              <a:spcBef>
                <a:spcPct val="0"/>
              </a:spcBef>
              <a:buFontTx/>
              <a:buNone/>
            </a:pPr>
            <a:fld id="{C5BEF3DF-E38F-4FDB-B90C-2D3C2B8462BC}" type="slidenum">
              <a:rPr lang="en-US" altLang="en-US" sz="1400"/>
              <a:pPr algn="r" eaLnBrk="1" hangingPunct="1">
                <a:spcBef>
                  <a:spcPct val="0"/>
                </a:spcBef>
                <a:buFontTx/>
                <a:buNone/>
              </a:pPr>
              <a:t>77</a:t>
            </a:fld>
            <a:endParaRPr lang="en-US" altLang="en-US" sz="1400" dirty="0"/>
          </a:p>
        </p:txBody>
      </p:sp>
      <p:sp>
        <p:nvSpPr>
          <p:cNvPr id="57353" name="Rectangle 2"/>
          <p:cNvSpPr>
            <a:spLocks noGrp="1" noChangeArrowheads="1"/>
          </p:cNvSpPr>
          <p:nvPr>
            <p:ph type="title"/>
          </p:nvPr>
        </p:nvSpPr>
        <p:spPr>
          <a:xfrm>
            <a:off x="457200" y="133350"/>
            <a:ext cx="8229600" cy="715963"/>
          </a:xfrm>
        </p:spPr>
        <p:txBody>
          <a:bodyPr/>
          <a:lstStyle/>
          <a:p>
            <a:pPr eaLnBrk="1" hangingPunct="1"/>
            <a:r>
              <a:rPr lang="en-US" altLang="en-US" dirty="0" smtClean="0"/>
              <a:t>Entity Ambiguity</a:t>
            </a:r>
          </a:p>
        </p:txBody>
      </p:sp>
      <p:sp>
        <p:nvSpPr>
          <p:cNvPr id="57354" name="Rectangle 3"/>
          <p:cNvSpPr>
            <a:spLocks noGrp="1" noChangeArrowheads="1"/>
          </p:cNvSpPr>
          <p:nvPr>
            <p:ph type="body" idx="1"/>
          </p:nvPr>
        </p:nvSpPr>
        <p:spPr/>
        <p:txBody>
          <a:bodyPr/>
          <a:lstStyle/>
          <a:p>
            <a:pPr eaLnBrk="1" hangingPunct="1"/>
            <a:r>
              <a:rPr lang="en-US" altLang="en-US" dirty="0" smtClean="0"/>
              <a:t>Sources:</a:t>
            </a:r>
          </a:p>
          <a:p>
            <a:pPr lvl="1" eaLnBrk="1" hangingPunct="1"/>
            <a:r>
              <a:rPr lang="en-US" altLang="en-US" dirty="0" smtClean="0"/>
              <a:t>From a name presented in different forms:</a:t>
            </a:r>
          </a:p>
          <a:p>
            <a:pPr lvl="2" eaLnBrk="1" hangingPunct="1"/>
            <a:r>
              <a:rPr lang="en-US" altLang="en-US" dirty="0" smtClean="0"/>
              <a:t>IBM, IBM Corp., IBM Corporation, International Business Machines Corporation, …</a:t>
            </a:r>
          </a:p>
          <a:p>
            <a:pPr lvl="1" eaLnBrk="1" hangingPunct="1"/>
            <a:r>
              <a:rPr lang="en-US" altLang="en-US" dirty="0" smtClean="0"/>
              <a:t>From the existence of several entities with the same name:</a:t>
            </a:r>
          </a:p>
          <a:p>
            <a:pPr lvl="2" eaLnBrk="1" hangingPunct="1"/>
            <a:r>
              <a:rPr lang="en-US" altLang="en-US" dirty="0" smtClean="0"/>
              <a:t>George (H.W.) Bush and George W. Bush</a:t>
            </a:r>
          </a:p>
          <a:p>
            <a:pPr lvl="1" eaLnBrk="1" hangingPunct="1"/>
            <a:r>
              <a:rPr lang="en-US" altLang="en-US" dirty="0" smtClean="0"/>
              <a:t>From spelling mistakes in a name</a:t>
            </a:r>
          </a:p>
          <a:p>
            <a:pPr lvl="1" eaLnBrk="1" hangingPunct="1"/>
            <a:r>
              <a:rPr lang="en-US" altLang="en-US" dirty="0" smtClean="0"/>
              <a:t>From honorifics or titles that lead to gender mislabeling or title mislabeling, etc.</a:t>
            </a:r>
          </a:p>
        </p:txBody>
      </p:sp>
    </p:spTree>
    <p:extLst>
      <p:ext uri="{BB962C8B-B14F-4D97-AF65-F5344CB8AC3E}">
        <p14:creationId xmlns:p14="http://schemas.microsoft.com/office/powerpoint/2010/main" val="16245026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230A8BC7-E4F1-463C-AF6A-5ACC9D4A8AA3}" type="datetime1">
              <a:rPr lang="en-US" altLang="en-US" sz="1400" smtClean="0"/>
              <a:pPr>
                <a:spcBef>
                  <a:spcPct val="0"/>
                </a:spcBef>
                <a:buFontTx/>
                <a:buNone/>
              </a:pPr>
              <a:t>7/11/2021</a:t>
            </a:fld>
            <a:endParaRPr lang="en-US" altLang="en-US" sz="1400" dirty="0" smtClean="0"/>
          </a:p>
        </p:txBody>
      </p:sp>
      <p:sp>
        <p:nvSpPr>
          <p:cNvPr id="59395"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50332DE0-476C-4826-8673-BC214CEB5169}" type="slidenum">
              <a:rPr lang="en-US" altLang="en-US" sz="1400" smtClean="0"/>
              <a:pPr>
                <a:spcBef>
                  <a:spcPct val="0"/>
                </a:spcBef>
                <a:buFontTx/>
                <a:buNone/>
              </a:pPr>
              <a:t>78</a:t>
            </a:fld>
            <a:endParaRPr lang="en-US" altLang="en-US" sz="1400" dirty="0" smtClean="0"/>
          </a:p>
        </p:txBody>
      </p:sp>
      <p:sp>
        <p:nvSpPr>
          <p:cNvPr id="59396" name="Rectangle 4"/>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fld id="{5DF46351-B1B5-4306-907A-0962E4C8E335}" type="datetime1">
              <a:rPr lang="en-US" altLang="en-US" sz="1400"/>
              <a:pPr eaLnBrk="1" hangingPunct="1">
                <a:spcBef>
                  <a:spcPct val="0"/>
                </a:spcBef>
                <a:buFontTx/>
                <a:buNone/>
              </a:pPr>
              <a:t>7/11/2021</a:t>
            </a:fld>
            <a:endParaRPr lang="en-US" altLang="en-US" sz="1400" dirty="0"/>
          </a:p>
        </p:txBody>
      </p:sp>
      <p:sp>
        <p:nvSpPr>
          <p:cNvPr id="59397" name="Rectangle 5"/>
          <p:cNvSpPr txBox="1">
            <a:spLocks noGrp="1"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endParaRPr lang="en-US" altLang="en-US" sz="1400" dirty="0"/>
          </a:p>
        </p:txBody>
      </p:sp>
      <p:sp>
        <p:nvSpPr>
          <p:cNvPr id="59398" name="Rectangle 6"/>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r" eaLnBrk="1" hangingPunct="1">
              <a:spcBef>
                <a:spcPct val="0"/>
              </a:spcBef>
              <a:buFontTx/>
              <a:buNone/>
            </a:pPr>
            <a:fld id="{18B01FBB-18B5-411C-B604-0964E8488E1A}" type="slidenum">
              <a:rPr lang="en-US" altLang="en-US" sz="1400"/>
              <a:pPr algn="r" eaLnBrk="1" hangingPunct="1">
                <a:spcBef>
                  <a:spcPct val="0"/>
                </a:spcBef>
                <a:buFontTx/>
                <a:buNone/>
              </a:pPr>
              <a:t>78</a:t>
            </a:fld>
            <a:endParaRPr lang="en-US" altLang="en-US" sz="1400" dirty="0"/>
          </a:p>
        </p:txBody>
      </p:sp>
      <p:sp>
        <p:nvSpPr>
          <p:cNvPr id="59399" name="Date Placeholder 3"/>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fld id="{8BF4FCE7-E508-42EE-8757-0F60CDC043BB}" type="datetime1">
              <a:rPr lang="en-US" altLang="en-US" sz="1400"/>
              <a:pPr eaLnBrk="1" hangingPunct="1">
                <a:spcBef>
                  <a:spcPct val="0"/>
                </a:spcBef>
                <a:buFontTx/>
                <a:buNone/>
              </a:pPr>
              <a:t>7/11/2021</a:t>
            </a:fld>
            <a:endParaRPr lang="en-US" altLang="en-US" sz="1400" dirty="0"/>
          </a:p>
        </p:txBody>
      </p:sp>
      <p:sp>
        <p:nvSpPr>
          <p:cNvPr id="59400"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r" eaLnBrk="1" hangingPunct="1">
              <a:spcBef>
                <a:spcPct val="0"/>
              </a:spcBef>
              <a:buFontTx/>
              <a:buNone/>
            </a:pPr>
            <a:fld id="{88423008-8BCE-45CB-8772-AABCD56F0507}" type="slidenum">
              <a:rPr lang="en-US" altLang="en-US" sz="1400"/>
              <a:pPr algn="r" eaLnBrk="1" hangingPunct="1">
                <a:spcBef>
                  <a:spcPct val="0"/>
                </a:spcBef>
                <a:buFontTx/>
                <a:buNone/>
              </a:pPr>
              <a:t>78</a:t>
            </a:fld>
            <a:endParaRPr lang="en-US" altLang="en-US" sz="1400" dirty="0"/>
          </a:p>
        </p:txBody>
      </p:sp>
      <p:sp>
        <p:nvSpPr>
          <p:cNvPr id="59401" name="Rectangle 2"/>
          <p:cNvSpPr>
            <a:spLocks noGrp="1" noChangeArrowheads="1"/>
          </p:cNvSpPr>
          <p:nvPr>
            <p:ph type="title"/>
          </p:nvPr>
        </p:nvSpPr>
        <p:spPr>
          <a:xfrm>
            <a:off x="457200" y="133350"/>
            <a:ext cx="8229600" cy="715963"/>
          </a:xfrm>
        </p:spPr>
        <p:txBody>
          <a:bodyPr/>
          <a:lstStyle/>
          <a:p>
            <a:pPr eaLnBrk="1" hangingPunct="1"/>
            <a:r>
              <a:rPr lang="en-US" altLang="en-US" dirty="0" smtClean="0"/>
              <a:t>Why Disambiguate?</a:t>
            </a:r>
          </a:p>
        </p:txBody>
      </p:sp>
      <p:sp>
        <p:nvSpPr>
          <p:cNvPr id="59402" name="Rectangle 3"/>
          <p:cNvSpPr>
            <a:spLocks noGrp="1" noChangeArrowheads="1"/>
          </p:cNvSpPr>
          <p:nvPr>
            <p:ph type="body" idx="1"/>
          </p:nvPr>
        </p:nvSpPr>
        <p:spPr/>
        <p:txBody>
          <a:bodyPr/>
          <a:lstStyle/>
          <a:p>
            <a:pPr eaLnBrk="1" hangingPunct="1"/>
            <a:r>
              <a:rPr lang="en-US" altLang="en-US" dirty="0" smtClean="0"/>
              <a:t>Human language is not </a:t>
            </a:r>
            <a:r>
              <a:rPr lang="en-US" altLang="en-US" i="1" dirty="0" smtClean="0"/>
              <a:t>exact</a:t>
            </a:r>
            <a:r>
              <a:rPr lang="en-US" altLang="en-US" dirty="0" smtClean="0"/>
              <a:t>.</a:t>
            </a:r>
          </a:p>
          <a:p>
            <a:pPr lvl="1" eaLnBrk="1" hangingPunct="1"/>
            <a:r>
              <a:rPr lang="en-US" altLang="en-US" dirty="0" smtClean="0"/>
              <a:t>Text referring to the city "Roanoke" can mean "Roanoke, Virginia" or "Roanoke, Texas", depending on the surrounding context.</a:t>
            </a:r>
          </a:p>
          <a:p>
            <a:pPr lvl="1" eaLnBrk="1" hangingPunct="1"/>
            <a:r>
              <a:rPr lang="en-US" altLang="en-US" dirty="0" smtClean="0"/>
              <a:t>Organizations and companies often have multiple nicknames, name variations, or common misspellings.</a:t>
            </a:r>
          </a:p>
          <a:p>
            <a:pPr lvl="1" eaLnBrk="1" hangingPunct="1"/>
            <a:r>
              <a:rPr lang="en-US" altLang="en-US" dirty="0" smtClean="0"/>
              <a:t>Famous persons ("Michael Jackson") often share a name with many non-famous individuals. </a:t>
            </a:r>
          </a:p>
          <a:p>
            <a:pPr eaLnBrk="1" hangingPunct="1"/>
            <a:r>
              <a:rPr lang="en-US" altLang="en-US" dirty="0" smtClean="0"/>
              <a:t>A difficult problem due to the numerous NL conventions that humans generally use and understand.</a:t>
            </a:r>
          </a:p>
        </p:txBody>
      </p:sp>
    </p:spTree>
    <p:extLst>
      <p:ext uri="{BB962C8B-B14F-4D97-AF65-F5344CB8AC3E}">
        <p14:creationId xmlns:p14="http://schemas.microsoft.com/office/powerpoint/2010/main" val="148604600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B758457F-2106-4F0F-8ED8-94C53C160C40}" type="datetime1">
              <a:rPr lang="en-US" altLang="en-US" sz="1400" smtClean="0"/>
              <a:pPr>
                <a:spcBef>
                  <a:spcPct val="0"/>
                </a:spcBef>
                <a:buFontTx/>
                <a:buNone/>
              </a:pPr>
              <a:t>7/11/2021</a:t>
            </a:fld>
            <a:endParaRPr lang="en-US" altLang="en-US" sz="1400" dirty="0" smtClean="0"/>
          </a:p>
        </p:txBody>
      </p:sp>
      <p:sp>
        <p:nvSpPr>
          <p:cNvPr id="61443"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565E2B36-A25B-490A-B5BA-02AC28403472}" type="slidenum">
              <a:rPr lang="en-US" altLang="en-US" sz="1400" smtClean="0"/>
              <a:pPr>
                <a:spcBef>
                  <a:spcPct val="0"/>
                </a:spcBef>
                <a:buFontTx/>
                <a:buNone/>
              </a:pPr>
              <a:t>79</a:t>
            </a:fld>
            <a:endParaRPr lang="en-US" altLang="en-US" sz="1400" dirty="0" smtClean="0"/>
          </a:p>
        </p:txBody>
      </p:sp>
      <p:sp>
        <p:nvSpPr>
          <p:cNvPr id="61444" name="Rectangle 4"/>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fld id="{5BDE521E-922A-46E3-9FEE-AF67452F4CE7}" type="datetime1">
              <a:rPr lang="en-US" altLang="en-US" sz="1400"/>
              <a:pPr eaLnBrk="1" hangingPunct="1">
                <a:spcBef>
                  <a:spcPct val="0"/>
                </a:spcBef>
                <a:buFontTx/>
                <a:buNone/>
              </a:pPr>
              <a:t>7/11/2021</a:t>
            </a:fld>
            <a:endParaRPr lang="en-US" altLang="en-US" sz="1400" dirty="0"/>
          </a:p>
        </p:txBody>
      </p:sp>
      <p:sp>
        <p:nvSpPr>
          <p:cNvPr id="61446" name="Rectangle 6"/>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r" eaLnBrk="1" hangingPunct="1">
              <a:spcBef>
                <a:spcPct val="0"/>
              </a:spcBef>
              <a:buFontTx/>
              <a:buNone/>
            </a:pPr>
            <a:fld id="{5F26DBAF-E0D2-4A0B-92E7-5340A7565B9F}" type="slidenum">
              <a:rPr lang="en-US" altLang="en-US" sz="1400"/>
              <a:pPr algn="r" eaLnBrk="1" hangingPunct="1">
                <a:spcBef>
                  <a:spcPct val="0"/>
                </a:spcBef>
                <a:buFontTx/>
                <a:buNone/>
              </a:pPr>
              <a:t>79</a:t>
            </a:fld>
            <a:endParaRPr lang="en-US" altLang="en-US" sz="1400" dirty="0"/>
          </a:p>
        </p:txBody>
      </p:sp>
      <p:sp>
        <p:nvSpPr>
          <p:cNvPr id="61447" name="Date Placeholder 3"/>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fld id="{29322621-5CF3-44EC-918E-589DE128F2EF}" type="datetime1">
              <a:rPr lang="en-US" altLang="en-US" sz="1400"/>
              <a:pPr eaLnBrk="1" hangingPunct="1">
                <a:spcBef>
                  <a:spcPct val="0"/>
                </a:spcBef>
                <a:buFontTx/>
                <a:buNone/>
              </a:pPr>
              <a:t>7/11/2021</a:t>
            </a:fld>
            <a:endParaRPr lang="en-US" altLang="en-US" sz="1400" dirty="0"/>
          </a:p>
        </p:txBody>
      </p:sp>
      <p:sp>
        <p:nvSpPr>
          <p:cNvPr id="61448"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r" eaLnBrk="1" hangingPunct="1">
              <a:spcBef>
                <a:spcPct val="0"/>
              </a:spcBef>
              <a:buFontTx/>
              <a:buNone/>
            </a:pPr>
            <a:fld id="{073A26BE-F83F-4042-8BCE-744B39BCE9B6}" type="slidenum">
              <a:rPr lang="en-US" altLang="en-US" sz="1400"/>
              <a:pPr algn="r" eaLnBrk="1" hangingPunct="1">
                <a:spcBef>
                  <a:spcPct val="0"/>
                </a:spcBef>
                <a:buFontTx/>
                <a:buNone/>
              </a:pPr>
              <a:t>79</a:t>
            </a:fld>
            <a:endParaRPr lang="en-US" altLang="en-US" sz="1400" dirty="0"/>
          </a:p>
        </p:txBody>
      </p:sp>
      <p:sp>
        <p:nvSpPr>
          <p:cNvPr id="61449" name="Rectangle 2"/>
          <p:cNvSpPr>
            <a:spLocks noGrp="1" noChangeArrowheads="1"/>
          </p:cNvSpPr>
          <p:nvPr>
            <p:ph type="title"/>
          </p:nvPr>
        </p:nvSpPr>
        <p:spPr>
          <a:xfrm>
            <a:off x="457200" y="133350"/>
            <a:ext cx="8229600" cy="715963"/>
          </a:xfrm>
        </p:spPr>
        <p:txBody>
          <a:bodyPr/>
          <a:lstStyle/>
          <a:p>
            <a:pPr eaLnBrk="1" hangingPunct="1"/>
            <a:r>
              <a:rPr lang="en-US" altLang="en-US" dirty="0" smtClean="0"/>
              <a:t>Entity Disambiguation</a:t>
            </a:r>
          </a:p>
        </p:txBody>
      </p:sp>
      <p:sp>
        <p:nvSpPr>
          <p:cNvPr id="61450" name="Rectangle 3"/>
          <p:cNvSpPr>
            <a:spLocks noGrp="1" noChangeArrowheads="1"/>
          </p:cNvSpPr>
          <p:nvPr>
            <p:ph type="body" idx="1"/>
          </p:nvPr>
        </p:nvSpPr>
        <p:spPr/>
        <p:txBody>
          <a:bodyPr/>
          <a:lstStyle/>
          <a:p>
            <a:pPr eaLnBrk="1" hangingPunct="1"/>
            <a:r>
              <a:rPr lang="en-US" altLang="en-US" i="1" dirty="0" smtClean="0"/>
              <a:t>Entity disambiguation</a:t>
            </a:r>
            <a:r>
              <a:rPr lang="en-US" altLang="en-US" dirty="0" smtClean="0"/>
              <a:t> is the problem of determining whether two mentions of entities refer to the same object:</a:t>
            </a:r>
          </a:p>
          <a:p>
            <a:pPr lvl="1" eaLnBrk="1" hangingPunct="1"/>
            <a:r>
              <a:rPr lang="en-US" altLang="en-US" dirty="0" smtClean="0"/>
              <a:t>e.g., trying to decide whether the entity called "Jim Clark" in one document is the same as the entity called "Jim Clark" in another document.</a:t>
            </a:r>
          </a:p>
          <a:p>
            <a:pPr eaLnBrk="1" hangingPunct="1"/>
            <a:r>
              <a:rPr lang="en-US" altLang="en-US" dirty="0" smtClean="0"/>
              <a:t>Given a set of terms (single words, phrases), resolve these terms in to the least possible set of terms:</a:t>
            </a:r>
          </a:p>
          <a:p>
            <a:pPr lvl="1" eaLnBrk="1" hangingPunct="1"/>
            <a:r>
              <a:rPr lang="en-US" altLang="en-US" dirty="0" smtClean="0"/>
              <a:t>Resolve the terms such that terms that refer to the same entity are collected into a single subset</a:t>
            </a:r>
          </a:p>
          <a:p>
            <a:pPr eaLnBrk="1" hangingPunct="1"/>
            <a:r>
              <a:rPr lang="en-US" altLang="en-US" dirty="0" smtClean="0"/>
              <a:t>A similar definition applies for relation and event disambiguation</a:t>
            </a:r>
          </a:p>
        </p:txBody>
      </p:sp>
    </p:spTree>
    <p:extLst>
      <p:ext uri="{BB962C8B-B14F-4D97-AF65-F5344CB8AC3E}">
        <p14:creationId xmlns:p14="http://schemas.microsoft.com/office/powerpoint/2010/main" val="49045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Joining Graphs (Concepts)</a:t>
            </a:r>
            <a:endParaRPr lang="en-US" dirty="0"/>
          </a:p>
        </p:txBody>
      </p:sp>
      <p:sp>
        <p:nvSpPr>
          <p:cNvPr id="3" name="Content Placeholder 2"/>
          <p:cNvSpPr>
            <a:spLocks noGrp="1"/>
          </p:cNvSpPr>
          <p:nvPr>
            <p:ph idx="1"/>
          </p:nvPr>
        </p:nvSpPr>
        <p:spPr>
          <a:xfrm>
            <a:off x="457200" y="1066800"/>
            <a:ext cx="3581400" cy="5135563"/>
          </a:xfrm>
        </p:spPr>
        <p:txBody>
          <a:bodyPr/>
          <a:lstStyle/>
          <a:p>
            <a:r>
              <a:rPr lang="en-US" altLang="en-US" dirty="0"/>
              <a:t>If two graphs contain an identical node, they can be joined together by having only one copy of the identical node</a:t>
            </a:r>
          </a:p>
          <a:p>
            <a:r>
              <a:rPr lang="en-US" altLang="en-US" dirty="0"/>
              <a:t>Join is a form of restriction since the resultant graph is more specific than the original graphs</a:t>
            </a:r>
          </a:p>
          <a:p>
            <a:endParaRPr lang="en-US" dirty="0"/>
          </a:p>
        </p:txBody>
      </p:sp>
      <p:sp>
        <p:nvSpPr>
          <p:cNvPr id="4" name="Date Placeholder 3"/>
          <p:cNvSpPr>
            <a:spLocks noGrp="1"/>
          </p:cNvSpPr>
          <p:nvPr>
            <p:ph type="dt" sz="half" idx="10"/>
          </p:nvPr>
        </p:nvSpPr>
        <p:spPr/>
        <p:txBody>
          <a:bodyPr/>
          <a:lstStyle/>
          <a:p>
            <a:pPr>
              <a:defRPr/>
            </a:pPr>
            <a:fld id="{825BE352-C06B-4426-8802-DB5CA8F4FC42}" type="datetime1">
              <a:rPr lang="en-US" altLang="en-US" smtClean="0"/>
              <a:t>7/11/2021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CSCI 3907/CSCI 6444: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10-</a:t>
            </a:r>
            <a:fld id="{12815778-71CE-43BB-B500-522A2BEC40BF}" type="slidenum">
              <a:rPr lang="en-US" altLang="en-US" smtClean="0"/>
              <a:pPr>
                <a:defRPr/>
              </a:pPr>
              <a:t>8</a:t>
            </a:fld>
            <a:endParaRPr lang="en-US" altLang="en-US" dirty="0"/>
          </a:p>
        </p:txBody>
      </p:sp>
      <p:pic>
        <p:nvPicPr>
          <p:cNvPr id="7" name="Picture 6"/>
          <p:cNvPicPr>
            <a:picLocks noChangeAspect="1"/>
          </p:cNvPicPr>
          <p:nvPr/>
        </p:nvPicPr>
        <p:blipFill>
          <a:blip r:embed="rId3"/>
          <a:stretch>
            <a:fillRect/>
          </a:stretch>
        </p:blipFill>
        <p:spPr>
          <a:xfrm>
            <a:off x="4191000" y="1066800"/>
            <a:ext cx="4800600" cy="4361108"/>
          </a:xfrm>
          <a:prstGeom prst="rect">
            <a:avLst/>
          </a:prstGeom>
        </p:spPr>
      </p:pic>
    </p:spTree>
    <p:extLst>
      <p:ext uri="{BB962C8B-B14F-4D97-AF65-F5344CB8AC3E}">
        <p14:creationId xmlns:p14="http://schemas.microsoft.com/office/powerpoint/2010/main" val="14490928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C3336F01-84BF-440F-8B7A-91222C5A6203}" type="datetime1">
              <a:rPr lang="en-US" altLang="en-US" sz="1400" smtClean="0"/>
              <a:pPr>
                <a:spcBef>
                  <a:spcPct val="0"/>
                </a:spcBef>
                <a:buFontTx/>
                <a:buNone/>
              </a:pPr>
              <a:t>7/11/2021</a:t>
            </a:fld>
            <a:endParaRPr lang="en-US" altLang="en-US" sz="1400" dirty="0" smtClean="0"/>
          </a:p>
        </p:txBody>
      </p:sp>
      <p:sp>
        <p:nvSpPr>
          <p:cNvPr id="63491"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B11DE71E-3EDF-4AE4-8D95-28BE3FDEF1DA}" type="slidenum">
              <a:rPr lang="en-US" altLang="en-US" sz="1400" smtClean="0"/>
              <a:pPr>
                <a:spcBef>
                  <a:spcPct val="0"/>
                </a:spcBef>
                <a:buFontTx/>
                <a:buNone/>
              </a:pPr>
              <a:t>80</a:t>
            </a:fld>
            <a:endParaRPr lang="en-US" altLang="en-US" sz="1400" dirty="0" smtClean="0"/>
          </a:p>
        </p:txBody>
      </p:sp>
      <p:sp>
        <p:nvSpPr>
          <p:cNvPr id="63492" name="Rectangle 4"/>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fld id="{B479349D-AD11-4D4D-B2E5-D57EFB8B3B8F}" type="datetime1">
              <a:rPr lang="en-US" altLang="en-US" sz="1400"/>
              <a:pPr eaLnBrk="1" hangingPunct="1">
                <a:spcBef>
                  <a:spcPct val="0"/>
                </a:spcBef>
                <a:buFontTx/>
                <a:buNone/>
              </a:pPr>
              <a:t>7/11/2021</a:t>
            </a:fld>
            <a:endParaRPr lang="en-US" altLang="en-US" sz="1400" dirty="0"/>
          </a:p>
        </p:txBody>
      </p:sp>
      <p:sp>
        <p:nvSpPr>
          <p:cNvPr id="63494" name="Rectangle 6"/>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r" eaLnBrk="1" hangingPunct="1">
              <a:spcBef>
                <a:spcPct val="0"/>
              </a:spcBef>
              <a:buFontTx/>
              <a:buNone/>
            </a:pPr>
            <a:fld id="{2B2CC612-E6DA-440D-BBB4-641ED91894B3}" type="slidenum">
              <a:rPr lang="en-US" altLang="en-US" sz="1400"/>
              <a:pPr algn="r" eaLnBrk="1" hangingPunct="1">
                <a:spcBef>
                  <a:spcPct val="0"/>
                </a:spcBef>
                <a:buFontTx/>
                <a:buNone/>
              </a:pPr>
              <a:t>80</a:t>
            </a:fld>
            <a:endParaRPr lang="en-US" altLang="en-US" sz="1400" dirty="0"/>
          </a:p>
        </p:txBody>
      </p:sp>
      <p:sp>
        <p:nvSpPr>
          <p:cNvPr id="63495" name="Date Placeholder 3"/>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fld id="{A9898564-D0FC-4545-860A-3FAC888928C1}" type="datetime1">
              <a:rPr lang="en-US" altLang="en-US" sz="1400"/>
              <a:pPr eaLnBrk="1" hangingPunct="1">
                <a:spcBef>
                  <a:spcPct val="0"/>
                </a:spcBef>
                <a:buFontTx/>
                <a:buNone/>
              </a:pPr>
              <a:t>7/11/2021</a:t>
            </a:fld>
            <a:endParaRPr lang="en-US" altLang="en-US" sz="1400" dirty="0"/>
          </a:p>
        </p:txBody>
      </p:sp>
      <p:sp>
        <p:nvSpPr>
          <p:cNvPr id="63496"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r" eaLnBrk="1" hangingPunct="1">
              <a:spcBef>
                <a:spcPct val="0"/>
              </a:spcBef>
              <a:buFontTx/>
              <a:buNone/>
            </a:pPr>
            <a:fld id="{A5280D78-3C89-4D0D-9E91-B5E600B7A5D9}" type="slidenum">
              <a:rPr lang="en-US" altLang="en-US" sz="1400"/>
              <a:pPr algn="r" eaLnBrk="1" hangingPunct="1">
                <a:spcBef>
                  <a:spcPct val="0"/>
                </a:spcBef>
                <a:buFontTx/>
                <a:buNone/>
              </a:pPr>
              <a:t>80</a:t>
            </a:fld>
            <a:endParaRPr lang="en-US" altLang="en-US" sz="1400" dirty="0"/>
          </a:p>
        </p:txBody>
      </p:sp>
      <p:sp>
        <p:nvSpPr>
          <p:cNvPr id="63497" name="Rectangle 2"/>
          <p:cNvSpPr>
            <a:spLocks noGrp="1" noChangeArrowheads="1"/>
          </p:cNvSpPr>
          <p:nvPr>
            <p:ph type="title"/>
          </p:nvPr>
        </p:nvSpPr>
        <p:spPr>
          <a:xfrm>
            <a:off x="457200" y="133350"/>
            <a:ext cx="8229600" cy="715963"/>
          </a:xfrm>
        </p:spPr>
        <p:txBody>
          <a:bodyPr/>
          <a:lstStyle/>
          <a:p>
            <a:pPr eaLnBrk="1" hangingPunct="1"/>
            <a:r>
              <a:rPr lang="en-US" altLang="en-US" dirty="0" smtClean="0"/>
              <a:t>People’s Names (and Titles)</a:t>
            </a:r>
          </a:p>
        </p:txBody>
      </p:sp>
      <p:sp>
        <p:nvSpPr>
          <p:cNvPr id="63498" name="Rectangle 3"/>
          <p:cNvSpPr>
            <a:spLocks noGrp="1" noChangeArrowheads="1"/>
          </p:cNvSpPr>
          <p:nvPr>
            <p:ph type="body" idx="1"/>
          </p:nvPr>
        </p:nvSpPr>
        <p:spPr/>
        <p:txBody>
          <a:bodyPr/>
          <a:lstStyle/>
          <a:p>
            <a:pPr eaLnBrk="1" hangingPunct="1"/>
            <a:r>
              <a:rPr lang="en-US" altLang="en-US" sz="2000" dirty="0" smtClean="0"/>
              <a:t>Some </a:t>
            </a:r>
            <a:r>
              <a:rPr lang="en-US" altLang="en-US" sz="2000" i="1" dirty="0" smtClean="0">
                <a:solidFill>
                  <a:srgbClr val="993300"/>
                </a:solidFill>
              </a:rPr>
              <a:t>names</a:t>
            </a:r>
            <a:r>
              <a:rPr lang="en-US" altLang="en-US" sz="2000" dirty="0" smtClean="0"/>
              <a:t> denote multiple </a:t>
            </a:r>
            <a:r>
              <a:rPr lang="en-US" altLang="en-US" sz="2000" i="1" dirty="0" smtClean="0">
                <a:solidFill>
                  <a:srgbClr val="008080"/>
                </a:solidFill>
              </a:rPr>
              <a:t>entities</a:t>
            </a:r>
            <a:r>
              <a:rPr lang="en-US" altLang="en-US" sz="2000" dirty="0" smtClean="0"/>
              <a:t>:</a:t>
            </a:r>
          </a:p>
          <a:p>
            <a:pPr lvl="1" eaLnBrk="1" hangingPunct="1"/>
            <a:r>
              <a:rPr lang="en-US" altLang="en-US" sz="1800" dirty="0" smtClean="0"/>
              <a:t>“</a:t>
            </a:r>
            <a:r>
              <a:rPr lang="en-US" altLang="en-US" sz="1800" b="1" i="1" dirty="0" smtClean="0">
                <a:solidFill>
                  <a:srgbClr val="993300"/>
                </a:solidFill>
              </a:rPr>
              <a:t>John Williams</a:t>
            </a:r>
            <a:r>
              <a:rPr lang="en-US" altLang="en-US" sz="1800" dirty="0" smtClean="0"/>
              <a:t> and the Boston Pops conducted a summer Star Wars concert at Tanglewood.” </a:t>
            </a:r>
          </a:p>
          <a:p>
            <a:pPr lvl="1" eaLnBrk="1" hangingPunct="1">
              <a:buFontTx/>
              <a:buNone/>
            </a:pPr>
            <a:r>
              <a:rPr lang="en-US" altLang="en-US" sz="1800" dirty="0" smtClean="0"/>
              <a:t>	 </a:t>
            </a:r>
            <a:r>
              <a:rPr lang="en-US" altLang="en-US" sz="1800" b="1" i="1" dirty="0" smtClean="0">
                <a:solidFill>
                  <a:srgbClr val="993300"/>
                </a:solidFill>
              </a:rPr>
              <a:t>John Williams</a:t>
            </a:r>
            <a:r>
              <a:rPr lang="en-US" altLang="en-US" sz="1800" dirty="0" smtClean="0"/>
              <a:t> </a:t>
            </a:r>
            <a:r>
              <a:rPr lang="en-US" altLang="en-US" sz="1800" dirty="0" smtClean="0">
                <a:sym typeface="Symbol" panose="05050102010706020507" pitchFamily="18" charset="2"/>
              </a:rPr>
              <a:t> </a:t>
            </a:r>
            <a:r>
              <a:rPr lang="en-US" altLang="en-US" sz="1800" b="1" i="1" dirty="0" smtClean="0">
                <a:solidFill>
                  <a:srgbClr val="008080"/>
                </a:solidFill>
              </a:rPr>
              <a:t>John Williams (composer)</a:t>
            </a:r>
          </a:p>
          <a:p>
            <a:pPr lvl="1" eaLnBrk="1" hangingPunct="1">
              <a:buFontTx/>
              <a:buNone/>
            </a:pPr>
            <a:endParaRPr lang="en-US" altLang="en-US" sz="1800" dirty="0" smtClean="0"/>
          </a:p>
          <a:p>
            <a:pPr lvl="1" eaLnBrk="1" hangingPunct="1"/>
            <a:r>
              <a:rPr lang="en-US" altLang="en-US" sz="1800" dirty="0" smtClean="0"/>
              <a:t>“</a:t>
            </a:r>
            <a:r>
              <a:rPr lang="en-US" altLang="en-US" sz="1800" b="1" i="1" dirty="0" smtClean="0">
                <a:solidFill>
                  <a:srgbClr val="993300"/>
                </a:solidFill>
              </a:rPr>
              <a:t>John Williams</a:t>
            </a:r>
            <a:r>
              <a:rPr lang="en-US" altLang="en-US" sz="1800" dirty="0" smtClean="0"/>
              <a:t> lost a Taipei death match against his brother, Axl Rotten.” </a:t>
            </a:r>
          </a:p>
          <a:p>
            <a:pPr lvl="1" eaLnBrk="1" hangingPunct="1">
              <a:buFontTx/>
              <a:buNone/>
            </a:pPr>
            <a:r>
              <a:rPr lang="en-US" altLang="en-US" sz="1800" dirty="0" smtClean="0"/>
              <a:t>	 </a:t>
            </a:r>
            <a:r>
              <a:rPr lang="en-US" altLang="en-US" sz="1800" b="1" i="1" dirty="0" smtClean="0">
                <a:solidFill>
                  <a:srgbClr val="993300"/>
                </a:solidFill>
              </a:rPr>
              <a:t>John Williams</a:t>
            </a:r>
            <a:r>
              <a:rPr lang="en-US" altLang="en-US" sz="1800" dirty="0" smtClean="0"/>
              <a:t> </a:t>
            </a:r>
            <a:r>
              <a:rPr lang="en-US" altLang="en-US" sz="1800" dirty="0" smtClean="0">
                <a:sym typeface="Symbol" panose="05050102010706020507" pitchFamily="18" charset="2"/>
              </a:rPr>
              <a:t> </a:t>
            </a:r>
            <a:r>
              <a:rPr lang="en-US" altLang="en-US" sz="1800" b="1" i="1" dirty="0" smtClean="0">
                <a:solidFill>
                  <a:srgbClr val="008080"/>
                </a:solidFill>
              </a:rPr>
              <a:t>John Williams (wrestler)</a:t>
            </a:r>
          </a:p>
          <a:p>
            <a:pPr lvl="1" eaLnBrk="1" hangingPunct="1">
              <a:buFontTx/>
              <a:buNone/>
            </a:pPr>
            <a:endParaRPr lang="en-US" altLang="en-US" sz="1800" dirty="0" smtClean="0"/>
          </a:p>
          <a:p>
            <a:pPr lvl="1" eaLnBrk="1" hangingPunct="1"/>
            <a:r>
              <a:rPr lang="en-US" altLang="en-US" sz="1800" dirty="0" smtClean="0"/>
              <a:t>“</a:t>
            </a:r>
            <a:r>
              <a:rPr lang="en-US" altLang="en-US" sz="1800" b="1" i="1" dirty="0" smtClean="0">
                <a:solidFill>
                  <a:srgbClr val="993300"/>
                </a:solidFill>
              </a:rPr>
              <a:t>John Williams</a:t>
            </a:r>
            <a:r>
              <a:rPr lang="en-US" altLang="en-US" sz="1800" dirty="0" smtClean="0"/>
              <a:t> won a Victoria Cross for his actions at the battle of Rorke’s Drift.</a:t>
            </a:r>
          </a:p>
          <a:p>
            <a:pPr lvl="1" eaLnBrk="1" hangingPunct="1">
              <a:buFontTx/>
              <a:buNone/>
            </a:pPr>
            <a:r>
              <a:rPr lang="en-US" altLang="en-US" sz="1800" dirty="0" smtClean="0"/>
              <a:t>	</a:t>
            </a:r>
            <a:r>
              <a:rPr lang="en-US" altLang="en-US" sz="1800" b="1" i="1" dirty="0" smtClean="0">
                <a:solidFill>
                  <a:srgbClr val="993300"/>
                </a:solidFill>
              </a:rPr>
              <a:t>John Williams</a:t>
            </a:r>
            <a:r>
              <a:rPr lang="en-US" altLang="en-US" sz="1800" dirty="0" smtClean="0"/>
              <a:t> </a:t>
            </a:r>
            <a:r>
              <a:rPr lang="en-US" altLang="en-US" sz="1800" dirty="0" smtClean="0">
                <a:sym typeface="Symbol" panose="05050102010706020507" pitchFamily="18" charset="2"/>
              </a:rPr>
              <a:t> </a:t>
            </a:r>
            <a:r>
              <a:rPr lang="en-US" altLang="en-US" sz="1800" b="1" i="1" dirty="0" smtClean="0">
                <a:solidFill>
                  <a:srgbClr val="008080"/>
                </a:solidFill>
              </a:rPr>
              <a:t>John Williams (soldier)</a:t>
            </a:r>
          </a:p>
          <a:p>
            <a:pPr eaLnBrk="1" hangingPunct="1"/>
            <a:r>
              <a:rPr lang="en-US" altLang="en-US" sz="2000" u="sng" dirty="0" smtClean="0"/>
              <a:t>Issue</a:t>
            </a:r>
            <a:r>
              <a:rPr lang="en-US" altLang="en-US" sz="2000" dirty="0" smtClean="0"/>
              <a:t>: Some entities are more complex than others, e.g., noun phrases as opposed to people’s names</a:t>
            </a:r>
          </a:p>
        </p:txBody>
      </p:sp>
    </p:spTree>
    <p:extLst>
      <p:ext uri="{BB962C8B-B14F-4D97-AF65-F5344CB8AC3E}">
        <p14:creationId xmlns:p14="http://schemas.microsoft.com/office/powerpoint/2010/main" val="25071410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457200" y="133350"/>
            <a:ext cx="8229600" cy="715963"/>
          </a:xfrm>
        </p:spPr>
        <p:txBody>
          <a:bodyPr/>
          <a:lstStyle/>
          <a:p>
            <a:r>
              <a:rPr lang="en-US" altLang="en-US" dirty="0" smtClean="0"/>
              <a:t>Question Answering - I</a:t>
            </a:r>
          </a:p>
        </p:txBody>
      </p:sp>
      <p:sp>
        <p:nvSpPr>
          <p:cNvPr id="94211" name="Rectangle 3"/>
          <p:cNvSpPr>
            <a:spLocks noGrp="1" noChangeArrowheads="1"/>
          </p:cNvSpPr>
          <p:nvPr>
            <p:ph type="body" idx="1"/>
          </p:nvPr>
        </p:nvSpPr>
        <p:spPr/>
        <p:txBody>
          <a:bodyPr/>
          <a:lstStyle/>
          <a:p>
            <a:r>
              <a:rPr lang="fi-FI" altLang="en-US" sz="2000" smtClean="0"/>
              <a:t>Question classification</a:t>
            </a:r>
          </a:p>
          <a:p>
            <a:pPr lvl="1"/>
            <a:r>
              <a:rPr lang="fi-FI" altLang="en-US" sz="1800" smtClean="0"/>
              <a:t>Use predefined question classes: when,  who, where, whom, why, description</a:t>
            </a:r>
          </a:p>
          <a:p>
            <a:pPr lvl="1"/>
            <a:r>
              <a:rPr lang="fi-FI" altLang="en-US" sz="1800" smtClean="0"/>
              <a:t>Allow ad hoc questions?</a:t>
            </a:r>
          </a:p>
          <a:p>
            <a:r>
              <a:rPr lang="fi-FI" altLang="en-US" sz="2000" smtClean="0"/>
              <a:t>Answer type</a:t>
            </a:r>
          </a:p>
          <a:p>
            <a:pPr lvl="1"/>
            <a:r>
              <a:rPr lang="fi-FI" altLang="en-US" sz="1800" smtClean="0"/>
              <a:t>What kind of answer are we looking for?</a:t>
            </a:r>
          </a:p>
          <a:p>
            <a:pPr lvl="1"/>
            <a:r>
              <a:rPr lang="fi-FI" altLang="en-US" sz="1800" smtClean="0"/>
              <a:t>What format should the answer be presented in?</a:t>
            </a:r>
          </a:p>
          <a:p>
            <a:r>
              <a:rPr lang="fi-FI" altLang="en-US" sz="2000" smtClean="0"/>
              <a:t>Keyword extraction</a:t>
            </a:r>
          </a:p>
          <a:p>
            <a:pPr lvl="1"/>
            <a:r>
              <a:rPr lang="fi-FI" altLang="en-US" sz="1800" smtClean="0"/>
              <a:t>Which keywords should be given to the search engine?</a:t>
            </a:r>
          </a:p>
          <a:p>
            <a:r>
              <a:rPr lang="fi-FI" altLang="en-US" sz="2000" smtClean="0"/>
              <a:t>What, which, how, and name are less clear</a:t>
            </a:r>
          </a:p>
          <a:p>
            <a:pPr lvl="1"/>
            <a:r>
              <a:rPr lang="fi-FI" altLang="en-US" sz="1800" smtClean="0"/>
              <a:t>What </a:t>
            </a:r>
            <a:r>
              <a:rPr lang="fi-FI" altLang="en-US" sz="1800" b="1" smtClean="0"/>
              <a:t>time</a:t>
            </a:r>
            <a:r>
              <a:rPr lang="fi-FI" altLang="en-US" sz="1800" smtClean="0"/>
              <a:t> is the plain arriving?</a:t>
            </a:r>
          </a:p>
          <a:p>
            <a:pPr lvl="1"/>
            <a:r>
              <a:rPr lang="fi-FI" altLang="en-US" sz="1800" smtClean="0"/>
              <a:t>What </a:t>
            </a:r>
            <a:r>
              <a:rPr lang="fi-FI" altLang="en-US" sz="1800" b="1" smtClean="0"/>
              <a:t>city</a:t>
            </a:r>
            <a:r>
              <a:rPr lang="fi-FI" altLang="en-US" sz="1800" smtClean="0"/>
              <a:t> is the plane arriving at?</a:t>
            </a:r>
          </a:p>
          <a:p>
            <a:pPr lvl="1"/>
            <a:r>
              <a:rPr lang="fi-FI" altLang="en-US" sz="1800" smtClean="0"/>
              <a:t>What is the name of the </a:t>
            </a:r>
            <a:r>
              <a:rPr lang="fi-FI" altLang="en-US" sz="1800" b="1" smtClean="0"/>
              <a:t>pilot </a:t>
            </a:r>
            <a:r>
              <a:rPr lang="fi-FI" altLang="en-US" sz="1800" smtClean="0"/>
              <a:t>of the plane?</a:t>
            </a:r>
          </a:p>
          <a:p>
            <a:endParaRPr lang="en-US" altLang="en-US" dirty="0" smtClean="0"/>
          </a:p>
        </p:txBody>
      </p:sp>
      <p:sp>
        <p:nvSpPr>
          <p:cNvPr id="94212" name="Date Placeholder 1"/>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ACF5D24C-3B05-4FC9-91B9-623F532A76A5}" type="datetime1">
              <a:rPr lang="en-US" altLang="en-US" sz="1400" smtClean="0"/>
              <a:pPr>
                <a:spcBef>
                  <a:spcPct val="0"/>
                </a:spcBef>
                <a:buFontTx/>
                <a:buNone/>
              </a:pPr>
              <a:t>7/11/2021</a:t>
            </a:fld>
            <a:endParaRPr lang="en-US" altLang="en-US" sz="1400" dirty="0" smtClean="0"/>
          </a:p>
        </p:txBody>
      </p:sp>
      <p:sp>
        <p:nvSpPr>
          <p:cNvPr id="94213" name="Footer Placeholder 2"/>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CSCI3907/CSCI6444 Big Data and Analytics</a:t>
            </a:r>
          </a:p>
        </p:txBody>
      </p:sp>
      <p:sp>
        <p:nvSpPr>
          <p:cNvPr id="94214" name="Slide Number Placeholder 3"/>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71A8AABC-0559-4780-8BC2-E4E4E8F6C3CF}" type="slidenum">
              <a:rPr lang="en-US" altLang="en-US" sz="1400" smtClean="0"/>
              <a:pPr>
                <a:spcBef>
                  <a:spcPct val="0"/>
                </a:spcBef>
                <a:buFontTx/>
                <a:buNone/>
              </a:pPr>
              <a:t>81</a:t>
            </a:fld>
            <a:endParaRPr lang="en-US" altLang="en-US" sz="1400" dirty="0" smtClean="0"/>
          </a:p>
        </p:txBody>
      </p:sp>
    </p:spTree>
    <p:extLst>
      <p:ext uri="{BB962C8B-B14F-4D97-AF65-F5344CB8AC3E}">
        <p14:creationId xmlns:p14="http://schemas.microsoft.com/office/powerpoint/2010/main" val="168192870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457200" y="133350"/>
            <a:ext cx="8229600" cy="715963"/>
          </a:xfrm>
        </p:spPr>
        <p:txBody>
          <a:bodyPr/>
          <a:lstStyle/>
          <a:p>
            <a:r>
              <a:rPr lang="en-US" altLang="en-US" dirty="0" smtClean="0"/>
              <a:t>Question Answering - II</a:t>
            </a:r>
          </a:p>
        </p:txBody>
      </p:sp>
      <p:sp>
        <p:nvSpPr>
          <p:cNvPr id="96259" name="Rectangle 3"/>
          <p:cNvSpPr>
            <a:spLocks noGrp="1" noChangeArrowheads="1"/>
          </p:cNvSpPr>
          <p:nvPr>
            <p:ph type="body" idx="1"/>
          </p:nvPr>
        </p:nvSpPr>
        <p:spPr/>
        <p:txBody>
          <a:bodyPr/>
          <a:lstStyle/>
          <a:p>
            <a:r>
              <a:rPr lang="fi-FI" altLang="en-US" smtClean="0"/>
              <a:t>The question focus may be found from keywords in the question</a:t>
            </a:r>
          </a:p>
          <a:p>
            <a:pPr lvl="1"/>
            <a:r>
              <a:rPr lang="fi-FI" altLang="en-US" smtClean="0"/>
              <a:t>a phrase in the question that disambiguates it and emphasizes the type of answer being expected</a:t>
            </a:r>
          </a:p>
          <a:p>
            <a:pPr lvl="1"/>
            <a:r>
              <a:rPr lang="fi-FI" altLang="en-US" smtClean="0"/>
              <a:t>time -&gt; when; city -&gt; where; pilot -&gt; who; plane -&gt; what</a:t>
            </a:r>
          </a:p>
          <a:p>
            <a:r>
              <a:rPr lang="fi-FI" altLang="en-US" smtClean="0"/>
              <a:t>Question word and question focus can be used to decide the type of the answer</a:t>
            </a:r>
          </a:p>
          <a:p>
            <a:r>
              <a:rPr lang="fi-FI" altLang="en-US" i="1" smtClean="0"/>
              <a:t>when, where, why </a:t>
            </a:r>
            <a:r>
              <a:rPr lang="fi-FI" altLang="en-US" smtClean="0"/>
              <a:t>are straightforward:</a:t>
            </a:r>
          </a:p>
          <a:p>
            <a:pPr lvl="1"/>
            <a:r>
              <a:rPr lang="fi-FI" altLang="en-US" smtClean="0"/>
              <a:t>when -&gt; time</a:t>
            </a:r>
          </a:p>
          <a:p>
            <a:pPr lvl="1"/>
            <a:r>
              <a:rPr lang="fi-FI" altLang="en-US" smtClean="0"/>
              <a:t>where -&gt; place</a:t>
            </a:r>
          </a:p>
          <a:p>
            <a:pPr lvl="1"/>
            <a:r>
              <a:rPr lang="fi-FI" altLang="en-US" smtClean="0"/>
              <a:t>why -&gt; reason</a:t>
            </a:r>
          </a:p>
          <a:p>
            <a:endParaRPr lang="en-US" altLang="en-US" dirty="0" smtClean="0"/>
          </a:p>
        </p:txBody>
      </p:sp>
      <p:sp>
        <p:nvSpPr>
          <p:cNvPr id="96260" name="Date Placeholder 1"/>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1E675109-35E5-4D23-B90F-BCBA19653FA1}" type="datetime1">
              <a:rPr lang="en-US" altLang="en-US" sz="1400" smtClean="0"/>
              <a:pPr>
                <a:spcBef>
                  <a:spcPct val="0"/>
                </a:spcBef>
                <a:buFontTx/>
                <a:buNone/>
              </a:pPr>
              <a:t>7/11/2021</a:t>
            </a:fld>
            <a:endParaRPr lang="en-US" altLang="en-US" sz="1400" dirty="0" smtClean="0"/>
          </a:p>
        </p:txBody>
      </p:sp>
      <p:sp>
        <p:nvSpPr>
          <p:cNvPr id="96261" name="Footer Placeholder 2"/>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CSCI3907/CSCI6444 Big Data and Analytics</a:t>
            </a:r>
          </a:p>
        </p:txBody>
      </p:sp>
      <p:sp>
        <p:nvSpPr>
          <p:cNvPr id="96262" name="Slide Number Placeholder 3"/>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D7BB7EEF-A5CB-45CF-AD4F-6CC264DC4FDE}" type="slidenum">
              <a:rPr lang="en-US" altLang="en-US" sz="1400" smtClean="0"/>
              <a:pPr>
                <a:spcBef>
                  <a:spcPct val="0"/>
                </a:spcBef>
                <a:buFontTx/>
                <a:buNone/>
              </a:pPr>
              <a:t>82</a:t>
            </a:fld>
            <a:endParaRPr lang="en-US" altLang="en-US" sz="1400" dirty="0" smtClean="0"/>
          </a:p>
        </p:txBody>
      </p:sp>
    </p:spTree>
    <p:extLst>
      <p:ext uri="{BB962C8B-B14F-4D97-AF65-F5344CB8AC3E}">
        <p14:creationId xmlns:p14="http://schemas.microsoft.com/office/powerpoint/2010/main" val="17228241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457200" y="133350"/>
            <a:ext cx="8229600" cy="715963"/>
          </a:xfrm>
        </p:spPr>
        <p:txBody>
          <a:bodyPr/>
          <a:lstStyle/>
          <a:p>
            <a:r>
              <a:rPr lang="en-US" altLang="en-US" dirty="0" smtClean="0"/>
              <a:t>Question Answering - III</a:t>
            </a:r>
          </a:p>
        </p:txBody>
      </p:sp>
      <p:sp>
        <p:nvSpPr>
          <p:cNvPr id="98307" name="Rectangle 3"/>
          <p:cNvSpPr>
            <a:spLocks noGrp="1" noChangeArrowheads="1"/>
          </p:cNvSpPr>
          <p:nvPr>
            <p:ph type="body" idx="1"/>
          </p:nvPr>
        </p:nvSpPr>
        <p:spPr/>
        <p:txBody>
          <a:bodyPr/>
          <a:lstStyle/>
          <a:p>
            <a:r>
              <a:rPr lang="fi-FI" altLang="en-US" sz="2000" smtClean="0"/>
              <a:t>Who, whom</a:t>
            </a:r>
          </a:p>
          <a:p>
            <a:pPr lvl="1"/>
            <a:r>
              <a:rPr lang="fi-FI" altLang="en-US" sz="1800" smtClean="0"/>
              <a:t>Often the answer is a person’s name</a:t>
            </a:r>
          </a:p>
          <a:p>
            <a:pPr lvl="2"/>
            <a:r>
              <a:rPr lang="fi-FI" altLang="en-US" sz="1600" smtClean="0"/>
              <a:t>Who is the president of Finland?</a:t>
            </a:r>
          </a:p>
          <a:p>
            <a:pPr lvl="1"/>
            <a:r>
              <a:rPr lang="fi-FI" altLang="en-US" sz="1800" smtClean="0"/>
              <a:t>Can be a description</a:t>
            </a:r>
          </a:p>
          <a:p>
            <a:pPr lvl="2"/>
            <a:r>
              <a:rPr lang="fi-FI" altLang="en-US" sz="1600" smtClean="0"/>
              <a:t>Who is Steve Jobs?</a:t>
            </a:r>
          </a:p>
          <a:p>
            <a:pPr lvl="2"/>
            <a:r>
              <a:rPr lang="fi-FI" altLang="en-US" sz="1600" smtClean="0"/>
              <a:t>pattern: (who|whom) (is|are|was) ProperNoun</a:t>
            </a:r>
          </a:p>
          <a:p>
            <a:pPr lvl="1"/>
            <a:r>
              <a:rPr lang="fi-FI" altLang="en-US" sz="1800" smtClean="0"/>
              <a:t>Can be a group of people</a:t>
            </a:r>
          </a:p>
          <a:p>
            <a:pPr lvl="2"/>
            <a:r>
              <a:rPr lang="fi-FI" altLang="en-US" sz="1600" smtClean="0"/>
              <a:t>Who beat the Bears in the Super Bowl? (Indianapolis Colts)</a:t>
            </a:r>
          </a:p>
          <a:p>
            <a:r>
              <a:rPr lang="fi-FI" altLang="en-US" sz="2000" smtClean="0"/>
              <a:t>How</a:t>
            </a:r>
          </a:p>
          <a:p>
            <a:pPr lvl="1"/>
            <a:r>
              <a:rPr lang="fi-FI" altLang="en-US" sz="1800" smtClean="0"/>
              <a:t>how old -&gt; </a:t>
            </a:r>
            <a:r>
              <a:rPr lang="fi-FI" altLang="en-US" sz="1800" i="1" smtClean="0"/>
              <a:t>age</a:t>
            </a:r>
          </a:p>
          <a:p>
            <a:pPr lvl="1"/>
            <a:r>
              <a:rPr lang="fi-FI" altLang="en-US" sz="1800" smtClean="0"/>
              <a:t>how much -&gt; </a:t>
            </a:r>
            <a:r>
              <a:rPr lang="fi-FI" altLang="en-US" sz="1800" i="1" smtClean="0"/>
              <a:t>quantity</a:t>
            </a:r>
          </a:p>
          <a:p>
            <a:pPr lvl="1"/>
            <a:r>
              <a:rPr lang="fi-FI" altLang="en-US" sz="1800" smtClean="0"/>
              <a:t>how long -&gt; </a:t>
            </a:r>
            <a:r>
              <a:rPr lang="fi-FI" altLang="en-US" sz="1800" i="1" smtClean="0"/>
              <a:t>distance</a:t>
            </a:r>
          </a:p>
          <a:p>
            <a:pPr lvl="1"/>
            <a:r>
              <a:rPr lang="fi-FI" altLang="en-US" sz="1800" smtClean="0"/>
              <a:t>default: how -&gt; </a:t>
            </a:r>
            <a:r>
              <a:rPr lang="fi-FI" altLang="en-US" sz="1800" i="1" smtClean="0"/>
              <a:t>manner</a:t>
            </a:r>
          </a:p>
          <a:p>
            <a:endParaRPr lang="en-US" altLang="en-US" dirty="0" smtClean="0"/>
          </a:p>
        </p:txBody>
      </p:sp>
      <p:sp>
        <p:nvSpPr>
          <p:cNvPr id="98308" name="Date Placeholder 1"/>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4313CB90-7107-4863-AFB7-AFAEAE35C7A8}" type="datetime1">
              <a:rPr lang="en-US" altLang="en-US" sz="1400" smtClean="0"/>
              <a:pPr>
                <a:spcBef>
                  <a:spcPct val="0"/>
                </a:spcBef>
                <a:buFontTx/>
                <a:buNone/>
              </a:pPr>
              <a:t>7/11/2021</a:t>
            </a:fld>
            <a:endParaRPr lang="en-US" altLang="en-US" sz="1400" dirty="0" smtClean="0"/>
          </a:p>
        </p:txBody>
      </p:sp>
      <p:sp>
        <p:nvSpPr>
          <p:cNvPr id="98309" name="Footer Placeholder 2"/>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CSCI3907/CSCI6444 Big Data and Analytics</a:t>
            </a:r>
          </a:p>
        </p:txBody>
      </p:sp>
      <p:sp>
        <p:nvSpPr>
          <p:cNvPr id="98310" name="Slide Number Placeholder 3"/>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A5897E30-5E39-460D-8BCD-FC95A2DA7EEC}" type="slidenum">
              <a:rPr lang="en-US" altLang="en-US" sz="1400" smtClean="0"/>
              <a:pPr>
                <a:spcBef>
                  <a:spcPct val="0"/>
                </a:spcBef>
                <a:buFontTx/>
                <a:buNone/>
              </a:pPr>
              <a:t>83</a:t>
            </a:fld>
            <a:endParaRPr lang="en-US" altLang="en-US" sz="1400" dirty="0" smtClean="0"/>
          </a:p>
        </p:txBody>
      </p:sp>
    </p:spTree>
    <p:extLst>
      <p:ext uri="{BB962C8B-B14F-4D97-AF65-F5344CB8AC3E}">
        <p14:creationId xmlns:p14="http://schemas.microsoft.com/office/powerpoint/2010/main" val="22665993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Translation</a:t>
            </a:r>
            <a:endParaRPr lang="en-US" dirty="0"/>
          </a:p>
        </p:txBody>
      </p:sp>
      <p:sp>
        <p:nvSpPr>
          <p:cNvPr id="3" name="Content Placeholder 2"/>
          <p:cNvSpPr>
            <a:spLocks noGrp="1"/>
          </p:cNvSpPr>
          <p:nvPr>
            <p:ph idx="1"/>
          </p:nvPr>
        </p:nvSpPr>
        <p:spPr/>
        <p:txBody>
          <a:bodyPr/>
          <a:lstStyle/>
          <a:p>
            <a:r>
              <a:rPr lang="en-US" sz="2000" dirty="0" smtClean="0"/>
              <a:t>Automatic translation of a text in one language into another language. Still very difficult.</a:t>
            </a:r>
          </a:p>
          <a:p>
            <a:pPr lvl="1"/>
            <a:r>
              <a:rPr lang="en-US" sz="1800" dirty="0" smtClean="0"/>
              <a:t>Google has made some significant gains in this area.</a:t>
            </a:r>
          </a:p>
          <a:p>
            <a:pPr lvl="1"/>
            <a:r>
              <a:rPr lang="en-US" sz="1800" dirty="0" smtClean="0"/>
              <a:t>Good translation requires ambiguity resolution</a:t>
            </a:r>
          </a:p>
          <a:p>
            <a:r>
              <a:rPr lang="en-US" altLang="en-US" sz="2000" dirty="0">
                <a:cs typeface="Times New Roman" panose="02020603050405020304" pitchFamily="18" charset="0"/>
              </a:rPr>
              <a:t>An apocryphal story is that an early MT system gave the following results when translating from English to Russian and then back to English:</a:t>
            </a:r>
          </a:p>
          <a:p>
            <a:pPr lvl="1"/>
            <a:r>
              <a:rPr lang="en-US" altLang="en-US" sz="1800" dirty="0">
                <a:cs typeface="Times New Roman" panose="02020603050405020304" pitchFamily="18" charset="0"/>
              </a:rPr>
              <a:t>“The spirit is willing but the flesh is weak.” </a:t>
            </a:r>
            <a:r>
              <a:rPr lang="en-US" altLang="en-US" sz="1800" dirty="0">
                <a:cs typeface="Times New Roman" panose="02020603050405020304" pitchFamily="18" charset="0"/>
                <a:sym typeface="Symbol" panose="05050102010706020507" pitchFamily="18" charset="2"/>
              </a:rPr>
              <a:t>             </a:t>
            </a:r>
            <a:endParaRPr lang="en-US" altLang="en-US" sz="1800" dirty="0" smtClean="0">
              <a:cs typeface="Times New Roman" panose="02020603050405020304" pitchFamily="18" charset="0"/>
              <a:sym typeface="Symbol" panose="05050102010706020507" pitchFamily="18" charset="2"/>
            </a:endParaRPr>
          </a:p>
          <a:p>
            <a:pPr marL="457200" lvl="1" indent="0">
              <a:buNone/>
            </a:pPr>
            <a:r>
              <a:rPr lang="en-US" altLang="en-US" sz="1800" dirty="0">
                <a:cs typeface="Times New Roman" panose="02020603050405020304" pitchFamily="18" charset="0"/>
                <a:sym typeface="Symbol" panose="05050102010706020507" pitchFamily="18" charset="2"/>
              </a:rPr>
              <a:t>	</a:t>
            </a:r>
            <a:r>
              <a:rPr lang="en-US" altLang="en-US" sz="1800" dirty="0" smtClean="0">
                <a:cs typeface="Times New Roman" panose="02020603050405020304" pitchFamily="18" charset="0"/>
                <a:sym typeface="Symbol" panose="05050102010706020507" pitchFamily="18" charset="2"/>
              </a:rPr>
              <a:t>“</a:t>
            </a:r>
            <a:r>
              <a:rPr lang="en-US" altLang="en-US" sz="1800" dirty="0">
                <a:cs typeface="Times New Roman" panose="02020603050405020304" pitchFamily="18" charset="0"/>
                <a:sym typeface="Symbol" panose="05050102010706020507" pitchFamily="18" charset="2"/>
              </a:rPr>
              <a:t>The liquor is good but the meat is spoiled.”</a:t>
            </a:r>
          </a:p>
          <a:p>
            <a:pPr lvl="1"/>
            <a:r>
              <a:rPr lang="en-US" altLang="en-US" sz="1800" dirty="0">
                <a:cs typeface="Times New Roman" panose="02020603050405020304" pitchFamily="18" charset="0"/>
                <a:sym typeface="Symbol" panose="05050102010706020507" pitchFamily="18" charset="2"/>
              </a:rPr>
              <a:t>“Out of sight, out of mind.”  “Invisible idiot.” </a:t>
            </a:r>
            <a:endParaRPr lang="en-US" altLang="en-US" sz="1800" dirty="0" smtClean="0">
              <a:cs typeface="Times New Roman" panose="02020603050405020304" pitchFamily="18" charset="0"/>
              <a:sym typeface="Symbol" panose="05050102010706020507" pitchFamily="18" charset="2"/>
            </a:endParaRPr>
          </a:p>
          <a:p>
            <a:r>
              <a:rPr lang="en-US" altLang="en-US" sz="2200" dirty="0" smtClean="0">
                <a:cs typeface="Times New Roman" panose="02020603050405020304" pitchFamily="18" charset="0"/>
                <a:sym typeface="Symbol" panose="05050102010706020507" pitchFamily="18" charset="2"/>
              </a:rPr>
              <a:t>So, context is very important.</a:t>
            </a:r>
          </a:p>
          <a:p>
            <a:r>
              <a:rPr lang="en-US" altLang="en-US" sz="2200" dirty="0" smtClean="0">
                <a:cs typeface="Times New Roman" panose="02020603050405020304" pitchFamily="18" charset="0"/>
                <a:sym typeface="Symbol" panose="05050102010706020507" pitchFamily="18" charset="2"/>
              </a:rPr>
              <a:t>Need domain knowledge to do good translation.</a:t>
            </a:r>
            <a:endParaRPr lang="en-US" altLang="en-US" sz="2200" dirty="0">
              <a:cs typeface="Times New Roman" panose="02020603050405020304" pitchFamily="18" charset="0"/>
              <a:sym typeface="Symbol" panose="05050102010706020507" pitchFamily="18" charset="2"/>
            </a:endParaRPr>
          </a:p>
          <a:p>
            <a:endParaRPr lang="en-US" dirty="0"/>
          </a:p>
        </p:txBody>
      </p:sp>
      <p:sp>
        <p:nvSpPr>
          <p:cNvPr id="4" name="Date Placeholder 3"/>
          <p:cNvSpPr>
            <a:spLocks noGrp="1"/>
          </p:cNvSpPr>
          <p:nvPr>
            <p:ph type="dt" sz="half" idx="10"/>
          </p:nvPr>
        </p:nvSpPr>
        <p:spPr/>
        <p:txBody>
          <a:bodyPr/>
          <a:lstStyle/>
          <a:p>
            <a:pPr>
              <a:defRPr/>
            </a:pPr>
            <a:fld id="{C6A2D3CD-15F1-41AD-AAB2-C2112A4B70DC}" type="datetime1">
              <a:rPr lang="en-US" altLang="en-US" smtClean="0"/>
              <a:pPr>
                <a:defRPr/>
              </a:pPr>
              <a:t>7/11/2021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CSCI3907/CSCI6444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9-</a:t>
            </a:r>
            <a:fld id="{F10CF6D4-B225-4B4E-884B-8F70582E5B21}" type="slidenum">
              <a:rPr lang="en-US" altLang="en-US" smtClean="0"/>
              <a:pPr>
                <a:defRPr/>
              </a:pPr>
              <a:t>84</a:t>
            </a:fld>
            <a:endParaRPr lang="en-US" altLang="en-US" dirty="0"/>
          </a:p>
        </p:txBody>
      </p:sp>
    </p:spTree>
    <p:extLst>
      <p:ext uri="{BB962C8B-B14F-4D97-AF65-F5344CB8AC3E}">
        <p14:creationId xmlns:p14="http://schemas.microsoft.com/office/powerpoint/2010/main" val="177729508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a:xfrm>
            <a:off x="457200" y="133350"/>
            <a:ext cx="8229600" cy="715963"/>
          </a:xfrm>
        </p:spPr>
        <p:txBody>
          <a:bodyPr/>
          <a:lstStyle/>
          <a:p>
            <a:r>
              <a:rPr lang="en-US" altLang="en-US" dirty="0" smtClean="0"/>
              <a:t>References</a:t>
            </a:r>
          </a:p>
        </p:txBody>
      </p:sp>
      <p:sp>
        <p:nvSpPr>
          <p:cNvPr id="102403" name="Content Placeholder 2"/>
          <p:cNvSpPr>
            <a:spLocks noGrp="1"/>
          </p:cNvSpPr>
          <p:nvPr>
            <p:ph idx="1"/>
          </p:nvPr>
        </p:nvSpPr>
        <p:spPr/>
        <p:txBody>
          <a:bodyPr/>
          <a:lstStyle/>
          <a:p>
            <a:pPr marL="0" indent="0">
              <a:buFontTx/>
              <a:buNone/>
            </a:pPr>
            <a:r>
              <a:rPr lang="en-US" altLang="en-US" sz="1800" dirty="0" smtClean="0"/>
              <a:t>Miner, G., D. Delen. J. Elder, et al. 2012. </a:t>
            </a:r>
            <a:r>
              <a:rPr lang="en-US" altLang="en-US" sz="1800" i="1" dirty="0" smtClean="0"/>
              <a:t>Practical Text Mining and Statistical Analysis for Non-Structured Text Data Applications</a:t>
            </a:r>
            <a:r>
              <a:rPr lang="en-US" altLang="en-US" sz="1800" dirty="0" smtClean="0"/>
              <a:t>, Elsevier</a:t>
            </a:r>
          </a:p>
          <a:p>
            <a:pPr marL="0" indent="0">
              <a:buFontTx/>
              <a:buNone/>
            </a:pPr>
            <a:r>
              <a:rPr lang="en-US" altLang="en-US" sz="1800" dirty="0" smtClean="0"/>
              <a:t>Silge, J. and D. Robinson. 2017. </a:t>
            </a:r>
            <a:r>
              <a:rPr lang="en-US" altLang="en-US" sz="1800" i="1" dirty="0" smtClean="0"/>
              <a:t>Text Mining with R</a:t>
            </a:r>
            <a:r>
              <a:rPr lang="en-US" altLang="en-US" sz="1800" dirty="0" smtClean="0"/>
              <a:t>, O’Reilly Media, Sebastopol, CA</a:t>
            </a:r>
          </a:p>
          <a:p>
            <a:pPr marL="0" indent="0">
              <a:buFontTx/>
              <a:buNone/>
            </a:pPr>
            <a:r>
              <a:rPr lang="en-US" altLang="en-US" sz="1800" dirty="0" smtClean="0"/>
              <a:t>Mosteller, F. and D. L. Wallace. </a:t>
            </a:r>
            <a:r>
              <a:rPr lang="en-US" altLang="en-US" sz="1800" i="1" dirty="0" smtClean="0"/>
              <a:t>Inference and Disputed Authorship: The Federalist</a:t>
            </a:r>
            <a:r>
              <a:rPr lang="en-US" altLang="en-US" sz="1800" dirty="0" smtClean="0"/>
              <a:t>. Reading, MA., 1964</a:t>
            </a:r>
          </a:p>
          <a:p>
            <a:pPr marL="0" indent="0">
              <a:buFontTx/>
              <a:buNone/>
            </a:pPr>
            <a:r>
              <a:rPr lang="en-US" altLang="en-US" sz="1800" dirty="0" smtClean="0"/>
              <a:t>Holmes, D. I. and R. S. Forsyth (1995). </a:t>
            </a:r>
            <a:r>
              <a:rPr lang="en-US" altLang="en-US" sz="1800" i="1" dirty="0" smtClean="0"/>
              <a:t>The Federalist Revisited: New Directions in Authorship Attribution</a:t>
            </a:r>
            <a:r>
              <a:rPr lang="en-US" altLang="en-US" sz="1800" dirty="0" smtClean="0"/>
              <a:t>. </a:t>
            </a:r>
            <a:r>
              <a:rPr lang="en-US" altLang="en-US" sz="1800" i="1" dirty="0" smtClean="0"/>
              <a:t>Literary and Linguistic Computing</a:t>
            </a:r>
            <a:r>
              <a:rPr lang="en-US" altLang="en-US" sz="1800" dirty="0" smtClean="0"/>
              <a:t> </a:t>
            </a:r>
            <a:r>
              <a:rPr lang="en-US" altLang="en-US" sz="1800" b="1" dirty="0" smtClean="0"/>
              <a:t>10</a:t>
            </a:r>
            <a:r>
              <a:rPr lang="en-US" altLang="en-US" sz="1800" dirty="0" smtClean="0"/>
              <a:t> (1995) 111–27.</a:t>
            </a:r>
          </a:p>
          <a:p>
            <a:pPr marL="0" indent="0">
              <a:buFontTx/>
              <a:buNone/>
            </a:pPr>
            <a:r>
              <a:rPr lang="en-US" sz="1800" dirty="0"/>
              <a:t>Jurafsky and Martin, </a:t>
            </a:r>
            <a:r>
              <a:rPr lang="en-US" sz="1800" i="1" dirty="0">
                <a:hlinkClick r:id="rId2"/>
              </a:rPr>
              <a:t>SPEECH and LANGUAGE PROCESSING: An Introduction to Natural Language Processing, Computational Linguistics, and Speech Recognition, Second Edition</a:t>
            </a:r>
            <a:r>
              <a:rPr lang="en-US" sz="1800" dirty="0"/>
              <a:t>, McGraw Hill, 2008</a:t>
            </a:r>
            <a:endParaRPr lang="en-US" altLang="en-US" sz="1800" dirty="0" smtClean="0"/>
          </a:p>
          <a:p>
            <a:pPr marL="0" indent="0">
              <a:buFontTx/>
              <a:buNone/>
            </a:pPr>
            <a:r>
              <a:rPr lang="en-US" altLang="en-US" sz="1800" i="1" dirty="0" smtClean="0"/>
              <a:t>Sebastiani, F. 2002. Machine </a:t>
            </a:r>
            <a:r>
              <a:rPr lang="en-US" altLang="en-US" sz="1800" i="1" dirty="0"/>
              <a:t>Learning in Automated Text Categorization, </a:t>
            </a:r>
            <a:r>
              <a:rPr lang="en-US" altLang="en-US" sz="1800" dirty="0" smtClean="0"/>
              <a:t>ACM </a:t>
            </a:r>
            <a:r>
              <a:rPr lang="en-US" altLang="en-US" sz="1800" dirty="0"/>
              <a:t>Computing Surveys, </a:t>
            </a:r>
            <a:r>
              <a:rPr lang="en-US" altLang="en-US" sz="1800" dirty="0" smtClean="0"/>
              <a:t>34(1).</a:t>
            </a:r>
            <a:r>
              <a:rPr lang="en-US" altLang="en-US" sz="1800" dirty="0"/>
              <a:t/>
            </a:r>
            <a:br>
              <a:rPr lang="en-US" altLang="en-US" sz="1800" dirty="0"/>
            </a:br>
            <a:endParaRPr lang="en-US" altLang="en-US" sz="1800" dirty="0" smtClean="0"/>
          </a:p>
        </p:txBody>
      </p:sp>
      <p:sp>
        <p:nvSpPr>
          <p:cNvPr id="102404"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EB3CAD9E-4DB2-4779-86FA-065C6D5DF893}" type="datetime1">
              <a:rPr lang="en-US" altLang="en-US" sz="1400" smtClean="0"/>
              <a:pPr>
                <a:spcBef>
                  <a:spcPct val="0"/>
                </a:spcBef>
                <a:buFontTx/>
                <a:buNone/>
              </a:pPr>
              <a:t>7/11/2021</a:t>
            </a:fld>
            <a:endParaRPr lang="en-US" altLang="en-US" sz="1400" dirty="0" smtClean="0"/>
          </a:p>
        </p:txBody>
      </p:sp>
      <p:sp>
        <p:nvSpPr>
          <p:cNvPr id="102405"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CSCI3907/CSCI6444 Big Data and Analytics</a:t>
            </a:r>
          </a:p>
        </p:txBody>
      </p:sp>
      <p:sp>
        <p:nvSpPr>
          <p:cNvPr id="102406"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01A530BC-0039-4FB0-89FE-2AFEAAA3979D}" type="slidenum">
              <a:rPr lang="en-US" altLang="en-US" sz="1400" smtClean="0"/>
              <a:pPr>
                <a:spcBef>
                  <a:spcPct val="0"/>
                </a:spcBef>
                <a:buFontTx/>
                <a:buNone/>
              </a:pPr>
              <a:t>85</a:t>
            </a:fld>
            <a:endParaRPr lang="en-US" altLang="en-US" sz="1400" dirty="0" smtClean="0"/>
          </a:p>
        </p:txBody>
      </p:sp>
    </p:spTree>
    <p:extLst>
      <p:ext uri="{BB962C8B-B14F-4D97-AF65-F5344CB8AC3E}">
        <p14:creationId xmlns:p14="http://schemas.microsoft.com/office/powerpoint/2010/main" val="419895403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r>
              <a:rPr lang="en-US" dirty="0" smtClean="0"/>
              <a:t>Additional Material</a:t>
            </a:r>
            <a:endParaRPr lang="en-US" dirty="0"/>
          </a:p>
        </p:txBody>
      </p:sp>
      <p:sp>
        <p:nvSpPr>
          <p:cNvPr id="4" name="Date Placeholder 3"/>
          <p:cNvSpPr>
            <a:spLocks noGrp="1"/>
          </p:cNvSpPr>
          <p:nvPr>
            <p:ph type="dt" sz="half" idx="10"/>
          </p:nvPr>
        </p:nvSpPr>
        <p:spPr/>
        <p:txBody>
          <a:bodyPr/>
          <a:lstStyle/>
          <a:p>
            <a:pPr>
              <a:defRPr/>
            </a:pPr>
            <a:fld id="{CC4ACE44-CC7E-4438-B264-FD49693988D9}" type="datetime1">
              <a:rPr lang="en-US" altLang="en-US" smtClean="0"/>
              <a:t>7/11/2021</a:t>
            </a:fld>
            <a:endParaRPr lang="en-US" altLang="en-US" dirty="0"/>
          </a:p>
        </p:txBody>
      </p:sp>
      <p:sp>
        <p:nvSpPr>
          <p:cNvPr id="5" name="Footer Placeholder 4"/>
          <p:cNvSpPr>
            <a:spLocks noGrp="1"/>
          </p:cNvSpPr>
          <p:nvPr>
            <p:ph type="ftr" sz="quarter" idx="11"/>
          </p:nvPr>
        </p:nvSpPr>
        <p:spPr/>
        <p:txBody>
          <a:bodyPr/>
          <a:lstStyle/>
          <a:p>
            <a:pPr>
              <a:defRPr/>
            </a:pP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10-</a:t>
            </a:r>
            <a:fld id="{12815778-71CE-43BB-B500-522A2BEC40BF}" type="slidenum">
              <a:rPr lang="en-US" altLang="en-US" smtClean="0"/>
              <a:pPr>
                <a:defRPr/>
              </a:pPr>
              <a:t>86</a:t>
            </a:fld>
            <a:endParaRPr lang="en-US" altLang="en-US" dirty="0"/>
          </a:p>
        </p:txBody>
      </p:sp>
    </p:spTree>
    <p:extLst>
      <p:ext uri="{BB962C8B-B14F-4D97-AF65-F5344CB8AC3E}">
        <p14:creationId xmlns:p14="http://schemas.microsoft.com/office/powerpoint/2010/main" val="15729908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A64DF979-D204-4F33-8361-C7985357561F}" type="datetime1">
              <a:rPr lang="en-US" altLang="en-US" sz="1400" smtClean="0"/>
              <a:t>7/11/2021</a:t>
            </a:fld>
            <a:endParaRPr lang="en-US" altLang="en-US" sz="1400" dirty="0" smtClean="0"/>
          </a:p>
        </p:txBody>
      </p:sp>
      <p:sp>
        <p:nvSpPr>
          <p:cNvPr id="19459"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3907/CSCI 6444: Big Data and Analytics</a:t>
            </a:r>
          </a:p>
        </p:txBody>
      </p:sp>
      <p:sp>
        <p:nvSpPr>
          <p:cNvPr id="19460"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10-</a:t>
            </a:r>
            <a:fld id="{CD82419A-7C52-4CC2-A354-68FA21BAB338}" type="slidenum">
              <a:rPr lang="en-US" altLang="en-US" sz="1400" smtClean="0"/>
              <a:pPr>
                <a:spcBef>
                  <a:spcPct val="0"/>
                </a:spcBef>
                <a:buFontTx/>
                <a:buNone/>
              </a:pPr>
              <a:t>87</a:t>
            </a:fld>
            <a:endParaRPr lang="en-US" altLang="en-US" sz="1400" dirty="0" smtClean="0"/>
          </a:p>
        </p:txBody>
      </p:sp>
      <p:sp>
        <p:nvSpPr>
          <p:cNvPr id="19461" name="Rectangle 2"/>
          <p:cNvSpPr>
            <a:spLocks noGrp="1" noChangeArrowheads="1"/>
          </p:cNvSpPr>
          <p:nvPr>
            <p:ph type="title"/>
          </p:nvPr>
        </p:nvSpPr>
        <p:spPr/>
        <p:txBody>
          <a:bodyPr/>
          <a:lstStyle/>
          <a:p>
            <a:pPr eaLnBrk="1" hangingPunct="1"/>
            <a:r>
              <a:rPr lang="en-US" altLang="en-US" dirty="0" smtClean="0"/>
              <a:t>Neo4J System Architecture</a:t>
            </a:r>
          </a:p>
        </p:txBody>
      </p:sp>
      <p:pic>
        <p:nvPicPr>
          <p:cNvPr id="1946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143000"/>
            <a:ext cx="5486400" cy="301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3" name="Text Box 5"/>
          <p:cNvSpPr txBox="1">
            <a:spLocks noChangeArrowheads="1"/>
          </p:cNvSpPr>
          <p:nvPr/>
        </p:nvSpPr>
        <p:spPr bwMode="auto">
          <a:xfrm>
            <a:off x="441325" y="4684713"/>
            <a:ext cx="53911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FF0066"/>
                </a:solidFill>
              </a:rPr>
              <a:t>separate stores for nodes, relationships, properties,</a:t>
            </a:r>
          </a:p>
          <a:p>
            <a:pPr eaLnBrk="1" hangingPunct="1">
              <a:spcBef>
                <a:spcPct val="0"/>
              </a:spcBef>
              <a:buFontTx/>
              <a:buNone/>
            </a:pPr>
            <a:r>
              <a:rPr lang="en-US" altLang="en-US" sz="1800" dirty="0">
                <a:solidFill>
                  <a:srgbClr val="FF0066"/>
                </a:solidFill>
              </a:rPr>
              <a:t>and optimizations for common cases to ensure that</a:t>
            </a:r>
          </a:p>
          <a:p>
            <a:pPr eaLnBrk="1" hangingPunct="1">
              <a:spcBef>
                <a:spcPct val="0"/>
              </a:spcBef>
              <a:buFontTx/>
              <a:buNone/>
            </a:pPr>
            <a:r>
              <a:rPr lang="en-US" altLang="en-US" sz="1800" dirty="0">
                <a:solidFill>
                  <a:srgbClr val="FF0066"/>
                </a:solidFill>
              </a:rPr>
              <a:t>data is found in one file (e.g., short strings) </a:t>
            </a:r>
          </a:p>
        </p:txBody>
      </p:sp>
      <p:sp>
        <p:nvSpPr>
          <p:cNvPr id="19464" name="Text Box 6"/>
          <p:cNvSpPr txBox="1">
            <a:spLocks noChangeArrowheads="1"/>
          </p:cNvSpPr>
          <p:nvPr/>
        </p:nvSpPr>
        <p:spPr bwMode="auto">
          <a:xfrm rot="-5400000">
            <a:off x="-101600" y="2235200"/>
            <a:ext cx="2063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000099"/>
                </a:solidFill>
              </a:rPr>
              <a:t>Supports low-level</a:t>
            </a:r>
          </a:p>
          <a:p>
            <a:pPr eaLnBrk="1" hangingPunct="1">
              <a:spcBef>
                <a:spcPct val="0"/>
              </a:spcBef>
              <a:buFontTx/>
              <a:buNone/>
            </a:pPr>
            <a:r>
              <a:rPr lang="en-US" altLang="en-US" sz="1800" dirty="0">
                <a:solidFill>
                  <a:srgbClr val="000099"/>
                </a:solidFill>
              </a:rPr>
              <a:t>graph abstractions</a:t>
            </a:r>
          </a:p>
        </p:txBody>
      </p:sp>
      <p:sp>
        <p:nvSpPr>
          <p:cNvPr id="19465" name="Line 8"/>
          <p:cNvSpPr>
            <a:spLocks noChangeShapeType="1"/>
          </p:cNvSpPr>
          <p:nvPr/>
        </p:nvSpPr>
        <p:spPr bwMode="auto">
          <a:xfrm flipH="1">
            <a:off x="1295400" y="25146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9466" name="Line 9"/>
          <p:cNvSpPr>
            <a:spLocks noChangeShapeType="1"/>
          </p:cNvSpPr>
          <p:nvPr/>
        </p:nvSpPr>
        <p:spPr bwMode="auto">
          <a:xfrm flipH="1">
            <a:off x="1066800" y="3886200"/>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9467" name="Line 10"/>
          <p:cNvSpPr>
            <a:spLocks noChangeShapeType="1"/>
          </p:cNvSpPr>
          <p:nvPr/>
        </p:nvSpPr>
        <p:spPr bwMode="auto">
          <a:xfrm>
            <a:off x="1066800" y="38862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9468" name="Text Box 11"/>
          <p:cNvSpPr txBox="1">
            <a:spLocks noChangeArrowheads="1"/>
          </p:cNvSpPr>
          <p:nvPr/>
        </p:nvSpPr>
        <p:spPr bwMode="auto">
          <a:xfrm rot="-5400000">
            <a:off x="7096919" y="2199481"/>
            <a:ext cx="24193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006666"/>
                </a:solidFill>
              </a:rPr>
              <a:t>Declaratively describe</a:t>
            </a:r>
          </a:p>
          <a:p>
            <a:pPr eaLnBrk="1" hangingPunct="1">
              <a:spcBef>
                <a:spcPct val="0"/>
              </a:spcBef>
              <a:buFontTx/>
              <a:buNone/>
            </a:pPr>
            <a:r>
              <a:rPr lang="en-US" altLang="en-US" sz="1800" dirty="0">
                <a:solidFill>
                  <a:srgbClr val="006666"/>
                </a:solidFill>
              </a:rPr>
              <a:t>how to look for data</a:t>
            </a:r>
          </a:p>
          <a:p>
            <a:pPr eaLnBrk="1" hangingPunct="1">
              <a:spcBef>
                <a:spcPct val="0"/>
              </a:spcBef>
              <a:buFontTx/>
              <a:buNone/>
            </a:pPr>
            <a:r>
              <a:rPr lang="en-US" altLang="en-US" sz="1800" dirty="0">
                <a:solidFill>
                  <a:srgbClr val="006666"/>
                </a:solidFill>
              </a:rPr>
              <a:t>in a graph</a:t>
            </a:r>
          </a:p>
        </p:txBody>
      </p:sp>
      <p:sp>
        <p:nvSpPr>
          <p:cNvPr id="19469" name="Line 12"/>
          <p:cNvSpPr>
            <a:spLocks noChangeShapeType="1"/>
          </p:cNvSpPr>
          <p:nvPr/>
        </p:nvSpPr>
        <p:spPr bwMode="auto">
          <a:xfrm>
            <a:off x="7315200" y="22098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9470" name="Text Box 13"/>
          <p:cNvSpPr txBox="1">
            <a:spLocks noChangeArrowheads="1"/>
          </p:cNvSpPr>
          <p:nvPr/>
        </p:nvSpPr>
        <p:spPr bwMode="auto">
          <a:xfrm>
            <a:off x="593725" y="5675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dirty="0"/>
          </a:p>
        </p:txBody>
      </p:sp>
      <p:sp>
        <p:nvSpPr>
          <p:cNvPr id="19471" name="Text Box 15"/>
          <p:cNvSpPr txBox="1">
            <a:spLocks noChangeArrowheads="1"/>
          </p:cNvSpPr>
          <p:nvPr/>
        </p:nvSpPr>
        <p:spPr bwMode="auto">
          <a:xfrm>
            <a:off x="457200" y="5791200"/>
            <a:ext cx="5365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dirty="0"/>
              <a:t>Neo4J is a Java database, so very flexible bindings</a:t>
            </a:r>
          </a:p>
        </p:txBody>
      </p:sp>
    </p:spTree>
    <p:extLst>
      <p:ext uri="{BB962C8B-B14F-4D97-AF65-F5344CB8AC3E}">
        <p14:creationId xmlns:p14="http://schemas.microsoft.com/office/powerpoint/2010/main" val="79723751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Traversal</a:t>
            </a:r>
            <a:endParaRPr lang="en-US" dirty="0"/>
          </a:p>
        </p:txBody>
      </p:sp>
      <p:sp>
        <p:nvSpPr>
          <p:cNvPr id="4" name="Date Placeholder 3"/>
          <p:cNvSpPr>
            <a:spLocks noGrp="1"/>
          </p:cNvSpPr>
          <p:nvPr>
            <p:ph type="dt" sz="half" idx="10"/>
          </p:nvPr>
        </p:nvSpPr>
        <p:spPr/>
        <p:txBody>
          <a:bodyPr/>
          <a:lstStyle/>
          <a:p>
            <a:pPr>
              <a:defRPr/>
            </a:pPr>
            <a:fld id="{407AA62D-AFD4-4FDD-97D1-326C6C318419}" type="datetime1">
              <a:rPr lang="en-US" altLang="en-US" smtClean="0"/>
              <a:t>7/11/2021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CSCI 3907/CSCI 6444: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10-</a:t>
            </a:r>
            <a:fld id="{12815778-71CE-43BB-B500-522A2BEC40BF}" type="slidenum">
              <a:rPr lang="en-US" altLang="en-US" smtClean="0"/>
              <a:pPr>
                <a:defRPr/>
              </a:pPr>
              <a:t>88</a:t>
            </a:fld>
            <a:endParaRPr lang="en-US" altLang="en-US" dirty="0"/>
          </a:p>
        </p:txBody>
      </p:sp>
      <p:pic>
        <p:nvPicPr>
          <p:cNvPr id="9" name="Picture 8"/>
          <p:cNvPicPr>
            <a:picLocks noChangeAspect="1"/>
          </p:cNvPicPr>
          <p:nvPr/>
        </p:nvPicPr>
        <p:blipFill>
          <a:blip r:embed="rId3"/>
          <a:stretch>
            <a:fillRect/>
          </a:stretch>
        </p:blipFill>
        <p:spPr>
          <a:xfrm>
            <a:off x="2324100" y="1979321"/>
            <a:ext cx="4495800" cy="3876675"/>
          </a:xfrm>
          <a:prstGeom prst="rect">
            <a:avLst/>
          </a:prstGeom>
        </p:spPr>
      </p:pic>
      <p:sp>
        <p:nvSpPr>
          <p:cNvPr id="10" name="TextBox 9"/>
          <p:cNvSpPr txBox="1"/>
          <p:nvPr/>
        </p:nvSpPr>
        <p:spPr>
          <a:xfrm>
            <a:off x="535427" y="1292356"/>
            <a:ext cx="7768345" cy="338554"/>
          </a:xfrm>
          <a:prstGeom prst="rect">
            <a:avLst/>
          </a:prstGeom>
          <a:noFill/>
        </p:spPr>
        <p:txBody>
          <a:bodyPr wrap="none" rtlCol="0">
            <a:spAutoFit/>
          </a:bodyPr>
          <a:lstStyle/>
          <a:p>
            <a:r>
              <a:rPr lang="en-US" sz="1600" dirty="0" smtClean="0"/>
              <a:t>“A traversal --- navigates --- a graph by identifying --- paths   -which order --- nodes”</a:t>
            </a:r>
            <a:endParaRPr lang="en-US" sz="1600" dirty="0"/>
          </a:p>
        </p:txBody>
      </p:sp>
    </p:spTree>
    <p:extLst>
      <p:ext uri="{BB962C8B-B14F-4D97-AF65-F5344CB8AC3E}">
        <p14:creationId xmlns:p14="http://schemas.microsoft.com/office/powerpoint/2010/main" val="209031592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Neo4j APIs</a:t>
            </a:r>
            <a:endParaRPr lang="en-US" dirty="0"/>
          </a:p>
        </p:txBody>
      </p:sp>
      <p:sp>
        <p:nvSpPr>
          <p:cNvPr id="3" name="Content Placeholder 2"/>
          <p:cNvSpPr>
            <a:spLocks noGrp="1"/>
          </p:cNvSpPr>
          <p:nvPr>
            <p:ph idx="1"/>
          </p:nvPr>
        </p:nvSpPr>
        <p:spPr/>
        <p:txBody>
          <a:bodyPr/>
          <a:lstStyle/>
          <a:p>
            <a:r>
              <a:rPr lang="en-US" sz="1400" i="1" dirty="0">
                <a:latin typeface="Helvetica" pitchFamily="34" charset="0"/>
              </a:rPr>
              <a:t>REST API</a:t>
            </a:r>
          </a:p>
          <a:p>
            <a:pPr lvl="1"/>
            <a:r>
              <a:rPr lang="en-US" sz="1400" dirty="0">
                <a:latin typeface="Helvetica" pitchFamily="34" charset="0"/>
              </a:rPr>
              <a:t>Designed with discoverability in mind (discover URIs where possible)</a:t>
            </a:r>
          </a:p>
          <a:p>
            <a:pPr lvl="1"/>
            <a:r>
              <a:rPr lang="en-US" sz="1400" dirty="0">
                <a:latin typeface="Helvetica" pitchFamily="34" charset="0"/>
              </a:rPr>
              <a:t>Stateless interactions store no client context on the server between requests</a:t>
            </a:r>
          </a:p>
          <a:p>
            <a:pPr lvl="1"/>
            <a:r>
              <a:rPr lang="en-US" sz="1400" dirty="0">
                <a:latin typeface="Helvetica" pitchFamily="34" charset="0"/>
              </a:rPr>
              <a:t>Supports streaming results, with better performance and lower memory overhead</a:t>
            </a:r>
          </a:p>
          <a:p>
            <a:r>
              <a:rPr lang="en-US" sz="1400" i="1" dirty="0">
                <a:latin typeface="Helvetica" pitchFamily="34" charset="0"/>
              </a:rPr>
              <a:t>HTTP API</a:t>
            </a:r>
          </a:p>
          <a:p>
            <a:pPr lvl="1"/>
            <a:r>
              <a:rPr lang="en-US" sz="1400" dirty="0">
                <a:latin typeface="Helvetica" pitchFamily="34" charset="0"/>
              </a:rPr>
              <a:t>Transactional Cypher HTTP endpoint</a:t>
            </a:r>
          </a:p>
          <a:p>
            <a:pPr lvl="1"/>
            <a:r>
              <a:rPr lang="en-US" sz="1400" dirty="0">
                <a:latin typeface="Helvetica" pitchFamily="34" charset="0"/>
              </a:rPr>
              <a:t>POST to a HTTP URL to send queries, and to receive responses from Neo4j</a:t>
            </a:r>
          </a:p>
          <a:p>
            <a:r>
              <a:rPr lang="en-US" sz="1400" i="1" dirty="0">
                <a:latin typeface="Helvetica" pitchFamily="34" charset="0"/>
              </a:rPr>
              <a:t>Drivers</a:t>
            </a:r>
          </a:p>
          <a:p>
            <a:pPr lvl="1"/>
            <a:r>
              <a:rPr lang="en-US" sz="1400" dirty="0">
                <a:latin typeface="Helvetica" pitchFamily="34" charset="0"/>
              </a:rPr>
              <a:t>The preferred way to access a Neo4j server from an application</a:t>
            </a:r>
          </a:p>
          <a:p>
            <a:pPr lvl="1"/>
            <a:r>
              <a:rPr lang="en-US" sz="1400" dirty="0">
                <a:latin typeface="Helvetica" pitchFamily="34" charset="0"/>
              </a:rPr>
              <a:t>Use the Bolt protocol and have uniform design and use</a:t>
            </a:r>
          </a:p>
          <a:p>
            <a:pPr lvl="1"/>
            <a:r>
              <a:rPr lang="en-US" sz="1400" dirty="0">
                <a:latin typeface="Helvetica" pitchFamily="34" charset="0"/>
              </a:rPr>
              <a:t>Available in four languages: C# .NET, Java, JavaScript, </a:t>
            </a:r>
            <a:r>
              <a:rPr lang="en-US" sz="1400" dirty="0" smtClean="0">
                <a:latin typeface="Helvetica" pitchFamily="34" charset="0"/>
              </a:rPr>
              <a:t>Scala, and </a:t>
            </a:r>
            <a:r>
              <a:rPr lang="en-US" sz="1400" dirty="0">
                <a:latin typeface="Helvetica" pitchFamily="34" charset="0"/>
              </a:rPr>
              <a:t>Python</a:t>
            </a:r>
          </a:p>
          <a:p>
            <a:pPr lvl="1"/>
            <a:r>
              <a:rPr lang="en-US" sz="1400" dirty="0">
                <a:latin typeface="Helvetica" pitchFamily="34" charset="0"/>
              </a:rPr>
              <a:t>Additional community drivers for: Spring, Ruby, PHP, R, Go, Erlang / Elixir, C/C++, Clojure, Perl, Haskell</a:t>
            </a:r>
          </a:p>
          <a:p>
            <a:pPr lvl="1"/>
            <a:r>
              <a:rPr lang="en-US" sz="1400" dirty="0">
                <a:latin typeface="Helvetica" pitchFamily="34" charset="0"/>
              </a:rPr>
              <a:t>API is defined independently of any programming language</a:t>
            </a:r>
          </a:p>
          <a:p>
            <a:r>
              <a:rPr lang="en-US" sz="1400" i="1" dirty="0">
                <a:latin typeface="Helvetica" pitchFamily="34" charset="0"/>
              </a:rPr>
              <a:t>Procedures</a:t>
            </a:r>
          </a:p>
          <a:p>
            <a:pPr lvl="1"/>
            <a:r>
              <a:rPr lang="en-US" sz="1400" dirty="0">
                <a:latin typeface="Helvetica" pitchFamily="34" charset="0"/>
              </a:rPr>
              <a:t>Allow Neo4j to be extended by writing custom code which can be invoked directly from Cypher</a:t>
            </a:r>
          </a:p>
          <a:p>
            <a:pPr lvl="1"/>
            <a:r>
              <a:rPr lang="en-US" sz="1400" dirty="0">
                <a:latin typeface="Helvetica" pitchFamily="34" charset="0"/>
              </a:rPr>
              <a:t>Written in Java and compiled into jar files</a:t>
            </a:r>
          </a:p>
          <a:p>
            <a:pPr lvl="1"/>
            <a:r>
              <a:rPr lang="en-US" sz="1400" dirty="0">
                <a:latin typeface="Helvetica" pitchFamily="34" charset="0"/>
              </a:rPr>
              <a:t>To call a stored procedure, use a Cypher CALL clause</a:t>
            </a:r>
            <a:endParaRPr lang="en-US" dirty="0"/>
          </a:p>
        </p:txBody>
      </p:sp>
      <p:sp>
        <p:nvSpPr>
          <p:cNvPr id="4" name="Date Placeholder 3"/>
          <p:cNvSpPr>
            <a:spLocks noGrp="1"/>
          </p:cNvSpPr>
          <p:nvPr>
            <p:ph type="dt" sz="half" idx="10"/>
          </p:nvPr>
        </p:nvSpPr>
        <p:spPr/>
        <p:txBody>
          <a:bodyPr/>
          <a:lstStyle/>
          <a:p>
            <a:pPr>
              <a:defRPr/>
            </a:pPr>
            <a:fld id="{CE3AE261-8C8C-4CE7-B4FF-B66B7AC2D628}" type="datetime1">
              <a:rPr lang="en-US" altLang="en-US" smtClean="0"/>
              <a:t>7/11/2021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CSCI 3907/CSCI 6444: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10-</a:t>
            </a:r>
            <a:fld id="{12815778-71CE-43BB-B500-522A2BEC40BF}" type="slidenum">
              <a:rPr lang="en-US" altLang="en-US" smtClean="0"/>
              <a:pPr>
                <a:defRPr/>
              </a:pPr>
              <a:t>89</a:t>
            </a:fld>
            <a:endParaRPr lang="en-US" altLang="en-US" dirty="0"/>
          </a:p>
        </p:txBody>
      </p:sp>
    </p:spTree>
    <p:extLst>
      <p:ext uri="{BB962C8B-B14F-4D97-AF65-F5344CB8AC3E}">
        <p14:creationId xmlns:p14="http://schemas.microsoft.com/office/powerpoint/2010/main" val="1664283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Inheritance</a:t>
            </a:r>
            <a:endParaRPr lang="en-US" dirty="0"/>
          </a:p>
        </p:txBody>
      </p:sp>
      <p:sp>
        <p:nvSpPr>
          <p:cNvPr id="3" name="Content Placeholder 2"/>
          <p:cNvSpPr>
            <a:spLocks noGrp="1"/>
          </p:cNvSpPr>
          <p:nvPr>
            <p:ph idx="1"/>
          </p:nvPr>
        </p:nvSpPr>
        <p:spPr>
          <a:xfrm>
            <a:off x="457200" y="1066801"/>
            <a:ext cx="8229600" cy="1066799"/>
          </a:xfrm>
        </p:spPr>
        <p:txBody>
          <a:bodyPr/>
          <a:lstStyle/>
          <a:p>
            <a:pPr>
              <a:lnSpc>
                <a:spcPct val="90000"/>
              </a:lnSpc>
            </a:pPr>
            <a:r>
              <a:rPr lang="en-US" altLang="en-US" sz="2000" dirty="0"/>
              <a:t>Inheritance is a form of </a:t>
            </a:r>
            <a:r>
              <a:rPr lang="en-US" altLang="en-US" sz="2000" dirty="0" smtClean="0"/>
              <a:t>generalization and specialization.</a:t>
            </a:r>
            <a:endParaRPr lang="en-US" altLang="en-US" sz="2000" dirty="0"/>
          </a:p>
          <a:p>
            <a:pPr>
              <a:lnSpc>
                <a:spcPct val="90000"/>
              </a:lnSpc>
            </a:pPr>
            <a:r>
              <a:rPr lang="en-US" altLang="en-US" sz="2000" dirty="0" smtClean="0"/>
              <a:t>Generalization/Specialization does </a:t>
            </a:r>
            <a:r>
              <a:rPr lang="en-US" altLang="en-US" sz="2000" dirty="0"/>
              <a:t>not guarantee that the resultant graph is true even if the original graphs are </a:t>
            </a:r>
            <a:r>
              <a:rPr lang="en-US" altLang="en-US" sz="2000" dirty="0" smtClean="0"/>
              <a:t>true.</a:t>
            </a:r>
            <a:endParaRPr lang="en-US" altLang="en-US" sz="2000" dirty="0"/>
          </a:p>
          <a:p>
            <a:endParaRPr lang="en-US" dirty="0"/>
          </a:p>
        </p:txBody>
      </p:sp>
      <p:sp>
        <p:nvSpPr>
          <p:cNvPr id="4" name="Date Placeholder 3"/>
          <p:cNvSpPr>
            <a:spLocks noGrp="1"/>
          </p:cNvSpPr>
          <p:nvPr>
            <p:ph type="dt" sz="half" idx="10"/>
          </p:nvPr>
        </p:nvSpPr>
        <p:spPr/>
        <p:txBody>
          <a:bodyPr/>
          <a:lstStyle/>
          <a:p>
            <a:pPr>
              <a:defRPr/>
            </a:pPr>
            <a:fld id="{76449DA5-404F-4EB2-A1E6-EE5DE1702E2A}" type="datetime1">
              <a:rPr lang="en-US" altLang="en-US" smtClean="0"/>
              <a:t>7/11/2021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CSCI 3907/CSCI 6444: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10-</a:t>
            </a:r>
            <a:fld id="{12815778-71CE-43BB-B500-522A2BEC40BF}" type="slidenum">
              <a:rPr lang="en-US" altLang="en-US" smtClean="0"/>
              <a:pPr>
                <a:defRPr/>
              </a:pPr>
              <a:t>9</a:t>
            </a:fld>
            <a:endParaRPr lang="en-US" altLang="en-US" dirty="0"/>
          </a:p>
        </p:txBody>
      </p:sp>
      <p:pic>
        <p:nvPicPr>
          <p:cNvPr id="7" name="Picture 6" descr="C:\cs4440\chap08\fig8_20.pc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76" y="2057400"/>
            <a:ext cx="6667500" cy="3986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775263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2192</TotalTime>
  <Words>10985</Words>
  <Application>Microsoft Office PowerPoint</Application>
  <PresentationFormat>On-screen Show (4:3)</PresentationFormat>
  <Paragraphs>1549</Paragraphs>
  <Slides>89</Slides>
  <Notes>54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89</vt:i4>
      </vt:variant>
    </vt:vector>
  </HeadingPairs>
  <TitlesOfParts>
    <vt:vector size="102" baseType="lpstr">
      <vt:lpstr>Arial Unicode MS</vt:lpstr>
      <vt:lpstr>ＭＳ Ｐゴシック</vt:lpstr>
      <vt:lpstr>SimSun</vt:lpstr>
      <vt:lpstr>Arial</vt:lpstr>
      <vt:lpstr>Calibri</vt:lpstr>
      <vt:lpstr>Courier New</vt:lpstr>
      <vt:lpstr>Helvetica</vt:lpstr>
      <vt:lpstr>Helvetica Neue Light</vt:lpstr>
      <vt:lpstr>Marlett</vt:lpstr>
      <vt:lpstr>Symbol</vt:lpstr>
      <vt:lpstr>Times New Roman</vt:lpstr>
      <vt:lpstr>Wingdings</vt:lpstr>
      <vt:lpstr>Default Design</vt:lpstr>
      <vt:lpstr>CS3907/CS6444: Big Data and Analytics Summer 2021 Stephen H. Kaisler, D.Sc.</vt:lpstr>
      <vt:lpstr>Conceptual Graphs</vt:lpstr>
      <vt:lpstr>Semantic Networks</vt:lpstr>
      <vt:lpstr>Frames</vt:lpstr>
      <vt:lpstr>Conceptual Graph Elements</vt:lpstr>
      <vt:lpstr>Conceptual Graph Structure</vt:lpstr>
      <vt:lpstr>Generalization and Specialization</vt:lpstr>
      <vt:lpstr>Joining Graphs (Concepts)</vt:lpstr>
      <vt:lpstr>Inheritance</vt:lpstr>
      <vt:lpstr>Variables give Flexibility</vt:lpstr>
      <vt:lpstr>Propositional Nodes</vt:lpstr>
      <vt:lpstr>Complex Concepts</vt:lpstr>
      <vt:lpstr>A Complex Conceptual Graph</vt:lpstr>
      <vt:lpstr>A Conceptual Graph for Many Sentences</vt:lpstr>
      <vt:lpstr>“Hydraulic power moves the flight control surfaces”</vt:lpstr>
      <vt:lpstr>“The power supply for the flight control surfaces is hydraulic”</vt:lpstr>
      <vt:lpstr>“Hydraulic power is used to extend and retract the landing gear”</vt:lpstr>
      <vt:lpstr>Graph Databases</vt:lpstr>
      <vt:lpstr>Graph Databases</vt:lpstr>
      <vt:lpstr>Graph Databases: On Blackboard</vt:lpstr>
      <vt:lpstr>Graph: Example</vt:lpstr>
      <vt:lpstr>Graph Database</vt:lpstr>
      <vt:lpstr>Graph Database: Properties</vt:lpstr>
      <vt:lpstr>Graph DBMS</vt:lpstr>
      <vt:lpstr>Designing a Graph DB - I</vt:lpstr>
      <vt:lpstr>Designing a Graph DB - III</vt:lpstr>
      <vt:lpstr>Querying a Graph Database</vt:lpstr>
      <vt:lpstr>Creating the Graph</vt:lpstr>
      <vt:lpstr>Querying the Graph</vt:lpstr>
      <vt:lpstr>Neo4J</vt:lpstr>
      <vt:lpstr>Neo4j Data Access</vt:lpstr>
      <vt:lpstr>Cypher Query Language (CQL)</vt:lpstr>
      <vt:lpstr>Cypher Query Language</vt:lpstr>
      <vt:lpstr>Neo4J Create Command</vt:lpstr>
      <vt:lpstr>Creating Relationships</vt:lpstr>
      <vt:lpstr>Neo4J</vt:lpstr>
      <vt:lpstr>Neo4J</vt:lpstr>
      <vt:lpstr>Neo4J</vt:lpstr>
      <vt:lpstr>Querying a Distributed Social Network</vt:lpstr>
      <vt:lpstr>Querying a Graph</vt:lpstr>
      <vt:lpstr>Have an Indexing Strategy</vt:lpstr>
      <vt:lpstr>Neo4J Features</vt:lpstr>
      <vt:lpstr>Graphs &amp; Networks: Challenges</vt:lpstr>
      <vt:lpstr>Creating Relationships</vt:lpstr>
      <vt:lpstr>Neo4J</vt:lpstr>
      <vt:lpstr>Neo4J</vt:lpstr>
      <vt:lpstr>Cypher Query Language (CQL)</vt:lpstr>
      <vt:lpstr>Cypher Query Language</vt:lpstr>
      <vt:lpstr>Graphs &amp; Networks: Challenges</vt:lpstr>
      <vt:lpstr>Graphs &amp; Networks: Challenges - I</vt:lpstr>
      <vt:lpstr>Graphs &amp; Networks: Challenges - II</vt:lpstr>
      <vt:lpstr>References</vt:lpstr>
      <vt:lpstr>Natural Language Processing</vt:lpstr>
      <vt:lpstr>Syntax, Semantics, Pragmatics</vt:lpstr>
      <vt:lpstr>Problem: Ambiguity - I</vt:lpstr>
      <vt:lpstr>Problem: Ambiguity - II</vt:lpstr>
      <vt:lpstr>Problem: Ambiguity - III</vt:lpstr>
      <vt:lpstr>Syntactic Analysis - I</vt:lpstr>
      <vt:lpstr>Syntactic Analysis - II</vt:lpstr>
      <vt:lpstr>Syntactic Analysis - III</vt:lpstr>
      <vt:lpstr>Syntactic Tasks - IV</vt:lpstr>
      <vt:lpstr>Syntactic Tasks - V</vt:lpstr>
      <vt:lpstr>Syntactic Tasks - Va</vt:lpstr>
      <vt:lpstr>Syntactic Tasks - Vb</vt:lpstr>
      <vt:lpstr>Syntactic Tasks - Vc</vt:lpstr>
      <vt:lpstr>Syntactic Tasks - VI</vt:lpstr>
      <vt:lpstr>Semantic Tasks - I</vt:lpstr>
      <vt:lpstr>Semantic Tasks - II</vt:lpstr>
      <vt:lpstr>Pragmatics - I</vt:lpstr>
      <vt:lpstr>Automated Mining of HUMINT and Electronic Text</vt:lpstr>
      <vt:lpstr>Text Categorization - I</vt:lpstr>
      <vt:lpstr>Text Categorization - II</vt:lpstr>
      <vt:lpstr>Information Extraction - I</vt:lpstr>
      <vt:lpstr>Information Extraction - II</vt:lpstr>
      <vt:lpstr>Information Extraction - III</vt:lpstr>
      <vt:lpstr>Information Extraction - IV</vt:lpstr>
      <vt:lpstr>Entity Ambiguity</vt:lpstr>
      <vt:lpstr>Why Disambiguate?</vt:lpstr>
      <vt:lpstr>Entity Disambiguation</vt:lpstr>
      <vt:lpstr>People’s Names (and Titles)</vt:lpstr>
      <vt:lpstr>Question Answering - I</vt:lpstr>
      <vt:lpstr>Question Answering - II</vt:lpstr>
      <vt:lpstr>Question Answering - III</vt:lpstr>
      <vt:lpstr>Machine Translation</vt:lpstr>
      <vt:lpstr>References</vt:lpstr>
      <vt:lpstr>PowerPoint Presentation</vt:lpstr>
      <vt:lpstr>Neo4J System Architecture</vt:lpstr>
      <vt:lpstr>Graph Traversal</vt:lpstr>
      <vt:lpstr>Neo4j APIs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CS6461 – Computer Architecture Spring 2012 Stephen H. Kaisler, D.Sc.</dc:title>
  <dc:creator>Steve Kaisler</dc:creator>
  <cp:lastModifiedBy>Stephen Kaisler</cp:lastModifiedBy>
  <cp:revision>154</cp:revision>
  <dcterms:created xsi:type="dcterms:W3CDTF">2012-01-09T00:57:41Z</dcterms:created>
  <dcterms:modified xsi:type="dcterms:W3CDTF">2021-07-11T17:52:42Z</dcterms:modified>
</cp:coreProperties>
</file>