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4"/>
  </p:notesMasterIdLst>
  <p:sldIdLst>
    <p:sldId id="256" r:id="rId2"/>
    <p:sldId id="257" r:id="rId3"/>
    <p:sldId id="258" r:id="rId4"/>
    <p:sldId id="259" r:id="rId5"/>
    <p:sldId id="304" r:id="rId6"/>
    <p:sldId id="306" r:id="rId7"/>
    <p:sldId id="308" r:id="rId8"/>
    <p:sldId id="311" r:id="rId9"/>
    <p:sldId id="312" r:id="rId10"/>
    <p:sldId id="315" r:id="rId11"/>
    <p:sldId id="389" r:id="rId12"/>
    <p:sldId id="316" r:id="rId13"/>
    <p:sldId id="335" r:id="rId14"/>
    <p:sldId id="336" r:id="rId15"/>
    <p:sldId id="337" r:id="rId16"/>
    <p:sldId id="338" r:id="rId17"/>
    <p:sldId id="339" r:id="rId18"/>
    <p:sldId id="340" r:id="rId19"/>
    <p:sldId id="342" r:id="rId20"/>
    <p:sldId id="344" r:id="rId21"/>
    <p:sldId id="343" r:id="rId22"/>
    <p:sldId id="358" r:id="rId23"/>
    <p:sldId id="359" r:id="rId24"/>
    <p:sldId id="360" r:id="rId25"/>
    <p:sldId id="361" r:id="rId26"/>
    <p:sldId id="362" r:id="rId27"/>
    <p:sldId id="363" r:id="rId28"/>
    <p:sldId id="364" r:id="rId29"/>
    <p:sldId id="394" r:id="rId30"/>
    <p:sldId id="365" r:id="rId31"/>
    <p:sldId id="388" r:id="rId32"/>
    <p:sldId id="366" r:id="rId33"/>
    <p:sldId id="367" r:id="rId34"/>
    <p:sldId id="368" r:id="rId35"/>
    <p:sldId id="369" r:id="rId36"/>
    <p:sldId id="370" r:id="rId37"/>
    <p:sldId id="371" r:id="rId38"/>
    <p:sldId id="372" r:id="rId39"/>
    <p:sldId id="373" r:id="rId40"/>
    <p:sldId id="374" r:id="rId41"/>
    <p:sldId id="375" r:id="rId42"/>
    <p:sldId id="376" r:id="rId43"/>
    <p:sldId id="377" r:id="rId44"/>
    <p:sldId id="378" r:id="rId45"/>
    <p:sldId id="379" r:id="rId46"/>
    <p:sldId id="380" r:id="rId47"/>
    <p:sldId id="381" r:id="rId48"/>
    <p:sldId id="382" r:id="rId49"/>
    <p:sldId id="383" r:id="rId50"/>
    <p:sldId id="384" r:id="rId51"/>
    <p:sldId id="385" r:id="rId52"/>
    <p:sldId id="386" r:id="rId53"/>
    <p:sldId id="387" r:id="rId54"/>
    <p:sldId id="273" r:id="rId55"/>
    <p:sldId id="274" r:id="rId56"/>
    <p:sldId id="322" r:id="rId57"/>
    <p:sldId id="275" r:id="rId58"/>
    <p:sldId id="390" r:id="rId59"/>
    <p:sldId id="391" r:id="rId60"/>
    <p:sldId id="392" r:id="rId61"/>
    <p:sldId id="351" r:id="rId62"/>
    <p:sldId id="278" r:id="rId63"/>
    <p:sldId id="319" r:id="rId64"/>
    <p:sldId id="279" r:id="rId65"/>
    <p:sldId id="324" r:id="rId66"/>
    <p:sldId id="325" r:id="rId67"/>
    <p:sldId id="326" r:id="rId68"/>
    <p:sldId id="327" r:id="rId69"/>
    <p:sldId id="345" r:id="rId70"/>
    <p:sldId id="280" r:id="rId71"/>
    <p:sldId id="281" r:id="rId72"/>
    <p:sldId id="332" r:id="rId73"/>
    <p:sldId id="333" r:id="rId74"/>
    <p:sldId id="282" r:id="rId75"/>
    <p:sldId id="328" r:id="rId76"/>
    <p:sldId id="352" r:id="rId77"/>
    <p:sldId id="353" r:id="rId78"/>
    <p:sldId id="354" r:id="rId79"/>
    <p:sldId id="355" r:id="rId80"/>
    <p:sldId id="393" r:id="rId81"/>
    <p:sldId id="283" r:id="rId82"/>
    <p:sldId id="320" r:id="rId8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A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1" autoAdjust="0"/>
    <p:restoredTop sz="94660"/>
  </p:normalViewPr>
  <p:slideViewPr>
    <p:cSldViewPr>
      <p:cViewPr varScale="1">
        <p:scale>
          <a:sx n="97" d="100"/>
          <a:sy n="97" d="100"/>
        </p:scale>
        <p:origin x="102" y="22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780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image" Target="../media/image52.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image" Target="../media/image5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dirty="0"/>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dirty="0"/>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dirty="0"/>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3A392BD-4DF2-49FF-B3B0-6CEAB9633CF0}" type="slidenum">
              <a:rPr lang="en-US" altLang="en-US"/>
              <a:pPr>
                <a:defRPr/>
              </a:pPr>
              <a:t>‹#›</a:t>
            </a:fld>
            <a:endParaRPr lang="en-US" altLang="en-US" dirty="0"/>
          </a:p>
        </p:txBody>
      </p:sp>
    </p:spTree>
    <p:extLst>
      <p:ext uri="{BB962C8B-B14F-4D97-AF65-F5344CB8AC3E}">
        <p14:creationId xmlns:p14="http://schemas.microsoft.com/office/powerpoint/2010/main" val="26047565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p:spPr>
        <p:txBody>
          <a:bodyPr/>
          <a:lstStyle/>
          <a:p>
            <a:endParaRPr lang="en-US" altLang="en-US" dirty="0" smtClean="0"/>
          </a:p>
        </p:txBody>
      </p:sp>
      <p:sp>
        <p:nvSpPr>
          <p:cNvPr id="614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AD182F7-D373-4414-97AF-6254F850E82E}" type="slidenum">
              <a:rPr lang="en-US" altLang="en-US" smtClean="0"/>
              <a:pPr/>
              <a:t>2</a:t>
            </a:fld>
            <a:endParaRPr lang="en-US" altLang="en-US" dirty="0" smtClean="0"/>
          </a:p>
        </p:txBody>
      </p:sp>
    </p:spTree>
    <p:extLst>
      <p:ext uri="{BB962C8B-B14F-4D97-AF65-F5344CB8AC3E}">
        <p14:creationId xmlns:p14="http://schemas.microsoft.com/office/powerpoint/2010/main" val="1048906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FE41F45-0407-455E-BC42-BED5383DB1DD}" type="slidenum">
              <a:rPr lang="en-US" altLang="en-US" smtClean="0"/>
              <a:pPr/>
              <a:t>11</a:t>
            </a:fld>
            <a:endParaRPr lang="en-US" altLang="en-US"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r>
              <a:rPr lang="en-US" altLang="en-US" smtClean="0"/>
              <a:t>Added on communication and interaction.</a:t>
            </a:r>
          </a:p>
          <a:p>
            <a:r>
              <a:rPr lang="en-US" altLang="en-US" smtClean="0"/>
              <a:t>Not sure about Schrodt (2000) here, since he was talking about events data, but let’s leave it.</a:t>
            </a:r>
          </a:p>
        </p:txBody>
      </p:sp>
    </p:spTree>
    <p:extLst>
      <p:ext uri="{BB962C8B-B14F-4D97-AF65-F5344CB8AC3E}">
        <p14:creationId xmlns:p14="http://schemas.microsoft.com/office/powerpoint/2010/main" val="13569872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C9DB884-784B-4C0E-A383-0B411EACC82B}" type="slidenum">
              <a:rPr lang="en-US" altLang="en-US" smtClean="0"/>
              <a:pPr/>
              <a:t>12</a:t>
            </a:fld>
            <a:endParaRPr lang="en-US" altLang="en-US" dirty="0" smtClean="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endParaRPr lang="en-US" altLang="en-US" dirty="0" smtClean="0"/>
          </a:p>
        </p:txBody>
      </p:sp>
    </p:spTree>
    <p:extLst>
      <p:ext uri="{BB962C8B-B14F-4D97-AF65-F5344CB8AC3E}">
        <p14:creationId xmlns:p14="http://schemas.microsoft.com/office/powerpoint/2010/main" val="3458132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E6B3D61-C044-4271-9F33-D98C599CDAC3}" type="slidenum">
              <a:rPr lang="en-US" altLang="en-US" smtClean="0"/>
              <a:pPr>
                <a:spcBef>
                  <a:spcPct val="0"/>
                </a:spcBef>
              </a:pPr>
              <a:t>13</a:t>
            </a:fld>
            <a:endParaRPr lang="en-US" altLang="en-US" dirty="0" smtClean="0"/>
          </a:p>
        </p:txBody>
      </p:sp>
      <p:sp>
        <p:nvSpPr>
          <p:cNvPr id="28675" name="Rectangle 2"/>
          <p:cNvSpPr>
            <a:spLocks noGrp="1" noRot="1" noChangeAspect="1" noChangeArrowheads="1" noTextEdit="1"/>
          </p:cNvSpPr>
          <p:nvPr>
            <p:ph type="sldImg"/>
          </p:nvPr>
        </p:nvSpPr>
        <p:spPr>
          <a:xfrm>
            <a:off x="1258888" y="720725"/>
            <a:ext cx="4800600" cy="3600450"/>
          </a:xfrm>
          <a:ln/>
        </p:spPr>
      </p:sp>
      <p:sp>
        <p:nvSpPr>
          <p:cNvPr id="286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2946427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55AC26D-536E-4010-9318-0A71E31C4CBF}" type="slidenum">
              <a:rPr lang="en-US" altLang="en-US" smtClean="0"/>
              <a:pPr>
                <a:spcBef>
                  <a:spcPct val="0"/>
                </a:spcBef>
              </a:pPr>
              <a:t>14</a:t>
            </a:fld>
            <a:endParaRPr lang="en-US" altLang="en-US" dirty="0" smtClean="0"/>
          </a:p>
        </p:txBody>
      </p:sp>
      <p:sp>
        <p:nvSpPr>
          <p:cNvPr id="30723" name="Rectangle 2"/>
          <p:cNvSpPr>
            <a:spLocks noGrp="1" noRot="1" noChangeAspect="1" noChangeArrowheads="1" noTextEdit="1"/>
          </p:cNvSpPr>
          <p:nvPr>
            <p:ph type="sldImg"/>
          </p:nvPr>
        </p:nvSpPr>
        <p:spPr>
          <a:xfrm>
            <a:off x="1258888" y="720725"/>
            <a:ext cx="4800600" cy="3600450"/>
          </a:xfrm>
          <a:ln/>
        </p:spPr>
      </p:sp>
      <p:sp>
        <p:nvSpPr>
          <p:cNvPr id="307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23290796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p:spPr>
        <p:txBody>
          <a:bodyPr/>
          <a:lstStyle/>
          <a:p>
            <a:endParaRPr lang="en-US" altLang="en-US" dirty="0" smtClean="0"/>
          </a:p>
        </p:txBody>
      </p:sp>
      <p:sp>
        <p:nvSpPr>
          <p:cNvPr id="34820"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5FFC5EF-BEFE-45FD-9B0B-94C85C3D1027}" type="slidenum">
              <a:rPr lang="en-US" altLang="en-US" smtClean="0"/>
              <a:pPr/>
              <a:t>17</a:t>
            </a:fld>
            <a:endParaRPr lang="en-US" altLang="en-US" dirty="0" smtClean="0"/>
          </a:p>
        </p:txBody>
      </p:sp>
    </p:spTree>
    <p:extLst>
      <p:ext uri="{BB962C8B-B14F-4D97-AF65-F5344CB8AC3E}">
        <p14:creationId xmlns:p14="http://schemas.microsoft.com/office/powerpoint/2010/main" val="38734225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AB6E734-D713-431B-9EC6-1872033D8ED4}" type="slidenum">
              <a:rPr lang="en-US" altLang="en-US" smtClean="0"/>
              <a:pPr/>
              <a:t>22</a:t>
            </a:fld>
            <a:endParaRPr lang="en-US" altLang="en-US" dirty="0" smtClean="0"/>
          </a:p>
        </p:txBody>
      </p:sp>
      <p:sp>
        <p:nvSpPr>
          <p:cNvPr id="10243" name="Rectangle 2"/>
          <p:cNvSpPr>
            <a:spLocks noGrp="1" noRot="1" noChangeAspect="1" noChangeArrowheads="1" noTextEdit="1"/>
          </p:cNvSpPr>
          <p:nvPr>
            <p:ph type="sldImg"/>
          </p:nvPr>
        </p:nvSpPr>
        <p:spPr>
          <a:xfrm>
            <a:off x="1144588" y="685800"/>
            <a:ext cx="4572000" cy="3429000"/>
          </a:xfrm>
          <a:ln/>
        </p:spPr>
      </p:sp>
      <p:sp>
        <p:nvSpPr>
          <p:cNvPr id="10244"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28007562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1CD5EB7-6CCF-41D2-A9B0-F2118364C129}" type="slidenum">
              <a:rPr lang="en-US" altLang="en-US" smtClean="0"/>
              <a:pPr/>
              <a:t>23</a:t>
            </a:fld>
            <a:endParaRPr lang="en-US" altLang="en-US" dirty="0" smtClean="0"/>
          </a:p>
        </p:txBody>
      </p:sp>
      <p:sp>
        <p:nvSpPr>
          <p:cNvPr id="12291" name="Rectangle 2"/>
          <p:cNvSpPr>
            <a:spLocks noGrp="1" noRot="1" noChangeAspect="1" noChangeArrowheads="1" noTextEdit="1"/>
          </p:cNvSpPr>
          <p:nvPr>
            <p:ph type="sldImg"/>
          </p:nvPr>
        </p:nvSpPr>
        <p:spPr>
          <a:xfrm>
            <a:off x="1144588" y="685800"/>
            <a:ext cx="4572000" cy="3429000"/>
          </a:xfrm>
          <a:ln/>
        </p:spPr>
      </p:sp>
      <p:sp>
        <p:nvSpPr>
          <p:cNvPr id="12292"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6918444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582EABC-522C-4EF1-A805-BD101DAF2189}" type="slidenum">
              <a:rPr lang="en-US" altLang="en-US" smtClean="0"/>
              <a:pPr/>
              <a:t>24</a:t>
            </a:fld>
            <a:endParaRPr lang="en-US" altLang="en-US" dirty="0" smtClean="0"/>
          </a:p>
        </p:txBody>
      </p:sp>
      <p:sp>
        <p:nvSpPr>
          <p:cNvPr id="14339" name="Rectangle 2"/>
          <p:cNvSpPr>
            <a:spLocks noGrp="1" noRot="1" noChangeAspect="1" noChangeArrowheads="1" noTextEdit="1"/>
          </p:cNvSpPr>
          <p:nvPr>
            <p:ph type="sldImg"/>
          </p:nvPr>
        </p:nvSpPr>
        <p:spPr>
          <a:xfrm>
            <a:off x="1144588" y="685800"/>
            <a:ext cx="4572000" cy="3429000"/>
          </a:xfrm>
          <a:ln/>
        </p:spPr>
      </p:sp>
      <p:sp>
        <p:nvSpPr>
          <p:cNvPr id="14340"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27863053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DE33FF3-15DA-4546-AAC6-F1B33DA06052}" type="slidenum">
              <a:rPr lang="en-US" altLang="en-US" smtClean="0"/>
              <a:pPr/>
              <a:t>30</a:t>
            </a:fld>
            <a:endParaRPr lang="en-US" altLang="en-US" dirty="0" smtClean="0"/>
          </a:p>
        </p:txBody>
      </p:sp>
      <p:sp>
        <p:nvSpPr>
          <p:cNvPr id="20483" name="Rectangle 2"/>
          <p:cNvSpPr>
            <a:spLocks noGrp="1" noRot="1" noChangeAspect="1" noChangeArrowheads="1" noTextEdit="1"/>
          </p:cNvSpPr>
          <p:nvPr>
            <p:ph type="sldImg"/>
          </p:nvPr>
        </p:nvSpPr>
        <p:spPr>
          <a:xfrm>
            <a:off x="1144588" y="685800"/>
            <a:ext cx="4572000" cy="3429000"/>
          </a:xfrm>
          <a:ln/>
        </p:spPr>
      </p:sp>
      <p:sp>
        <p:nvSpPr>
          <p:cNvPr id="20484"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31330869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C61CD3A-A264-47BC-8E1F-8EC66DF8D266}" type="slidenum">
              <a:rPr lang="en-US" altLang="en-US" smtClean="0"/>
              <a:pPr/>
              <a:t>33</a:t>
            </a:fld>
            <a:endParaRPr lang="en-US" altLang="en-US" dirty="0" smtClean="0"/>
          </a:p>
        </p:txBody>
      </p:sp>
      <p:sp>
        <p:nvSpPr>
          <p:cNvPr id="22531" name="Rectangle 2"/>
          <p:cNvSpPr>
            <a:spLocks noGrp="1" noRot="1" noChangeAspect="1" noChangeArrowheads="1" noTextEdit="1"/>
          </p:cNvSpPr>
          <p:nvPr>
            <p:ph type="sldImg"/>
          </p:nvPr>
        </p:nvSpPr>
        <p:spPr>
          <a:xfrm>
            <a:off x="1144588" y="685800"/>
            <a:ext cx="4572000" cy="3429000"/>
          </a:xfrm>
          <a:ln/>
        </p:spPr>
      </p:sp>
      <p:sp>
        <p:nvSpPr>
          <p:cNvPr id="22532"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2642308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a:ln/>
        </p:spPr>
      </p:sp>
      <p:sp>
        <p:nvSpPr>
          <p:cNvPr id="8195" name="Notes Placeholder 2"/>
          <p:cNvSpPr>
            <a:spLocks noGrp="1"/>
          </p:cNvSpPr>
          <p:nvPr>
            <p:ph type="body" idx="1"/>
          </p:nvPr>
        </p:nvSpPr>
        <p:spPr>
          <a:noFill/>
        </p:spPr>
        <p:txBody>
          <a:bodyPr/>
          <a:lstStyle/>
          <a:p>
            <a:endParaRPr lang="en-US" altLang="en-US" dirty="0" smtClean="0"/>
          </a:p>
        </p:txBody>
      </p:sp>
      <p:sp>
        <p:nvSpPr>
          <p:cNvPr id="8196"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D53A210-3E4B-4B48-ADF1-557E071FADC3}" type="slidenum">
              <a:rPr lang="en-US" altLang="en-US" smtClean="0"/>
              <a:pPr/>
              <a:t>3</a:t>
            </a:fld>
            <a:endParaRPr lang="en-US" altLang="en-US" dirty="0" smtClean="0"/>
          </a:p>
        </p:txBody>
      </p:sp>
    </p:spTree>
    <p:extLst>
      <p:ext uri="{BB962C8B-B14F-4D97-AF65-F5344CB8AC3E}">
        <p14:creationId xmlns:p14="http://schemas.microsoft.com/office/powerpoint/2010/main" val="23868636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592BD9F-3904-4037-94EE-531E09AEF7DA}" type="slidenum">
              <a:rPr lang="en-US" altLang="en-US" smtClean="0"/>
              <a:pPr/>
              <a:t>37</a:t>
            </a:fld>
            <a:endParaRPr lang="en-US" altLang="en-US" dirty="0" smtClean="0"/>
          </a:p>
        </p:txBody>
      </p:sp>
      <p:sp>
        <p:nvSpPr>
          <p:cNvPr id="32771" name="Rectangle 2"/>
          <p:cNvSpPr>
            <a:spLocks noGrp="1" noRot="1" noChangeAspect="1" noChangeArrowheads="1" noTextEdit="1"/>
          </p:cNvSpPr>
          <p:nvPr>
            <p:ph type="sldImg"/>
          </p:nvPr>
        </p:nvSpPr>
        <p:spPr>
          <a:xfrm>
            <a:off x="1144588" y="685800"/>
            <a:ext cx="4572000" cy="3429000"/>
          </a:xfrm>
          <a:ln/>
        </p:spPr>
      </p:sp>
      <p:sp>
        <p:nvSpPr>
          <p:cNvPr id="32772"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1558707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3DCDF68-86B6-41E9-A7C6-BA6C8D59D969}" type="slidenum">
              <a:rPr lang="en-US" altLang="en-US" smtClean="0"/>
              <a:pPr/>
              <a:t>38</a:t>
            </a:fld>
            <a:endParaRPr lang="en-US" altLang="en-US" dirty="0"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40824348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9DFE16-72DE-40EF-93DB-3CA2570DC931}" type="slidenum">
              <a:rPr lang="en-US" altLang="en-US" smtClean="0"/>
              <a:pPr/>
              <a:t>39</a:t>
            </a:fld>
            <a:endParaRPr lang="en-US" altLang="en-US" dirty="0"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38075316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B4950CF-D8AA-460E-AF82-B789F5BCFAA1}" type="slidenum">
              <a:rPr lang="en-US" altLang="en-US" smtClean="0"/>
              <a:pPr/>
              <a:t>40</a:t>
            </a:fld>
            <a:endParaRPr lang="en-US" altLang="en-US" dirty="0"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20614385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6F50BBA-C252-4226-8F3C-16CAB80BFBBF}" type="slidenum">
              <a:rPr lang="en-US" altLang="en-US" smtClean="0"/>
              <a:pPr/>
              <a:t>41</a:t>
            </a:fld>
            <a:endParaRPr lang="en-US" altLang="en-US" dirty="0"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3387748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5C09ABE-B61B-4E5C-8F26-50029F0D890A}" type="slidenum">
              <a:rPr lang="en-US" altLang="en-US" smtClean="0"/>
              <a:pPr/>
              <a:t>42</a:t>
            </a:fld>
            <a:endParaRPr lang="en-US" altLang="en-US" dirty="0"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23186362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6C5256E-1E43-4809-A46E-ABEBCF0A13BE}" type="slidenum">
              <a:rPr lang="en-US" altLang="en-US" smtClean="0"/>
              <a:pPr/>
              <a:t>43</a:t>
            </a:fld>
            <a:endParaRPr lang="en-US" altLang="en-US" dirty="0"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35835179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B93CE2D-4125-43FF-9CB3-1D52EC27D3B8}" type="slidenum">
              <a:rPr lang="en-US" altLang="en-US" smtClean="0"/>
              <a:pPr/>
              <a:t>44</a:t>
            </a:fld>
            <a:endParaRPr lang="en-US" altLang="en-US" dirty="0"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26063524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A6079A0-DB7F-4748-A981-CB7A7B7EAD17}" type="slidenum">
              <a:rPr lang="en-US" altLang="en-US" smtClean="0"/>
              <a:pPr/>
              <a:t>45</a:t>
            </a:fld>
            <a:endParaRPr lang="en-US" altLang="en-US" dirty="0"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4203892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216CFB5-FE7F-4667-BFCB-057695284A05}" type="slidenum">
              <a:rPr lang="en-US" altLang="en-US" smtClean="0"/>
              <a:pPr/>
              <a:t>46</a:t>
            </a:fld>
            <a:endParaRPr lang="en-US" alt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457006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a:ln/>
        </p:spPr>
      </p:sp>
      <p:sp>
        <p:nvSpPr>
          <p:cNvPr id="10243" name="Notes Placeholder 2"/>
          <p:cNvSpPr>
            <a:spLocks noGrp="1"/>
          </p:cNvSpPr>
          <p:nvPr>
            <p:ph type="body" idx="1"/>
          </p:nvPr>
        </p:nvSpPr>
        <p:spPr>
          <a:noFill/>
        </p:spPr>
        <p:txBody>
          <a:bodyPr/>
          <a:lstStyle/>
          <a:p>
            <a:endParaRPr lang="en-US" altLang="en-US" dirty="0" smtClean="0"/>
          </a:p>
        </p:txBody>
      </p:sp>
      <p:sp>
        <p:nvSpPr>
          <p:cNvPr id="10244"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C96B310-606B-418E-B44E-6B69544F747D}" type="slidenum">
              <a:rPr lang="en-US" altLang="en-US" smtClean="0"/>
              <a:pPr/>
              <a:t>4</a:t>
            </a:fld>
            <a:endParaRPr lang="en-US" altLang="en-US" dirty="0" smtClean="0"/>
          </a:p>
        </p:txBody>
      </p:sp>
    </p:spTree>
    <p:extLst>
      <p:ext uri="{BB962C8B-B14F-4D97-AF65-F5344CB8AC3E}">
        <p14:creationId xmlns:p14="http://schemas.microsoft.com/office/powerpoint/2010/main" val="20646849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41C8315-15C0-4F78-A616-A19965698355}" type="slidenum">
              <a:rPr lang="en-US" altLang="en-US" smtClean="0"/>
              <a:pPr/>
              <a:t>47</a:t>
            </a:fld>
            <a:endParaRPr lang="en-US" altLang="en-US" dirty="0"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5554060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8485317-CB7D-4602-9199-253DBC4D745D}" type="slidenum">
              <a:rPr lang="en-US" altLang="en-US" smtClean="0"/>
              <a:pPr/>
              <a:t>48</a:t>
            </a:fld>
            <a:endParaRPr lang="en-US" altLang="en-US" dirty="0"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41880734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EA7E968-1B35-4911-B185-9688DE36EFA6}" type="slidenum">
              <a:rPr lang="en-US" altLang="en-US" smtClean="0"/>
              <a:pPr/>
              <a:t>49</a:t>
            </a:fld>
            <a:endParaRPr lang="en-US" altLang="en-US" dirty="0"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7873544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FA04D13-7C38-4949-8192-A86BB6A2C38F}" type="slidenum">
              <a:rPr lang="en-US" altLang="en-US" smtClean="0"/>
              <a:pPr/>
              <a:t>50</a:t>
            </a:fld>
            <a:endParaRPr lang="en-US" altLang="en-US" dirty="0"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8780147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13FB954-A1ED-4908-82C5-CBD28FE661EC}" type="slidenum">
              <a:rPr lang="en-US" altLang="en-US" smtClean="0"/>
              <a:pPr/>
              <a:t>51</a:t>
            </a:fld>
            <a:endParaRPr lang="en-US" altLang="en-US" dirty="0"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31754078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B3EC192-2025-4DC9-A149-BC48DBF3CB15}" type="slidenum">
              <a:rPr lang="en-US" altLang="en-US" smtClean="0"/>
              <a:pPr/>
              <a:t>52</a:t>
            </a:fld>
            <a:endParaRPr lang="en-US" altLang="en-US" dirty="0"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40927418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11C321D-E2E0-429B-9841-84C2539061D4}" type="slidenum">
              <a:rPr lang="en-US" altLang="en-US" smtClean="0"/>
              <a:pPr/>
              <a:t>53</a:t>
            </a:fld>
            <a:endParaRPr lang="en-US" altLang="en-US" dirty="0"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40659995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40F37B1-2600-4B75-B4A2-28DD389933EF}" type="slidenum">
              <a:rPr lang="en-US" altLang="en-US" smtClean="0"/>
              <a:pPr/>
              <a:t>54</a:t>
            </a:fld>
            <a:endParaRPr lang="en-US" altLang="en-US" dirty="0" smtClean="0"/>
          </a:p>
        </p:txBody>
      </p:sp>
      <p:sp>
        <p:nvSpPr>
          <p:cNvPr id="67587" name="Rectangle 2"/>
          <p:cNvSpPr>
            <a:spLocks noGrp="1" noRot="1" noChangeAspect="1" noChangeArrowheads="1" noTextEdit="1"/>
          </p:cNvSpPr>
          <p:nvPr>
            <p:ph type="sldImg"/>
          </p:nvPr>
        </p:nvSpPr>
        <p:spPr>
          <a:xfrm>
            <a:off x="1144588" y="685800"/>
            <a:ext cx="4572000" cy="3429000"/>
          </a:xfrm>
          <a:ln/>
        </p:spPr>
      </p:sp>
      <p:sp>
        <p:nvSpPr>
          <p:cNvPr id="67588"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9494282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30F592B-59BF-4C5C-B9AA-4ACB8212B42A}" type="slidenum">
              <a:rPr lang="en-US" altLang="en-US" smtClean="0"/>
              <a:pPr/>
              <a:t>55</a:t>
            </a:fld>
            <a:endParaRPr lang="en-US" altLang="en-US" dirty="0" smtClean="0"/>
          </a:p>
        </p:txBody>
      </p:sp>
      <p:sp>
        <p:nvSpPr>
          <p:cNvPr id="69635" name="Rectangle 2"/>
          <p:cNvSpPr>
            <a:spLocks noGrp="1" noRot="1" noChangeAspect="1" noChangeArrowheads="1" noTextEdit="1"/>
          </p:cNvSpPr>
          <p:nvPr>
            <p:ph type="sldImg"/>
          </p:nvPr>
        </p:nvSpPr>
        <p:spPr>
          <a:xfrm>
            <a:off x="1144588" y="685800"/>
            <a:ext cx="4572000" cy="3429000"/>
          </a:xfrm>
          <a:ln/>
        </p:spPr>
      </p:sp>
      <p:sp>
        <p:nvSpPr>
          <p:cNvPr id="69636"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24031445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2E5C649-525B-4CC8-A8F1-20CD6F73E650}" type="slidenum">
              <a:rPr lang="en-US" altLang="en-US" smtClean="0"/>
              <a:pPr/>
              <a:t>57</a:t>
            </a:fld>
            <a:endParaRPr lang="en-US" altLang="en-US" dirty="0" smtClean="0"/>
          </a:p>
        </p:txBody>
      </p:sp>
      <p:sp>
        <p:nvSpPr>
          <p:cNvPr id="72707" name="Rectangle 2"/>
          <p:cNvSpPr>
            <a:spLocks noGrp="1" noRot="1" noChangeAspect="1" noChangeArrowheads="1" noTextEdit="1"/>
          </p:cNvSpPr>
          <p:nvPr>
            <p:ph type="sldImg"/>
          </p:nvPr>
        </p:nvSpPr>
        <p:spPr>
          <a:xfrm>
            <a:off x="1144588" y="685800"/>
            <a:ext cx="4572000" cy="3429000"/>
          </a:xfrm>
          <a:ln/>
        </p:spPr>
      </p:sp>
      <p:sp>
        <p:nvSpPr>
          <p:cNvPr id="72708"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1748615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D393F62-E880-42B1-B4BC-32986036E4CB}" type="slidenum">
              <a:rPr lang="en-US" altLang="en-US" smtClean="0"/>
              <a:pPr/>
              <a:t>5</a:t>
            </a:fld>
            <a:endParaRPr lang="en-US" altLang="en-US" dirty="0" smtClean="0"/>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endParaRPr lang="en-US" altLang="en-US" dirty="0" smtClean="0"/>
          </a:p>
        </p:txBody>
      </p:sp>
    </p:spTree>
    <p:extLst>
      <p:ext uri="{BB962C8B-B14F-4D97-AF65-F5344CB8AC3E}">
        <p14:creationId xmlns:p14="http://schemas.microsoft.com/office/powerpoint/2010/main" val="13057427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05B4A30-622E-485F-8C09-00FA627C8936}" type="slidenum">
              <a:rPr lang="en-US" altLang="en-US" smtClean="0"/>
              <a:pPr/>
              <a:t>58</a:t>
            </a:fld>
            <a:endParaRPr lang="en-US" altLang="en-US" smtClean="0"/>
          </a:p>
        </p:txBody>
      </p:sp>
      <p:sp>
        <p:nvSpPr>
          <p:cNvPr id="63491" name="Rectangle 2"/>
          <p:cNvSpPr>
            <a:spLocks noGrp="1" noRot="1" noChangeAspect="1" noChangeArrowheads="1" noTextEdit="1"/>
          </p:cNvSpPr>
          <p:nvPr>
            <p:ph type="sldImg"/>
          </p:nvPr>
        </p:nvSpPr>
        <p:spPr>
          <a:xfrm>
            <a:off x="1144588" y="685800"/>
            <a:ext cx="4572000" cy="3429000"/>
          </a:xfrm>
          <a:ln/>
        </p:spPr>
      </p:sp>
      <p:sp>
        <p:nvSpPr>
          <p:cNvPr id="6349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766471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0B8D8DB-3F2D-4FE9-9C84-704580199006}" type="slidenum">
              <a:rPr lang="en-US" altLang="en-US" smtClean="0"/>
              <a:pPr/>
              <a:t>62</a:t>
            </a:fld>
            <a:endParaRPr lang="en-US" altLang="en-US" dirty="0" smtClean="0"/>
          </a:p>
        </p:txBody>
      </p:sp>
      <p:sp>
        <p:nvSpPr>
          <p:cNvPr id="79875" name="Rectangle 2"/>
          <p:cNvSpPr>
            <a:spLocks noGrp="1" noRot="1" noChangeAspect="1" noChangeArrowheads="1" noTextEdit="1"/>
          </p:cNvSpPr>
          <p:nvPr>
            <p:ph type="sldImg"/>
          </p:nvPr>
        </p:nvSpPr>
        <p:spPr>
          <a:xfrm>
            <a:off x="1144588" y="685800"/>
            <a:ext cx="4572000" cy="3429000"/>
          </a:xfrm>
          <a:ln/>
        </p:spPr>
      </p:sp>
      <p:sp>
        <p:nvSpPr>
          <p:cNvPr id="79876"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15706526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52DA562-127D-4ABD-B487-8B0B1D3A2A4D}" type="slidenum">
              <a:rPr lang="en-US" altLang="en-US" smtClean="0"/>
              <a:pPr/>
              <a:t>64</a:t>
            </a:fld>
            <a:endParaRPr lang="en-US" altLang="en-US" dirty="0" smtClean="0"/>
          </a:p>
        </p:txBody>
      </p:sp>
      <p:sp>
        <p:nvSpPr>
          <p:cNvPr id="82947" name="Rectangle 2"/>
          <p:cNvSpPr>
            <a:spLocks noGrp="1" noRot="1" noChangeAspect="1" noChangeArrowheads="1" noTextEdit="1"/>
          </p:cNvSpPr>
          <p:nvPr>
            <p:ph type="sldImg"/>
          </p:nvPr>
        </p:nvSpPr>
        <p:spPr>
          <a:xfrm>
            <a:off x="1144588" y="685800"/>
            <a:ext cx="4572000" cy="3429000"/>
          </a:xfrm>
          <a:ln/>
        </p:spPr>
      </p:sp>
      <p:sp>
        <p:nvSpPr>
          <p:cNvPr id="82948"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33535431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0EB9320-7DDD-4056-BCDE-D50325ED51C9}" type="slidenum">
              <a:rPr lang="en-US" altLang="en-US" smtClean="0"/>
              <a:pPr/>
              <a:t>70</a:t>
            </a:fld>
            <a:endParaRPr lang="en-US" altLang="en-US" dirty="0" smtClean="0"/>
          </a:p>
        </p:txBody>
      </p:sp>
      <p:sp>
        <p:nvSpPr>
          <p:cNvPr id="90115" name="Rectangle 2"/>
          <p:cNvSpPr>
            <a:spLocks noGrp="1" noRot="1" noChangeAspect="1" noChangeArrowheads="1" noTextEdit="1"/>
          </p:cNvSpPr>
          <p:nvPr>
            <p:ph type="sldImg"/>
          </p:nvPr>
        </p:nvSpPr>
        <p:spPr>
          <a:xfrm>
            <a:off x="1144588" y="685800"/>
            <a:ext cx="4572000" cy="3429000"/>
          </a:xfrm>
          <a:ln/>
        </p:spPr>
      </p:sp>
      <p:sp>
        <p:nvSpPr>
          <p:cNvPr id="90116"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36910827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642DB9A-85D5-4B26-865F-E249D5CE239D}" type="slidenum">
              <a:rPr lang="en-US" altLang="en-US" smtClean="0"/>
              <a:pPr/>
              <a:t>71</a:t>
            </a:fld>
            <a:endParaRPr lang="en-US" altLang="en-US" dirty="0" smtClean="0"/>
          </a:p>
        </p:txBody>
      </p:sp>
      <p:sp>
        <p:nvSpPr>
          <p:cNvPr id="92163" name="Rectangle 2"/>
          <p:cNvSpPr>
            <a:spLocks noGrp="1" noRot="1" noChangeAspect="1" noChangeArrowheads="1" noTextEdit="1"/>
          </p:cNvSpPr>
          <p:nvPr>
            <p:ph type="sldImg"/>
          </p:nvPr>
        </p:nvSpPr>
        <p:spPr>
          <a:xfrm>
            <a:off x="1144588" y="685800"/>
            <a:ext cx="4572000" cy="3429000"/>
          </a:xfrm>
          <a:ln/>
        </p:spPr>
      </p:sp>
      <p:sp>
        <p:nvSpPr>
          <p:cNvPr id="92164"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22410359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B86153-3EDD-4D04-A15E-4F97CBFF6BD6}" type="slidenum">
              <a:rPr lang="en-US" altLang="en-US" smtClean="0"/>
              <a:pPr/>
              <a:t>74</a:t>
            </a:fld>
            <a:endParaRPr lang="en-US" altLang="en-US" dirty="0" smtClean="0"/>
          </a:p>
        </p:txBody>
      </p:sp>
      <p:sp>
        <p:nvSpPr>
          <p:cNvPr id="96259" name="Rectangle 2"/>
          <p:cNvSpPr>
            <a:spLocks noGrp="1" noRot="1" noChangeAspect="1" noChangeArrowheads="1" noTextEdit="1"/>
          </p:cNvSpPr>
          <p:nvPr>
            <p:ph type="sldImg"/>
          </p:nvPr>
        </p:nvSpPr>
        <p:spPr>
          <a:xfrm>
            <a:off x="1144588" y="685800"/>
            <a:ext cx="4572000" cy="3429000"/>
          </a:xfrm>
          <a:ln/>
        </p:spPr>
      </p:sp>
      <p:sp>
        <p:nvSpPr>
          <p:cNvPr id="96260"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1907109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A333AF6-1CCA-453F-B2A8-07802A5E3668}" type="slidenum">
              <a:rPr lang="en-US" altLang="en-US" smtClean="0"/>
              <a:pPr/>
              <a:t>6</a:t>
            </a:fld>
            <a:endParaRPr lang="en-US" altLang="en-US" dirty="0"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r>
              <a:rPr lang="en-US" altLang="en-US" dirty="0" smtClean="0"/>
              <a:t>Edited heading ; added connection to Q/CSS in last point</a:t>
            </a:r>
          </a:p>
        </p:txBody>
      </p:sp>
    </p:spTree>
    <p:extLst>
      <p:ext uri="{BB962C8B-B14F-4D97-AF65-F5344CB8AC3E}">
        <p14:creationId xmlns:p14="http://schemas.microsoft.com/office/powerpoint/2010/main" val="38481736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8996D64-061C-4028-A05D-E4AE08DB4B87}" type="slidenum">
              <a:rPr lang="en-US" altLang="en-US" smtClean="0"/>
              <a:pPr/>
              <a:t>7</a:t>
            </a:fld>
            <a:endParaRPr lang="en-US" altLang="en-US" dirty="0" smtClean="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endParaRPr lang="en-US" altLang="en-US" dirty="0" smtClean="0"/>
          </a:p>
        </p:txBody>
      </p:sp>
    </p:spTree>
    <p:extLst>
      <p:ext uri="{BB962C8B-B14F-4D97-AF65-F5344CB8AC3E}">
        <p14:creationId xmlns:p14="http://schemas.microsoft.com/office/powerpoint/2010/main" val="1457594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CF5EBE2-B56E-4651-A53C-8623E4BA82D4}" type="slidenum">
              <a:rPr lang="en-US" altLang="en-US" smtClean="0"/>
              <a:pPr/>
              <a:t>8</a:t>
            </a:fld>
            <a:endParaRPr lang="en-US" altLang="en-US" dirty="0" smtClean="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endParaRPr lang="en-US" altLang="en-US" dirty="0" smtClean="0"/>
          </a:p>
        </p:txBody>
      </p:sp>
    </p:spTree>
    <p:extLst>
      <p:ext uri="{BB962C8B-B14F-4D97-AF65-F5344CB8AC3E}">
        <p14:creationId xmlns:p14="http://schemas.microsoft.com/office/powerpoint/2010/main" val="2146599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2CCDB9F-BC4D-4334-9905-9F0F4D37FD28}" type="slidenum">
              <a:rPr lang="en-US" altLang="en-US" smtClean="0"/>
              <a:pPr/>
              <a:t>9</a:t>
            </a:fld>
            <a:endParaRPr lang="en-US" altLang="en-US" dirty="0"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dirty="0" smtClean="0"/>
          </a:p>
        </p:txBody>
      </p:sp>
    </p:spTree>
    <p:extLst>
      <p:ext uri="{BB962C8B-B14F-4D97-AF65-F5344CB8AC3E}">
        <p14:creationId xmlns:p14="http://schemas.microsoft.com/office/powerpoint/2010/main" val="2948955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BFDA7A4-7425-47FE-A5B4-031138A2A632}" type="slidenum">
              <a:rPr lang="en-US" altLang="en-US" smtClean="0"/>
              <a:pPr/>
              <a:t>10</a:t>
            </a:fld>
            <a:endParaRPr lang="en-US" altLang="en-US" dirty="0"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r>
              <a:rPr lang="en-US" altLang="en-US" dirty="0" smtClean="0"/>
              <a:t>Added two points</a:t>
            </a:r>
          </a:p>
        </p:txBody>
      </p:sp>
    </p:spTree>
    <p:extLst>
      <p:ext uri="{BB962C8B-B14F-4D97-AF65-F5344CB8AC3E}">
        <p14:creationId xmlns:p14="http://schemas.microsoft.com/office/powerpoint/2010/main" val="4063956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9ECB97D6-92B6-4AF1-8C1B-E5E767639E75}" type="datetime1">
              <a:rPr lang="en-US" altLang="en-US"/>
              <a:pPr>
                <a:defRPr/>
              </a:pPr>
              <a:t>7/17/2021</a:t>
            </a:fld>
            <a:endParaRPr lang="en-US" alt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dirty="0"/>
              <a:t>CSCI 3907-80/CSCI6444-10 Big Data and Analytics</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dirty="0"/>
              <a:t>11-</a:t>
            </a:r>
            <a:fld id="{41967919-E501-4B23-A0A3-8B8A55665C85}" type="slidenum">
              <a:rPr lang="en-US" altLang="en-US"/>
              <a:pPr>
                <a:defRPr/>
              </a:pPr>
              <a:t>‹#›</a:t>
            </a:fld>
            <a:endParaRPr lang="en-US" altLang="en-US" dirty="0"/>
          </a:p>
        </p:txBody>
      </p:sp>
    </p:spTree>
    <p:extLst>
      <p:ext uri="{BB962C8B-B14F-4D97-AF65-F5344CB8AC3E}">
        <p14:creationId xmlns:p14="http://schemas.microsoft.com/office/powerpoint/2010/main" val="3858393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0B04DC59-14DD-4020-85E1-C3E118F0FAF9}" type="datetime1">
              <a:rPr lang="en-US" altLang="en-US"/>
              <a:pPr>
                <a:defRPr/>
              </a:pPr>
              <a:t>7/17/2021</a:t>
            </a:fld>
            <a:endParaRPr lang="en-US" alt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dirty="0"/>
              <a:t>CSCI 3907-80/CSCI6444-10 Big Data and Analytics</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dirty="0"/>
              <a:t>11-</a:t>
            </a:r>
            <a:fld id="{92BF0AAE-473B-46A7-AE6A-5F27E857D8AF}" type="slidenum">
              <a:rPr lang="en-US" altLang="en-US"/>
              <a:pPr>
                <a:defRPr/>
              </a:pPr>
              <a:t>‹#›</a:t>
            </a:fld>
            <a:endParaRPr lang="en-US" altLang="en-US" dirty="0"/>
          </a:p>
        </p:txBody>
      </p:sp>
    </p:spTree>
    <p:extLst>
      <p:ext uri="{BB962C8B-B14F-4D97-AF65-F5344CB8AC3E}">
        <p14:creationId xmlns:p14="http://schemas.microsoft.com/office/powerpoint/2010/main" val="3867385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6218F781-42B3-4CC6-9FD1-D15552961CBF}" type="datetime1">
              <a:rPr lang="en-US" altLang="en-US"/>
              <a:pPr>
                <a:defRPr/>
              </a:pPr>
              <a:t>7/17/2021</a:t>
            </a:fld>
            <a:endParaRPr lang="en-US" alt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dirty="0"/>
              <a:t>CSCI 3907-80/CSCI6444-10 Big Data and Analytics</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dirty="0"/>
              <a:t>11-</a:t>
            </a:r>
            <a:fld id="{B81CD993-5541-4C45-ACA2-F71EAC1C59CB}" type="slidenum">
              <a:rPr lang="en-US" altLang="en-US"/>
              <a:pPr>
                <a:defRPr/>
              </a:pPr>
              <a:t>‹#›</a:t>
            </a:fld>
            <a:endParaRPr lang="en-US" altLang="en-US" dirty="0"/>
          </a:p>
        </p:txBody>
      </p:sp>
    </p:spTree>
    <p:extLst>
      <p:ext uri="{BB962C8B-B14F-4D97-AF65-F5344CB8AC3E}">
        <p14:creationId xmlns:p14="http://schemas.microsoft.com/office/powerpoint/2010/main" val="1777255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43000"/>
            <a:ext cx="4038600" cy="5059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038600" cy="5059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B688C1C5-FADD-48C0-BE99-11BC8FC93CE2}" type="datetime1">
              <a:rPr lang="en-US" altLang="en-US"/>
              <a:pPr>
                <a:defRPr/>
              </a:pPr>
              <a:t>7/17/2021</a:t>
            </a:fld>
            <a:endParaRPr lang="en-US" alt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dirty="0"/>
              <a:t>CSCI 3907-80/CSCI6444-10 Big Data and Analytics</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dirty="0"/>
              <a:t>11-</a:t>
            </a:r>
            <a:fld id="{C1C5FC4D-3F9B-477B-83B1-C87AB7790EE2}" type="slidenum">
              <a:rPr lang="en-US" altLang="en-US"/>
              <a:pPr>
                <a:defRPr/>
              </a:pPr>
              <a:t>‹#›</a:t>
            </a:fld>
            <a:endParaRPr lang="en-US" altLang="en-US" dirty="0"/>
          </a:p>
        </p:txBody>
      </p:sp>
    </p:spTree>
    <p:extLst>
      <p:ext uri="{BB962C8B-B14F-4D97-AF65-F5344CB8AC3E}">
        <p14:creationId xmlns:p14="http://schemas.microsoft.com/office/powerpoint/2010/main" val="2330609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8D72861D-A127-437E-9381-EA1CF3E87301}" type="datetime1">
              <a:rPr lang="en-US" altLang="en-US"/>
              <a:pPr>
                <a:defRPr/>
              </a:pPr>
              <a:t>7/17/2021</a:t>
            </a:fld>
            <a:endParaRPr lang="en-US" altLang="en-US" dirty="0"/>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en-US" dirty="0"/>
              <a:t>CSCI 3907-80/CSCI6444-10 Big Data and Analytics</a:t>
            </a:r>
          </a:p>
        </p:txBody>
      </p:sp>
      <p:sp>
        <p:nvSpPr>
          <p:cNvPr id="9" name="Rectangle 6"/>
          <p:cNvSpPr>
            <a:spLocks noGrp="1" noChangeArrowheads="1"/>
          </p:cNvSpPr>
          <p:nvPr>
            <p:ph type="sldNum" sz="quarter" idx="12"/>
          </p:nvPr>
        </p:nvSpPr>
        <p:spPr>
          <a:ln/>
        </p:spPr>
        <p:txBody>
          <a:bodyPr/>
          <a:lstStyle>
            <a:lvl1pPr>
              <a:defRPr/>
            </a:lvl1pPr>
          </a:lstStyle>
          <a:p>
            <a:pPr>
              <a:defRPr/>
            </a:pPr>
            <a:r>
              <a:rPr lang="en-US" altLang="en-US" dirty="0"/>
              <a:t>11-</a:t>
            </a:r>
            <a:fld id="{70DDDBD8-67B7-48D1-ADC8-3F107EBAC049}" type="slidenum">
              <a:rPr lang="en-US" altLang="en-US"/>
              <a:pPr>
                <a:defRPr/>
              </a:pPr>
              <a:t>‹#›</a:t>
            </a:fld>
            <a:endParaRPr lang="en-US" altLang="en-US" dirty="0"/>
          </a:p>
        </p:txBody>
      </p:sp>
    </p:spTree>
    <p:extLst>
      <p:ext uri="{BB962C8B-B14F-4D97-AF65-F5344CB8AC3E}">
        <p14:creationId xmlns:p14="http://schemas.microsoft.com/office/powerpoint/2010/main" val="104549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2C5D3BA0-0A01-490E-94BE-8C9AF141D831}" type="datetime1">
              <a:rPr lang="en-US" altLang="en-US"/>
              <a:pPr>
                <a:defRPr/>
              </a:pPr>
              <a:t>7/17/2021</a:t>
            </a:fld>
            <a:endParaRPr lang="en-US" altLang="en-US" dirty="0"/>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en-US" dirty="0"/>
              <a:t>CSCI 3907-80/CSCI6444-10 Big Data and Analytics</a:t>
            </a:r>
          </a:p>
        </p:txBody>
      </p:sp>
      <p:sp>
        <p:nvSpPr>
          <p:cNvPr id="5" name="Rectangle 6"/>
          <p:cNvSpPr>
            <a:spLocks noGrp="1" noChangeArrowheads="1"/>
          </p:cNvSpPr>
          <p:nvPr>
            <p:ph type="sldNum" sz="quarter" idx="12"/>
          </p:nvPr>
        </p:nvSpPr>
        <p:spPr>
          <a:ln/>
        </p:spPr>
        <p:txBody>
          <a:bodyPr/>
          <a:lstStyle>
            <a:lvl1pPr>
              <a:defRPr/>
            </a:lvl1pPr>
          </a:lstStyle>
          <a:p>
            <a:pPr>
              <a:defRPr/>
            </a:pPr>
            <a:r>
              <a:rPr lang="en-US" altLang="en-US" dirty="0"/>
              <a:t>11-</a:t>
            </a:r>
            <a:fld id="{2A901B44-BE63-436E-92D4-AC255A8BA8EC}" type="slidenum">
              <a:rPr lang="en-US" altLang="en-US"/>
              <a:pPr>
                <a:defRPr/>
              </a:pPr>
              <a:t>‹#›</a:t>
            </a:fld>
            <a:endParaRPr lang="en-US" altLang="en-US" dirty="0"/>
          </a:p>
        </p:txBody>
      </p:sp>
    </p:spTree>
    <p:extLst>
      <p:ext uri="{BB962C8B-B14F-4D97-AF65-F5344CB8AC3E}">
        <p14:creationId xmlns:p14="http://schemas.microsoft.com/office/powerpoint/2010/main" val="1857050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5A9ABC3E-FEE9-4239-95D1-4CFE82692744}" type="datetime1">
              <a:rPr lang="en-US" altLang="en-US"/>
              <a:pPr>
                <a:defRPr/>
              </a:pPr>
              <a:t>7/17/2021</a:t>
            </a:fld>
            <a:endParaRPr lang="en-US" alt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en-US" dirty="0"/>
              <a:t>CSCI 3907-80/CSCI6444-10 Big Data and Analytics</a:t>
            </a:r>
          </a:p>
        </p:txBody>
      </p:sp>
      <p:sp>
        <p:nvSpPr>
          <p:cNvPr id="4" name="Rectangle 6"/>
          <p:cNvSpPr>
            <a:spLocks noGrp="1" noChangeArrowheads="1"/>
          </p:cNvSpPr>
          <p:nvPr>
            <p:ph type="sldNum" sz="quarter" idx="12"/>
          </p:nvPr>
        </p:nvSpPr>
        <p:spPr>
          <a:ln/>
        </p:spPr>
        <p:txBody>
          <a:bodyPr/>
          <a:lstStyle>
            <a:lvl1pPr>
              <a:defRPr/>
            </a:lvl1pPr>
          </a:lstStyle>
          <a:p>
            <a:pPr>
              <a:defRPr/>
            </a:pPr>
            <a:r>
              <a:rPr lang="en-US" altLang="en-US" dirty="0"/>
              <a:t>11-</a:t>
            </a:r>
            <a:fld id="{7A131282-6858-4D6F-8669-7DF4DCCC9665}" type="slidenum">
              <a:rPr lang="en-US" altLang="en-US"/>
              <a:pPr>
                <a:defRPr/>
              </a:pPr>
              <a:t>‹#›</a:t>
            </a:fld>
            <a:endParaRPr lang="en-US" altLang="en-US" dirty="0"/>
          </a:p>
        </p:txBody>
      </p:sp>
    </p:spTree>
    <p:extLst>
      <p:ext uri="{BB962C8B-B14F-4D97-AF65-F5344CB8AC3E}">
        <p14:creationId xmlns:p14="http://schemas.microsoft.com/office/powerpoint/2010/main" val="155205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143000"/>
            <a:ext cx="4038600" cy="5059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038600" cy="5059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4335A15A-5ED2-4B15-87FB-690FBA84F2A0}" type="datetime1">
              <a:rPr lang="en-US" altLang="en-US"/>
              <a:pPr>
                <a:defRPr/>
              </a:pPr>
              <a:t>7/17/2021</a:t>
            </a:fld>
            <a:endParaRPr lang="en-US" alt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dirty="0"/>
              <a:t>CSCI 3907-80/CSCI6444-10 Big Data and Analytics</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dirty="0"/>
              <a:t>11-</a:t>
            </a:r>
            <a:fld id="{CC0358FA-F211-4AF7-956D-BD20E734CFFB}" type="slidenum">
              <a:rPr lang="en-US" altLang="en-US"/>
              <a:pPr>
                <a:defRPr/>
              </a:pPr>
              <a:t>‹#›</a:t>
            </a:fld>
            <a:endParaRPr lang="en-US" altLang="en-US" dirty="0"/>
          </a:p>
        </p:txBody>
      </p:sp>
    </p:spTree>
    <p:extLst>
      <p:ext uri="{BB962C8B-B14F-4D97-AF65-F5344CB8AC3E}">
        <p14:creationId xmlns:p14="http://schemas.microsoft.com/office/powerpoint/2010/main" val="1265012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71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143000"/>
            <a:ext cx="8229600" cy="505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8400"/>
            <a:ext cx="1600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fld id="{A48121CA-4B24-470C-A960-C4EE77DCD823}" type="datetime1">
              <a:rPr lang="en-US" altLang="en-US"/>
              <a:pPr>
                <a:defRPr/>
              </a:pPr>
              <a:t>7/17/2021</a:t>
            </a:fld>
            <a:endParaRPr lang="en-US" altLang="en-US" dirty="0"/>
          </a:p>
        </p:txBody>
      </p:sp>
      <p:sp>
        <p:nvSpPr>
          <p:cNvPr id="1029" name="Rectangle 5"/>
          <p:cNvSpPr>
            <a:spLocks noGrp="1" noChangeArrowheads="1"/>
          </p:cNvSpPr>
          <p:nvPr>
            <p:ph type="ftr" sz="quarter" idx="3"/>
          </p:nvPr>
        </p:nvSpPr>
        <p:spPr bwMode="auto">
          <a:xfrm>
            <a:off x="2286000" y="6248400"/>
            <a:ext cx="45720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r>
              <a:rPr lang="en-US" altLang="en-US" dirty="0"/>
              <a:t>CSCI 3907-80/CSCI6444-10 Big Data and Analytics</a:t>
            </a:r>
          </a:p>
        </p:txBody>
      </p:sp>
      <p:sp>
        <p:nvSpPr>
          <p:cNvPr id="1030" name="Rectangle 6"/>
          <p:cNvSpPr>
            <a:spLocks noGrp="1" noChangeArrowheads="1"/>
          </p:cNvSpPr>
          <p:nvPr>
            <p:ph type="sldNum" sz="quarter" idx="4"/>
          </p:nvPr>
        </p:nvSpPr>
        <p:spPr bwMode="auto">
          <a:xfrm>
            <a:off x="6934200" y="6248400"/>
            <a:ext cx="1066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r>
              <a:rPr lang="en-US" altLang="en-US" dirty="0"/>
              <a:t>11-</a:t>
            </a:r>
            <a:fld id="{E6B6B18D-5BC3-4D1C-8B15-A50980724EC2}" type="slidenum">
              <a:rPr lang="en-US" altLang="en-US"/>
              <a:pPr>
                <a:defRPr/>
              </a:pPr>
              <a:t>‹#›</a:t>
            </a:fld>
            <a:endParaRPr lang="en-US" altLang="en-US" dirty="0"/>
          </a:p>
        </p:txBody>
      </p:sp>
      <p:pic>
        <p:nvPicPr>
          <p:cNvPr id="1031" name="Picture 12" descr="GWLogo"/>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8153400" y="5029200"/>
            <a:ext cx="868363"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 Box 8"/>
          <p:cNvSpPr txBox="1">
            <a:spLocks noChangeArrowheads="1"/>
          </p:cNvSpPr>
          <p:nvPr userDrawn="1"/>
        </p:nvSpPr>
        <p:spPr bwMode="auto">
          <a:xfrm>
            <a:off x="3651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dirty="0" smtClean="0"/>
          </a:p>
        </p:txBody>
      </p:sp>
      <p:sp>
        <p:nvSpPr>
          <p:cNvPr id="1033" name="Line 9"/>
          <p:cNvSpPr>
            <a:spLocks noChangeShapeType="1"/>
          </p:cNvSpPr>
          <p:nvPr userDrawn="1"/>
        </p:nvSpPr>
        <p:spPr bwMode="auto">
          <a:xfrm>
            <a:off x="533400" y="990600"/>
            <a:ext cx="815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Lst>
  <p:hf hdr="0"/>
  <p:txStyles>
    <p:titleStyle>
      <a:lvl1pPr algn="ctr" rtl="0" eaLnBrk="0" fontAlgn="base" hangingPunct="0">
        <a:spcBef>
          <a:spcPct val="0"/>
        </a:spcBef>
        <a:spcAft>
          <a:spcPct val="0"/>
        </a:spcAft>
        <a:defRPr sz="2400" b="1" kern="1200">
          <a:solidFill>
            <a:schemeClr val="tx2"/>
          </a:solidFill>
          <a:latin typeface="+mj-lt"/>
          <a:ea typeface="+mj-ea"/>
          <a:cs typeface="+mj-cs"/>
        </a:defRPr>
      </a:lvl1pPr>
      <a:lvl2pPr algn="ctr" rtl="0" eaLnBrk="0" fontAlgn="base" hangingPunct="0">
        <a:spcBef>
          <a:spcPct val="0"/>
        </a:spcBef>
        <a:spcAft>
          <a:spcPct val="0"/>
        </a:spcAft>
        <a:defRPr sz="2400" b="1">
          <a:solidFill>
            <a:schemeClr val="tx2"/>
          </a:solidFill>
          <a:latin typeface="Arial" panose="020B0604020202020204" pitchFamily="34" charset="0"/>
        </a:defRPr>
      </a:lvl2pPr>
      <a:lvl3pPr algn="ctr" rtl="0" eaLnBrk="0" fontAlgn="base" hangingPunct="0">
        <a:spcBef>
          <a:spcPct val="0"/>
        </a:spcBef>
        <a:spcAft>
          <a:spcPct val="0"/>
        </a:spcAft>
        <a:defRPr sz="2400" b="1">
          <a:solidFill>
            <a:schemeClr val="tx2"/>
          </a:solidFill>
          <a:latin typeface="Arial" panose="020B0604020202020204" pitchFamily="34" charset="0"/>
        </a:defRPr>
      </a:lvl3pPr>
      <a:lvl4pPr algn="ctr" rtl="0" eaLnBrk="0" fontAlgn="base" hangingPunct="0">
        <a:spcBef>
          <a:spcPct val="0"/>
        </a:spcBef>
        <a:spcAft>
          <a:spcPct val="0"/>
        </a:spcAft>
        <a:defRPr sz="2400" b="1">
          <a:solidFill>
            <a:schemeClr val="tx2"/>
          </a:solidFill>
          <a:latin typeface="Arial" panose="020B0604020202020204" pitchFamily="34" charset="0"/>
        </a:defRPr>
      </a:lvl4pPr>
      <a:lvl5pPr algn="ctr" rtl="0" eaLnBrk="0" fontAlgn="base" hangingPunct="0">
        <a:spcBef>
          <a:spcPct val="0"/>
        </a:spcBef>
        <a:spcAft>
          <a:spcPct val="0"/>
        </a:spcAft>
        <a:defRPr sz="2400" b="1">
          <a:solidFill>
            <a:schemeClr val="tx2"/>
          </a:solidFill>
          <a:latin typeface="Arial" panose="020B0604020202020204" pitchFamily="34" charset="0"/>
        </a:defRPr>
      </a:lvl5pPr>
      <a:lvl6pPr marL="457200" algn="ctr" rtl="0" fontAlgn="base">
        <a:spcBef>
          <a:spcPct val="0"/>
        </a:spcBef>
        <a:spcAft>
          <a:spcPct val="0"/>
        </a:spcAft>
        <a:defRPr sz="2400" b="1">
          <a:solidFill>
            <a:schemeClr val="tx2"/>
          </a:solidFill>
          <a:latin typeface="Arial" panose="020B0604020202020204" pitchFamily="34" charset="0"/>
        </a:defRPr>
      </a:lvl6pPr>
      <a:lvl7pPr marL="914400" algn="ctr" rtl="0" fontAlgn="base">
        <a:spcBef>
          <a:spcPct val="0"/>
        </a:spcBef>
        <a:spcAft>
          <a:spcPct val="0"/>
        </a:spcAft>
        <a:defRPr sz="2400" b="1">
          <a:solidFill>
            <a:schemeClr val="tx2"/>
          </a:solidFill>
          <a:latin typeface="Arial" panose="020B0604020202020204" pitchFamily="34" charset="0"/>
        </a:defRPr>
      </a:lvl7pPr>
      <a:lvl8pPr marL="1371600" algn="ctr" rtl="0" fontAlgn="base">
        <a:spcBef>
          <a:spcPct val="0"/>
        </a:spcBef>
        <a:spcAft>
          <a:spcPct val="0"/>
        </a:spcAft>
        <a:defRPr sz="2400" b="1">
          <a:solidFill>
            <a:schemeClr val="tx2"/>
          </a:solidFill>
          <a:latin typeface="Arial" panose="020B0604020202020204" pitchFamily="34" charset="0"/>
        </a:defRPr>
      </a:lvl8pPr>
      <a:lvl9pPr marL="1828800" algn="ctr" rtl="0" fontAlgn="base">
        <a:spcBef>
          <a:spcPct val="0"/>
        </a:spcBef>
        <a:spcAft>
          <a:spcPct val="0"/>
        </a:spcAft>
        <a:defRPr sz="24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image" Target="../media/image33.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bitstorm.org/gameoflife/"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en.wikipedia.org/wiki/Thomas_Schelling" TargetMode="External"/><Relationship Id="rId2" Type="http://schemas.openxmlformats.org/officeDocument/2006/relationships/hyperlink" Target="http://tcf.org/blog/detail/racial-segregation-is-still-a-problem"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36.xml.rels><?xml version="1.0" encoding="UTF-8" standalone="yes"?>
<Relationships xmlns="http://schemas.openxmlformats.org/package/2006/relationships"><Relationship Id="rId3" Type="http://schemas.openxmlformats.org/officeDocument/2006/relationships/hyperlink" Target="http://www2.econ.iastate.edu/tesfatsi/demos/schelling/schellhp.htm" TargetMode="External"/><Relationship Id="rId2" Type="http://schemas.openxmlformats.org/officeDocument/2006/relationships/hyperlink" Target="https://en.wikipedia.org/wiki/Game_theory" TargetMode="External"/><Relationship Id="rId1" Type="http://schemas.openxmlformats.org/officeDocument/2006/relationships/slideLayout" Target="../slideLayouts/slideLayout2.xml"/><Relationship Id="rId5" Type="http://schemas.openxmlformats.org/officeDocument/2006/relationships/image" Target="../media/image42.jpeg"/><Relationship Id="rId4" Type="http://schemas.openxmlformats.org/officeDocument/2006/relationships/hyperlink" Target="https://ncase.me/polygons/"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notesSlide" Target="../notesSlides/notesSlide22.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3.wmf"/><Relationship Id="rId5" Type="http://schemas.openxmlformats.org/officeDocument/2006/relationships/oleObject" Target="../embeddings/oleObject1.bin"/><Relationship Id="rId4" Type="http://schemas.openxmlformats.org/officeDocument/2006/relationships/image" Target="../media/image45.png"/><Relationship Id="rId9" Type="http://schemas.openxmlformats.org/officeDocument/2006/relationships/image" Target="../media/image46.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8.jpe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51.png"/><Relationship Id="rId2" Type="http://schemas.openxmlformats.org/officeDocument/2006/relationships/slideLayout" Target="../slideLayouts/slideLayout8.xml"/><Relationship Id="rId1" Type="http://schemas.openxmlformats.org/officeDocument/2006/relationships/vmlDrawing" Target="../drawings/vmlDrawing2.vml"/><Relationship Id="rId6" Type="http://schemas.openxmlformats.org/officeDocument/2006/relationships/image" Target="../media/image50.png"/><Relationship Id="rId5" Type="http://schemas.openxmlformats.org/officeDocument/2006/relationships/image" Target="../media/image49.emf"/><Relationship Id="rId4" Type="http://schemas.openxmlformats.org/officeDocument/2006/relationships/oleObject" Target="../embeddings/oleObject3.bin"/></Relationships>
</file>

<file path=ppt/slides/_rels/slide42.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notesSlide" Target="../notesSlides/notesSlide25.xml"/><Relationship Id="rId7" Type="http://schemas.openxmlformats.org/officeDocument/2006/relationships/image" Target="../media/image53.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52.emf"/><Relationship Id="rId4" Type="http://schemas.openxmlformats.org/officeDocument/2006/relationships/oleObject" Target="../embeddings/oleObject4.bin"/></Relationships>
</file>

<file path=ppt/slides/_rels/slide43.xml.rels><?xml version="1.0" encoding="UTF-8" standalone="yes"?>
<Relationships xmlns="http://schemas.openxmlformats.org/package/2006/relationships"><Relationship Id="rId8" Type="http://schemas.openxmlformats.org/officeDocument/2006/relationships/image" Target="../media/image49.emf"/><Relationship Id="rId3" Type="http://schemas.openxmlformats.org/officeDocument/2006/relationships/notesSlide" Target="../notesSlides/notesSlide26.xml"/><Relationship Id="rId7" Type="http://schemas.openxmlformats.org/officeDocument/2006/relationships/oleObject" Target="../embeddings/oleObject7.bin"/><Relationship Id="rId2" Type="http://schemas.openxmlformats.org/officeDocument/2006/relationships/slideLayout" Target="../slideLayouts/slideLayout8.xml"/><Relationship Id="rId1" Type="http://schemas.openxmlformats.org/officeDocument/2006/relationships/vmlDrawing" Target="../drawings/vmlDrawing4.vml"/><Relationship Id="rId6" Type="http://schemas.openxmlformats.org/officeDocument/2006/relationships/image" Target="../media/image54.emf"/><Relationship Id="rId5" Type="http://schemas.openxmlformats.org/officeDocument/2006/relationships/oleObject" Target="../embeddings/oleObject6.bin"/><Relationship Id="rId4" Type="http://schemas.openxmlformats.org/officeDocument/2006/relationships/image" Target="../media/image50.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50.png"/><Relationship Id="rId5" Type="http://schemas.openxmlformats.org/officeDocument/2006/relationships/image" Target="../media/image55.emf"/><Relationship Id="rId4" Type="http://schemas.openxmlformats.org/officeDocument/2006/relationships/oleObject" Target="../embeddings/oleObject8.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50.png"/><Relationship Id="rId5" Type="http://schemas.openxmlformats.org/officeDocument/2006/relationships/image" Target="../media/image56.emf"/><Relationship Id="rId4" Type="http://schemas.openxmlformats.org/officeDocument/2006/relationships/oleObject" Target="../embeddings/oleObject9.bin"/></Relationships>
</file>

<file path=ppt/slides/_rels/slide46.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5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en.wikipedia.org/wiki/Russian_Empire" TargetMode="External"/><Relationship Id="rId2" Type="http://schemas.openxmlformats.org/officeDocument/2006/relationships/hyperlink" Target="https://en.wikipedia.org/wiki/British_Empire" TargetMode="External"/><Relationship Id="rId1" Type="http://schemas.openxmlformats.org/officeDocument/2006/relationships/slideLayout" Target="../slideLayouts/slideLayout2.xml"/><Relationship Id="rId5" Type="http://schemas.openxmlformats.org/officeDocument/2006/relationships/hyperlink" Target="https://en.wikipedia.org/wiki/Southern_Asia" TargetMode="External"/><Relationship Id="rId4" Type="http://schemas.openxmlformats.org/officeDocument/2006/relationships/hyperlink" Target="https://en.wikipedia.org/wiki/Central_Asia"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66.jpe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8.jp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www.georgetown.edu/departments/philosophy/faculty/bios/kuhn.htm" TargetMode="External"/><Relationship Id="rId2" Type="http://schemas.openxmlformats.org/officeDocument/2006/relationships/hyperlink" Target="http://plato.stanford.edu/entries/prisoner-dilemma/" TargetMode="External"/><Relationship Id="rId1" Type="http://schemas.openxmlformats.org/officeDocument/2006/relationships/slideLayout" Target="../slideLayouts/slideLayout2.xml"/><Relationship Id="rId6" Type="http://schemas.openxmlformats.org/officeDocument/2006/relationships/hyperlink" Target="http://plato.stanford.edu/entries/game-theory/" TargetMode="External"/><Relationship Id="rId5" Type="http://schemas.openxmlformats.org/officeDocument/2006/relationships/hyperlink" Target="http://www.lse.ac.uk/Depts/Philosophy/People/Academic.htm#alexander" TargetMode="External"/><Relationship Id="rId4" Type="http://schemas.openxmlformats.org/officeDocument/2006/relationships/hyperlink" Target="http://plato.stanford.edu/entries/game-evolutionary/"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2130425"/>
            <a:ext cx="7772400" cy="1470025"/>
          </a:xfrm>
        </p:spPr>
        <p:txBody>
          <a:bodyPr anchor="ctr"/>
          <a:lstStyle/>
          <a:p>
            <a:pPr eaLnBrk="1" hangingPunct="1"/>
            <a:r>
              <a:rPr lang="en-US" altLang="en-US" sz="2400" dirty="0" smtClean="0"/>
              <a:t>CS3907-80/CS6444-10: Big Data and Analytics</a:t>
            </a:r>
            <a:br>
              <a:rPr lang="en-US" altLang="en-US" sz="2400" dirty="0" smtClean="0"/>
            </a:br>
            <a:r>
              <a:rPr lang="en-US" altLang="en-US" sz="2400" dirty="0" smtClean="0"/>
              <a:t>Summer 2021</a:t>
            </a:r>
            <a:br>
              <a:rPr lang="en-US" altLang="en-US" sz="2400" dirty="0" smtClean="0"/>
            </a:br>
            <a:r>
              <a:rPr lang="en-US" altLang="en-US" sz="2400" dirty="0" smtClean="0"/>
              <a:t>Stephen H. Kaisler, D.Sc.</a:t>
            </a:r>
          </a:p>
        </p:txBody>
      </p:sp>
      <p:sp>
        <p:nvSpPr>
          <p:cNvPr id="4099" name="Rectangle 3"/>
          <p:cNvSpPr>
            <a:spLocks noGrp="1" noChangeArrowheads="1"/>
          </p:cNvSpPr>
          <p:nvPr>
            <p:ph type="subTitle" idx="1"/>
          </p:nvPr>
        </p:nvSpPr>
        <p:spPr>
          <a:xfrm>
            <a:off x="1371600" y="3886200"/>
            <a:ext cx="6400800" cy="1752600"/>
          </a:xfrm>
        </p:spPr>
        <p:txBody>
          <a:bodyPr/>
          <a:lstStyle/>
          <a:p>
            <a:pPr eaLnBrk="1" hangingPunct="1"/>
            <a:r>
              <a:rPr lang="en-US" altLang="en-US" dirty="0" smtClean="0"/>
              <a:t>Lecture 8 – </a:t>
            </a:r>
            <a:r>
              <a:rPr lang="en-US" altLang="en-US" smtClean="0"/>
              <a:t>Advanced Analytics</a:t>
            </a:r>
            <a:endParaRPr lang="en-US" altLang="en-US" dirty="0" smtClean="0"/>
          </a:p>
          <a:p>
            <a:pPr eaLnBrk="1" hangingPunct="1"/>
            <a:endParaRPr lang="en-US" altLang="en-US"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CSCI 3907-80/CSCI6444-10 Big Data and Analytics</a:t>
            </a:r>
          </a:p>
        </p:txBody>
      </p:sp>
      <p:sp>
        <p:nvSpPr>
          <p:cNvPr id="21507" name="Rectangle 2"/>
          <p:cNvSpPr>
            <a:spLocks noGrp="1" noChangeArrowheads="1"/>
          </p:cNvSpPr>
          <p:nvPr>
            <p:ph type="title"/>
          </p:nvPr>
        </p:nvSpPr>
        <p:spPr/>
        <p:txBody>
          <a:bodyPr/>
          <a:lstStyle/>
          <a:p>
            <a:r>
              <a:rPr lang="en-US" altLang="en-US" dirty="0" smtClean="0"/>
              <a:t>Q/CSS Challenges</a:t>
            </a:r>
          </a:p>
        </p:txBody>
      </p:sp>
      <p:sp>
        <p:nvSpPr>
          <p:cNvPr id="21508" name="Rectangle 3"/>
          <p:cNvSpPr>
            <a:spLocks noGrp="1" noChangeArrowheads="1"/>
          </p:cNvSpPr>
          <p:nvPr>
            <p:ph type="body" idx="1"/>
          </p:nvPr>
        </p:nvSpPr>
        <p:spPr/>
        <p:txBody>
          <a:bodyPr/>
          <a:lstStyle/>
          <a:p>
            <a:r>
              <a:rPr lang="en-US" altLang="en-US" sz="2000" dirty="0" smtClean="0"/>
              <a:t>Q/CSS is still an emerging discipline, but one that is mature in some areas</a:t>
            </a:r>
          </a:p>
          <a:p>
            <a:r>
              <a:rPr lang="en-US" altLang="en-US" sz="2000" dirty="0" smtClean="0"/>
              <a:t>Most systematic studies of human behavior that follow the scientific model of research have analyzed numbers:</a:t>
            </a:r>
          </a:p>
          <a:p>
            <a:pPr lvl="1"/>
            <a:r>
              <a:rPr lang="en-US" altLang="en-US" sz="1800" dirty="0" smtClean="0"/>
              <a:t>But, most human knowledge is represented in natural language in textual form</a:t>
            </a:r>
          </a:p>
          <a:p>
            <a:pPr lvl="1"/>
            <a:r>
              <a:rPr lang="en-US" altLang="en-US" sz="1800" dirty="0" smtClean="0"/>
              <a:t>How to extract the relevant data in order to utilize it?</a:t>
            </a:r>
          </a:p>
          <a:p>
            <a:pPr lvl="1"/>
            <a:r>
              <a:rPr lang="en-US" altLang="en-US" sz="1800" dirty="0" smtClean="0"/>
              <a:t>How to encode it without loss of precision or information?</a:t>
            </a:r>
          </a:p>
          <a:p>
            <a:r>
              <a:rPr lang="en-US" altLang="en-US" sz="2000" dirty="0" smtClean="0"/>
              <a:t>Are numerically-based simulations the best way of studying human behavior and interactions in different social milieu</a:t>
            </a:r>
            <a:r>
              <a:rPr lang="en-US" altLang="en-US" sz="2000" dirty="0"/>
              <a:t>.</a:t>
            </a:r>
            <a:endParaRPr lang="en-US" altLang="en-US" sz="2000" dirty="0" smtClean="0"/>
          </a:p>
        </p:txBody>
      </p:sp>
      <p:sp>
        <p:nvSpPr>
          <p:cNvPr id="21509" name="Date Placeholder 1"/>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C97E984E-F6B8-439A-9E44-503847134AC5}" type="datetime1">
              <a:rPr lang="en-US" altLang="en-US" sz="1400" smtClean="0"/>
              <a:pPr>
                <a:spcBef>
                  <a:spcPct val="0"/>
                </a:spcBef>
                <a:buFontTx/>
                <a:buNone/>
              </a:pPr>
              <a:t>7/17/2021</a:t>
            </a:fld>
            <a:endParaRPr lang="en-US" altLang="en-US" sz="1400" dirty="0" smtClean="0"/>
          </a:p>
        </p:txBody>
      </p:sp>
      <p:sp>
        <p:nvSpPr>
          <p:cNvPr id="21510" name="Slide Number Placeholder 2"/>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11-</a:t>
            </a:r>
            <a:fld id="{DEB81240-BE56-4497-8C4D-A30B7613CE3D}" type="slidenum">
              <a:rPr lang="en-US" altLang="en-US" sz="1400" smtClean="0"/>
              <a:pPr>
                <a:spcBef>
                  <a:spcPct val="0"/>
                </a:spcBef>
                <a:buFontTx/>
                <a:buNone/>
              </a:pPr>
              <a:t>10</a:t>
            </a:fld>
            <a:endParaRPr lang="en-US" altLang="en-US" sz="14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smtClean="0"/>
              <a:t>CSCI 3907/CSCI6444: Big Data and Analytics</a:t>
            </a:r>
          </a:p>
        </p:txBody>
      </p:sp>
      <p:sp>
        <p:nvSpPr>
          <p:cNvPr id="21507" name="Rectangle 2"/>
          <p:cNvSpPr>
            <a:spLocks noGrp="1" noChangeArrowheads="1"/>
          </p:cNvSpPr>
          <p:nvPr>
            <p:ph type="title"/>
          </p:nvPr>
        </p:nvSpPr>
        <p:spPr/>
        <p:txBody>
          <a:bodyPr/>
          <a:lstStyle/>
          <a:p>
            <a:r>
              <a:rPr lang="en-US" altLang="en-US" smtClean="0"/>
              <a:t>Social Interaction</a:t>
            </a:r>
          </a:p>
        </p:txBody>
      </p:sp>
      <p:sp>
        <p:nvSpPr>
          <p:cNvPr id="21508" name="Rectangle 3"/>
          <p:cNvSpPr>
            <a:spLocks noGrp="1" noChangeArrowheads="1"/>
          </p:cNvSpPr>
          <p:nvPr>
            <p:ph type="body" idx="1"/>
          </p:nvPr>
        </p:nvSpPr>
        <p:spPr>
          <a:xfrm>
            <a:off x="457200" y="990600"/>
            <a:ext cx="8229600" cy="5059363"/>
          </a:xfrm>
        </p:spPr>
        <p:txBody>
          <a:bodyPr/>
          <a:lstStyle/>
          <a:p>
            <a:r>
              <a:rPr lang="en-US" altLang="en-US" sz="2000" smtClean="0"/>
              <a:t>At the core of every interaction is both arbitrage and negotiation</a:t>
            </a:r>
          </a:p>
          <a:p>
            <a:pPr lvl="1"/>
            <a:r>
              <a:rPr lang="en-US" altLang="en-US" sz="1800" smtClean="0"/>
              <a:t>Interactions between members of a well-defined social group turn on how each is engaged in looking after their economic and social investment</a:t>
            </a:r>
          </a:p>
          <a:p>
            <a:pPr lvl="1"/>
            <a:r>
              <a:rPr lang="en-US" altLang="en-US" sz="1800" smtClean="0"/>
              <a:t>Must be able to measure and assess the quality of social interaction</a:t>
            </a:r>
          </a:p>
          <a:p>
            <a:r>
              <a:rPr lang="en-US" altLang="en-US" sz="2000" smtClean="0"/>
              <a:t>Communication is also an essential feature of social interaction, mediated by signals (Shannon, Deutsch)</a:t>
            </a:r>
          </a:p>
          <a:p>
            <a:r>
              <a:rPr lang="en-US" altLang="en-US" sz="2000" smtClean="0"/>
              <a:t>Reflexivity and self-consciousness is common in social interactions (and unknown in physical systems)</a:t>
            </a:r>
          </a:p>
          <a:p>
            <a:r>
              <a:rPr lang="en-US" altLang="en-US" sz="2000" smtClean="0"/>
              <a:t>Challenges (after Schrodt 2000):</a:t>
            </a:r>
          </a:p>
          <a:p>
            <a:pPr lvl="1"/>
            <a:r>
              <a:rPr lang="en-US" altLang="en-US" sz="1800" smtClean="0"/>
              <a:t>Multiple data sources for different perspectives</a:t>
            </a:r>
          </a:p>
          <a:p>
            <a:pPr lvl="1"/>
            <a:r>
              <a:rPr lang="en-US" altLang="en-US" sz="1800" smtClean="0"/>
              <a:t>Temporal irregularity of the process (for example, diplomatic negotiations)</a:t>
            </a:r>
          </a:p>
          <a:p>
            <a:pPr lvl="1"/>
            <a:r>
              <a:rPr lang="en-US" altLang="en-US" sz="1800" smtClean="0"/>
              <a:t>Varying complexity</a:t>
            </a:r>
            <a:r>
              <a:rPr lang="en-US" altLang="en-US" smtClean="0"/>
              <a:t> </a:t>
            </a:r>
          </a:p>
        </p:txBody>
      </p:sp>
      <p:sp>
        <p:nvSpPr>
          <p:cNvPr id="21509" name="Date Placeholder 1"/>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FB7D68AD-75E9-435C-A5F2-92AA3ED3BD15}" type="datetime1">
              <a:rPr lang="en-US" altLang="en-US" sz="1400" smtClean="0"/>
              <a:pPr>
                <a:spcBef>
                  <a:spcPct val="0"/>
                </a:spcBef>
                <a:buFontTx/>
                <a:buNone/>
              </a:pPr>
              <a:t>7/17/2021</a:t>
            </a:fld>
            <a:endParaRPr lang="en-US" altLang="en-US" sz="1400" smtClean="0"/>
          </a:p>
        </p:txBody>
      </p:sp>
      <p:sp>
        <p:nvSpPr>
          <p:cNvPr id="21510" name="Slide Number Placeholder 2"/>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smtClean="0"/>
              <a:t>11-</a:t>
            </a:r>
            <a:fld id="{AC5E0109-F405-4B65-8E72-63EB44913B6D}" type="slidenum">
              <a:rPr lang="en-US" altLang="en-US" sz="1400" smtClean="0"/>
              <a:pPr>
                <a:spcBef>
                  <a:spcPct val="0"/>
                </a:spcBef>
                <a:buFontTx/>
                <a:buNone/>
              </a:pPr>
              <a:t>11</a:t>
            </a:fld>
            <a:endParaRPr lang="en-US" altLang="en-US" sz="1400" smtClean="0"/>
          </a:p>
        </p:txBody>
      </p:sp>
    </p:spTree>
    <p:extLst>
      <p:ext uri="{BB962C8B-B14F-4D97-AF65-F5344CB8AC3E}">
        <p14:creationId xmlns:p14="http://schemas.microsoft.com/office/powerpoint/2010/main" val="4005001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CSCI 3907-80/CSCI6444-10 Big Data and Analytics</a:t>
            </a:r>
          </a:p>
        </p:txBody>
      </p:sp>
      <p:sp>
        <p:nvSpPr>
          <p:cNvPr id="23555" name="Rectangle 2"/>
          <p:cNvSpPr>
            <a:spLocks noGrp="1" noChangeArrowheads="1"/>
          </p:cNvSpPr>
          <p:nvPr>
            <p:ph type="title"/>
          </p:nvPr>
        </p:nvSpPr>
        <p:spPr/>
        <p:txBody>
          <a:bodyPr/>
          <a:lstStyle/>
          <a:p>
            <a:r>
              <a:rPr lang="en-US" altLang="en-US" dirty="0" smtClean="0"/>
              <a:t>Information Availability</a:t>
            </a:r>
          </a:p>
        </p:txBody>
      </p:sp>
      <p:sp>
        <p:nvSpPr>
          <p:cNvPr id="23556" name="Rectangle 3"/>
          <p:cNvSpPr>
            <a:spLocks noGrp="1" noChangeArrowheads="1"/>
          </p:cNvSpPr>
          <p:nvPr>
            <p:ph type="body" idx="1"/>
          </p:nvPr>
        </p:nvSpPr>
        <p:spPr/>
        <p:txBody>
          <a:bodyPr/>
          <a:lstStyle/>
          <a:p>
            <a:r>
              <a:rPr lang="en-US" altLang="en-US" sz="1800" dirty="0" smtClean="0"/>
              <a:t>Most information on human interactions – commerce, politics, religion, science, education – exists in one or more natural languages</a:t>
            </a:r>
          </a:p>
          <a:p>
            <a:pPr lvl="1"/>
            <a:r>
              <a:rPr lang="en-US" altLang="en-US" sz="1400" dirty="0" smtClean="0"/>
              <a:t>Our challenge is to extract the relevant data from these sources</a:t>
            </a:r>
          </a:p>
          <a:p>
            <a:pPr lvl="1"/>
            <a:r>
              <a:rPr lang="en-US" altLang="en-US" sz="1400" dirty="0" smtClean="0"/>
              <a:t>The number of items of qualitative and quantitative information available to an actor is, essentially, infinite.</a:t>
            </a:r>
          </a:p>
          <a:p>
            <a:pPr lvl="1"/>
            <a:r>
              <a:rPr lang="en-US" altLang="en-US" sz="1400" dirty="0" smtClean="0"/>
              <a:t>But, the capacity of any entity (human, machine) to acquire and interpret that data is finite.</a:t>
            </a:r>
          </a:p>
          <a:p>
            <a:r>
              <a:rPr lang="en-US" altLang="en-US" sz="1800" dirty="0" smtClean="0"/>
              <a:t>Limitations:</a:t>
            </a:r>
          </a:p>
          <a:p>
            <a:pPr lvl="1"/>
            <a:r>
              <a:rPr lang="en-US" altLang="en-US" sz="1400" dirty="0" smtClean="0"/>
              <a:t>Multiple human natural languages; machine translation not yet as good as humans</a:t>
            </a:r>
          </a:p>
          <a:p>
            <a:pPr lvl="1"/>
            <a:r>
              <a:rPr lang="en-US" altLang="en-US" sz="1400" dirty="0" smtClean="0"/>
              <a:t>Extracting and coding data for use in analysis programs</a:t>
            </a:r>
          </a:p>
          <a:p>
            <a:pPr lvl="1"/>
            <a:r>
              <a:rPr lang="en-US" altLang="en-US" sz="1400" dirty="0" smtClean="0"/>
              <a:t>"Perfect" knowledge is never available; the news media cannot cover "everything" (Schrodt 2000)</a:t>
            </a:r>
          </a:p>
          <a:p>
            <a:r>
              <a:rPr lang="en-US" altLang="en-US" sz="1800" dirty="0" smtClean="0"/>
              <a:t>Challenges:</a:t>
            </a:r>
          </a:p>
          <a:p>
            <a:pPr lvl="1"/>
            <a:r>
              <a:rPr lang="en-US" altLang="en-US" sz="1400" dirty="0" smtClean="0"/>
              <a:t>Learning how to develop analysis systems that use other than numbers</a:t>
            </a:r>
          </a:p>
          <a:p>
            <a:pPr lvl="1"/>
            <a:r>
              <a:rPr lang="en-US" altLang="en-US" sz="1400" dirty="0" smtClean="0"/>
              <a:t>How do we extract and exploit information from news sources in other than the English language?</a:t>
            </a:r>
          </a:p>
          <a:p>
            <a:pPr lvl="1"/>
            <a:r>
              <a:rPr lang="en-US" altLang="en-US" sz="1400" dirty="0" smtClean="0"/>
              <a:t>How to measure and correct for bias and error in information coding?</a:t>
            </a:r>
          </a:p>
          <a:p>
            <a:pPr lvl="1"/>
            <a:r>
              <a:rPr lang="en-US" altLang="en-US" sz="1400" dirty="0" smtClean="0"/>
              <a:t>How to represent multiple perspectives of the same events?</a:t>
            </a:r>
          </a:p>
          <a:p>
            <a:pPr lvl="1"/>
            <a:endParaRPr lang="en-US" altLang="en-US" sz="1400" dirty="0" smtClean="0"/>
          </a:p>
        </p:txBody>
      </p:sp>
      <p:sp>
        <p:nvSpPr>
          <p:cNvPr id="23557" name="Date Placeholder 1"/>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EFF654BE-59C4-4084-BB1F-743C591B44C7}" type="datetime1">
              <a:rPr lang="en-US" altLang="en-US" sz="1400" smtClean="0"/>
              <a:pPr>
                <a:spcBef>
                  <a:spcPct val="0"/>
                </a:spcBef>
                <a:buFontTx/>
                <a:buNone/>
              </a:pPr>
              <a:t>7/17/2021</a:t>
            </a:fld>
            <a:endParaRPr lang="en-US" altLang="en-US" sz="1400" dirty="0" smtClean="0"/>
          </a:p>
        </p:txBody>
      </p:sp>
      <p:sp>
        <p:nvSpPr>
          <p:cNvPr id="23558" name="Slide Number Placeholder 2"/>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11-</a:t>
            </a:r>
            <a:fld id="{30826E1E-21E3-4913-8C43-9A9C57CF01F2}" type="slidenum">
              <a:rPr lang="en-US" altLang="en-US" sz="1400" smtClean="0"/>
              <a:pPr>
                <a:spcBef>
                  <a:spcPct val="0"/>
                </a:spcBef>
                <a:buFontTx/>
                <a:buNone/>
              </a:pPr>
              <a:t>12</a:t>
            </a:fld>
            <a:endParaRPr lang="en-US" altLang="en-US" sz="14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dirty="0" smtClean="0"/>
              <a:t>Complex Adaptive Systems</a:t>
            </a:r>
          </a:p>
        </p:txBody>
      </p:sp>
      <p:sp>
        <p:nvSpPr>
          <p:cNvPr id="27651" name="Rectangle 4"/>
          <p:cNvSpPr>
            <a:spLocks noChangeArrowheads="1"/>
          </p:cNvSpPr>
          <p:nvPr/>
        </p:nvSpPr>
        <p:spPr bwMode="auto">
          <a:xfrm>
            <a:off x="568325" y="4806950"/>
            <a:ext cx="4791075"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b="1" dirty="0">
                <a:cs typeface="Arial" panose="020B0604020202020204" pitchFamily="34" charset="0"/>
              </a:rPr>
              <a:t>Takeaway</a:t>
            </a:r>
            <a:r>
              <a:rPr lang="en-US" altLang="en-US" sz="1800" dirty="0">
                <a:cs typeface="Arial" panose="020B0604020202020204" pitchFamily="34" charset="0"/>
              </a:rPr>
              <a:t>:</a:t>
            </a:r>
          </a:p>
          <a:p>
            <a:pPr eaLnBrk="1" hangingPunct="1">
              <a:spcBef>
                <a:spcPct val="0"/>
              </a:spcBef>
              <a:buFontTx/>
              <a:buNone/>
            </a:pPr>
            <a:r>
              <a:rPr lang="en-US" altLang="en-US" sz="1800" dirty="0">
                <a:cs typeface="Arial" panose="020B0604020202020204" pitchFamily="34" charset="0"/>
              </a:rPr>
              <a:t>CAS is a viable method for modeling complex physical and social systems to understand their behavior based on observed </a:t>
            </a:r>
          </a:p>
          <a:p>
            <a:pPr eaLnBrk="1" hangingPunct="1">
              <a:spcBef>
                <a:spcPct val="0"/>
              </a:spcBef>
              <a:buFontTx/>
              <a:buNone/>
            </a:pPr>
            <a:r>
              <a:rPr lang="en-US" altLang="en-US" sz="1800" dirty="0">
                <a:cs typeface="Arial" panose="020B0604020202020204" pitchFamily="34" charset="0"/>
              </a:rPr>
              <a:t>data.</a:t>
            </a:r>
            <a:endParaRPr lang="en-US" altLang="en-US" sz="2000" dirty="0">
              <a:cs typeface="Arial" panose="020B0604020202020204" pitchFamily="34" charset="0"/>
            </a:endParaRPr>
          </a:p>
        </p:txBody>
      </p:sp>
      <p:pic>
        <p:nvPicPr>
          <p:cNvPr id="27652" name="Picture 5" descr="StoolofScience-Cropp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3325" y="3829050"/>
            <a:ext cx="1763713"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6" descr="denk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1162050"/>
            <a:ext cx="2085975"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Rectangle 7"/>
          <p:cNvSpPr>
            <a:spLocks noChangeArrowheads="1"/>
          </p:cNvSpPr>
          <p:nvPr/>
        </p:nvSpPr>
        <p:spPr bwMode="auto">
          <a:xfrm>
            <a:off x="552450" y="2952750"/>
            <a:ext cx="4933950"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b="1" dirty="0">
                <a:cs typeface="Arial" panose="020B0604020202020204" pitchFamily="34" charset="0"/>
              </a:rPr>
              <a:t>Proposition</a:t>
            </a:r>
            <a:r>
              <a:rPr lang="en-US" altLang="en-US" sz="1800" dirty="0">
                <a:cs typeface="Arial" panose="020B0604020202020204" pitchFamily="34" charset="0"/>
              </a:rPr>
              <a:t>:</a:t>
            </a:r>
          </a:p>
          <a:p>
            <a:pPr eaLnBrk="1" hangingPunct="1">
              <a:spcBef>
                <a:spcPct val="0"/>
              </a:spcBef>
              <a:buFontTx/>
              <a:buNone/>
            </a:pPr>
            <a:r>
              <a:rPr lang="en-US" altLang="en-US" sz="1400" dirty="0"/>
              <a:t>CAS studies indirect effects. Problems that are difficult to solve are often hard to understand because the causes and effects are not obviously related. Pushing on a complex system "here" often has effects "over there" because the parts are interdependent. </a:t>
            </a:r>
          </a:p>
        </p:txBody>
      </p:sp>
      <p:sp>
        <p:nvSpPr>
          <p:cNvPr id="27655" name="Rectangle 8"/>
          <p:cNvSpPr>
            <a:spLocks noGrp="1" noChangeArrowheads="1"/>
          </p:cNvSpPr>
          <p:nvPr>
            <p:ph type="body" idx="1"/>
          </p:nvPr>
        </p:nvSpPr>
        <p:spPr/>
        <p:txBody>
          <a:bodyPr/>
          <a:lstStyle/>
          <a:p>
            <a:pPr eaLnBrk="1" hangingPunct="1"/>
            <a:r>
              <a:rPr lang="en-US" altLang="en-US" sz="1800" u="sng" dirty="0" smtClean="0"/>
              <a:t>Complex, Adaptive Systems</a:t>
            </a:r>
            <a:r>
              <a:rPr lang="en-US" altLang="en-US" sz="1800" dirty="0" smtClean="0"/>
              <a:t>:</a:t>
            </a:r>
          </a:p>
          <a:p>
            <a:pPr eaLnBrk="1" hangingPunct="1">
              <a:buFont typeface="Marlett" pitchFamily="2" charset="2"/>
              <a:buNone/>
            </a:pPr>
            <a:r>
              <a:rPr lang="en-US" altLang="en-US" sz="1800" dirty="0" smtClean="0"/>
              <a:t>	Exhibit behaviors arising from non-linear</a:t>
            </a:r>
          </a:p>
          <a:p>
            <a:pPr eaLnBrk="1" hangingPunct="1">
              <a:buFont typeface="Marlett" pitchFamily="2" charset="2"/>
              <a:buNone/>
            </a:pPr>
            <a:r>
              <a:rPr lang="en-US" altLang="en-US" sz="1800" dirty="0" smtClean="0"/>
              <a:t>	spatio-temporal interactions among a</a:t>
            </a:r>
          </a:p>
          <a:p>
            <a:pPr eaLnBrk="1" hangingPunct="1">
              <a:buFont typeface="Marlett" pitchFamily="2" charset="2"/>
              <a:buNone/>
            </a:pPr>
            <a:r>
              <a:rPr lang="en-US" altLang="en-US" sz="1800" dirty="0" smtClean="0"/>
              <a:t>	large number of components and</a:t>
            </a:r>
          </a:p>
          <a:p>
            <a:pPr eaLnBrk="1" hangingPunct="1">
              <a:buFont typeface="Marlett" pitchFamily="2" charset="2"/>
              <a:buNone/>
            </a:pPr>
            <a:r>
              <a:rPr lang="en-US" altLang="en-US" sz="1800" dirty="0" smtClean="0"/>
              <a:t>	subsystems.</a:t>
            </a:r>
          </a:p>
        </p:txBody>
      </p:sp>
      <p:sp>
        <p:nvSpPr>
          <p:cNvPr id="27656" name="Footer Placeholder 2"/>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CSCI 3907-80/CSCI6444-10 Big Data and Analytics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2"/>
          </p:nvPr>
        </p:nvSpPr>
        <p:spPr>
          <a:xfrm>
            <a:off x="457200" y="6248400"/>
            <a:ext cx="16002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l">
              <a:spcBef>
                <a:spcPct val="0"/>
              </a:spcBef>
              <a:buFontTx/>
              <a:buNone/>
            </a:pPr>
            <a:r>
              <a:rPr lang="en-US" altLang="en-US" sz="1400" dirty="0" smtClean="0"/>
              <a:t>CAS-</a:t>
            </a:r>
            <a:fld id="{F203F2CF-B1BD-45CF-A49B-732C3E7F896D}" type="slidenum">
              <a:rPr lang="en-US" altLang="en-US" sz="1400" smtClean="0"/>
              <a:pPr algn="l">
                <a:spcBef>
                  <a:spcPct val="0"/>
                </a:spcBef>
                <a:buFontTx/>
                <a:buNone/>
              </a:pPr>
              <a:t>14</a:t>
            </a:fld>
            <a:endParaRPr lang="en-US" altLang="en-US" sz="1400" dirty="0" smtClean="0"/>
          </a:p>
        </p:txBody>
      </p:sp>
      <p:sp>
        <p:nvSpPr>
          <p:cNvPr id="29699" name="Rectangle 2"/>
          <p:cNvSpPr>
            <a:spLocks noGrp="1" noChangeArrowheads="1"/>
          </p:cNvSpPr>
          <p:nvPr>
            <p:ph type="title"/>
          </p:nvPr>
        </p:nvSpPr>
        <p:spPr/>
        <p:txBody>
          <a:bodyPr/>
          <a:lstStyle/>
          <a:p>
            <a:pPr eaLnBrk="1" hangingPunct="1"/>
            <a:r>
              <a:rPr lang="en-US" altLang="en-US" dirty="0" smtClean="0"/>
              <a:t>What is Complexity?</a:t>
            </a:r>
          </a:p>
        </p:txBody>
      </p:sp>
      <p:sp>
        <p:nvSpPr>
          <p:cNvPr id="29700" name="Rectangle 3"/>
          <p:cNvSpPr>
            <a:spLocks noGrp="1" noChangeArrowheads="1"/>
          </p:cNvSpPr>
          <p:nvPr>
            <p:ph type="body" idx="1"/>
          </p:nvPr>
        </p:nvSpPr>
        <p:spPr>
          <a:ln>
            <a:solidFill>
              <a:srgbClr val="0000FF"/>
            </a:solidFill>
            <a:miter lim="800000"/>
            <a:headEnd/>
            <a:tailEnd/>
          </a:ln>
        </p:spPr>
        <p:txBody>
          <a:bodyPr/>
          <a:lstStyle/>
          <a:p>
            <a:pPr eaLnBrk="1" hangingPunct="1"/>
            <a:r>
              <a:rPr lang="en-US" altLang="en-US" dirty="0" smtClean="0"/>
              <a:t>Complex: consisting of interconnected or interdependent parts</a:t>
            </a:r>
          </a:p>
          <a:p>
            <a:pPr lvl="1" eaLnBrk="1" hangingPunct="1"/>
            <a:r>
              <a:rPr lang="en-US" altLang="en-US" dirty="0" smtClean="0"/>
              <a:t>Not easy to understand or analyze</a:t>
            </a:r>
          </a:p>
          <a:p>
            <a:pPr eaLnBrk="1" hangingPunct="1"/>
            <a:r>
              <a:rPr lang="en-US" altLang="en-US" sz="1800" dirty="0" smtClean="0"/>
              <a:t>Simple systems: </a:t>
            </a:r>
            <a:r>
              <a:rPr lang="en-US" altLang="en-US" sz="1800" dirty="0" smtClean="0">
                <a:solidFill>
                  <a:srgbClr val="0000FF"/>
                </a:solidFill>
              </a:rPr>
              <a:t>An oscillator, a pendulum, a spinning wheel, an orbiting planet</a:t>
            </a:r>
          </a:p>
          <a:p>
            <a:pPr eaLnBrk="1" hangingPunct="1"/>
            <a:r>
              <a:rPr lang="en-US" altLang="en-US" sz="1800" dirty="0" smtClean="0"/>
              <a:t>Complex Systems: </a:t>
            </a:r>
            <a:r>
              <a:rPr lang="en-US" altLang="en-US" sz="1800" dirty="0" smtClean="0">
                <a:solidFill>
                  <a:srgbClr val="0000FF"/>
                </a:solidFill>
              </a:rPr>
              <a:t>Government, an economy, families, the human body—physiological perspective, a person—psychosocial perspective, the brain, the ecosystem of the world</a:t>
            </a:r>
          </a:p>
          <a:p>
            <a:pPr eaLnBrk="1" hangingPunct="1"/>
            <a:r>
              <a:rPr lang="en-US" altLang="en-US" sz="1800" dirty="0" smtClean="0">
                <a:solidFill>
                  <a:srgbClr val="0000FF"/>
                </a:solidFill>
              </a:rPr>
              <a:t>Not Shannon, Turing, or Kolmogorov</a:t>
            </a:r>
          </a:p>
        </p:txBody>
      </p:sp>
      <p:pic>
        <p:nvPicPr>
          <p:cNvPr id="542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500" y="4241800"/>
            <a:ext cx="2635250" cy="175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2800" y="3911600"/>
            <a:ext cx="2605088" cy="84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9700" y="5334000"/>
            <a:ext cx="276542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7"/>
          <p:cNvGrpSpPr>
            <a:grpSpLocks/>
          </p:cNvGrpSpPr>
          <p:nvPr/>
        </p:nvGrpSpPr>
        <p:grpSpPr bwMode="auto">
          <a:xfrm>
            <a:off x="3657600" y="3733800"/>
            <a:ext cx="2187575" cy="1543050"/>
            <a:chOff x="3984" y="2772"/>
            <a:chExt cx="1378" cy="972"/>
          </a:xfrm>
        </p:grpSpPr>
        <p:sp>
          <p:nvSpPr>
            <p:cNvPr id="29708" name="Oval 8"/>
            <p:cNvSpPr>
              <a:spLocks noChangeArrowheads="1"/>
            </p:cNvSpPr>
            <p:nvPr/>
          </p:nvSpPr>
          <p:spPr bwMode="auto">
            <a:xfrm>
              <a:off x="4752" y="2772"/>
              <a:ext cx="192" cy="192"/>
            </a:xfrm>
            <a:prstGeom prst="ellipse">
              <a:avLst/>
            </a:prstGeom>
            <a:solidFill>
              <a:srgbClr val="E31F0A"/>
            </a:solidFill>
            <a:ln w="9525">
              <a:solidFill>
                <a:schemeClr val="tx1"/>
              </a:solidFill>
              <a:round/>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dirty="0"/>
            </a:p>
          </p:txBody>
        </p:sp>
        <p:sp>
          <p:nvSpPr>
            <p:cNvPr id="29709" name="Oval 9"/>
            <p:cNvSpPr>
              <a:spLocks noChangeArrowheads="1"/>
            </p:cNvSpPr>
            <p:nvPr/>
          </p:nvSpPr>
          <p:spPr bwMode="auto">
            <a:xfrm>
              <a:off x="5170" y="3389"/>
              <a:ext cx="192" cy="192"/>
            </a:xfrm>
            <a:prstGeom prst="ellipse">
              <a:avLst/>
            </a:prstGeom>
            <a:solidFill>
              <a:srgbClr val="99E30A"/>
            </a:solidFill>
            <a:ln w="9525">
              <a:solidFill>
                <a:schemeClr val="tx1"/>
              </a:solidFill>
              <a:round/>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dirty="0"/>
            </a:p>
          </p:txBody>
        </p:sp>
        <p:sp>
          <p:nvSpPr>
            <p:cNvPr id="29710" name="Line 10"/>
            <p:cNvSpPr>
              <a:spLocks noChangeShapeType="1"/>
            </p:cNvSpPr>
            <p:nvPr/>
          </p:nvSpPr>
          <p:spPr bwMode="auto">
            <a:xfrm flipV="1">
              <a:off x="3984" y="2928"/>
              <a:ext cx="720" cy="816"/>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dirty="0"/>
            </a:p>
          </p:txBody>
        </p:sp>
        <p:sp>
          <p:nvSpPr>
            <p:cNvPr id="29711" name="AutoShape 11"/>
            <p:cNvSpPr>
              <a:spLocks noChangeArrowheads="1"/>
            </p:cNvSpPr>
            <p:nvPr/>
          </p:nvSpPr>
          <p:spPr bwMode="auto">
            <a:xfrm rot="3374612">
              <a:off x="4800" y="2880"/>
              <a:ext cx="240" cy="240"/>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dirty="0"/>
            </a:p>
          </p:txBody>
        </p:sp>
        <p:sp>
          <p:nvSpPr>
            <p:cNvPr id="29712" name="AutoShape 12"/>
            <p:cNvSpPr>
              <a:spLocks noChangeArrowheads="1"/>
            </p:cNvSpPr>
            <p:nvPr/>
          </p:nvSpPr>
          <p:spPr bwMode="auto">
            <a:xfrm rot="-7744205">
              <a:off x="5040" y="3216"/>
              <a:ext cx="240" cy="240"/>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dirty="0"/>
            </a:p>
          </p:txBody>
        </p:sp>
        <p:sp>
          <p:nvSpPr>
            <p:cNvPr id="29713" name="Line 13"/>
            <p:cNvSpPr>
              <a:spLocks noChangeShapeType="1"/>
            </p:cNvSpPr>
            <p:nvPr/>
          </p:nvSpPr>
          <p:spPr bwMode="auto">
            <a:xfrm flipV="1">
              <a:off x="3984" y="3552"/>
              <a:ext cx="1104" cy="192"/>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dirty="0"/>
            </a:p>
          </p:txBody>
        </p:sp>
      </p:grpSp>
      <p:sp>
        <p:nvSpPr>
          <p:cNvPr id="29705" name="Rectangle 14"/>
          <p:cNvSpPr>
            <a:spLocks noChangeArrowheads="1"/>
          </p:cNvSpPr>
          <p:nvPr/>
        </p:nvSpPr>
        <p:spPr bwMode="auto">
          <a:xfrm rot="-3213521">
            <a:off x="2336800" y="4289426"/>
            <a:ext cx="26384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4400" dirty="0">
                <a:solidFill>
                  <a:srgbClr val="E31F0A"/>
                </a:solidFill>
                <a:cs typeface="Arial" panose="020B0604020202020204" pitchFamily="34" charset="0"/>
              </a:rPr>
              <a:t>non linear</a:t>
            </a:r>
          </a:p>
        </p:txBody>
      </p:sp>
      <p:sp>
        <p:nvSpPr>
          <p:cNvPr id="29706" name="Date Placeholder 2"/>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E88740B0-8AC3-49D9-9A42-F01D793781D4}" type="datetime1">
              <a:rPr lang="en-US" altLang="en-US" sz="1400" smtClean="0"/>
              <a:pPr>
                <a:spcBef>
                  <a:spcPct val="0"/>
                </a:spcBef>
                <a:buFontTx/>
                <a:buNone/>
              </a:pPr>
              <a:t>7/17/2021</a:t>
            </a:fld>
            <a:endParaRPr lang="en-US" altLang="en-US" sz="1400" dirty="0" smtClean="0"/>
          </a:p>
        </p:txBody>
      </p:sp>
      <p:sp>
        <p:nvSpPr>
          <p:cNvPr id="29707" name="Footer Placeholder 3"/>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CSCI 3907-80/CSCI6444-10 Big Data and Analytics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42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427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427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dirty="0" smtClean="0"/>
              <a:t>Why Define Complexity?</a:t>
            </a:r>
          </a:p>
        </p:txBody>
      </p:sp>
      <p:sp>
        <p:nvSpPr>
          <p:cNvPr id="31747" name="Rectangle 3"/>
          <p:cNvSpPr>
            <a:spLocks noGrp="1" noChangeArrowheads="1"/>
          </p:cNvSpPr>
          <p:nvPr>
            <p:ph type="body" idx="1"/>
          </p:nvPr>
        </p:nvSpPr>
        <p:spPr/>
        <p:txBody>
          <a:bodyPr/>
          <a:lstStyle/>
          <a:p>
            <a:r>
              <a:rPr lang="en-US" altLang="en-US" sz="1800" dirty="0" smtClean="0"/>
              <a:t>To estimate how long a particular system will take to solve a problem</a:t>
            </a:r>
          </a:p>
          <a:p>
            <a:r>
              <a:rPr lang="en-US" altLang="en-US" sz="1800" dirty="0" smtClean="0"/>
              <a:t>To estimate difficulty in engineering complex systems </a:t>
            </a:r>
          </a:p>
          <a:p>
            <a:r>
              <a:rPr lang="en-US" altLang="en-US" sz="1800" dirty="0" smtClean="0"/>
              <a:t>To understand the limits of prediction, approximation, and simulation </a:t>
            </a:r>
          </a:p>
          <a:p>
            <a:r>
              <a:rPr lang="en-US" altLang="en-US" sz="1800" dirty="0" smtClean="0"/>
              <a:t>To answer fundamental scientific questions</a:t>
            </a:r>
          </a:p>
          <a:p>
            <a:r>
              <a:rPr lang="en-US" altLang="en-US" sz="1800" dirty="0" smtClean="0"/>
              <a:t>Does complexity increase through evolution – biological or otherwise?</a:t>
            </a:r>
          </a:p>
          <a:p>
            <a:pPr>
              <a:buFont typeface="Marlett" pitchFamily="2" charset="2"/>
              <a:buNone/>
            </a:pPr>
            <a:endParaRPr lang="en-US" altLang="en-US" sz="1600" dirty="0" smtClean="0"/>
          </a:p>
          <a:p>
            <a:pPr lvl="1">
              <a:buFont typeface="Times New Roman" panose="02020603050405020304" pitchFamily="18" charset="0"/>
              <a:buNone/>
            </a:pPr>
            <a:r>
              <a:rPr lang="en-US" altLang="en-US" sz="1400" i="1" dirty="0" smtClean="0"/>
              <a:t>“As evolution proceeded on the surface of the earth, there has been a progressive increase in size and complexity”</a:t>
            </a:r>
            <a:endParaRPr lang="en-US" altLang="en-US" sz="1400" dirty="0" smtClean="0"/>
          </a:p>
          <a:p>
            <a:pPr lvl="1">
              <a:buFont typeface="Times New Roman" panose="02020603050405020304" pitchFamily="18" charset="0"/>
              <a:buNone/>
            </a:pPr>
            <a:r>
              <a:rPr lang="en-US" altLang="en-US" sz="1400" dirty="0" smtClean="0"/>
              <a:t>- J. T. Bonner </a:t>
            </a:r>
            <a:r>
              <a:rPr lang="en-US" altLang="en-US" sz="1400" u="sng" dirty="0" smtClean="0"/>
              <a:t>Evolution of Complexity</a:t>
            </a:r>
            <a:r>
              <a:rPr lang="en-US" altLang="en-US" sz="1400" dirty="0" smtClean="0"/>
              <a:t>. </a:t>
            </a:r>
          </a:p>
          <a:p>
            <a:pPr lvl="1">
              <a:buFont typeface="Times New Roman" panose="02020603050405020304" pitchFamily="18" charset="0"/>
              <a:buNone/>
            </a:pPr>
            <a:r>
              <a:rPr lang="en-US" altLang="en-US" sz="1400" i="1" dirty="0" smtClean="0"/>
              <a:t>“Evolution tends to push systems towards the edge of chaos, where complex, interesting behaviors such as life can occur?</a:t>
            </a:r>
            <a:r>
              <a:rPr lang="en-US" altLang="en-US" sz="1400" dirty="0" smtClean="0"/>
              <a:t> “</a:t>
            </a:r>
          </a:p>
          <a:p>
            <a:pPr lvl="1">
              <a:buFont typeface="Times New Roman" panose="02020603050405020304" pitchFamily="18" charset="0"/>
              <a:buNone/>
            </a:pPr>
            <a:r>
              <a:rPr lang="en-US" altLang="en-US" sz="1400" dirty="0" smtClean="0"/>
              <a:t>- Chris Langton</a:t>
            </a:r>
          </a:p>
          <a:p>
            <a:pPr lvl="1">
              <a:buFont typeface="Times New Roman" panose="02020603050405020304" pitchFamily="18" charset="0"/>
              <a:buNone/>
            </a:pPr>
            <a:r>
              <a:rPr lang="en-US" altLang="en-US" sz="1400" dirty="0" smtClean="0"/>
              <a:t>“</a:t>
            </a:r>
            <a:r>
              <a:rPr lang="en-US" altLang="en-US" sz="1400" i="1" dirty="0" smtClean="0"/>
              <a:t>The universe, the biosphere, the econosphere have all become more complex” </a:t>
            </a:r>
          </a:p>
          <a:p>
            <a:pPr lvl="1">
              <a:buFont typeface="Times New Roman" panose="02020603050405020304" pitchFamily="18" charset="0"/>
              <a:buNone/>
            </a:pPr>
            <a:r>
              <a:rPr lang="en-US" altLang="en-US" sz="1400" dirty="0" smtClean="0"/>
              <a:t>- Stuart Kauffmann</a:t>
            </a:r>
          </a:p>
          <a:p>
            <a:pPr lvl="1">
              <a:buFont typeface="Times New Roman" panose="02020603050405020304" pitchFamily="18" charset="0"/>
              <a:buNone/>
            </a:pPr>
            <a:endParaRPr lang="en-US" altLang="en-US" sz="1400" dirty="0" smtClean="0"/>
          </a:p>
          <a:p>
            <a:pPr lvl="1">
              <a:buFont typeface="Times New Roman" panose="02020603050405020304" pitchFamily="18" charset="0"/>
              <a:buNone/>
            </a:pPr>
            <a:r>
              <a:rPr lang="en-US" altLang="en-US" dirty="0" smtClean="0"/>
              <a:t>Can we quantify the increase in complexity over time?</a:t>
            </a:r>
          </a:p>
        </p:txBody>
      </p:sp>
      <p:sp>
        <p:nvSpPr>
          <p:cNvPr id="31748" name="Date Placeholder 1"/>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6E02641C-C4C6-4DCB-BDF3-5EA6358A3E33}" type="datetime1">
              <a:rPr lang="en-US" altLang="en-US" sz="1400" smtClean="0"/>
              <a:pPr>
                <a:spcBef>
                  <a:spcPct val="0"/>
                </a:spcBef>
                <a:buFontTx/>
                <a:buNone/>
              </a:pPr>
              <a:t>7/17/2021</a:t>
            </a:fld>
            <a:endParaRPr lang="en-US" altLang="en-US" sz="1400" dirty="0" smtClean="0"/>
          </a:p>
        </p:txBody>
      </p:sp>
      <p:sp>
        <p:nvSpPr>
          <p:cNvPr id="31749" name="Footer Placeholder 2"/>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CSCI 3907-80/CSCI6444-10 Big Data and Analytics</a:t>
            </a:r>
          </a:p>
        </p:txBody>
      </p:sp>
      <p:sp>
        <p:nvSpPr>
          <p:cNvPr id="31750" name="Slide Number Placeholder 3"/>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11-</a:t>
            </a:r>
            <a:fld id="{1BCB3FB2-4161-40C9-8E45-6456916F64B0}" type="slidenum">
              <a:rPr lang="en-US" altLang="en-US" sz="1400" smtClean="0"/>
              <a:pPr>
                <a:spcBef>
                  <a:spcPct val="0"/>
                </a:spcBef>
                <a:buFontTx/>
                <a:buNone/>
              </a:pPr>
              <a:t>15</a:t>
            </a:fld>
            <a:endParaRPr lang="en-US" altLang="en-US" sz="1400"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en-US" dirty="0" smtClean="0"/>
              <a:t>This is not Complexity!</a:t>
            </a:r>
          </a:p>
        </p:txBody>
      </p:sp>
      <p:pic>
        <p:nvPicPr>
          <p:cNvPr id="32771" name="Picture 4" descr="MonkeysAtComput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8613" y="1498600"/>
            <a:ext cx="6015037" cy="367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2" name="Text Box 6"/>
          <p:cNvSpPr txBox="1">
            <a:spLocks noChangeArrowheads="1"/>
          </p:cNvSpPr>
          <p:nvPr/>
        </p:nvSpPr>
        <p:spPr bwMode="auto">
          <a:xfrm>
            <a:off x="1163638" y="5446713"/>
            <a:ext cx="71596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b="1" dirty="0">
                <a:solidFill>
                  <a:srgbClr val="FF0000"/>
                </a:solidFill>
              </a:rPr>
              <a:t>One Thousand monkeys typing away are not going to recreate Shakespeare!</a:t>
            </a:r>
          </a:p>
        </p:txBody>
      </p:sp>
      <p:sp>
        <p:nvSpPr>
          <p:cNvPr id="32773" name="Date Placeholder 1"/>
          <p:cNvSpPr>
            <a:spLocks noGrp="1"/>
          </p:cNvSpPr>
          <p:nvPr>
            <p:ph type="dt" sz="quarter" idx="10"/>
          </p:nvPr>
        </p:nvSpPr>
        <p:spPr>
          <a:xfrm>
            <a:off x="422275" y="6248400"/>
            <a:ext cx="1600200" cy="476250"/>
          </a:xfrm>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6265D785-AB30-4E26-AC61-0459EAA84CDA}" type="datetime1">
              <a:rPr lang="en-US" altLang="en-US" sz="1400" smtClean="0"/>
              <a:pPr>
                <a:spcBef>
                  <a:spcPct val="0"/>
                </a:spcBef>
                <a:buFontTx/>
                <a:buNone/>
              </a:pPr>
              <a:t>7/17/2021</a:t>
            </a:fld>
            <a:endParaRPr lang="en-US" altLang="en-US" sz="1400" dirty="0" smtClean="0"/>
          </a:p>
        </p:txBody>
      </p:sp>
      <p:sp>
        <p:nvSpPr>
          <p:cNvPr id="32774" name="Footer Placeholder 2"/>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CSCI 3907-80/CSCI6444-10 Big Data and Analytics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en-US" dirty="0" smtClean="0"/>
              <a:t>Complexity vs. Complicated</a:t>
            </a:r>
          </a:p>
        </p:txBody>
      </p:sp>
      <p:sp>
        <p:nvSpPr>
          <p:cNvPr id="33795" name="Rectangle 3"/>
          <p:cNvSpPr>
            <a:spLocks noGrp="1" noChangeArrowheads="1"/>
          </p:cNvSpPr>
          <p:nvPr>
            <p:ph type="body" idx="1"/>
          </p:nvPr>
        </p:nvSpPr>
        <p:spPr/>
        <p:txBody>
          <a:bodyPr/>
          <a:lstStyle/>
          <a:p>
            <a:pPr eaLnBrk="1" hangingPunct="1"/>
            <a:r>
              <a:rPr lang="tr-TR" altLang="en-US" sz="2000" dirty="0" smtClean="0"/>
              <a:t>Complexity is difficult to describe</a:t>
            </a:r>
          </a:p>
          <a:p>
            <a:pPr eaLnBrk="1" hangingPunct="1"/>
            <a:r>
              <a:rPr lang="tr-TR" altLang="en-US" sz="2000" dirty="0" smtClean="0"/>
              <a:t>If we say something is </a:t>
            </a:r>
            <a:r>
              <a:rPr lang="tr-TR" altLang="en-US" sz="2000" u="sng" dirty="0" smtClean="0"/>
              <a:t>complex</a:t>
            </a:r>
            <a:r>
              <a:rPr lang="tr-TR" altLang="en-US" sz="2000" dirty="0" smtClean="0"/>
              <a:t> in ‘everyday’ language we mean something that is difficult or impossible to understand with simple logic (i.e.</a:t>
            </a:r>
            <a:r>
              <a:rPr lang="en-US" altLang="en-US" sz="2000" dirty="0" smtClean="0"/>
              <a:t>,</a:t>
            </a:r>
            <a:r>
              <a:rPr lang="tr-TR" altLang="en-US" sz="2000" dirty="0" smtClean="0"/>
              <a:t> long term weather patterns)</a:t>
            </a:r>
          </a:p>
          <a:p>
            <a:pPr eaLnBrk="1" hangingPunct="1"/>
            <a:r>
              <a:rPr lang="en-US" altLang="en-US" sz="2000" i="1" dirty="0" smtClean="0"/>
              <a:t>Complicated Systems</a:t>
            </a:r>
            <a:r>
              <a:rPr lang="en-US" altLang="en-US" sz="2000" dirty="0" smtClean="0"/>
              <a:t>: Often difficult to describe, but succumb to divide-and-conquer approaches.</a:t>
            </a:r>
          </a:p>
          <a:p>
            <a:pPr lvl="1" eaLnBrk="1" hangingPunct="1"/>
            <a:r>
              <a:rPr lang="en-US" altLang="en-US" sz="1600" dirty="0"/>
              <a:t>A car is not complex,  just </a:t>
            </a:r>
            <a:r>
              <a:rPr lang="en-US" altLang="en-US" sz="1600" i="1" dirty="0"/>
              <a:t>complicated</a:t>
            </a:r>
            <a:r>
              <a:rPr lang="en-US" altLang="en-US" sz="1600" dirty="0"/>
              <a:t>.</a:t>
            </a:r>
          </a:p>
          <a:p>
            <a:pPr lvl="1" eaLnBrk="1" hangingPunct="1"/>
            <a:r>
              <a:rPr lang="en-GB" altLang="en-US" sz="1800" dirty="0"/>
              <a:t>Cars do not exhibit “unwanted functionality</a:t>
            </a:r>
            <a:r>
              <a:rPr lang="en-GB" altLang="en-US" sz="1800" dirty="0" smtClean="0"/>
              <a:t>”</a:t>
            </a:r>
            <a:endParaRPr lang="en-US" altLang="en-US" sz="2000" dirty="0" smtClean="0"/>
          </a:p>
          <a:p>
            <a:pPr eaLnBrk="1" hangingPunct="1"/>
            <a:r>
              <a:rPr lang="en-US" altLang="en-US" sz="2000" dirty="0" smtClean="0"/>
              <a:t>Complicated is easier to cope with than complex – Seth Bullock</a:t>
            </a:r>
          </a:p>
          <a:p>
            <a:pPr lvl="1" eaLnBrk="1" hangingPunct="1"/>
            <a:r>
              <a:rPr lang="en-US" altLang="en-US" sz="1800" dirty="0" smtClean="0"/>
              <a:t>Numerous techniques to resolve complicated systems</a:t>
            </a:r>
          </a:p>
          <a:p>
            <a:pPr lvl="1" eaLnBrk="1" hangingPunct="1"/>
            <a:r>
              <a:rPr lang="en-US" altLang="en-US" sz="1800" dirty="0" smtClean="0"/>
              <a:t>As a last resort, use brute force/trial and error</a:t>
            </a:r>
          </a:p>
          <a:p>
            <a:pPr eaLnBrk="1" hangingPunct="1"/>
            <a:r>
              <a:rPr lang="en-US" altLang="en-US" sz="2000" dirty="0" smtClean="0"/>
              <a:t>But, complicated systems are often complex:</a:t>
            </a:r>
          </a:p>
          <a:p>
            <a:pPr lvl="1" eaLnBrk="1" hangingPunct="1"/>
            <a:r>
              <a:rPr lang="en-GB" altLang="en-US" sz="1800" dirty="0" smtClean="0"/>
              <a:t>Software does suffer from “emergent” bugs!!</a:t>
            </a:r>
            <a:endParaRPr lang="en-US" altLang="en-US" sz="1800" dirty="0" smtClean="0"/>
          </a:p>
        </p:txBody>
      </p:sp>
      <p:sp>
        <p:nvSpPr>
          <p:cNvPr id="33796" name="Date Placeholder 1"/>
          <p:cNvSpPr>
            <a:spLocks noGrp="1"/>
          </p:cNvSpPr>
          <p:nvPr>
            <p:ph type="dt" sz="quarter" idx="10"/>
          </p:nvPr>
        </p:nvSpPr>
        <p:spPr>
          <a:xfrm>
            <a:off x="685800" y="6248400"/>
            <a:ext cx="1600200" cy="476250"/>
          </a:xfrm>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53589B41-B52A-4014-94EB-98244288DA83}" type="datetime1">
              <a:rPr lang="en-US" altLang="en-US" sz="1400" smtClean="0"/>
              <a:pPr>
                <a:spcBef>
                  <a:spcPct val="0"/>
                </a:spcBef>
                <a:buFontTx/>
                <a:buNone/>
              </a:pPr>
              <a:t>7/17/2021</a:t>
            </a:fld>
            <a:endParaRPr lang="en-US" altLang="en-US" sz="1400" dirty="0" smtClean="0"/>
          </a:p>
        </p:txBody>
      </p:sp>
      <p:sp>
        <p:nvSpPr>
          <p:cNvPr id="33797" name="Footer Placeholder 2"/>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CSCI 3907-80/CSCI6444-10 Big Data and Analytics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dirty="0" smtClean="0"/>
              <a:t>Explanation vs Prediction</a:t>
            </a:r>
          </a:p>
        </p:txBody>
      </p:sp>
      <p:sp>
        <p:nvSpPr>
          <p:cNvPr id="35843" name="Rectangle 3"/>
          <p:cNvSpPr>
            <a:spLocks noGrp="1" noChangeArrowheads="1"/>
          </p:cNvSpPr>
          <p:nvPr>
            <p:ph type="body" idx="1"/>
          </p:nvPr>
        </p:nvSpPr>
        <p:spPr>
          <a:xfrm>
            <a:off x="482600" y="1008063"/>
            <a:ext cx="8229600" cy="3635375"/>
          </a:xfrm>
        </p:spPr>
        <p:txBody>
          <a:bodyPr/>
          <a:lstStyle/>
          <a:p>
            <a:pPr eaLnBrk="1" hangingPunct="1"/>
            <a:r>
              <a:rPr lang="en-GB" altLang="en-US" sz="2000" dirty="0" smtClean="0"/>
              <a:t>Low</a:t>
            </a:r>
            <a:r>
              <a:rPr lang="en-US" altLang="en-US" sz="2000" dirty="0" smtClean="0"/>
              <a:t>-level behavior is unpredictable (gas molecules bouncing around, pigs pigging about)</a:t>
            </a:r>
          </a:p>
          <a:p>
            <a:pPr eaLnBrk="1" hangingPunct="1"/>
            <a:r>
              <a:rPr lang="en-GB" altLang="en-US" sz="2000" dirty="0" smtClean="0"/>
              <a:t>We can explain how more gas increases temperature (ideal gas law) but not easy to explain how more pigs brings about an abrupt phase transition in pig violence</a:t>
            </a:r>
          </a:p>
          <a:p>
            <a:pPr eaLnBrk="1" hangingPunct="1"/>
            <a:r>
              <a:rPr lang="en-GB" altLang="en-US" sz="2000" dirty="0" smtClean="0"/>
              <a:t>F</a:t>
            </a:r>
            <a:r>
              <a:rPr lang="en-US" altLang="en-US" sz="2000" dirty="0" smtClean="0"/>
              <a:t>or simple </a:t>
            </a:r>
            <a:r>
              <a:rPr lang="en-GB" altLang="en-US" sz="2000" dirty="0" smtClean="0"/>
              <a:t>(linear) </a:t>
            </a:r>
            <a:r>
              <a:rPr lang="en-US" altLang="en-US" sz="2000" dirty="0" smtClean="0"/>
              <a:t>systems:</a:t>
            </a:r>
          </a:p>
          <a:p>
            <a:pPr lvl="1" eaLnBrk="1" hangingPunct="1"/>
            <a:r>
              <a:rPr lang="en-GB" altLang="en-US" sz="1400" dirty="0" smtClean="0"/>
              <a:t>a </a:t>
            </a:r>
            <a:r>
              <a:rPr lang="en-US" altLang="en-US" sz="1400" dirty="0" smtClean="0"/>
              <a:t>small change to </a:t>
            </a:r>
            <a:r>
              <a:rPr lang="en-GB" altLang="en-US" sz="1400" dirty="0" smtClean="0"/>
              <a:t>a system’s </a:t>
            </a:r>
            <a:r>
              <a:rPr lang="en-US" altLang="en-US" sz="1400" dirty="0" smtClean="0"/>
              <a:t>components </a:t>
            </a:r>
            <a:r>
              <a:rPr lang="en-GB" altLang="en-US" sz="1400" dirty="0" smtClean="0"/>
              <a:t>→</a:t>
            </a:r>
            <a:r>
              <a:rPr lang="en-US" altLang="en-US" sz="1400" dirty="0" smtClean="0"/>
              <a:t> </a:t>
            </a:r>
            <a:r>
              <a:rPr lang="en-GB" altLang="en-US" sz="1400" dirty="0" smtClean="0"/>
              <a:t>   a </a:t>
            </a:r>
            <a:r>
              <a:rPr lang="en-US" altLang="en-US" sz="1400" dirty="0" smtClean="0"/>
              <a:t>small change at </a:t>
            </a:r>
            <a:r>
              <a:rPr lang="en-GB" altLang="en-US" sz="1400" dirty="0" smtClean="0"/>
              <a:t>the </a:t>
            </a:r>
            <a:r>
              <a:rPr lang="en-US" altLang="en-US" sz="1400" dirty="0" smtClean="0"/>
              <a:t>system level</a:t>
            </a:r>
            <a:endParaRPr lang="en-GB" altLang="en-US" sz="1400" dirty="0" smtClean="0"/>
          </a:p>
          <a:p>
            <a:pPr eaLnBrk="1" hangingPunct="1"/>
            <a:r>
              <a:rPr lang="en-GB" altLang="en-US" sz="2000" dirty="0" smtClean="0"/>
              <a:t> F</a:t>
            </a:r>
            <a:r>
              <a:rPr lang="en-US" altLang="en-US" sz="2000" dirty="0" smtClean="0"/>
              <a:t>or complex </a:t>
            </a:r>
            <a:r>
              <a:rPr lang="en-GB" altLang="en-US" sz="2000" dirty="0" smtClean="0"/>
              <a:t>(non-linear) </a:t>
            </a:r>
            <a:r>
              <a:rPr lang="en-US" altLang="en-US" sz="2000" dirty="0" smtClean="0"/>
              <a:t>systems:</a:t>
            </a:r>
          </a:p>
          <a:p>
            <a:pPr lvl="1" eaLnBrk="1" hangingPunct="1"/>
            <a:r>
              <a:rPr lang="en-GB" altLang="en-US" sz="1400" dirty="0" smtClean="0"/>
              <a:t>a small change to a system’s components → large/small/no change at the system level</a:t>
            </a:r>
            <a:endParaRPr lang="en-US" altLang="en-US" sz="1400" dirty="0" smtClean="0"/>
          </a:p>
        </p:txBody>
      </p:sp>
      <p:grpSp>
        <p:nvGrpSpPr>
          <p:cNvPr id="2" name="Group 4"/>
          <p:cNvGrpSpPr>
            <a:grpSpLocks/>
          </p:cNvGrpSpPr>
          <p:nvPr/>
        </p:nvGrpSpPr>
        <p:grpSpPr bwMode="auto">
          <a:xfrm>
            <a:off x="1212850" y="4841875"/>
            <a:ext cx="7359650" cy="1355725"/>
            <a:chOff x="644" y="2266"/>
            <a:chExt cx="4636" cy="854"/>
          </a:xfrm>
        </p:grpSpPr>
        <p:pic>
          <p:nvPicPr>
            <p:cNvPr id="35866" name="Picture 5"/>
            <p:cNvPicPr>
              <a:picLocks noChangeAspect="1" noChangeArrowheads="1"/>
            </p:cNvPicPr>
            <p:nvPr/>
          </p:nvPicPr>
          <p:blipFill>
            <a:blip r:embed="rId2">
              <a:extLst>
                <a:ext uri="{28A0092B-C50C-407E-A947-70E740481C1C}">
                  <a14:useLocalDpi xmlns:a14="http://schemas.microsoft.com/office/drawing/2010/main" val="0"/>
                </a:ext>
              </a:extLst>
            </a:blip>
            <a:srcRect l="7678" t="6036" r="3839" b="6036"/>
            <a:stretch>
              <a:fillRect/>
            </a:stretch>
          </p:blipFill>
          <p:spPr bwMode="auto">
            <a:xfrm>
              <a:off x="644" y="2266"/>
              <a:ext cx="1326" cy="8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35867" name="Picture 6"/>
            <p:cNvPicPr>
              <a:picLocks noChangeAspect="1" noChangeArrowheads="1"/>
            </p:cNvPicPr>
            <p:nvPr/>
          </p:nvPicPr>
          <p:blipFill>
            <a:blip r:embed="rId3">
              <a:extLst>
                <a:ext uri="{28A0092B-C50C-407E-A947-70E740481C1C}">
                  <a14:useLocalDpi xmlns:a14="http://schemas.microsoft.com/office/drawing/2010/main" val="0"/>
                </a:ext>
              </a:extLst>
            </a:blip>
            <a:srcRect b="16002"/>
            <a:stretch>
              <a:fillRect/>
            </a:stretch>
          </p:blipFill>
          <p:spPr bwMode="auto">
            <a:xfrm>
              <a:off x="3936" y="2273"/>
              <a:ext cx="1344" cy="84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5868" name="Rectangle 7" descr="Rectangle: Click to edit Master text styles&#10;Second level&#10;Third level&#10;Fourth level&#10;Fifth level"/>
            <p:cNvSpPr>
              <a:spLocks noChangeArrowheads="1"/>
            </p:cNvSpPr>
            <p:nvPr/>
          </p:nvSpPr>
          <p:spPr bwMode="auto">
            <a:xfrm>
              <a:off x="2016" y="2352"/>
              <a:ext cx="1872"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Clr>
                  <a:schemeClr val="hlink"/>
                </a:buClr>
                <a:buSzPct val="80000"/>
                <a:buFont typeface="Wingdings" panose="05000000000000000000" pitchFamily="2" charset="2"/>
                <a:buNone/>
              </a:pPr>
              <a:r>
                <a:rPr lang="en-GB" altLang="en-US" sz="28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GB" altLang="en-US" sz="2800" dirty="0">
                  <a:latin typeface="Tahoma" panose="020B0604030504040204" pitchFamily="34" charset="0"/>
                  <a:ea typeface="Arial Unicode MS" panose="020B0604020202020204" pitchFamily="34" charset="-128"/>
                  <a:cs typeface="Arial Unicode MS" panose="020B0604020202020204" pitchFamily="34" charset="-128"/>
                </a:rPr>
                <a:t>Simple Gas</a:t>
              </a:r>
            </a:p>
            <a:p>
              <a:pPr eaLnBrk="1" hangingPunct="1">
                <a:buClr>
                  <a:schemeClr val="hlink"/>
                </a:buClr>
                <a:buSzPct val="80000"/>
                <a:buFont typeface="Wingdings" panose="05000000000000000000" pitchFamily="2" charset="2"/>
                <a:buNone/>
              </a:pPr>
              <a:r>
                <a:rPr lang="en-GB" altLang="en-US" sz="2800" dirty="0">
                  <a:latin typeface="Tahoma" panose="020B0604030504040204" pitchFamily="34" charset="0"/>
                  <a:ea typeface="Arial Unicode MS" panose="020B0604020202020204" pitchFamily="34" charset="-128"/>
                  <a:cs typeface="Arial Unicode MS" panose="020B0604020202020204" pitchFamily="34" charset="-128"/>
                </a:rPr>
                <a:t>  Complex Pigs</a:t>
              </a:r>
              <a:r>
                <a:rPr lang="en-GB" altLang="en-US" sz="2800" dirty="0">
                  <a:latin typeface="Arial Unicode MS" panose="020B0604020202020204" pitchFamily="34" charset="-128"/>
                  <a:ea typeface="Arial Unicode MS" panose="020B0604020202020204" pitchFamily="34" charset="-128"/>
                  <a:cs typeface="Arial Unicode MS" panose="020B0604020202020204" pitchFamily="34" charset="-128"/>
                </a:rPr>
                <a:t> →</a:t>
              </a:r>
            </a:p>
          </p:txBody>
        </p:sp>
      </p:grpSp>
      <p:grpSp>
        <p:nvGrpSpPr>
          <p:cNvPr id="3" name="Group 8"/>
          <p:cNvGrpSpPr>
            <a:grpSpLocks/>
          </p:cNvGrpSpPr>
          <p:nvPr/>
        </p:nvGrpSpPr>
        <p:grpSpPr bwMode="auto">
          <a:xfrm>
            <a:off x="1333500" y="5664200"/>
            <a:ext cx="1925638" cy="509588"/>
            <a:chOff x="720" y="2784"/>
            <a:chExt cx="1213" cy="321"/>
          </a:xfrm>
        </p:grpSpPr>
        <p:pic>
          <p:nvPicPr>
            <p:cNvPr id="35851" name="Picture 9"/>
            <p:cNvPicPr>
              <a:picLocks noChangeAspect="1" noChangeArrowheads="1"/>
            </p:cNvPicPr>
            <p:nvPr/>
          </p:nvPicPr>
          <p:blipFill>
            <a:blip r:embed="rId2">
              <a:extLst>
                <a:ext uri="{28A0092B-C50C-407E-A947-70E740481C1C}">
                  <a14:useLocalDpi xmlns:a14="http://schemas.microsoft.com/office/drawing/2010/main" val="0"/>
                </a:ext>
              </a:extLst>
            </a:blip>
            <a:srcRect l="46074" t="72443" r="49913" b="24147"/>
            <a:stretch>
              <a:fillRect/>
            </a:stretch>
          </p:blipFill>
          <p:spPr bwMode="auto">
            <a:xfrm>
              <a:off x="1344" y="2784"/>
              <a:ext cx="61" cy="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2" name="Picture 10"/>
            <p:cNvPicPr>
              <a:picLocks noChangeAspect="1" noChangeArrowheads="1"/>
            </p:cNvPicPr>
            <p:nvPr/>
          </p:nvPicPr>
          <p:blipFill>
            <a:blip r:embed="rId2">
              <a:extLst>
                <a:ext uri="{28A0092B-C50C-407E-A947-70E740481C1C}">
                  <a14:useLocalDpi xmlns:a14="http://schemas.microsoft.com/office/drawing/2010/main" val="0"/>
                </a:ext>
              </a:extLst>
            </a:blip>
            <a:srcRect l="46074" t="72443" r="49913" b="24147"/>
            <a:stretch>
              <a:fillRect/>
            </a:stretch>
          </p:blipFill>
          <p:spPr bwMode="auto">
            <a:xfrm>
              <a:off x="1536" y="2976"/>
              <a:ext cx="61" cy="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3" name="Picture 11"/>
            <p:cNvPicPr>
              <a:picLocks noChangeAspect="1" noChangeArrowheads="1"/>
            </p:cNvPicPr>
            <p:nvPr/>
          </p:nvPicPr>
          <p:blipFill>
            <a:blip r:embed="rId2">
              <a:extLst>
                <a:ext uri="{28A0092B-C50C-407E-A947-70E740481C1C}">
                  <a14:useLocalDpi xmlns:a14="http://schemas.microsoft.com/office/drawing/2010/main" val="0"/>
                </a:ext>
              </a:extLst>
            </a:blip>
            <a:srcRect l="46074" t="72443" r="49913" b="24147"/>
            <a:stretch>
              <a:fillRect/>
            </a:stretch>
          </p:blipFill>
          <p:spPr bwMode="auto">
            <a:xfrm>
              <a:off x="1632" y="3072"/>
              <a:ext cx="61" cy="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4" name="Picture 12"/>
            <p:cNvPicPr>
              <a:picLocks noChangeAspect="1" noChangeArrowheads="1"/>
            </p:cNvPicPr>
            <p:nvPr/>
          </p:nvPicPr>
          <p:blipFill>
            <a:blip r:embed="rId2">
              <a:extLst>
                <a:ext uri="{28A0092B-C50C-407E-A947-70E740481C1C}">
                  <a14:useLocalDpi xmlns:a14="http://schemas.microsoft.com/office/drawing/2010/main" val="0"/>
                </a:ext>
              </a:extLst>
            </a:blip>
            <a:srcRect l="46074" t="72443" r="49913" b="24147"/>
            <a:stretch>
              <a:fillRect/>
            </a:stretch>
          </p:blipFill>
          <p:spPr bwMode="auto">
            <a:xfrm>
              <a:off x="1776" y="2928"/>
              <a:ext cx="61" cy="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5" name="Picture 13"/>
            <p:cNvPicPr>
              <a:picLocks noChangeAspect="1" noChangeArrowheads="1"/>
            </p:cNvPicPr>
            <p:nvPr/>
          </p:nvPicPr>
          <p:blipFill>
            <a:blip r:embed="rId2">
              <a:extLst>
                <a:ext uri="{28A0092B-C50C-407E-A947-70E740481C1C}">
                  <a14:useLocalDpi xmlns:a14="http://schemas.microsoft.com/office/drawing/2010/main" val="0"/>
                </a:ext>
              </a:extLst>
            </a:blip>
            <a:srcRect l="46074" t="72443" r="49913" b="24147"/>
            <a:stretch>
              <a:fillRect/>
            </a:stretch>
          </p:blipFill>
          <p:spPr bwMode="auto">
            <a:xfrm>
              <a:off x="1872" y="3024"/>
              <a:ext cx="61" cy="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6" name="Picture 14"/>
            <p:cNvPicPr>
              <a:picLocks noChangeAspect="1" noChangeArrowheads="1"/>
            </p:cNvPicPr>
            <p:nvPr/>
          </p:nvPicPr>
          <p:blipFill>
            <a:blip r:embed="rId2">
              <a:extLst>
                <a:ext uri="{28A0092B-C50C-407E-A947-70E740481C1C}">
                  <a14:useLocalDpi xmlns:a14="http://schemas.microsoft.com/office/drawing/2010/main" val="0"/>
                </a:ext>
              </a:extLst>
            </a:blip>
            <a:srcRect l="46074" t="72443" r="49913" b="24147"/>
            <a:stretch>
              <a:fillRect/>
            </a:stretch>
          </p:blipFill>
          <p:spPr bwMode="auto">
            <a:xfrm>
              <a:off x="816" y="2880"/>
              <a:ext cx="61" cy="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7" name="Picture 15"/>
            <p:cNvPicPr>
              <a:picLocks noChangeAspect="1" noChangeArrowheads="1"/>
            </p:cNvPicPr>
            <p:nvPr/>
          </p:nvPicPr>
          <p:blipFill>
            <a:blip r:embed="rId2">
              <a:extLst>
                <a:ext uri="{28A0092B-C50C-407E-A947-70E740481C1C}">
                  <a14:useLocalDpi xmlns:a14="http://schemas.microsoft.com/office/drawing/2010/main" val="0"/>
                </a:ext>
              </a:extLst>
            </a:blip>
            <a:srcRect l="46074" t="72443" r="49913" b="24147"/>
            <a:stretch>
              <a:fillRect/>
            </a:stretch>
          </p:blipFill>
          <p:spPr bwMode="auto">
            <a:xfrm>
              <a:off x="995" y="2976"/>
              <a:ext cx="61" cy="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8" name="Picture 16"/>
            <p:cNvPicPr>
              <a:picLocks noChangeAspect="1" noChangeArrowheads="1"/>
            </p:cNvPicPr>
            <p:nvPr/>
          </p:nvPicPr>
          <p:blipFill>
            <a:blip r:embed="rId2">
              <a:extLst>
                <a:ext uri="{28A0092B-C50C-407E-A947-70E740481C1C}">
                  <a14:useLocalDpi xmlns:a14="http://schemas.microsoft.com/office/drawing/2010/main" val="0"/>
                </a:ext>
              </a:extLst>
            </a:blip>
            <a:srcRect l="46074" t="72443" r="49913" b="24147"/>
            <a:stretch>
              <a:fillRect/>
            </a:stretch>
          </p:blipFill>
          <p:spPr bwMode="auto">
            <a:xfrm>
              <a:off x="1091" y="2784"/>
              <a:ext cx="61" cy="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9" name="Picture 17"/>
            <p:cNvPicPr>
              <a:picLocks noChangeAspect="1" noChangeArrowheads="1"/>
            </p:cNvPicPr>
            <p:nvPr/>
          </p:nvPicPr>
          <p:blipFill>
            <a:blip r:embed="rId2">
              <a:extLst>
                <a:ext uri="{28A0092B-C50C-407E-A947-70E740481C1C}">
                  <a14:useLocalDpi xmlns:a14="http://schemas.microsoft.com/office/drawing/2010/main" val="0"/>
                </a:ext>
              </a:extLst>
            </a:blip>
            <a:srcRect l="46074" t="72443" r="49913" b="24147"/>
            <a:stretch>
              <a:fillRect/>
            </a:stretch>
          </p:blipFill>
          <p:spPr bwMode="auto">
            <a:xfrm>
              <a:off x="1235" y="2784"/>
              <a:ext cx="61" cy="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60" name="Picture 18"/>
            <p:cNvPicPr>
              <a:picLocks noChangeAspect="1" noChangeArrowheads="1"/>
            </p:cNvPicPr>
            <p:nvPr/>
          </p:nvPicPr>
          <p:blipFill>
            <a:blip r:embed="rId2">
              <a:extLst>
                <a:ext uri="{28A0092B-C50C-407E-A947-70E740481C1C}">
                  <a14:useLocalDpi xmlns:a14="http://schemas.microsoft.com/office/drawing/2010/main" val="0"/>
                </a:ext>
              </a:extLst>
            </a:blip>
            <a:srcRect l="46074" t="72443" r="49913" b="24147"/>
            <a:stretch>
              <a:fillRect/>
            </a:stretch>
          </p:blipFill>
          <p:spPr bwMode="auto">
            <a:xfrm>
              <a:off x="1379" y="2880"/>
              <a:ext cx="61" cy="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61" name="Picture 19"/>
            <p:cNvPicPr>
              <a:picLocks noChangeAspect="1" noChangeArrowheads="1"/>
            </p:cNvPicPr>
            <p:nvPr/>
          </p:nvPicPr>
          <p:blipFill>
            <a:blip r:embed="rId2">
              <a:extLst>
                <a:ext uri="{28A0092B-C50C-407E-A947-70E740481C1C}">
                  <a14:useLocalDpi xmlns:a14="http://schemas.microsoft.com/office/drawing/2010/main" val="0"/>
                </a:ext>
              </a:extLst>
            </a:blip>
            <a:srcRect l="46074" t="72443" r="49913" b="24147"/>
            <a:stretch>
              <a:fillRect/>
            </a:stretch>
          </p:blipFill>
          <p:spPr bwMode="auto">
            <a:xfrm>
              <a:off x="1392" y="2991"/>
              <a:ext cx="61" cy="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62" name="Picture 20"/>
            <p:cNvPicPr>
              <a:picLocks noChangeAspect="1" noChangeArrowheads="1"/>
            </p:cNvPicPr>
            <p:nvPr/>
          </p:nvPicPr>
          <p:blipFill>
            <a:blip r:embed="rId2">
              <a:extLst>
                <a:ext uri="{28A0092B-C50C-407E-A947-70E740481C1C}">
                  <a14:useLocalDpi xmlns:a14="http://schemas.microsoft.com/office/drawing/2010/main" val="0"/>
                </a:ext>
              </a:extLst>
            </a:blip>
            <a:srcRect l="46074" t="72443" r="49913" b="24147"/>
            <a:stretch>
              <a:fillRect/>
            </a:stretch>
          </p:blipFill>
          <p:spPr bwMode="auto">
            <a:xfrm>
              <a:off x="720" y="3024"/>
              <a:ext cx="61" cy="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63" name="Picture 21"/>
            <p:cNvPicPr>
              <a:picLocks noChangeAspect="1" noChangeArrowheads="1"/>
            </p:cNvPicPr>
            <p:nvPr/>
          </p:nvPicPr>
          <p:blipFill>
            <a:blip r:embed="rId2">
              <a:extLst>
                <a:ext uri="{28A0092B-C50C-407E-A947-70E740481C1C}">
                  <a14:useLocalDpi xmlns:a14="http://schemas.microsoft.com/office/drawing/2010/main" val="0"/>
                </a:ext>
              </a:extLst>
            </a:blip>
            <a:srcRect l="46074" t="72443" r="49913" b="24147"/>
            <a:stretch>
              <a:fillRect/>
            </a:stretch>
          </p:blipFill>
          <p:spPr bwMode="auto">
            <a:xfrm>
              <a:off x="720" y="2847"/>
              <a:ext cx="61" cy="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64" name="Picture 22"/>
            <p:cNvPicPr>
              <a:picLocks noChangeAspect="1" noChangeArrowheads="1"/>
            </p:cNvPicPr>
            <p:nvPr/>
          </p:nvPicPr>
          <p:blipFill>
            <a:blip r:embed="rId2">
              <a:extLst>
                <a:ext uri="{28A0092B-C50C-407E-A947-70E740481C1C}">
                  <a14:useLocalDpi xmlns:a14="http://schemas.microsoft.com/office/drawing/2010/main" val="0"/>
                </a:ext>
              </a:extLst>
            </a:blip>
            <a:srcRect l="46074" t="72443" r="49913" b="24147"/>
            <a:stretch>
              <a:fillRect/>
            </a:stretch>
          </p:blipFill>
          <p:spPr bwMode="auto">
            <a:xfrm>
              <a:off x="1139" y="3024"/>
              <a:ext cx="61" cy="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65" name="Picture 23"/>
            <p:cNvPicPr>
              <a:picLocks noChangeAspect="1" noChangeArrowheads="1"/>
            </p:cNvPicPr>
            <p:nvPr/>
          </p:nvPicPr>
          <p:blipFill>
            <a:blip r:embed="rId2">
              <a:extLst>
                <a:ext uri="{28A0092B-C50C-407E-A947-70E740481C1C}">
                  <a14:useLocalDpi xmlns:a14="http://schemas.microsoft.com/office/drawing/2010/main" val="0"/>
                </a:ext>
              </a:extLst>
            </a:blip>
            <a:srcRect l="46074" t="72443" r="49913" b="24147"/>
            <a:stretch>
              <a:fillRect/>
            </a:stretch>
          </p:blipFill>
          <p:spPr bwMode="auto">
            <a:xfrm>
              <a:off x="1104" y="2880"/>
              <a:ext cx="61" cy="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35896" name="Picture 24" descr="na01203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7700" y="5054600"/>
            <a:ext cx="48260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5897"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4086225"/>
            <a:ext cx="1600200" cy="1524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5848" name="Text Box 26"/>
          <p:cNvSpPr txBox="1">
            <a:spLocks noChangeArrowheads="1"/>
          </p:cNvSpPr>
          <p:nvPr/>
        </p:nvSpPr>
        <p:spPr bwMode="auto">
          <a:xfrm>
            <a:off x="581025" y="4110038"/>
            <a:ext cx="32575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900" dirty="0"/>
              <a:t>From Seth Bullock, Introduction to Complexity Science, 2006</a:t>
            </a:r>
          </a:p>
        </p:txBody>
      </p:sp>
      <p:sp>
        <p:nvSpPr>
          <p:cNvPr id="35849" name="Date Placeholder 3"/>
          <p:cNvSpPr>
            <a:spLocks noGrp="1"/>
          </p:cNvSpPr>
          <p:nvPr>
            <p:ph type="dt" sz="quarter" idx="10"/>
          </p:nvPr>
        </p:nvSpPr>
        <p:spPr>
          <a:xfrm>
            <a:off x="647700" y="6248400"/>
            <a:ext cx="1600200" cy="476250"/>
          </a:xfrm>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76796542-8AB8-46DE-AC93-28D59ABE1E68}" type="datetime1">
              <a:rPr lang="en-US" altLang="en-US" sz="1400" smtClean="0"/>
              <a:pPr>
                <a:spcBef>
                  <a:spcPct val="0"/>
                </a:spcBef>
                <a:buFontTx/>
                <a:buNone/>
              </a:pPr>
              <a:t>7/17/2021</a:t>
            </a:fld>
            <a:endParaRPr lang="en-US" altLang="en-US" sz="1400" dirty="0" smtClean="0"/>
          </a:p>
        </p:txBody>
      </p:sp>
      <p:sp>
        <p:nvSpPr>
          <p:cNvPr id="35850" name="Footer Placeholder 4"/>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CSCI 3907-80/CSCI6444-10 Big Data and Analytics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3589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358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en-US" dirty="0" smtClean="0"/>
              <a:t>Approaches To CAS</a:t>
            </a:r>
          </a:p>
        </p:txBody>
      </p:sp>
      <p:sp>
        <p:nvSpPr>
          <p:cNvPr id="38915" name="Rectangle 3"/>
          <p:cNvSpPr>
            <a:spLocks noGrp="1" noChangeArrowheads="1"/>
          </p:cNvSpPr>
          <p:nvPr>
            <p:ph type="body" idx="1"/>
          </p:nvPr>
        </p:nvSpPr>
        <p:spPr/>
        <p:txBody>
          <a:bodyPr/>
          <a:lstStyle/>
          <a:p>
            <a:pPr marL="381000" indent="-381000" eaLnBrk="1" hangingPunct="1">
              <a:lnSpc>
                <a:spcPct val="90000"/>
              </a:lnSpc>
              <a:buFont typeface="Marlett" pitchFamily="2" charset="2"/>
              <a:buNone/>
            </a:pPr>
            <a:r>
              <a:rPr lang="en-US" altLang="en-US" sz="2000" b="1" dirty="0" smtClean="0"/>
              <a:t>Considering complex adaptive systems, we are interested in</a:t>
            </a:r>
            <a:r>
              <a:rPr lang="en-US" altLang="en-US" sz="2000" dirty="0" smtClean="0"/>
              <a:t>:</a:t>
            </a:r>
          </a:p>
          <a:p>
            <a:pPr marL="800100" lvl="1" indent="-342900" eaLnBrk="1" hangingPunct="1">
              <a:lnSpc>
                <a:spcPct val="90000"/>
              </a:lnSpc>
              <a:buFont typeface="Times New Roman" panose="02020603050405020304" pitchFamily="18" charset="0"/>
              <a:buAutoNum type="arabicPeriod"/>
            </a:pPr>
            <a:r>
              <a:rPr lang="en-US" altLang="en-US" sz="1800" dirty="0" smtClean="0"/>
              <a:t>how interactions give rise to patterns of behavior</a:t>
            </a:r>
          </a:p>
          <a:p>
            <a:pPr marL="800100" lvl="1" indent="-342900" eaLnBrk="1" hangingPunct="1">
              <a:lnSpc>
                <a:spcPct val="90000"/>
              </a:lnSpc>
              <a:buFont typeface="Times New Roman" panose="02020603050405020304" pitchFamily="18" charset="0"/>
              <a:buAutoNum type="arabicPeriod"/>
            </a:pPr>
            <a:r>
              <a:rPr lang="en-US" altLang="en-US" sz="1800" dirty="0" smtClean="0"/>
              <a:t>understanding the ways of describing complex systems </a:t>
            </a:r>
          </a:p>
          <a:p>
            <a:pPr marL="800100" lvl="1" indent="-342900" eaLnBrk="1" hangingPunct="1">
              <a:lnSpc>
                <a:spcPct val="90000"/>
              </a:lnSpc>
              <a:buFont typeface="Times New Roman" panose="02020603050405020304" pitchFamily="18" charset="0"/>
              <a:buAutoNum type="arabicPeriod"/>
            </a:pPr>
            <a:r>
              <a:rPr lang="en-US" altLang="en-US" sz="1800" dirty="0" smtClean="0"/>
              <a:t>how complex systems form through pattern formation and evolution</a:t>
            </a:r>
          </a:p>
          <a:p>
            <a:pPr marL="800100" lvl="1" indent="-342900" eaLnBrk="1" hangingPunct="1">
              <a:lnSpc>
                <a:spcPct val="90000"/>
              </a:lnSpc>
              <a:buFont typeface="Times New Roman" panose="02020603050405020304" pitchFamily="18" charset="0"/>
              <a:buAutoNum type="arabicPeriod"/>
            </a:pPr>
            <a:r>
              <a:rPr lang="en-US" altLang="en-US" sz="1800" dirty="0" smtClean="0"/>
              <a:t>how complex systems adapt to their changing environment </a:t>
            </a:r>
          </a:p>
          <a:p>
            <a:pPr marL="800100" lvl="1" indent="-342900" eaLnBrk="1" hangingPunct="1">
              <a:lnSpc>
                <a:spcPct val="90000"/>
              </a:lnSpc>
              <a:buFont typeface="Times New Roman" panose="02020603050405020304" pitchFamily="18" charset="0"/>
              <a:buAutoNum type="arabicPeriod"/>
            </a:pPr>
            <a:endParaRPr lang="en-US" altLang="en-US" sz="1800" dirty="0" smtClean="0"/>
          </a:p>
          <a:p>
            <a:pPr marL="381000" indent="-381000">
              <a:lnSpc>
                <a:spcPct val="90000"/>
              </a:lnSpc>
              <a:buFont typeface="Marlett" pitchFamily="2" charset="2"/>
              <a:buNone/>
            </a:pPr>
            <a:r>
              <a:rPr lang="en-US" altLang="en-US" sz="2000" dirty="0" smtClean="0"/>
              <a:t>How to measure a system’s complexity?</a:t>
            </a:r>
          </a:p>
          <a:p>
            <a:pPr marL="800100" lvl="1" indent="-342900">
              <a:lnSpc>
                <a:spcPct val="90000"/>
              </a:lnSpc>
            </a:pPr>
            <a:r>
              <a:rPr lang="en-US" altLang="en-US" sz="1800" dirty="0" smtClean="0"/>
              <a:t>By its unpredictability?</a:t>
            </a:r>
          </a:p>
          <a:p>
            <a:pPr marL="800100" lvl="1" indent="-342900">
              <a:lnSpc>
                <a:spcPct val="90000"/>
              </a:lnSpc>
            </a:pPr>
            <a:r>
              <a:rPr lang="en-US" altLang="en-US" sz="1800" dirty="0" smtClean="0"/>
              <a:t>By how difficult it is to describe?</a:t>
            </a:r>
          </a:p>
          <a:p>
            <a:pPr lvl="2">
              <a:lnSpc>
                <a:spcPct val="90000"/>
              </a:lnSpc>
            </a:pPr>
            <a:r>
              <a:rPr lang="en-US" altLang="en-US" sz="1600" dirty="0" smtClean="0"/>
              <a:t>No single model adequate to describe system---the more models that are required, the more complex the system.  (Lee Segel)</a:t>
            </a:r>
          </a:p>
          <a:p>
            <a:pPr marL="800100" lvl="1" indent="-342900">
              <a:lnSpc>
                <a:spcPct val="90000"/>
              </a:lnSpc>
            </a:pPr>
            <a:r>
              <a:rPr lang="en-US" altLang="en-US" sz="1800" dirty="0" smtClean="0"/>
              <a:t>By measuring how long before it halts, if ever?  By how long until it repeats itself?</a:t>
            </a:r>
          </a:p>
          <a:p>
            <a:pPr marL="800100" lvl="1" indent="-342900">
              <a:lnSpc>
                <a:spcPct val="90000"/>
              </a:lnSpc>
            </a:pPr>
            <a:r>
              <a:rPr lang="en-US" altLang="en-US" sz="1800" dirty="0" smtClean="0"/>
              <a:t>Entropy?</a:t>
            </a:r>
          </a:p>
          <a:p>
            <a:pPr marL="800100" lvl="1" indent="-342900">
              <a:lnSpc>
                <a:spcPct val="90000"/>
              </a:lnSpc>
            </a:pPr>
            <a:r>
              <a:rPr lang="en-US" altLang="en-US" sz="1800" dirty="0" smtClean="0"/>
              <a:t>Multiple levels of organization?</a:t>
            </a:r>
          </a:p>
          <a:p>
            <a:pPr marL="800100" lvl="1" indent="-342900">
              <a:lnSpc>
                <a:spcPct val="90000"/>
              </a:lnSpc>
            </a:pPr>
            <a:r>
              <a:rPr lang="en-US" altLang="en-US" sz="1800" dirty="0" smtClean="0"/>
              <a:t>Number of interdependencies</a:t>
            </a:r>
            <a:r>
              <a:rPr lang="en-US" altLang="en-US" dirty="0" smtClean="0"/>
              <a:t>?</a:t>
            </a:r>
          </a:p>
        </p:txBody>
      </p:sp>
      <p:sp>
        <p:nvSpPr>
          <p:cNvPr id="38916" name="Date Placeholder 1"/>
          <p:cNvSpPr>
            <a:spLocks noGrp="1"/>
          </p:cNvSpPr>
          <p:nvPr>
            <p:ph type="dt" sz="quarter" idx="10"/>
          </p:nvPr>
        </p:nvSpPr>
        <p:spPr>
          <a:xfrm>
            <a:off x="685800" y="6248400"/>
            <a:ext cx="1600200" cy="476250"/>
          </a:xfrm>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9BA41C25-934B-460B-9AF5-67060495F6AB}" type="datetime1">
              <a:rPr lang="en-US" altLang="en-US" sz="1400" smtClean="0"/>
              <a:pPr>
                <a:spcBef>
                  <a:spcPct val="0"/>
                </a:spcBef>
                <a:buFontTx/>
                <a:buNone/>
              </a:pPr>
              <a:t>7/17/2021</a:t>
            </a:fld>
            <a:endParaRPr lang="en-US" altLang="en-US" sz="1400" dirty="0" smtClean="0"/>
          </a:p>
        </p:txBody>
      </p:sp>
      <p:sp>
        <p:nvSpPr>
          <p:cNvPr id="38917" name="Footer Placeholder 2"/>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CSCI 3907-80/CSCI6444-10 Big Data and Analytics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3"/>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6E6ACC80-386F-459E-B5B6-448A1214881E}" type="datetime1">
              <a:rPr lang="en-US" altLang="en-US" sz="1400" smtClean="0"/>
              <a:pPr>
                <a:spcBef>
                  <a:spcPct val="0"/>
                </a:spcBef>
                <a:buFontTx/>
                <a:buNone/>
              </a:pPr>
              <a:t>7/17/2021</a:t>
            </a:fld>
            <a:endParaRPr lang="en-US" altLang="en-US" sz="1400" dirty="0" smtClean="0"/>
          </a:p>
        </p:txBody>
      </p:sp>
      <p:sp>
        <p:nvSpPr>
          <p:cNvPr id="5123" name="Footer Placeholder 4"/>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CSCI 3907-80/CSCI6444-10 Big Data and Analytics</a:t>
            </a:r>
          </a:p>
        </p:txBody>
      </p:sp>
      <p:sp>
        <p:nvSpPr>
          <p:cNvPr id="5124" name="Slide Number Placeholder 5"/>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11-</a:t>
            </a:r>
            <a:fld id="{285CF9AD-0FA0-4BDA-A8FF-0996EA152A7A}" type="slidenum">
              <a:rPr lang="en-US" altLang="en-US" sz="1400" smtClean="0"/>
              <a:pPr>
                <a:spcBef>
                  <a:spcPct val="0"/>
                </a:spcBef>
                <a:buFontTx/>
                <a:buNone/>
              </a:pPr>
              <a:t>2</a:t>
            </a:fld>
            <a:endParaRPr lang="en-US" altLang="en-US" sz="1400" dirty="0" smtClean="0"/>
          </a:p>
        </p:txBody>
      </p:sp>
      <p:sp>
        <p:nvSpPr>
          <p:cNvPr id="5125" name="Rectangle 2"/>
          <p:cNvSpPr>
            <a:spLocks noGrp="1" noChangeArrowheads="1"/>
          </p:cNvSpPr>
          <p:nvPr>
            <p:ph type="title"/>
          </p:nvPr>
        </p:nvSpPr>
        <p:spPr/>
        <p:txBody>
          <a:bodyPr/>
          <a:lstStyle/>
          <a:p>
            <a:pPr eaLnBrk="1" hangingPunct="1"/>
            <a:r>
              <a:rPr lang="en-US" altLang="en-US" dirty="0" smtClean="0"/>
              <a:t>What is Advanced Analytics?</a:t>
            </a:r>
          </a:p>
        </p:txBody>
      </p:sp>
      <p:sp>
        <p:nvSpPr>
          <p:cNvPr id="5126" name="Rectangle 3"/>
          <p:cNvSpPr>
            <a:spLocks noGrp="1" noChangeArrowheads="1"/>
          </p:cNvSpPr>
          <p:nvPr>
            <p:ph type="body" idx="1"/>
          </p:nvPr>
        </p:nvSpPr>
        <p:spPr/>
        <p:txBody>
          <a:bodyPr/>
          <a:lstStyle/>
          <a:p>
            <a:pPr eaLnBrk="1" hangingPunct="1"/>
            <a:r>
              <a:rPr lang="en-US" altLang="ja-JP" sz="2000" i="1" dirty="0" smtClean="0">
                <a:ea typeface="ＭＳ Ｐゴシック" panose="020B0600070205080204" pitchFamily="34" charset="-128"/>
              </a:rPr>
              <a:t>Advanced analytics:</a:t>
            </a:r>
            <a:r>
              <a:rPr lang="en-US" altLang="ja-JP" sz="2000" dirty="0" smtClean="0">
                <a:ea typeface="ＭＳ Ｐゴシック" panose="020B0600070205080204" pitchFamily="34" charset="-128"/>
              </a:rPr>
              <a:t> </a:t>
            </a:r>
          </a:p>
          <a:p>
            <a:pPr lvl="1" eaLnBrk="1" hangingPunct="1"/>
            <a:r>
              <a:rPr lang="en-US" altLang="ja-JP" sz="1800" dirty="0" smtClean="0">
                <a:ea typeface="ＭＳ Ｐゴシック" panose="020B0600070205080204" pitchFamily="34" charset="-128"/>
              </a:rPr>
              <a:t>the application of </a:t>
            </a:r>
            <a:r>
              <a:rPr lang="en-US" altLang="ja-JP" sz="1800" u="sng" dirty="0" smtClean="0">
                <a:ea typeface="ＭＳ Ｐゴシック" panose="020B0600070205080204" pitchFamily="34" charset="-128"/>
              </a:rPr>
              <a:t>multiple</a:t>
            </a:r>
            <a:r>
              <a:rPr lang="en-US" altLang="ja-JP" sz="1800" dirty="0" smtClean="0">
                <a:ea typeface="ＭＳ Ｐゴシック" panose="020B0600070205080204" pitchFamily="34" charset="-128"/>
              </a:rPr>
              <a:t> analytic methods that address the diversity of big data – structured or unstructured </a:t>
            </a:r>
          </a:p>
          <a:p>
            <a:pPr lvl="1" eaLnBrk="1" hangingPunct="1"/>
            <a:r>
              <a:rPr lang="en-US" altLang="ja-JP" sz="1800" dirty="0" smtClean="0">
                <a:ea typeface="ＭＳ Ｐゴシック" panose="020B0600070205080204" pitchFamily="34" charset="-128"/>
              </a:rPr>
              <a:t>to provide descriptive results and </a:t>
            </a:r>
          </a:p>
          <a:p>
            <a:pPr lvl="1" eaLnBrk="1" hangingPunct="1"/>
            <a:r>
              <a:rPr lang="en-US" altLang="ja-JP" sz="1800" dirty="0" smtClean="0">
                <a:ea typeface="ＭＳ Ｐゴシック" panose="020B0600070205080204" pitchFamily="34" charset="-128"/>
              </a:rPr>
              <a:t>to yield </a:t>
            </a:r>
            <a:r>
              <a:rPr lang="en-US" altLang="ja-JP" sz="1800" i="1" dirty="0" smtClean="0">
                <a:ea typeface="ＭＳ Ｐゴシック" panose="020B0600070205080204" pitchFamily="34" charset="-128"/>
              </a:rPr>
              <a:t>actionable</a:t>
            </a:r>
            <a:r>
              <a:rPr lang="en-US" altLang="ja-JP" sz="1800" dirty="0" smtClean="0">
                <a:ea typeface="ＭＳ Ｐゴシック" panose="020B0600070205080204" pitchFamily="34" charset="-128"/>
              </a:rPr>
              <a:t> predictive and prescriptive results that facilitate decision-making.</a:t>
            </a:r>
          </a:p>
          <a:p>
            <a:pPr eaLnBrk="1" hangingPunct="1"/>
            <a:r>
              <a:rPr lang="en-US" altLang="ja-JP" sz="2000" dirty="0" smtClean="0">
                <a:ea typeface="ＭＳ Ｐゴシック" panose="020B0600070205080204" pitchFamily="34" charset="-128"/>
              </a:rPr>
              <a:t>Beyond data mining and statistical processing methods to encompass logic-based methods, qualitative analytics, and non-statistical quantitative methods.</a:t>
            </a:r>
          </a:p>
          <a:p>
            <a:pPr eaLnBrk="1" hangingPunct="1"/>
            <a:r>
              <a:rPr lang="en-US" altLang="ja-JP" sz="2000" dirty="0" smtClean="0">
                <a:ea typeface="ＭＳ Ｐゴシック" panose="020B0600070205080204" pitchFamily="34" charset="-128"/>
              </a:rPr>
              <a:t>A diverse set of techniques that require new software architectures and application frameworks to solve complex problems.</a:t>
            </a:r>
          </a:p>
          <a:p>
            <a:pPr eaLnBrk="1" hangingPunct="1"/>
            <a:r>
              <a:rPr lang="en-US" altLang="ja-JP" sz="2000" dirty="0" smtClean="0">
                <a:ea typeface="ＭＳ Ｐゴシック" panose="020B0600070205080204" pitchFamily="34" charset="-128"/>
              </a:rPr>
              <a:t>New metrics that focus on the contributions of the value of the analysis as a holistic result are required to assess and evaluate the outcomes of advanced analytics. </a:t>
            </a:r>
            <a:endParaRPr lang="en-US" altLang="en-US" sz="2000" dirty="0" smtClean="0"/>
          </a:p>
          <a:p>
            <a:pPr eaLnBrk="1" hangingPunct="1">
              <a:buFontTx/>
              <a:buNone/>
            </a:pPr>
            <a:endParaRPr lang="en-US" altLang="en-US" sz="2000"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sz="2000" dirty="0" smtClean="0"/>
              <a:t>Why is the Study of CAS Important?</a:t>
            </a:r>
          </a:p>
        </p:txBody>
      </p:sp>
      <p:sp>
        <p:nvSpPr>
          <p:cNvPr id="39939" name="Rectangle 3"/>
          <p:cNvSpPr>
            <a:spLocks noGrp="1" noChangeArrowheads="1"/>
          </p:cNvSpPr>
          <p:nvPr>
            <p:ph type="body" idx="1"/>
          </p:nvPr>
        </p:nvSpPr>
        <p:spPr>
          <a:xfrm>
            <a:off x="457200" y="1020763"/>
            <a:ext cx="8229600" cy="1260475"/>
          </a:xfrm>
        </p:spPr>
        <p:txBody>
          <a:bodyPr/>
          <a:lstStyle/>
          <a:p>
            <a:pPr eaLnBrk="1" hangingPunct="1"/>
            <a:r>
              <a:rPr lang="en-US" altLang="en-US" dirty="0" smtClean="0"/>
              <a:t>Problem of </a:t>
            </a:r>
            <a:r>
              <a:rPr lang="en-US" altLang="en-US" i="1" dirty="0" smtClean="0"/>
              <a:t>Computational Irreducibility</a:t>
            </a:r>
            <a:r>
              <a:rPr lang="en-US" altLang="en-US" dirty="0" smtClean="0"/>
              <a:t>:</a:t>
            </a:r>
          </a:p>
          <a:p>
            <a:pPr eaLnBrk="1" hangingPunct="1">
              <a:spcBef>
                <a:spcPct val="50000"/>
              </a:spcBef>
              <a:buFontTx/>
              <a:buNone/>
            </a:pPr>
            <a:r>
              <a:rPr lang="en-US" altLang="en-US" b="1" dirty="0" smtClean="0"/>
              <a:t>	The failure of mathematical models to provide explicit solutions to complex phenomena</a:t>
            </a:r>
            <a:endParaRPr lang="en-US" altLang="en-US" dirty="0" smtClean="0"/>
          </a:p>
        </p:txBody>
      </p:sp>
      <p:pic>
        <p:nvPicPr>
          <p:cNvPr id="39940" name="Picture 4" descr="ball behaviou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438400"/>
            <a:ext cx="2438400" cy="291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5" descr="war behaviou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2438400"/>
            <a:ext cx="2962275"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2" name="Text Box 6"/>
          <p:cNvSpPr txBox="1">
            <a:spLocks noChangeArrowheads="1"/>
          </p:cNvSpPr>
          <p:nvPr/>
        </p:nvSpPr>
        <p:spPr bwMode="auto">
          <a:xfrm>
            <a:off x="5119688" y="4689475"/>
            <a:ext cx="302418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FontTx/>
              <a:buNone/>
            </a:pPr>
            <a:r>
              <a:rPr lang="en-US" altLang="en-US" sz="1600" dirty="0"/>
              <a:t>Human behaviour is c</a:t>
            </a:r>
            <a:r>
              <a:rPr lang="en-US" altLang="en-US" sz="1600" dirty="0">
                <a:solidFill>
                  <a:schemeClr val="tx2"/>
                </a:solidFill>
              </a:rPr>
              <a:t>omputationally irreducibile</a:t>
            </a:r>
            <a:r>
              <a:rPr lang="en-US" altLang="en-US" sz="1600" dirty="0"/>
              <a:t> </a:t>
            </a:r>
          </a:p>
        </p:txBody>
      </p:sp>
      <p:sp>
        <p:nvSpPr>
          <p:cNvPr id="39943" name="Text Box 7"/>
          <p:cNvSpPr txBox="1">
            <a:spLocks noChangeArrowheads="1"/>
          </p:cNvSpPr>
          <p:nvPr/>
        </p:nvSpPr>
        <p:spPr bwMode="auto">
          <a:xfrm>
            <a:off x="914400" y="5429250"/>
            <a:ext cx="24384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FontTx/>
              <a:buNone/>
            </a:pPr>
            <a:r>
              <a:rPr lang="en-US" altLang="en-US" sz="1600" dirty="0"/>
              <a:t>Position and velocity can be calculated exactly</a:t>
            </a:r>
            <a:endParaRPr lang="en-US" altLang="en-US" sz="1600" dirty="0">
              <a:latin typeface="Times New Roman" panose="02020603050405020304" pitchFamily="18" charset="0"/>
            </a:endParaRPr>
          </a:p>
        </p:txBody>
      </p:sp>
      <p:sp>
        <p:nvSpPr>
          <p:cNvPr id="39944" name="Date Placeholder 1"/>
          <p:cNvSpPr>
            <a:spLocks noGrp="1"/>
          </p:cNvSpPr>
          <p:nvPr>
            <p:ph type="dt" sz="quarter" idx="10"/>
          </p:nvPr>
        </p:nvSpPr>
        <p:spPr>
          <a:xfrm>
            <a:off x="681038" y="6191250"/>
            <a:ext cx="1600200" cy="476250"/>
          </a:xfrm>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0F95079A-B659-44BB-8AF9-F36A876D4577}" type="datetime1">
              <a:rPr lang="en-US" altLang="en-US" sz="1400" smtClean="0"/>
              <a:pPr>
                <a:spcBef>
                  <a:spcPct val="0"/>
                </a:spcBef>
                <a:buFontTx/>
                <a:buNone/>
              </a:pPr>
              <a:t>7/17/2021</a:t>
            </a:fld>
            <a:endParaRPr lang="en-US" altLang="en-US" sz="1400" dirty="0" smtClean="0"/>
          </a:p>
        </p:txBody>
      </p:sp>
      <p:sp>
        <p:nvSpPr>
          <p:cNvPr id="39945" name="Footer Placeholder 2"/>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CSCI 3907-80/CSCI6444-10 Big Data and Analytics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en-US" dirty="0" smtClean="0"/>
              <a:t>A little reflection …</a:t>
            </a:r>
          </a:p>
        </p:txBody>
      </p:sp>
      <p:sp>
        <p:nvSpPr>
          <p:cNvPr id="40963" name="Text Box 5"/>
          <p:cNvSpPr txBox="1">
            <a:spLocks noChangeArrowheads="1"/>
          </p:cNvSpPr>
          <p:nvPr/>
        </p:nvSpPr>
        <p:spPr bwMode="auto">
          <a:xfrm>
            <a:off x="876300" y="1230313"/>
            <a:ext cx="7651750" cy="247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dirty="0"/>
              <a:t>Alice Laughed: “There’s no use trying,” she said; “one can’t believe impossible things.</a:t>
            </a:r>
          </a:p>
          <a:p>
            <a:pPr eaLnBrk="1" hangingPunct="1">
              <a:spcBef>
                <a:spcPct val="0"/>
              </a:spcBef>
              <a:buFontTx/>
              <a:buNone/>
            </a:pPr>
            <a:endParaRPr lang="en-US" altLang="en-US" sz="1800" dirty="0"/>
          </a:p>
          <a:p>
            <a:pPr eaLnBrk="1" hangingPunct="1">
              <a:spcBef>
                <a:spcPct val="0"/>
              </a:spcBef>
              <a:buFontTx/>
              <a:buNone/>
            </a:pPr>
            <a:r>
              <a:rPr lang="en-US" altLang="en-US" sz="1800" dirty="0"/>
              <a:t>“I daresay you haven’t had much practice,” said the Queen.</a:t>
            </a:r>
          </a:p>
          <a:p>
            <a:pPr eaLnBrk="1" hangingPunct="1">
              <a:spcBef>
                <a:spcPct val="0"/>
              </a:spcBef>
              <a:buFontTx/>
              <a:buNone/>
            </a:pPr>
            <a:r>
              <a:rPr lang="en-US" altLang="en-US" sz="1800" dirty="0"/>
              <a:t>“When I was younger, I always did it for a half hour each day. Why, sometimes I’ve believed as many as six impossible things before breakfast.”</a:t>
            </a:r>
          </a:p>
          <a:p>
            <a:pPr eaLnBrk="1" hangingPunct="1">
              <a:spcBef>
                <a:spcPct val="0"/>
              </a:spcBef>
              <a:buFontTx/>
              <a:buNone/>
            </a:pPr>
            <a:endParaRPr lang="en-US" altLang="en-US" sz="1800" dirty="0"/>
          </a:p>
          <a:p>
            <a:pPr eaLnBrk="1" hangingPunct="1">
              <a:spcBef>
                <a:spcPct val="0"/>
              </a:spcBef>
              <a:buFontTx/>
              <a:buNone/>
            </a:pPr>
            <a:r>
              <a:rPr lang="en-US" altLang="en-US" sz="1200" dirty="0"/>
              <a:t>- Lewis Carroll, </a:t>
            </a:r>
            <a:r>
              <a:rPr lang="en-US" altLang="en-US" sz="1200" i="1" dirty="0"/>
              <a:t>Alice in Wonderland</a:t>
            </a:r>
            <a:r>
              <a:rPr lang="en-US" altLang="en-US" sz="1200" dirty="0"/>
              <a:t> -</a:t>
            </a:r>
          </a:p>
        </p:txBody>
      </p:sp>
      <p:pic>
        <p:nvPicPr>
          <p:cNvPr id="40964" name="Picture 6" descr="alice-with-queen-of-hear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4175" y="3048000"/>
            <a:ext cx="4073525" cy="325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Date Placeholder 1"/>
          <p:cNvSpPr>
            <a:spLocks noGrp="1"/>
          </p:cNvSpPr>
          <p:nvPr>
            <p:ph type="dt" sz="quarter" idx="10"/>
          </p:nvPr>
        </p:nvSpPr>
        <p:spPr>
          <a:xfrm>
            <a:off x="762000" y="6248400"/>
            <a:ext cx="1600200" cy="476250"/>
          </a:xfrm>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8A70D0AE-7155-4D63-858A-7FAD254B0256}" type="datetime1">
              <a:rPr lang="en-US" altLang="en-US" sz="1400" smtClean="0"/>
              <a:pPr>
                <a:spcBef>
                  <a:spcPct val="0"/>
                </a:spcBef>
                <a:buFontTx/>
                <a:buNone/>
              </a:pPr>
              <a:t>7/17/2021</a:t>
            </a:fld>
            <a:endParaRPr lang="en-US" altLang="en-US" sz="1400" dirty="0" smtClean="0"/>
          </a:p>
        </p:txBody>
      </p:sp>
      <p:sp>
        <p:nvSpPr>
          <p:cNvPr id="40966" name="Footer Placeholder 2"/>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CSCI 3907-80/CSCI6444-10 Big Data and Analytics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a:t>CS3907-80/CS6444-10 Big Data &amp; Analytics</a:t>
            </a:r>
          </a:p>
        </p:txBody>
      </p:sp>
      <p:sp>
        <p:nvSpPr>
          <p:cNvPr id="9219" name="Slide Number Placeholder 5"/>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7236E9A6-E684-4FFE-918A-A863C25A0A36}" type="slidenum">
              <a:rPr lang="en-US" altLang="en-US" sz="1400" smtClean="0"/>
              <a:pPr>
                <a:spcBef>
                  <a:spcPct val="0"/>
                </a:spcBef>
                <a:buFontTx/>
                <a:buNone/>
              </a:pPr>
              <a:t>22</a:t>
            </a:fld>
            <a:endParaRPr lang="en-US" altLang="en-US" sz="1400" dirty="0" smtClean="0"/>
          </a:p>
        </p:txBody>
      </p:sp>
      <p:sp>
        <p:nvSpPr>
          <p:cNvPr id="9220" name="Rectangle 2"/>
          <p:cNvSpPr>
            <a:spLocks noGrp="1" noChangeArrowheads="1"/>
          </p:cNvSpPr>
          <p:nvPr>
            <p:ph type="title"/>
          </p:nvPr>
        </p:nvSpPr>
        <p:spPr/>
        <p:txBody>
          <a:bodyPr/>
          <a:lstStyle/>
          <a:p>
            <a:pPr eaLnBrk="1" hangingPunct="1"/>
            <a:r>
              <a:rPr lang="en-US" altLang="en-US" dirty="0" smtClean="0"/>
              <a:t>Cellular Automata</a:t>
            </a:r>
          </a:p>
        </p:txBody>
      </p:sp>
      <p:sp>
        <p:nvSpPr>
          <p:cNvPr id="9221" name="Rectangle 3"/>
          <p:cNvSpPr>
            <a:spLocks noGrp="1" noChangeArrowheads="1"/>
          </p:cNvSpPr>
          <p:nvPr>
            <p:ph type="body" idx="1"/>
          </p:nvPr>
        </p:nvSpPr>
        <p:spPr>
          <a:xfrm>
            <a:off x="457200" y="1143000"/>
            <a:ext cx="5562600" cy="5059363"/>
          </a:xfrm>
        </p:spPr>
        <p:txBody>
          <a:bodyPr/>
          <a:lstStyle/>
          <a:p>
            <a:pPr eaLnBrk="1" hangingPunct="1">
              <a:lnSpc>
                <a:spcPct val="90000"/>
              </a:lnSpc>
            </a:pPr>
            <a:r>
              <a:rPr lang="en-US" altLang="en-US" sz="2000" dirty="0" smtClean="0"/>
              <a:t>Originated with E. F. Codd and John von Neumann in 1950s</a:t>
            </a:r>
          </a:p>
          <a:p>
            <a:pPr eaLnBrk="1" hangingPunct="1">
              <a:lnSpc>
                <a:spcPct val="90000"/>
              </a:lnSpc>
            </a:pPr>
            <a:r>
              <a:rPr lang="en-US" altLang="en-US" sz="2000" dirty="0" smtClean="0"/>
              <a:t>Popularized by John Conway’s Life Game, </a:t>
            </a:r>
            <a:r>
              <a:rPr lang="en-US" altLang="en-US" sz="2000" i="1" dirty="0" smtClean="0"/>
              <a:t>Scientific American</a:t>
            </a:r>
            <a:r>
              <a:rPr lang="en-US" altLang="en-US" sz="2000" dirty="0" smtClean="0"/>
              <a:t>, 1970</a:t>
            </a:r>
          </a:p>
          <a:p>
            <a:pPr eaLnBrk="1" hangingPunct="1">
              <a:lnSpc>
                <a:spcPct val="90000"/>
              </a:lnSpc>
            </a:pPr>
            <a:r>
              <a:rPr lang="en-US" altLang="en-US" sz="2000" dirty="0" smtClean="0"/>
              <a:t>Basis for Stephen Wolfram’s book, </a:t>
            </a:r>
            <a:r>
              <a:rPr lang="en-US" altLang="en-US" sz="2000" i="1" dirty="0" smtClean="0"/>
              <a:t>A New Kind of Science.</a:t>
            </a:r>
            <a:r>
              <a:rPr lang="en-US" altLang="en-US" sz="2000" dirty="0" smtClean="0"/>
              <a:t> See M. Mitchell’s (2002) review.</a:t>
            </a:r>
            <a:endParaRPr lang="en-US" altLang="en-US" sz="2000" i="1" dirty="0" smtClean="0"/>
          </a:p>
          <a:p>
            <a:pPr eaLnBrk="1" hangingPunct="1">
              <a:lnSpc>
                <a:spcPct val="90000"/>
              </a:lnSpc>
            </a:pPr>
            <a:r>
              <a:rPr lang="en-US" altLang="en-US" sz="2000" dirty="0" smtClean="0"/>
              <a:t>Basic Structure:</a:t>
            </a:r>
          </a:p>
          <a:p>
            <a:pPr lvl="1" eaLnBrk="1" hangingPunct="1">
              <a:lnSpc>
                <a:spcPct val="90000"/>
              </a:lnSpc>
            </a:pPr>
            <a:r>
              <a:rPr lang="en-US" altLang="en-US" sz="1800" dirty="0" smtClean="0"/>
              <a:t>A collection of fixed cells arrayed in a grid</a:t>
            </a:r>
          </a:p>
          <a:p>
            <a:pPr lvl="1" eaLnBrk="1" hangingPunct="1">
              <a:lnSpc>
                <a:spcPct val="90000"/>
              </a:lnSpc>
            </a:pPr>
            <a:r>
              <a:rPr lang="en-US" altLang="en-US" sz="1800" dirty="0" smtClean="0"/>
              <a:t>A set of rules which are uniformly applied to the contents of each cell at each iteration of the automaton.</a:t>
            </a:r>
          </a:p>
          <a:p>
            <a:pPr eaLnBrk="1" hangingPunct="1">
              <a:lnSpc>
                <a:spcPct val="90000"/>
              </a:lnSpc>
            </a:pPr>
            <a:r>
              <a:rPr lang="en-US" altLang="en-US" sz="2000" dirty="0" smtClean="0"/>
              <a:t>What Happens?</a:t>
            </a:r>
          </a:p>
          <a:p>
            <a:pPr lvl="1" eaLnBrk="1" hangingPunct="1">
              <a:lnSpc>
                <a:spcPct val="90000"/>
              </a:lnSpc>
            </a:pPr>
            <a:r>
              <a:rPr lang="en-US" altLang="en-US" sz="1800" dirty="0" smtClean="0"/>
              <a:t>The structure of the cellular automaton evolves through a number of time steps based on the application of the rules and the contents of the cells and their neighbors.</a:t>
            </a:r>
          </a:p>
          <a:p>
            <a:pPr eaLnBrk="1" hangingPunct="1">
              <a:lnSpc>
                <a:spcPct val="90000"/>
              </a:lnSpc>
            </a:pPr>
            <a:endParaRPr lang="en-US" altLang="en-US" i="1" dirty="0" smtClean="0"/>
          </a:p>
          <a:p>
            <a:pPr eaLnBrk="1" hangingPunct="1">
              <a:lnSpc>
                <a:spcPct val="90000"/>
              </a:lnSpc>
            </a:pPr>
            <a:endParaRPr lang="en-US" altLang="en-US" dirty="0" smtClean="0"/>
          </a:p>
        </p:txBody>
      </p:sp>
      <p:sp>
        <p:nvSpPr>
          <p:cNvPr id="9222" name="Date Placeholder 1"/>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34EB6AC7-1B46-4DFA-A900-FFC35F4F9B55}" type="datetime1">
              <a:rPr lang="en-US" altLang="en-US" sz="1400"/>
              <a:pPr>
                <a:spcBef>
                  <a:spcPct val="0"/>
                </a:spcBef>
                <a:buFontTx/>
                <a:buNone/>
              </a:pPr>
              <a:t>7/17/2021</a:t>
            </a:fld>
            <a:endParaRPr lang="en-US" altLang="en-US" sz="1400" dirty="0"/>
          </a:p>
        </p:txBody>
      </p:sp>
      <p:pic>
        <p:nvPicPr>
          <p:cNvPr id="922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1295400"/>
            <a:ext cx="2719388"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24" name="Text Box 5"/>
          <p:cNvSpPr txBox="1">
            <a:spLocks noChangeArrowheads="1"/>
          </p:cNvSpPr>
          <p:nvPr/>
        </p:nvSpPr>
        <p:spPr bwMode="auto">
          <a:xfrm>
            <a:off x="6019800" y="3538538"/>
            <a:ext cx="2628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1400" dirty="0"/>
              <a:t>John von Neumann</a:t>
            </a:r>
          </a:p>
        </p:txBody>
      </p:sp>
    </p:spTree>
    <p:extLst>
      <p:ext uri="{BB962C8B-B14F-4D97-AF65-F5344CB8AC3E}">
        <p14:creationId xmlns:p14="http://schemas.microsoft.com/office/powerpoint/2010/main" val="4696345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4"/>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a:t>CS3907-80/CS6444-10 Big Data &amp; Analytics</a:t>
            </a:r>
          </a:p>
        </p:txBody>
      </p:sp>
      <p:sp>
        <p:nvSpPr>
          <p:cNvPr id="11267" name="Slide Number Placeholder 5"/>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14939002-F271-4C2A-BBBD-3D82BFD700A7}" type="slidenum">
              <a:rPr lang="en-US" altLang="en-US" sz="1400" smtClean="0"/>
              <a:pPr>
                <a:spcBef>
                  <a:spcPct val="0"/>
                </a:spcBef>
                <a:buFontTx/>
                <a:buNone/>
              </a:pPr>
              <a:t>23</a:t>
            </a:fld>
            <a:endParaRPr lang="en-US" altLang="en-US" sz="1400" dirty="0" smtClean="0"/>
          </a:p>
        </p:txBody>
      </p:sp>
      <p:sp>
        <p:nvSpPr>
          <p:cNvPr id="11268" name="Rectangle 2"/>
          <p:cNvSpPr>
            <a:spLocks noGrp="1" noChangeArrowheads="1"/>
          </p:cNvSpPr>
          <p:nvPr>
            <p:ph type="title"/>
          </p:nvPr>
        </p:nvSpPr>
        <p:spPr/>
        <p:txBody>
          <a:bodyPr/>
          <a:lstStyle/>
          <a:p>
            <a:pPr eaLnBrk="1" hangingPunct="1"/>
            <a:r>
              <a:rPr lang="en-US" altLang="en-US" dirty="0" smtClean="0"/>
              <a:t>Conway’s Game of Life - I</a:t>
            </a:r>
          </a:p>
        </p:txBody>
      </p:sp>
      <p:sp>
        <p:nvSpPr>
          <p:cNvPr id="11269" name="Rectangle 3"/>
          <p:cNvSpPr>
            <a:spLocks noGrp="1" noChangeArrowheads="1"/>
          </p:cNvSpPr>
          <p:nvPr>
            <p:ph type="body" idx="1"/>
          </p:nvPr>
        </p:nvSpPr>
        <p:spPr/>
        <p:txBody>
          <a:bodyPr/>
          <a:lstStyle/>
          <a:p>
            <a:pPr eaLnBrk="1" hangingPunct="1"/>
            <a:r>
              <a:rPr lang="en-US" altLang="en-US" dirty="0" smtClean="0"/>
              <a:t>An early example of  'emergent complexity' (1970)</a:t>
            </a:r>
          </a:p>
          <a:p>
            <a:pPr lvl="1" eaLnBrk="1" hangingPunct="1"/>
            <a:r>
              <a:rPr lang="en-US" altLang="en-US" dirty="0" smtClean="0"/>
              <a:t>Based on the rules chosen, one gets different objects with interesting properties</a:t>
            </a:r>
          </a:p>
          <a:p>
            <a:pPr eaLnBrk="1" hangingPunct="1"/>
            <a:r>
              <a:rPr lang="en-US" altLang="en-US" dirty="0" smtClean="0"/>
              <a:t>Implemented as a 2-dimensional cellular automata</a:t>
            </a:r>
          </a:p>
          <a:p>
            <a:pPr eaLnBrk="1" hangingPunct="1"/>
            <a:r>
              <a:rPr lang="en-US" altLang="en-US" dirty="0" smtClean="0"/>
              <a:t>Basic Ideas:</a:t>
            </a:r>
          </a:p>
          <a:p>
            <a:pPr lvl="1" eaLnBrk="1" hangingPunct="1"/>
            <a:r>
              <a:rPr lang="en-US" altLang="en-US" sz="1600" dirty="0" smtClean="0"/>
              <a:t>Life is played on a grid of square cells </a:t>
            </a:r>
          </a:p>
          <a:p>
            <a:pPr lvl="1" eaLnBrk="1" hangingPunct="1"/>
            <a:r>
              <a:rPr lang="en-US" altLang="en-US" sz="1600" dirty="0" smtClean="0"/>
              <a:t>A cell can be </a:t>
            </a:r>
            <a:r>
              <a:rPr lang="en-US" altLang="en-US" sz="1600" b="1" i="1" dirty="0" smtClean="0"/>
              <a:t>live</a:t>
            </a:r>
            <a:r>
              <a:rPr lang="en-US" altLang="en-US" sz="1600" dirty="0" smtClean="0"/>
              <a:t> or </a:t>
            </a:r>
            <a:r>
              <a:rPr lang="en-US" altLang="en-US" sz="1600" b="1" i="1" dirty="0" smtClean="0"/>
              <a:t>dead</a:t>
            </a:r>
            <a:endParaRPr lang="en-US" altLang="en-US" sz="1600" dirty="0" smtClean="0"/>
          </a:p>
          <a:p>
            <a:pPr lvl="1" eaLnBrk="1" hangingPunct="1"/>
            <a:r>
              <a:rPr lang="en-US" altLang="en-US" sz="1600" dirty="0" smtClean="0"/>
              <a:t>A live cell is shown by putting a marker on its square</a:t>
            </a:r>
          </a:p>
          <a:p>
            <a:pPr lvl="1" eaLnBrk="1" hangingPunct="1"/>
            <a:r>
              <a:rPr lang="en-US" altLang="en-US" sz="1600" dirty="0" smtClean="0"/>
              <a:t>A dead cell is shown by leaving the square empty</a:t>
            </a:r>
          </a:p>
          <a:p>
            <a:pPr lvl="1" eaLnBrk="1" hangingPunct="1"/>
            <a:r>
              <a:rPr lang="en-US" altLang="en-US" sz="1600" dirty="0" smtClean="0"/>
              <a:t>Each cell in the grid has a neighborhood consisting of the eight cells in every direction including diagonals. </a:t>
            </a:r>
          </a:p>
          <a:p>
            <a:pPr eaLnBrk="1" hangingPunct="1"/>
            <a:r>
              <a:rPr lang="en-US" altLang="en-US" dirty="0" smtClean="0"/>
              <a:t>Rules:</a:t>
            </a:r>
          </a:p>
          <a:p>
            <a:pPr lvl="1" eaLnBrk="1" hangingPunct="1"/>
            <a:r>
              <a:rPr lang="en-US" altLang="en-US" sz="1800" dirty="0" smtClean="0"/>
              <a:t>An agent stays alive if 2 or 3 neighbors are alive, otherwise it dies.</a:t>
            </a:r>
          </a:p>
          <a:p>
            <a:pPr lvl="1" eaLnBrk="1" hangingPunct="1"/>
            <a:r>
              <a:rPr lang="en-US" altLang="en-US" sz="1800" dirty="0" smtClean="0"/>
              <a:t>New agent is born if exactly 3 neighbors are alive.</a:t>
            </a:r>
            <a:r>
              <a:rPr lang="en-US" altLang="en-US" dirty="0" smtClean="0"/>
              <a:t> </a:t>
            </a:r>
          </a:p>
        </p:txBody>
      </p:sp>
      <p:sp>
        <p:nvSpPr>
          <p:cNvPr id="11270" name="Date Placeholder 1"/>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B794690E-CEFA-43ED-952B-500E0A2E29F6}" type="datetime1">
              <a:rPr lang="en-US" altLang="en-US" sz="1400"/>
              <a:pPr>
                <a:spcBef>
                  <a:spcPct val="0"/>
                </a:spcBef>
                <a:buFontTx/>
                <a:buNone/>
              </a:pPr>
              <a:t>7/17/2021</a:t>
            </a:fld>
            <a:endParaRPr lang="en-US" altLang="en-US" sz="1400" dirty="0"/>
          </a:p>
        </p:txBody>
      </p:sp>
    </p:spTree>
    <p:extLst>
      <p:ext uri="{BB962C8B-B14F-4D97-AF65-F5344CB8AC3E}">
        <p14:creationId xmlns:p14="http://schemas.microsoft.com/office/powerpoint/2010/main" val="7192673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a:t>CS3907-80/CS6444-10 Big Data &amp; Analytics</a:t>
            </a:r>
          </a:p>
        </p:txBody>
      </p:sp>
      <p:sp>
        <p:nvSpPr>
          <p:cNvPr id="13315" name="Slide Number Placeholder 5"/>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BD77A657-B63B-4EDA-999D-32C93C43818B}" type="slidenum">
              <a:rPr lang="en-US" altLang="en-US" sz="1400" smtClean="0"/>
              <a:pPr>
                <a:spcBef>
                  <a:spcPct val="0"/>
                </a:spcBef>
                <a:buFontTx/>
                <a:buNone/>
              </a:pPr>
              <a:t>24</a:t>
            </a:fld>
            <a:endParaRPr lang="en-US" altLang="en-US" sz="1400" dirty="0" smtClean="0"/>
          </a:p>
        </p:txBody>
      </p:sp>
      <p:sp>
        <p:nvSpPr>
          <p:cNvPr id="13316" name="Rectangle 2"/>
          <p:cNvSpPr>
            <a:spLocks noGrp="1" noChangeArrowheads="1"/>
          </p:cNvSpPr>
          <p:nvPr>
            <p:ph type="title"/>
          </p:nvPr>
        </p:nvSpPr>
        <p:spPr/>
        <p:txBody>
          <a:bodyPr/>
          <a:lstStyle/>
          <a:p>
            <a:pPr eaLnBrk="1" hangingPunct="1"/>
            <a:r>
              <a:rPr lang="en-US" altLang="en-US" dirty="0" smtClean="0"/>
              <a:t>Conway's Game of Life - II</a:t>
            </a:r>
          </a:p>
        </p:txBody>
      </p:sp>
      <p:sp>
        <p:nvSpPr>
          <p:cNvPr id="13317" name="Rectangle 3"/>
          <p:cNvSpPr>
            <a:spLocks noGrp="1" noChangeArrowheads="1"/>
          </p:cNvSpPr>
          <p:nvPr>
            <p:ph type="body" idx="1"/>
          </p:nvPr>
        </p:nvSpPr>
        <p:spPr/>
        <p:txBody>
          <a:bodyPr/>
          <a:lstStyle/>
          <a:p>
            <a:pPr eaLnBrk="1" hangingPunct="1"/>
            <a:r>
              <a:rPr lang="en-US" altLang="en-US" sz="2000" dirty="0" smtClean="0"/>
              <a:t>To apply one step of the rules, we count the number of live neighbors for each cell.</a:t>
            </a:r>
          </a:p>
          <a:p>
            <a:pPr lvl="1" eaLnBrk="1" hangingPunct="1"/>
            <a:r>
              <a:rPr lang="en-US" altLang="en-US" sz="1800" dirty="0" smtClean="0"/>
              <a:t>The number of live neighbors is always based on the cells </a:t>
            </a:r>
            <a:r>
              <a:rPr lang="en-US" altLang="en-US" sz="1800" b="1" i="1" dirty="0" smtClean="0"/>
              <a:t>before</a:t>
            </a:r>
            <a:r>
              <a:rPr lang="en-US" altLang="en-US" sz="1800" dirty="0" smtClean="0"/>
              <a:t> the rule was applied. In other words, we must first find all of the cells that change before changing any of them.</a:t>
            </a:r>
          </a:p>
          <a:p>
            <a:pPr eaLnBrk="1" hangingPunct="1"/>
            <a:r>
              <a:rPr lang="en-US" altLang="en-US" sz="2000" dirty="0" smtClean="0"/>
              <a:t>A dead cell with exactly three live neighbors becomes a live cell (birth)  </a:t>
            </a:r>
          </a:p>
          <a:p>
            <a:pPr eaLnBrk="1" hangingPunct="1"/>
            <a:r>
              <a:rPr lang="en-US" altLang="en-US" sz="2000" dirty="0" smtClean="0"/>
              <a:t>A live cell with two or three live neighbors stays alive (survival)  </a:t>
            </a:r>
          </a:p>
          <a:p>
            <a:pPr eaLnBrk="1" hangingPunct="1"/>
            <a:r>
              <a:rPr lang="en-US" altLang="en-US" sz="2000" dirty="0" smtClean="0"/>
              <a:t>In all other cases, a cell dies or remains dead (overcrowding or loneliness)  </a:t>
            </a:r>
            <a:r>
              <a:rPr lang="en-US" altLang="en-US" dirty="0" smtClean="0"/>
              <a:t> </a:t>
            </a:r>
          </a:p>
          <a:p>
            <a:pPr eaLnBrk="1" hangingPunct="1"/>
            <a:endParaRPr lang="en-US" altLang="en-US" dirty="0" smtClean="0"/>
          </a:p>
        </p:txBody>
      </p:sp>
      <p:pic>
        <p:nvPicPr>
          <p:cNvPr id="13318" name="Picture 4" descr="birth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8387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 name="Picture 5" descr="surv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4648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0" name="Picture 6" descr="death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44196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1" name="Picture 7" descr="birth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48387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322" name="Group 8"/>
          <p:cNvGrpSpPr>
            <a:grpSpLocks/>
          </p:cNvGrpSpPr>
          <p:nvPr/>
        </p:nvGrpSpPr>
        <p:grpSpPr bwMode="auto">
          <a:xfrm>
            <a:off x="228600" y="3276600"/>
            <a:ext cx="685800" cy="1733550"/>
            <a:chOff x="144" y="2064"/>
            <a:chExt cx="432" cy="1092"/>
          </a:xfrm>
        </p:grpSpPr>
        <p:sp>
          <p:nvSpPr>
            <p:cNvPr id="13331" name="Arc 9"/>
            <p:cNvSpPr>
              <a:spLocks/>
            </p:cNvSpPr>
            <p:nvPr/>
          </p:nvSpPr>
          <p:spPr bwMode="auto">
            <a:xfrm flipH="1">
              <a:off x="144" y="2064"/>
              <a:ext cx="432" cy="57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57150">
              <a:solidFill>
                <a:srgbClr val="66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3332" name="Arc 10"/>
            <p:cNvSpPr>
              <a:spLocks/>
            </p:cNvSpPr>
            <p:nvPr/>
          </p:nvSpPr>
          <p:spPr bwMode="auto">
            <a:xfrm flipH="1" flipV="1">
              <a:off x="144" y="2640"/>
              <a:ext cx="432" cy="516"/>
            </a:xfrm>
            <a:custGeom>
              <a:avLst/>
              <a:gdLst>
                <a:gd name="T0" fmla="*/ 0 w 21600"/>
                <a:gd name="T1" fmla="*/ 0 h 19338"/>
                <a:gd name="T2" fmla="*/ 0 w 21600"/>
                <a:gd name="T3" fmla="*/ 0 h 19338"/>
                <a:gd name="T4" fmla="*/ 0 w 21600"/>
                <a:gd name="T5" fmla="*/ 0 h 19338"/>
                <a:gd name="T6" fmla="*/ 0 60000 65536"/>
                <a:gd name="T7" fmla="*/ 0 60000 65536"/>
                <a:gd name="T8" fmla="*/ 0 60000 65536"/>
              </a:gdLst>
              <a:ahLst/>
              <a:cxnLst>
                <a:cxn ang="T6">
                  <a:pos x="T0" y="T1"/>
                </a:cxn>
                <a:cxn ang="T7">
                  <a:pos x="T2" y="T3"/>
                </a:cxn>
                <a:cxn ang="T8">
                  <a:pos x="T4" y="T5"/>
                </a:cxn>
              </a:cxnLst>
              <a:rect l="0" t="0" r="r" b="b"/>
              <a:pathLst>
                <a:path w="21600" h="19338" fill="none" extrusionOk="0">
                  <a:moveTo>
                    <a:pt x="9622" y="-1"/>
                  </a:moveTo>
                  <a:cubicBezTo>
                    <a:pt x="16960" y="3650"/>
                    <a:pt x="21600" y="11141"/>
                    <a:pt x="21600" y="19338"/>
                  </a:cubicBezTo>
                </a:path>
                <a:path w="21600" h="19338" stroke="0" extrusionOk="0">
                  <a:moveTo>
                    <a:pt x="9622" y="-1"/>
                  </a:moveTo>
                  <a:cubicBezTo>
                    <a:pt x="16960" y="3650"/>
                    <a:pt x="21600" y="11141"/>
                    <a:pt x="21600" y="19338"/>
                  </a:cubicBezTo>
                  <a:lnTo>
                    <a:pt x="0" y="19338"/>
                  </a:lnTo>
                  <a:lnTo>
                    <a:pt x="9622" y="-1"/>
                  </a:lnTo>
                  <a:close/>
                </a:path>
              </a:pathLst>
            </a:custGeom>
            <a:noFill/>
            <a:ln w="57150">
              <a:solidFill>
                <a:srgbClr val="6600FF"/>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pic>
        <p:nvPicPr>
          <p:cNvPr id="13323" name="Picture 11" descr="surv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4200" y="4648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4" name="Picture 12" descr="surv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8200" y="4648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5" name="Picture 13" descr="death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53200" y="44196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6" name="Picture 14" descr="death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15200" y="4267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7" name="Picture 15" descr="death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077200" y="44196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8" name="Arc 16"/>
          <p:cNvSpPr>
            <a:spLocks/>
          </p:cNvSpPr>
          <p:nvPr/>
        </p:nvSpPr>
        <p:spPr bwMode="auto">
          <a:xfrm>
            <a:off x="8077200" y="3962400"/>
            <a:ext cx="228600" cy="3810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57150">
            <a:solidFill>
              <a:srgbClr val="FF33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3329" name="Line 17"/>
          <p:cNvSpPr>
            <a:spLocks noChangeShapeType="1"/>
          </p:cNvSpPr>
          <p:nvPr/>
        </p:nvSpPr>
        <p:spPr bwMode="auto">
          <a:xfrm>
            <a:off x="4419600" y="3657600"/>
            <a:ext cx="0" cy="914400"/>
          </a:xfrm>
          <a:prstGeom prst="line">
            <a:avLst/>
          </a:prstGeom>
          <a:noFill/>
          <a:ln w="5715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3330" name="Date Placeholder 1"/>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12BD9A60-5F6D-4E85-B9CB-B12ACECB5256}" type="datetime1">
              <a:rPr lang="en-US" altLang="en-US" sz="1400"/>
              <a:pPr>
                <a:spcBef>
                  <a:spcPct val="0"/>
                </a:spcBef>
                <a:buFontTx/>
                <a:buNone/>
              </a:pPr>
              <a:t>7/17/2021</a:t>
            </a:fld>
            <a:endParaRPr lang="en-US" altLang="en-US" sz="1400" dirty="0"/>
          </a:p>
        </p:txBody>
      </p:sp>
    </p:spTree>
    <p:extLst>
      <p:ext uri="{BB962C8B-B14F-4D97-AF65-F5344CB8AC3E}">
        <p14:creationId xmlns:p14="http://schemas.microsoft.com/office/powerpoint/2010/main" val="29373033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8814E37A-8685-4AEB-8D06-2D587C47A4E6}" type="datetime1">
              <a:rPr lang="en-US" altLang="en-US" sz="1400"/>
              <a:pPr>
                <a:spcBef>
                  <a:spcPct val="0"/>
                </a:spcBef>
                <a:buFontTx/>
                <a:buNone/>
              </a:pPr>
              <a:t>7/17/2021</a:t>
            </a:fld>
            <a:endParaRPr lang="en-US" altLang="en-US" sz="1400" dirty="0"/>
          </a:p>
        </p:txBody>
      </p:sp>
      <p:sp>
        <p:nvSpPr>
          <p:cNvPr id="15363" name="Footer Placeholder 4"/>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a:t>CS3907-80/CS6444-10 Big Data &amp; Analytics</a:t>
            </a:r>
          </a:p>
        </p:txBody>
      </p:sp>
      <p:sp>
        <p:nvSpPr>
          <p:cNvPr id="15364" name="Slide Number Placeholder 5"/>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CA-</a:t>
            </a:r>
            <a:fld id="{191B2951-2BDD-43B5-8F7A-82168305E95D}" type="slidenum">
              <a:rPr lang="en-US" altLang="en-US" sz="1400" smtClean="0"/>
              <a:pPr>
                <a:spcBef>
                  <a:spcPct val="0"/>
                </a:spcBef>
                <a:buFontTx/>
                <a:buNone/>
              </a:pPr>
              <a:t>25</a:t>
            </a:fld>
            <a:endParaRPr lang="en-US" altLang="en-US" sz="1400" dirty="0" smtClean="0"/>
          </a:p>
        </p:txBody>
      </p:sp>
      <p:sp>
        <p:nvSpPr>
          <p:cNvPr id="15365" name="Rectangle 2"/>
          <p:cNvSpPr>
            <a:spLocks noGrp="1" noChangeArrowheads="1"/>
          </p:cNvSpPr>
          <p:nvPr>
            <p:ph type="title"/>
          </p:nvPr>
        </p:nvSpPr>
        <p:spPr/>
        <p:txBody>
          <a:bodyPr/>
          <a:lstStyle/>
          <a:p>
            <a:r>
              <a:rPr lang="en-US" altLang="en-US" dirty="0" smtClean="0"/>
              <a:t>Conway's Game of Life - IIa</a:t>
            </a:r>
          </a:p>
        </p:txBody>
      </p:sp>
      <p:grpSp>
        <p:nvGrpSpPr>
          <p:cNvPr id="52228" name="Group 4"/>
          <p:cNvGrpSpPr>
            <a:grpSpLocks/>
          </p:cNvGrpSpPr>
          <p:nvPr/>
        </p:nvGrpSpPr>
        <p:grpSpPr bwMode="auto">
          <a:xfrm>
            <a:off x="2819400" y="2057400"/>
            <a:ext cx="914400" cy="914400"/>
            <a:chOff x="1680" y="1440"/>
            <a:chExt cx="576" cy="576"/>
          </a:xfrm>
        </p:grpSpPr>
        <p:sp>
          <p:nvSpPr>
            <p:cNvPr id="15490" name="Rectangle 5"/>
            <p:cNvSpPr>
              <a:spLocks noChangeArrowheads="1"/>
            </p:cNvSpPr>
            <p:nvPr/>
          </p:nvSpPr>
          <p:spPr bwMode="auto">
            <a:xfrm>
              <a:off x="1680" y="1440"/>
              <a:ext cx="192" cy="192"/>
            </a:xfrm>
            <a:prstGeom prst="rect">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91" name="Rectangle 6"/>
            <p:cNvSpPr>
              <a:spLocks noChangeArrowheads="1"/>
            </p:cNvSpPr>
            <p:nvPr/>
          </p:nvSpPr>
          <p:spPr bwMode="auto">
            <a:xfrm>
              <a:off x="1872" y="1440"/>
              <a:ext cx="192"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92" name="Rectangle 7"/>
            <p:cNvSpPr>
              <a:spLocks noChangeArrowheads="1"/>
            </p:cNvSpPr>
            <p:nvPr/>
          </p:nvSpPr>
          <p:spPr bwMode="auto">
            <a:xfrm>
              <a:off x="2064" y="1440"/>
              <a:ext cx="192"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93" name="Rectangle 8"/>
            <p:cNvSpPr>
              <a:spLocks noChangeArrowheads="1"/>
            </p:cNvSpPr>
            <p:nvPr/>
          </p:nvSpPr>
          <p:spPr bwMode="auto">
            <a:xfrm>
              <a:off x="1680" y="1632"/>
              <a:ext cx="192"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94" name="Rectangle 9"/>
            <p:cNvSpPr>
              <a:spLocks noChangeArrowheads="1"/>
            </p:cNvSpPr>
            <p:nvPr/>
          </p:nvSpPr>
          <p:spPr bwMode="auto">
            <a:xfrm>
              <a:off x="1872" y="1632"/>
              <a:ext cx="192"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95" name="Rectangle 10"/>
            <p:cNvSpPr>
              <a:spLocks noChangeArrowheads="1"/>
            </p:cNvSpPr>
            <p:nvPr/>
          </p:nvSpPr>
          <p:spPr bwMode="auto">
            <a:xfrm>
              <a:off x="2064" y="1632"/>
              <a:ext cx="192" cy="192"/>
            </a:xfrm>
            <a:prstGeom prst="rect">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96" name="Rectangle 11"/>
            <p:cNvSpPr>
              <a:spLocks noChangeArrowheads="1"/>
            </p:cNvSpPr>
            <p:nvPr/>
          </p:nvSpPr>
          <p:spPr bwMode="auto">
            <a:xfrm>
              <a:off x="1680" y="1824"/>
              <a:ext cx="192"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97" name="Rectangle 12"/>
            <p:cNvSpPr>
              <a:spLocks noChangeArrowheads="1"/>
            </p:cNvSpPr>
            <p:nvPr/>
          </p:nvSpPr>
          <p:spPr bwMode="auto">
            <a:xfrm>
              <a:off x="1872" y="1824"/>
              <a:ext cx="192"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98" name="Rectangle 13"/>
            <p:cNvSpPr>
              <a:spLocks noChangeArrowheads="1"/>
            </p:cNvSpPr>
            <p:nvPr/>
          </p:nvSpPr>
          <p:spPr bwMode="auto">
            <a:xfrm>
              <a:off x="2064" y="1824"/>
              <a:ext cx="192"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grpSp>
      <p:grpSp>
        <p:nvGrpSpPr>
          <p:cNvPr id="52238" name="Group 14"/>
          <p:cNvGrpSpPr>
            <a:grpSpLocks/>
          </p:cNvGrpSpPr>
          <p:nvPr/>
        </p:nvGrpSpPr>
        <p:grpSpPr bwMode="auto">
          <a:xfrm>
            <a:off x="1295400" y="2057400"/>
            <a:ext cx="1447800" cy="914400"/>
            <a:chOff x="720" y="1440"/>
            <a:chExt cx="912" cy="576"/>
          </a:xfrm>
        </p:grpSpPr>
        <p:grpSp>
          <p:nvGrpSpPr>
            <p:cNvPr id="15479" name="Group 15"/>
            <p:cNvGrpSpPr>
              <a:grpSpLocks/>
            </p:cNvGrpSpPr>
            <p:nvPr/>
          </p:nvGrpSpPr>
          <p:grpSpPr bwMode="auto">
            <a:xfrm>
              <a:off x="720" y="1440"/>
              <a:ext cx="576" cy="576"/>
              <a:chOff x="720" y="1440"/>
              <a:chExt cx="576" cy="576"/>
            </a:xfrm>
          </p:grpSpPr>
          <p:sp>
            <p:nvSpPr>
              <p:cNvPr id="15481" name="Rectangle 16"/>
              <p:cNvSpPr>
                <a:spLocks noChangeArrowheads="1"/>
              </p:cNvSpPr>
              <p:nvPr/>
            </p:nvSpPr>
            <p:spPr bwMode="auto">
              <a:xfrm>
                <a:off x="720" y="1440"/>
                <a:ext cx="192" cy="192"/>
              </a:xfrm>
              <a:prstGeom prst="rect">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82" name="Rectangle 17"/>
              <p:cNvSpPr>
                <a:spLocks noChangeArrowheads="1"/>
              </p:cNvSpPr>
              <p:nvPr/>
            </p:nvSpPr>
            <p:spPr bwMode="auto">
              <a:xfrm>
                <a:off x="912" y="1440"/>
                <a:ext cx="192"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83" name="Rectangle 18"/>
              <p:cNvSpPr>
                <a:spLocks noChangeArrowheads="1"/>
              </p:cNvSpPr>
              <p:nvPr/>
            </p:nvSpPr>
            <p:spPr bwMode="auto">
              <a:xfrm>
                <a:off x="1104" y="1440"/>
                <a:ext cx="192"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84" name="Rectangle 19"/>
              <p:cNvSpPr>
                <a:spLocks noChangeArrowheads="1"/>
              </p:cNvSpPr>
              <p:nvPr/>
            </p:nvSpPr>
            <p:spPr bwMode="auto">
              <a:xfrm>
                <a:off x="720" y="1632"/>
                <a:ext cx="192"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85" name="Rectangle 20"/>
              <p:cNvSpPr>
                <a:spLocks noChangeArrowheads="1"/>
              </p:cNvSpPr>
              <p:nvPr/>
            </p:nvSpPr>
            <p:spPr bwMode="auto">
              <a:xfrm>
                <a:off x="912" y="1632"/>
                <a:ext cx="192" cy="192"/>
              </a:xfrm>
              <a:prstGeom prst="rect">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86" name="Rectangle 21"/>
              <p:cNvSpPr>
                <a:spLocks noChangeArrowheads="1"/>
              </p:cNvSpPr>
              <p:nvPr/>
            </p:nvSpPr>
            <p:spPr bwMode="auto">
              <a:xfrm>
                <a:off x="1104" y="1632"/>
                <a:ext cx="192" cy="192"/>
              </a:xfrm>
              <a:prstGeom prst="rect">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87" name="Rectangle 22"/>
              <p:cNvSpPr>
                <a:spLocks noChangeArrowheads="1"/>
              </p:cNvSpPr>
              <p:nvPr/>
            </p:nvSpPr>
            <p:spPr bwMode="auto">
              <a:xfrm>
                <a:off x="720" y="1824"/>
                <a:ext cx="192"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88" name="Rectangle 23"/>
              <p:cNvSpPr>
                <a:spLocks noChangeArrowheads="1"/>
              </p:cNvSpPr>
              <p:nvPr/>
            </p:nvSpPr>
            <p:spPr bwMode="auto">
              <a:xfrm>
                <a:off x="912" y="1824"/>
                <a:ext cx="192"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89" name="Rectangle 24"/>
              <p:cNvSpPr>
                <a:spLocks noChangeArrowheads="1"/>
              </p:cNvSpPr>
              <p:nvPr/>
            </p:nvSpPr>
            <p:spPr bwMode="auto">
              <a:xfrm>
                <a:off x="1104" y="1824"/>
                <a:ext cx="192"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grpSp>
        <p:sp>
          <p:nvSpPr>
            <p:cNvPr id="15480" name="Line 25"/>
            <p:cNvSpPr>
              <a:spLocks noChangeShapeType="1"/>
            </p:cNvSpPr>
            <p:nvPr/>
          </p:nvSpPr>
          <p:spPr bwMode="auto">
            <a:xfrm>
              <a:off x="1344" y="1728"/>
              <a:ext cx="28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grpSp>
        <p:nvGrpSpPr>
          <p:cNvPr id="52250" name="Group 26"/>
          <p:cNvGrpSpPr>
            <a:grpSpLocks/>
          </p:cNvGrpSpPr>
          <p:nvPr/>
        </p:nvGrpSpPr>
        <p:grpSpPr bwMode="auto">
          <a:xfrm>
            <a:off x="5943600" y="2057400"/>
            <a:ext cx="914400" cy="914400"/>
            <a:chOff x="3648" y="1440"/>
            <a:chExt cx="576" cy="576"/>
          </a:xfrm>
        </p:grpSpPr>
        <p:sp>
          <p:nvSpPr>
            <p:cNvPr id="15470" name="Rectangle 27"/>
            <p:cNvSpPr>
              <a:spLocks noChangeArrowheads="1"/>
            </p:cNvSpPr>
            <p:nvPr/>
          </p:nvSpPr>
          <p:spPr bwMode="auto">
            <a:xfrm>
              <a:off x="3648" y="1632"/>
              <a:ext cx="192" cy="192"/>
            </a:xfrm>
            <a:prstGeom prst="rect">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71" name="Rectangle 28"/>
            <p:cNvSpPr>
              <a:spLocks noChangeArrowheads="1"/>
            </p:cNvSpPr>
            <p:nvPr/>
          </p:nvSpPr>
          <p:spPr bwMode="auto">
            <a:xfrm>
              <a:off x="3840" y="1440"/>
              <a:ext cx="192"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72" name="Rectangle 29"/>
            <p:cNvSpPr>
              <a:spLocks noChangeArrowheads="1"/>
            </p:cNvSpPr>
            <p:nvPr/>
          </p:nvSpPr>
          <p:spPr bwMode="auto">
            <a:xfrm>
              <a:off x="4032" y="1440"/>
              <a:ext cx="192"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73" name="Rectangle 30"/>
            <p:cNvSpPr>
              <a:spLocks noChangeArrowheads="1"/>
            </p:cNvSpPr>
            <p:nvPr/>
          </p:nvSpPr>
          <p:spPr bwMode="auto">
            <a:xfrm>
              <a:off x="3648" y="1440"/>
              <a:ext cx="192"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74" name="Rectangle 31"/>
            <p:cNvSpPr>
              <a:spLocks noChangeArrowheads="1"/>
            </p:cNvSpPr>
            <p:nvPr/>
          </p:nvSpPr>
          <p:spPr bwMode="auto">
            <a:xfrm>
              <a:off x="3840" y="1632"/>
              <a:ext cx="192"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75" name="Rectangle 32"/>
            <p:cNvSpPr>
              <a:spLocks noChangeArrowheads="1"/>
            </p:cNvSpPr>
            <p:nvPr/>
          </p:nvSpPr>
          <p:spPr bwMode="auto">
            <a:xfrm>
              <a:off x="4032" y="1632"/>
              <a:ext cx="192" cy="192"/>
            </a:xfrm>
            <a:prstGeom prst="rect">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76" name="Rectangle 33"/>
            <p:cNvSpPr>
              <a:spLocks noChangeArrowheads="1"/>
            </p:cNvSpPr>
            <p:nvPr/>
          </p:nvSpPr>
          <p:spPr bwMode="auto">
            <a:xfrm>
              <a:off x="3648" y="1824"/>
              <a:ext cx="192"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77" name="Rectangle 34"/>
            <p:cNvSpPr>
              <a:spLocks noChangeArrowheads="1"/>
            </p:cNvSpPr>
            <p:nvPr/>
          </p:nvSpPr>
          <p:spPr bwMode="auto">
            <a:xfrm>
              <a:off x="3840" y="1824"/>
              <a:ext cx="192"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78" name="Rectangle 35"/>
            <p:cNvSpPr>
              <a:spLocks noChangeArrowheads="1"/>
            </p:cNvSpPr>
            <p:nvPr/>
          </p:nvSpPr>
          <p:spPr bwMode="auto">
            <a:xfrm>
              <a:off x="4032" y="1824"/>
              <a:ext cx="192"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grpSp>
      <p:grpSp>
        <p:nvGrpSpPr>
          <p:cNvPr id="52260" name="Group 36"/>
          <p:cNvGrpSpPr>
            <a:grpSpLocks/>
          </p:cNvGrpSpPr>
          <p:nvPr/>
        </p:nvGrpSpPr>
        <p:grpSpPr bwMode="auto">
          <a:xfrm>
            <a:off x="4419600" y="2057400"/>
            <a:ext cx="1447800" cy="914400"/>
            <a:chOff x="2688" y="1440"/>
            <a:chExt cx="912" cy="576"/>
          </a:xfrm>
        </p:grpSpPr>
        <p:grpSp>
          <p:nvGrpSpPr>
            <p:cNvPr id="15459" name="Group 37"/>
            <p:cNvGrpSpPr>
              <a:grpSpLocks/>
            </p:cNvGrpSpPr>
            <p:nvPr/>
          </p:nvGrpSpPr>
          <p:grpSpPr bwMode="auto">
            <a:xfrm>
              <a:off x="2688" y="1440"/>
              <a:ext cx="576" cy="576"/>
              <a:chOff x="2688" y="1440"/>
              <a:chExt cx="576" cy="576"/>
            </a:xfrm>
          </p:grpSpPr>
          <p:sp>
            <p:nvSpPr>
              <p:cNvPr id="15461" name="Rectangle 38"/>
              <p:cNvSpPr>
                <a:spLocks noChangeArrowheads="1"/>
              </p:cNvSpPr>
              <p:nvPr/>
            </p:nvSpPr>
            <p:spPr bwMode="auto">
              <a:xfrm>
                <a:off x="2688" y="1632"/>
                <a:ext cx="192" cy="192"/>
              </a:xfrm>
              <a:prstGeom prst="rect">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62" name="Rectangle 39"/>
              <p:cNvSpPr>
                <a:spLocks noChangeArrowheads="1"/>
              </p:cNvSpPr>
              <p:nvPr/>
            </p:nvSpPr>
            <p:spPr bwMode="auto">
              <a:xfrm>
                <a:off x="2880" y="1440"/>
                <a:ext cx="192"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63" name="Rectangle 40"/>
              <p:cNvSpPr>
                <a:spLocks noChangeArrowheads="1"/>
              </p:cNvSpPr>
              <p:nvPr/>
            </p:nvSpPr>
            <p:spPr bwMode="auto">
              <a:xfrm>
                <a:off x="3072" y="1440"/>
                <a:ext cx="192"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64" name="Rectangle 41"/>
              <p:cNvSpPr>
                <a:spLocks noChangeArrowheads="1"/>
              </p:cNvSpPr>
              <p:nvPr/>
            </p:nvSpPr>
            <p:spPr bwMode="auto">
              <a:xfrm>
                <a:off x="2688" y="1440"/>
                <a:ext cx="192"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65" name="Rectangle 42"/>
              <p:cNvSpPr>
                <a:spLocks noChangeArrowheads="1"/>
              </p:cNvSpPr>
              <p:nvPr/>
            </p:nvSpPr>
            <p:spPr bwMode="auto">
              <a:xfrm>
                <a:off x="2880" y="1632"/>
                <a:ext cx="192" cy="192"/>
              </a:xfrm>
              <a:prstGeom prst="rect">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66" name="Rectangle 43"/>
              <p:cNvSpPr>
                <a:spLocks noChangeArrowheads="1"/>
              </p:cNvSpPr>
              <p:nvPr/>
            </p:nvSpPr>
            <p:spPr bwMode="auto">
              <a:xfrm>
                <a:off x="3072" y="1632"/>
                <a:ext cx="192" cy="192"/>
              </a:xfrm>
              <a:prstGeom prst="rect">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67" name="Rectangle 44"/>
              <p:cNvSpPr>
                <a:spLocks noChangeArrowheads="1"/>
              </p:cNvSpPr>
              <p:nvPr/>
            </p:nvSpPr>
            <p:spPr bwMode="auto">
              <a:xfrm>
                <a:off x="2688" y="1824"/>
                <a:ext cx="192"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68" name="Rectangle 45"/>
              <p:cNvSpPr>
                <a:spLocks noChangeArrowheads="1"/>
              </p:cNvSpPr>
              <p:nvPr/>
            </p:nvSpPr>
            <p:spPr bwMode="auto">
              <a:xfrm>
                <a:off x="2880" y="1824"/>
                <a:ext cx="192"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69" name="Rectangle 46"/>
              <p:cNvSpPr>
                <a:spLocks noChangeArrowheads="1"/>
              </p:cNvSpPr>
              <p:nvPr/>
            </p:nvSpPr>
            <p:spPr bwMode="auto">
              <a:xfrm>
                <a:off x="3072" y="1824"/>
                <a:ext cx="192"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grpSp>
        <p:sp>
          <p:nvSpPr>
            <p:cNvPr id="15460" name="Line 47"/>
            <p:cNvSpPr>
              <a:spLocks noChangeShapeType="1"/>
            </p:cNvSpPr>
            <p:nvPr/>
          </p:nvSpPr>
          <p:spPr bwMode="auto">
            <a:xfrm>
              <a:off x="3312" y="1728"/>
              <a:ext cx="28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grpSp>
        <p:nvGrpSpPr>
          <p:cNvPr id="52272" name="Group 48"/>
          <p:cNvGrpSpPr>
            <a:grpSpLocks/>
          </p:cNvGrpSpPr>
          <p:nvPr/>
        </p:nvGrpSpPr>
        <p:grpSpPr bwMode="auto">
          <a:xfrm>
            <a:off x="2819400" y="3581400"/>
            <a:ext cx="914400" cy="914400"/>
            <a:chOff x="1680" y="2400"/>
            <a:chExt cx="576" cy="576"/>
          </a:xfrm>
        </p:grpSpPr>
        <p:sp>
          <p:nvSpPr>
            <p:cNvPr id="15450" name="Rectangle 49"/>
            <p:cNvSpPr>
              <a:spLocks noChangeArrowheads="1"/>
            </p:cNvSpPr>
            <p:nvPr/>
          </p:nvSpPr>
          <p:spPr bwMode="auto">
            <a:xfrm>
              <a:off x="1680" y="2400"/>
              <a:ext cx="192" cy="192"/>
            </a:xfrm>
            <a:prstGeom prst="rect">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51" name="Rectangle 50"/>
            <p:cNvSpPr>
              <a:spLocks noChangeArrowheads="1"/>
            </p:cNvSpPr>
            <p:nvPr/>
          </p:nvSpPr>
          <p:spPr bwMode="auto">
            <a:xfrm>
              <a:off x="1872" y="2400"/>
              <a:ext cx="192" cy="192"/>
            </a:xfrm>
            <a:prstGeom prst="rect">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52" name="Rectangle 51"/>
            <p:cNvSpPr>
              <a:spLocks noChangeArrowheads="1"/>
            </p:cNvSpPr>
            <p:nvPr/>
          </p:nvSpPr>
          <p:spPr bwMode="auto">
            <a:xfrm>
              <a:off x="2064" y="2400"/>
              <a:ext cx="192"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53" name="Rectangle 52"/>
            <p:cNvSpPr>
              <a:spLocks noChangeArrowheads="1"/>
            </p:cNvSpPr>
            <p:nvPr/>
          </p:nvSpPr>
          <p:spPr bwMode="auto">
            <a:xfrm>
              <a:off x="1680" y="2592"/>
              <a:ext cx="192" cy="192"/>
            </a:xfrm>
            <a:prstGeom prst="rect">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54" name="Rectangle 53"/>
            <p:cNvSpPr>
              <a:spLocks noChangeArrowheads="1"/>
            </p:cNvSpPr>
            <p:nvPr/>
          </p:nvSpPr>
          <p:spPr bwMode="auto">
            <a:xfrm>
              <a:off x="1872" y="2592"/>
              <a:ext cx="192"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55" name="Rectangle 54"/>
            <p:cNvSpPr>
              <a:spLocks noChangeArrowheads="1"/>
            </p:cNvSpPr>
            <p:nvPr/>
          </p:nvSpPr>
          <p:spPr bwMode="auto">
            <a:xfrm>
              <a:off x="2064" y="2592"/>
              <a:ext cx="192" cy="192"/>
            </a:xfrm>
            <a:prstGeom prst="rect">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56" name="Rectangle 55"/>
            <p:cNvSpPr>
              <a:spLocks noChangeArrowheads="1"/>
            </p:cNvSpPr>
            <p:nvPr/>
          </p:nvSpPr>
          <p:spPr bwMode="auto">
            <a:xfrm>
              <a:off x="1680" y="2784"/>
              <a:ext cx="192"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57" name="Rectangle 56"/>
            <p:cNvSpPr>
              <a:spLocks noChangeArrowheads="1"/>
            </p:cNvSpPr>
            <p:nvPr/>
          </p:nvSpPr>
          <p:spPr bwMode="auto">
            <a:xfrm>
              <a:off x="1872" y="2784"/>
              <a:ext cx="192"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58" name="Rectangle 57"/>
            <p:cNvSpPr>
              <a:spLocks noChangeArrowheads="1"/>
            </p:cNvSpPr>
            <p:nvPr/>
          </p:nvSpPr>
          <p:spPr bwMode="auto">
            <a:xfrm>
              <a:off x="2064" y="2784"/>
              <a:ext cx="192" cy="192"/>
            </a:xfrm>
            <a:prstGeom prst="rect">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grpSp>
      <p:grpSp>
        <p:nvGrpSpPr>
          <p:cNvPr id="52282" name="Group 58"/>
          <p:cNvGrpSpPr>
            <a:grpSpLocks/>
          </p:cNvGrpSpPr>
          <p:nvPr/>
        </p:nvGrpSpPr>
        <p:grpSpPr bwMode="auto">
          <a:xfrm>
            <a:off x="1295400" y="3581400"/>
            <a:ext cx="1447800" cy="914400"/>
            <a:chOff x="720" y="2400"/>
            <a:chExt cx="912" cy="576"/>
          </a:xfrm>
        </p:grpSpPr>
        <p:grpSp>
          <p:nvGrpSpPr>
            <p:cNvPr id="15439" name="Group 59"/>
            <p:cNvGrpSpPr>
              <a:grpSpLocks/>
            </p:cNvGrpSpPr>
            <p:nvPr/>
          </p:nvGrpSpPr>
          <p:grpSpPr bwMode="auto">
            <a:xfrm>
              <a:off x="720" y="2400"/>
              <a:ext cx="576" cy="576"/>
              <a:chOff x="720" y="2400"/>
              <a:chExt cx="576" cy="576"/>
            </a:xfrm>
          </p:grpSpPr>
          <p:sp>
            <p:nvSpPr>
              <p:cNvPr id="15441" name="Rectangle 60"/>
              <p:cNvSpPr>
                <a:spLocks noChangeArrowheads="1"/>
              </p:cNvSpPr>
              <p:nvPr/>
            </p:nvSpPr>
            <p:spPr bwMode="auto">
              <a:xfrm>
                <a:off x="720" y="2400"/>
                <a:ext cx="192" cy="192"/>
              </a:xfrm>
              <a:prstGeom prst="rect">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42" name="Rectangle 61"/>
              <p:cNvSpPr>
                <a:spLocks noChangeArrowheads="1"/>
              </p:cNvSpPr>
              <p:nvPr/>
            </p:nvSpPr>
            <p:spPr bwMode="auto">
              <a:xfrm>
                <a:off x="912" y="2400"/>
                <a:ext cx="192" cy="192"/>
              </a:xfrm>
              <a:prstGeom prst="rect">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43" name="Rectangle 62"/>
              <p:cNvSpPr>
                <a:spLocks noChangeArrowheads="1"/>
              </p:cNvSpPr>
              <p:nvPr/>
            </p:nvSpPr>
            <p:spPr bwMode="auto">
              <a:xfrm>
                <a:off x="1104" y="2400"/>
                <a:ext cx="192"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44" name="Rectangle 63"/>
              <p:cNvSpPr>
                <a:spLocks noChangeArrowheads="1"/>
              </p:cNvSpPr>
              <p:nvPr/>
            </p:nvSpPr>
            <p:spPr bwMode="auto">
              <a:xfrm>
                <a:off x="720" y="2592"/>
                <a:ext cx="192" cy="192"/>
              </a:xfrm>
              <a:prstGeom prst="rect">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45" name="Rectangle 64"/>
              <p:cNvSpPr>
                <a:spLocks noChangeArrowheads="1"/>
              </p:cNvSpPr>
              <p:nvPr/>
            </p:nvSpPr>
            <p:spPr bwMode="auto">
              <a:xfrm>
                <a:off x="912" y="2592"/>
                <a:ext cx="192" cy="192"/>
              </a:xfrm>
              <a:prstGeom prst="rect">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46" name="Rectangle 65"/>
              <p:cNvSpPr>
                <a:spLocks noChangeArrowheads="1"/>
              </p:cNvSpPr>
              <p:nvPr/>
            </p:nvSpPr>
            <p:spPr bwMode="auto">
              <a:xfrm>
                <a:off x="1104" y="2592"/>
                <a:ext cx="192" cy="192"/>
              </a:xfrm>
              <a:prstGeom prst="rect">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47" name="Rectangle 66"/>
              <p:cNvSpPr>
                <a:spLocks noChangeArrowheads="1"/>
              </p:cNvSpPr>
              <p:nvPr/>
            </p:nvSpPr>
            <p:spPr bwMode="auto">
              <a:xfrm>
                <a:off x="720" y="2784"/>
                <a:ext cx="192"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48" name="Rectangle 67"/>
              <p:cNvSpPr>
                <a:spLocks noChangeArrowheads="1"/>
              </p:cNvSpPr>
              <p:nvPr/>
            </p:nvSpPr>
            <p:spPr bwMode="auto">
              <a:xfrm>
                <a:off x="912" y="2784"/>
                <a:ext cx="192"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49" name="Rectangle 68"/>
              <p:cNvSpPr>
                <a:spLocks noChangeArrowheads="1"/>
              </p:cNvSpPr>
              <p:nvPr/>
            </p:nvSpPr>
            <p:spPr bwMode="auto">
              <a:xfrm>
                <a:off x="1104" y="2784"/>
                <a:ext cx="192" cy="192"/>
              </a:xfrm>
              <a:prstGeom prst="rect">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grpSp>
        <p:sp>
          <p:nvSpPr>
            <p:cNvPr id="15440" name="Line 69"/>
            <p:cNvSpPr>
              <a:spLocks noChangeShapeType="1"/>
            </p:cNvSpPr>
            <p:nvPr/>
          </p:nvSpPr>
          <p:spPr bwMode="auto">
            <a:xfrm>
              <a:off x="1344" y="2688"/>
              <a:ext cx="28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grpSp>
        <p:nvGrpSpPr>
          <p:cNvPr id="52294" name="Group 70"/>
          <p:cNvGrpSpPr>
            <a:grpSpLocks/>
          </p:cNvGrpSpPr>
          <p:nvPr/>
        </p:nvGrpSpPr>
        <p:grpSpPr bwMode="auto">
          <a:xfrm>
            <a:off x="5943600" y="3581400"/>
            <a:ext cx="914400" cy="914400"/>
            <a:chOff x="3648" y="2400"/>
            <a:chExt cx="576" cy="576"/>
          </a:xfrm>
        </p:grpSpPr>
        <p:sp>
          <p:nvSpPr>
            <p:cNvPr id="15430" name="Rectangle 71"/>
            <p:cNvSpPr>
              <a:spLocks noChangeArrowheads="1"/>
            </p:cNvSpPr>
            <p:nvPr/>
          </p:nvSpPr>
          <p:spPr bwMode="auto">
            <a:xfrm>
              <a:off x="3648" y="2400"/>
              <a:ext cx="192" cy="192"/>
            </a:xfrm>
            <a:prstGeom prst="rect">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31" name="Rectangle 72"/>
            <p:cNvSpPr>
              <a:spLocks noChangeArrowheads="1"/>
            </p:cNvSpPr>
            <p:nvPr/>
          </p:nvSpPr>
          <p:spPr bwMode="auto">
            <a:xfrm>
              <a:off x="3840" y="2400"/>
              <a:ext cx="192" cy="192"/>
            </a:xfrm>
            <a:prstGeom prst="rect">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32" name="Rectangle 73"/>
            <p:cNvSpPr>
              <a:spLocks noChangeArrowheads="1"/>
            </p:cNvSpPr>
            <p:nvPr/>
          </p:nvSpPr>
          <p:spPr bwMode="auto">
            <a:xfrm>
              <a:off x="4032" y="2400"/>
              <a:ext cx="192" cy="192"/>
            </a:xfrm>
            <a:prstGeom prst="rect">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33" name="Rectangle 74"/>
            <p:cNvSpPr>
              <a:spLocks noChangeArrowheads="1"/>
            </p:cNvSpPr>
            <p:nvPr/>
          </p:nvSpPr>
          <p:spPr bwMode="auto">
            <a:xfrm>
              <a:off x="3648" y="2592"/>
              <a:ext cx="192" cy="192"/>
            </a:xfrm>
            <a:prstGeom prst="rect">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34" name="Rectangle 75"/>
            <p:cNvSpPr>
              <a:spLocks noChangeArrowheads="1"/>
            </p:cNvSpPr>
            <p:nvPr/>
          </p:nvSpPr>
          <p:spPr bwMode="auto">
            <a:xfrm>
              <a:off x="3840" y="2592"/>
              <a:ext cx="192"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35" name="Rectangle 76"/>
            <p:cNvSpPr>
              <a:spLocks noChangeArrowheads="1"/>
            </p:cNvSpPr>
            <p:nvPr/>
          </p:nvSpPr>
          <p:spPr bwMode="auto">
            <a:xfrm>
              <a:off x="4032" y="2592"/>
              <a:ext cx="192" cy="192"/>
            </a:xfrm>
            <a:prstGeom prst="rect">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36" name="Rectangle 77"/>
            <p:cNvSpPr>
              <a:spLocks noChangeArrowheads="1"/>
            </p:cNvSpPr>
            <p:nvPr/>
          </p:nvSpPr>
          <p:spPr bwMode="auto">
            <a:xfrm>
              <a:off x="3648" y="2784"/>
              <a:ext cx="192" cy="192"/>
            </a:xfrm>
            <a:prstGeom prst="rect">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37" name="Rectangle 78"/>
            <p:cNvSpPr>
              <a:spLocks noChangeArrowheads="1"/>
            </p:cNvSpPr>
            <p:nvPr/>
          </p:nvSpPr>
          <p:spPr bwMode="auto">
            <a:xfrm>
              <a:off x="3840" y="2784"/>
              <a:ext cx="192" cy="192"/>
            </a:xfrm>
            <a:prstGeom prst="rect">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38" name="Rectangle 79"/>
            <p:cNvSpPr>
              <a:spLocks noChangeArrowheads="1"/>
            </p:cNvSpPr>
            <p:nvPr/>
          </p:nvSpPr>
          <p:spPr bwMode="auto">
            <a:xfrm>
              <a:off x="4032" y="2784"/>
              <a:ext cx="192" cy="192"/>
            </a:xfrm>
            <a:prstGeom prst="rect">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grpSp>
      <p:grpSp>
        <p:nvGrpSpPr>
          <p:cNvPr id="52304" name="Group 80"/>
          <p:cNvGrpSpPr>
            <a:grpSpLocks/>
          </p:cNvGrpSpPr>
          <p:nvPr/>
        </p:nvGrpSpPr>
        <p:grpSpPr bwMode="auto">
          <a:xfrm>
            <a:off x="4419600" y="3581400"/>
            <a:ext cx="1447800" cy="914400"/>
            <a:chOff x="2688" y="2400"/>
            <a:chExt cx="912" cy="576"/>
          </a:xfrm>
        </p:grpSpPr>
        <p:grpSp>
          <p:nvGrpSpPr>
            <p:cNvPr id="15419" name="Group 81"/>
            <p:cNvGrpSpPr>
              <a:grpSpLocks/>
            </p:cNvGrpSpPr>
            <p:nvPr/>
          </p:nvGrpSpPr>
          <p:grpSpPr bwMode="auto">
            <a:xfrm>
              <a:off x="2688" y="2400"/>
              <a:ext cx="576" cy="576"/>
              <a:chOff x="2688" y="2400"/>
              <a:chExt cx="576" cy="576"/>
            </a:xfrm>
          </p:grpSpPr>
          <p:sp>
            <p:nvSpPr>
              <p:cNvPr id="15421" name="Rectangle 82"/>
              <p:cNvSpPr>
                <a:spLocks noChangeArrowheads="1"/>
              </p:cNvSpPr>
              <p:nvPr/>
            </p:nvSpPr>
            <p:spPr bwMode="auto">
              <a:xfrm>
                <a:off x="2688" y="2592"/>
                <a:ext cx="192" cy="192"/>
              </a:xfrm>
              <a:prstGeom prst="rect">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22" name="Rectangle 83"/>
              <p:cNvSpPr>
                <a:spLocks noChangeArrowheads="1"/>
              </p:cNvSpPr>
              <p:nvPr/>
            </p:nvSpPr>
            <p:spPr bwMode="auto">
              <a:xfrm>
                <a:off x="2880" y="2400"/>
                <a:ext cx="192" cy="192"/>
              </a:xfrm>
              <a:prstGeom prst="rect">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23" name="Rectangle 84"/>
              <p:cNvSpPr>
                <a:spLocks noChangeArrowheads="1"/>
              </p:cNvSpPr>
              <p:nvPr/>
            </p:nvSpPr>
            <p:spPr bwMode="auto">
              <a:xfrm>
                <a:off x="3072" y="2400"/>
                <a:ext cx="192" cy="192"/>
              </a:xfrm>
              <a:prstGeom prst="rect">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24" name="Rectangle 85"/>
              <p:cNvSpPr>
                <a:spLocks noChangeArrowheads="1"/>
              </p:cNvSpPr>
              <p:nvPr/>
            </p:nvSpPr>
            <p:spPr bwMode="auto">
              <a:xfrm>
                <a:off x="2688" y="2400"/>
                <a:ext cx="192" cy="192"/>
              </a:xfrm>
              <a:prstGeom prst="rect">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25" name="Rectangle 86"/>
              <p:cNvSpPr>
                <a:spLocks noChangeArrowheads="1"/>
              </p:cNvSpPr>
              <p:nvPr/>
            </p:nvSpPr>
            <p:spPr bwMode="auto">
              <a:xfrm>
                <a:off x="2880" y="2592"/>
                <a:ext cx="192" cy="192"/>
              </a:xfrm>
              <a:prstGeom prst="rect">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26" name="Rectangle 87"/>
              <p:cNvSpPr>
                <a:spLocks noChangeArrowheads="1"/>
              </p:cNvSpPr>
              <p:nvPr/>
            </p:nvSpPr>
            <p:spPr bwMode="auto">
              <a:xfrm>
                <a:off x="3072" y="2592"/>
                <a:ext cx="192" cy="192"/>
              </a:xfrm>
              <a:prstGeom prst="rect">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27" name="Rectangle 88"/>
              <p:cNvSpPr>
                <a:spLocks noChangeArrowheads="1"/>
              </p:cNvSpPr>
              <p:nvPr/>
            </p:nvSpPr>
            <p:spPr bwMode="auto">
              <a:xfrm>
                <a:off x="2688" y="2784"/>
                <a:ext cx="192" cy="192"/>
              </a:xfrm>
              <a:prstGeom prst="rect">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28" name="Rectangle 89"/>
              <p:cNvSpPr>
                <a:spLocks noChangeArrowheads="1"/>
              </p:cNvSpPr>
              <p:nvPr/>
            </p:nvSpPr>
            <p:spPr bwMode="auto">
              <a:xfrm>
                <a:off x="2880" y="2784"/>
                <a:ext cx="192" cy="192"/>
              </a:xfrm>
              <a:prstGeom prst="rect">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29" name="Rectangle 90"/>
              <p:cNvSpPr>
                <a:spLocks noChangeArrowheads="1"/>
              </p:cNvSpPr>
              <p:nvPr/>
            </p:nvSpPr>
            <p:spPr bwMode="auto">
              <a:xfrm>
                <a:off x="3072" y="2784"/>
                <a:ext cx="192" cy="192"/>
              </a:xfrm>
              <a:prstGeom prst="rect">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grpSp>
        <p:sp>
          <p:nvSpPr>
            <p:cNvPr id="15420" name="Line 91"/>
            <p:cNvSpPr>
              <a:spLocks noChangeShapeType="1"/>
            </p:cNvSpPr>
            <p:nvPr/>
          </p:nvSpPr>
          <p:spPr bwMode="auto">
            <a:xfrm>
              <a:off x="3312" y="2688"/>
              <a:ext cx="28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grpSp>
        <p:nvGrpSpPr>
          <p:cNvPr id="52316" name="Group 92"/>
          <p:cNvGrpSpPr>
            <a:grpSpLocks/>
          </p:cNvGrpSpPr>
          <p:nvPr/>
        </p:nvGrpSpPr>
        <p:grpSpPr bwMode="auto">
          <a:xfrm>
            <a:off x="2819400" y="5105400"/>
            <a:ext cx="914400" cy="914400"/>
            <a:chOff x="1680" y="3360"/>
            <a:chExt cx="576" cy="576"/>
          </a:xfrm>
        </p:grpSpPr>
        <p:sp>
          <p:nvSpPr>
            <p:cNvPr id="15410" name="Rectangle 93"/>
            <p:cNvSpPr>
              <a:spLocks noChangeArrowheads="1"/>
            </p:cNvSpPr>
            <p:nvPr/>
          </p:nvSpPr>
          <p:spPr bwMode="auto">
            <a:xfrm>
              <a:off x="1680" y="3360"/>
              <a:ext cx="192" cy="192"/>
            </a:xfrm>
            <a:prstGeom prst="rect">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11" name="Rectangle 94"/>
            <p:cNvSpPr>
              <a:spLocks noChangeArrowheads="1"/>
            </p:cNvSpPr>
            <p:nvPr/>
          </p:nvSpPr>
          <p:spPr bwMode="auto">
            <a:xfrm>
              <a:off x="1872" y="3360"/>
              <a:ext cx="192"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12" name="Rectangle 95"/>
            <p:cNvSpPr>
              <a:spLocks noChangeArrowheads="1"/>
            </p:cNvSpPr>
            <p:nvPr/>
          </p:nvSpPr>
          <p:spPr bwMode="auto">
            <a:xfrm>
              <a:off x="2064" y="3360"/>
              <a:ext cx="192"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13" name="Rectangle 96"/>
            <p:cNvSpPr>
              <a:spLocks noChangeArrowheads="1"/>
            </p:cNvSpPr>
            <p:nvPr/>
          </p:nvSpPr>
          <p:spPr bwMode="auto">
            <a:xfrm>
              <a:off x="1680" y="3552"/>
              <a:ext cx="192" cy="192"/>
            </a:xfrm>
            <a:prstGeom prst="rect">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14" name="Rectangle 97"/>
            <p:cNvSpPr>
              <a:spLocks noChangeArrowheads="1"/>
            </p:cNvSpPr>
            <p:nvPr/>
          </p:nvSpPr>
          <p:spPr bwMode="auto">
            <a:xfrm>
              <a:off x="1872" y="3552"/>
              <a:ext cx="192" cy="192"/>
            </a:xfrm>
            <a:prstGeom prst="rect">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15" name="Rectangle 98"/>
            <p:cNvSpPr>
              <a:spLocks noChangeArrowheads="1"/>
            </p:cNvSpPr>
            <p:nvPr/>
          </p:nvSpPr>
          <p:spPr bwMode="auto">
            <a:xfrm>
              <a:off x="2064" y="3552"/>
              <a:ext cx="192"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16" name="Rectangle 99"/>
            <p:cNvSpPr>
              <a:spLocks noChangeArrowheads="1"/>
            </p:cNvSpPr>
            <p:nvPr/>
          </p:nvSpPr>
          <p:spPr bwMode="auto">
            <a:xfrm>
              <a:off x="1680" y="3744"/>
              <a:ext cx="192"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17" name="Rectangle 100"/>
            <p:cNvSpPr>
              <a:spLocks noChangeArrowheads="1"/>
            </p:cNvSpPr>
            <p:nvPr/>
          </p:nvSpPr>
          <p:spPr bwMode="auto">
            <a:xfrm>
              <a:off x="1872" y="3744"/>
              <a:ext cx="192"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18" name="Rectangle 101"/>
            <p:cNvSpPr>
              <a:spLocks noChangeArrowheads="1"/>
            </p:cNvSpPr>
            <p:nvPr/>
          </p:nvSpPr>
          <p:spPr bwMode="auto">
            <a:xfrm>
              <a:off x="2064" y="3744"/>
              <a:ext cx="192" cy="192"/>
            </a:xfrm>
            <a:prstGeom prst="rect">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grpSp>
      <p:grpSp>
        <p:nvGrpSpPr>
          <p:cNvPr id="52326" name="Group 102"/>
          <p:cNvGrpSpPr>
            <a:grpSpLocks/>
          </p:cNvGrpSpPr>
          <p:nvPr/>
        </p:nvGrpSpPr>
        <p:grpSpPr bwMode="auto">
          <a:xfrm>
            <a:off x="1295400" y="5105400"/>
            <a:ext cx="1447800" cy="914400"/>
            <a:chOff x="720" y="3360"/>
            <a:chExt cx="912" cy="576"/>
          </a:xfrm>
        </p:grpSpPr>
        <p:grpSp>
          <p:nvGrpSpPr>
            <p:cNvPr id="15399" name="Group 103"/>
            <p:cNvGrpSpPr>
              <a:grpSpLocks/>
            </p:cNvGrpSpPr>
            <p:nvPr/>
          </p:nvGrpSpPr>
          <p:grpSpPr bwMode="auto">
            <a:xfrm>
              <a:off x="720" y="3360"/>
              <a:ext cx="576" cy="576"/>
              <a:chOff x="720" y="3360"/>
              <a:chExt cx="576" cy="576"/>
            </a:xfrm>
          </p:grpSpPr>
          <p:sp>
            <p:nvSpPr>
              <p:cNvPr id="15401" name="Rectangle 104"/>
              <p:cNvSpPr>
                <a:spLocks noChangeArrowheads="1"/>
              </p:cNvSpPr>
              <p:nvPr/>
            </p:nvSpPr>
            <p:spPr bwMode="auto">
              <a:xfrm>
                <a:off x="720" y="3360"/>
                <a:ext cx="192" cy="192"/>
              </a:xfrm>
              <a:prstGeom prst="rect">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02" name="Rectangle 105"/>
              <p:cNvSpPr>
                <a:spLocks noChangeArrowheads="1"/>
              </p:cNvSpPr>
              <p:nvPr/>
            </p:nvSpPr>
            <p:spPr bwMode="auto">
              <a:xfrm>
                <a:off x="912" y="3360"/>
                <a:ext cx="192"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03" name="Rectangle 106"/>
              <p:cNvSpPr>
                <a:spLocks noChangeArrowheads="1"/>
              </p:cNvSpPr>
              <p:nvPr/>
            </p:nvSpPr>
            <p:spPr bwMode="auto">
              <a:xfrm>
                <a:off x="1104" y="3360"/>
                <a:ext cx="192"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04" name="Rectangle 107"/>
              <p:cNvSpPr>
                <a:spLocks noChangeArrowheads="1"/>
              </p:cNvSpPr>
              <p:nvPr/>
            </p:nvSpPr>
            <p:spPr bwMode="auto">
              <a:xfrm>
                <a:off x="720" y="3552"/>
                <a:ext cx="192" cy="192"/>
              </a:xfrm>
              <a:prstGeom prst="rect">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05" name="Rectangle 108"/>
              <p:cNvSpPr>
                <a:spLocks noChangeArrowheads="1"/>
              </p:cNvSpPr>
              <p:nvPr/>
            </p:nvSpPr>
            <p:spPr bwMode="auto">
              <a:xfrm>
                <a:off x="912" y="3552"/>
                <a:ext cx="192"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06" name="Rectangle 109"/>
              <p:cNvSpPr>
                <a:spLocks noChangeArrowheads="1"/>
              </p:cNvSpPr>
              <p:nvPr/>
            </p:nvSpPr>
            <p:spPr bwMode="auto">
              <a:xfrm>
                <a:off x="1104" y="3552"/>
                <a:ext cx="192"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07" name="Rectangle 110"/>
              <p:cNvSpPr>
                <a:spLocks noChangeArrowheads="1"/>
              </p:cNvSpPr>
              <p:nvPr/>
            </p:nvSpPr>
            <p:spPr bwMode="auto">
              <a:xfrm>
                <a:off x="720" y="3744"/>
                <a:ext cx="192"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08" name="Rectangle 111"/>
              <p:cNvSpPr>
                <a:spLocks noChangeArrowheads="1"/>
              </p:cNvSpPr>
              <p:nvPr/>
            </p:nvSpPr>
            <p:spPr bwMode="auto">
              <a:xfrm>
                <a:off x="912" y="3744"/>
                <a:ext cx="192"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409" name="Rectangle 112"/>
              <p:cNvSpPr>
                <a:spLocks noChangeArrowheads="1"/>
              </p:cNvSpPr>
              <p:nvPr/>
            </p:nvSpPr>
            <p:spPr bwMode="auto">
              <a:xfrm>
                <a:off x="1104" y="3744"/>
                <a:ext cx="192" cy="192"/>
              </a:xfrm>
              <a:prstGeom prst="rect">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grpSp>
        <p:sp>
          <p:nvSpPr>
            <p:cNvPr id="15400" name="Line 113"/>
            <p:cNvSpPr>
              <a:spLocks noChangeShapeType="1"/>
            </p:cNvSpPr>
            <p:nvPr/>
          </p:nvSpPr>
          <p:spPr bwMode="auto">
            <a:xfrm>
              <a:off x="1344" y="3648"/>
              <a:ext cx="28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grpSp>
        <p:nvGrpSpPr>
          <p:cNvPr id="52338" name="Group 114"/>
          <p:cNvGrpSpPr>
            <a:grpSpLocks/>
          </p:cNvGrpSpPr>
          <p:nvPr/>
        </p:nvGrpSpPr>
        <p:grpSpPr bwMode="auto">
          <a:xfrm>
            <a:off x="5943600" y="5105400"/>
            <a:ext cx="914400" cy="914400"/>
            <a:chOff x="3648" y="3360"/>
            <a:chExt cx="576" cy="576"/>
          </a:xfrm>
        </p:grpSpPr>
        <p:sp>
          <p:nvSpPr>
            <p:cNvPr id="15390" name="Rectangle 115"/>
            <p:cNvSpPr>
              <a:spLocks noChangeArrowheads="1"/>
            </p:cNvSpPr>
            <p:nvPr/>
          </p:nvSpPr>
          <p:spPr bwMode="auto">
            <a:xfrm>
              <a:off x="3648" y="3360"/>
              <a:ext cx="192"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391" name="Rectangle 116"/>
            <p:cNvSpPr>
              <a:spLocks noChangeArrowheads="1"/>
            </p:cNvSpPr>
            <p:nvPr/>
          </p:nvSpPr>
          <p:spPr bwMode="auto">
            <a:xfrm>
              <a:off x="3840" y="3360"/>
              <a:ext cx="192"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392" name="Rectangle 117"/>
            <p:cNvSpPr>
              <a:spLocks noChangeArrowheads="1"/>
            </p:cNvSpPr>
            <p:nvPr/>
          </p:nvSpPr>
          <p:spPr bwMode="auto">
            <a:xfrm>
              <a:off x="4032" y="3360"/>
              <a:ext cx="192"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393" name="Rectangle 118"/>
            <p:cNvSpPr>
              <a:spLocks noChangeArrowheads="1"/>
            </p:cNvSpPr>
            <p:nvPr/>
          </p:nvSpPr>
          <p:spPr bwMode="auto">
            <a:xfrm>
              <a:off x="3648" y="3552"/>
              <a:ext cx="192"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394" name="Rectangle 119"/>
            <p:cNvSpPr>
              <a:spLocks noChangeArrowheads="1"/>
            </p:cNvSpPr>
            <p:nvPr/>
          </p:nvSpPr>
          <p:spPr bwMode="auto">
            <a:xfrm>
              <a:off x="3840" y="3552"/>
              <a:ext cx="192" cy="192"/>
            </a:xfrm>
            <a:prstGeom prst="rect">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395" name="Rectangle 120"/>
            <p:cNvSpPr>
              <a:spLocks noChangeArrowheads="1"/>
            </p:cNvSpPr>
            <p:nvPr/>
          </p:nvSpPr>
          <p:spPr bwMode="auto">
            <a:xfrm>
              <a:off x="4032" y="3552"/>
              <a:ext cx="192"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396" name="Rectangle 121"/>
            <p:cNvSpPr>
              <a:spLocks noChangeArrowheads="1"/>
            </p:cNvSpPr>
            <p:nvPr/>
          </p:nvSpPr>
          <p:spPr bwMode="auto">
            <a:xfrm>
              <a:off x="3648" y="3744"/>
              <a:ext cx="192" cy="192"/>
            </a:xfrm>
            <a:prstGeom prst="rect">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397" name="Rectangle 122"/>
            <p:cNvSpPr>
              <a:spLocks noChangeArrowheads="1"/>
            </p:cNvSpPr>
            <p:nvPr/>
          </p:nvSpPr>
          <p:spPr bwMode="auto">
            <a:xfrm>
              <a:off x="3840" y="3744"/>
              <a:ext cx="192" cy="192"/>
            </a:xfrm>
            <a:prstGeom prst="rect">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398" name="Rectangle 123"/>
            <p:cNvSpPr>
              <a:spLocks noChangeArrowheads="1"/>
            </p:cNvSpPr>
            <p:nvPr/>
          </p:nvSpPr>
          <p:spPr bwMode="auto">
            <a:xfrm>
              <a:off x="4032" y="3744"/>
              <a:ext cx="192" cy="192"/>
            </a:xfrm>
            <a:prstGeom prst="rect">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grpSp>
      <p:grpSp>
        <p:nvGrpSpPr>
          <p:cNvPr id="52348" name="Group 124"/>
          <p:cNvGrpSpPr>
            <a:grpSpLocks/>
          </p:cNvGrpSpPr>
          <p:nvPr/>
        </p:nvGrpSpPr>
        <p:grpSpPr bwMode="auto">
          <a:xfrm>
            <a:off x="4419600" y="5105400"/>
            <a:ext cx="1447800" cy="914400"/>
            <a:chOff x="2688" y="3360"/>
            <a:chExt cx="912" cy="576"/>
          </a:xfrm>
        </p:grpSpPr>
        <p:grpSp>
          <p:nvGrpSpPr>
            <p:cNvPr id="15379" name="Group 125"/>
            <p:cNvGrpSpPr>
              <a:grpSpLocks/>
            </p:cNvGrpSpPr>
            <p:nvPr/>
          </p:nvGrpSpPr>
          <p:grpSpPr bwMode="auto">
            <a:xfrm>
              <a:off x="2688" y="3360"/>
              <a:ext cx="576" cy="576"/>
              <a:chOff x="2688" y="3360"/>
              <a:chExt cx="576" cy="576"/>
            </a:xfrm>
          </p:grpSpPr>
          <p:sp>
            <p:nvSpPr>
              <p:cNvPr id="15381" name="Rectangle 126"/>
              <p:cNvSpPr>
                <a:spLocks noChangeArrowheads="1"/>
              </p:cNvSpPr>
              <p:nvPr/>
            </p:nvSpPr>
            <p:spPr bwMode="auto">
              <a:xfrm>
                <a:off x="2688" y="3552"/>
                <a:ext cx="192"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382" name="Rectangle 127"/>
              <p:cNvSpPr>
                <a:spLocks noChangeArrowheads="1"/>
              </p:cNvSpPr>
              <p:nvPr/>
            </p:nvSpPr>
            <p:spPr bwMode="auto">
              <a:xfrm>
                <a:off x="2880" y="3360"/>
                <a:ext cx="192"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383" name="Rectangle 128"/>
              <p:cNvSpPr>
                <a:spLocks noChangeArrowheads="1"/>
              </p:cNvSpPr>
              <p:nvPr/>
            </p:nvSpPr>
            <p:spPr bwMode="auto">
              <a:xfrm>
                <a:off x="3072" y="3360"/>
                <a:ext cx="192"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384" name="Rectangle 129"/>
              <p:cNvSpPr>
                <a:spLocks noChangeArrowheads="1"/>
              </p:cNvSpPr>
              <p:nvPr/>
            </p:nvSpPr>
            <p:spPr bwMode="auto">
              <a:xfrm>
                <a:off x="2688" y="3360"/>
                <a:ext cx="192"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385" name="Rectangle 130"/>
              <p:cNvSpPr>
                <a:spLocks noChangeArrowheads="1"/>
              </p:cNvSpPr>
              <p:nvPr/>
            </p:nvSpPr>
            <p:spPr bwMode="auto">
              <a:xfrm>
                <a:off x="2880" y="3552"/>
                <a:ext cx="192"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386" name="Rectangle 131"/>
              <p:cNvSpPr>
                <a:spLocks noChangeArrowheads="1"/>
              </p:cNvSpPr>
              <p:nvPr/>
            </p:nvSpPr>
            <p:spPr bwMode="auto">
              <a:xfrm>
                <a:off x="3072" y="3552"/>
                <a:ext cx="192"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387" name="Rectangle 132"/>
              <p:cNvSpPr>
                <a:spLocks noChangeArrowheads="1"/>
              </p:cNvSpPr>
              <p:nvPr/>
            </p:nvSpPr>
            <p:spPr bwMode="auto">
              <a:xfrm>
                <a:off x="2688" y="3744"/>
                <a:ext cx="192" cy="192"/>
              </a:xfrm>
              <a:prstGeom prst="rect">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388" name="Rectangle 133"/>
              <p:cNvSpPr>
                <a:spLocks noChangeArrowheads="1"/>
              </p:cNvSpPr>
              <p:nvPr/>
            </p:nvSpPr>
            <p:spPr bwMode="auto">
              <a:xfrm>
                <a:off x="2880" y="3744"/>
                <a:ext cx="192" cy="192"/>
              </a:xfrm>
              <a:prstGeom prst="rect">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15389" name="Rectangle 134"/>
              <p:cNvSpPr>
                <a:spLocks noChangeArrowheads="1"/>
              </p:cNvSpPr>
              <p:nvPr/>
            </p:nvSpPr>
            <p:spPr bwMode="auto">
              <a:xfrm>
                <a:off x="3072" y="3744"/>
                <a:ext cx="192" cy="192"/>
              </a:xfrm>
              <a:prstGeom prst="rect">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grpSp>
        <p:sp>
          <p:nvSpPr>
            <p:cNvPr id="15380" name="Line 135"/>
            <p:cNvSpPr>
              <a:spLocks noChangeShapeType="1"/>
            </p:cNvSpPr>
            <p:nvPr/>
          </p:nvSpPr>
          <p:spPr bwMode="auto">
            <a:xfrm>
              <a:off x="3312" y="3648"/>
              <a:ext cx="28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15378" name="Text Box 136"/>
          <p:cNvSpPr txBox="1">
            <a:spLocks noChangeArrowheads="1"/>
          </p:cNvSpPr>
          <p:nvPr/>
        </p:nvSpPr>
        <p:spPr bwMode="auto">
          <a:xfrm>
            <a:off x="838200" y="1295400"/>
            <a:ext cx="5070475" cy="3749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2000" dirty="0"/>
              <a:t>Examples of the rules</a:t>
            </a:r>
          </a:p>
          <a:p>
            <a:pPr>
              <a:spcBef>
                <a:spcPct val="0"/>
              </a:spcBef>
            </a:pPr>
            <a:r>
              <a:rPr lang="en-US" altLang="en-US" sz="2000" dirty="0"/>
              <a:t> </a:t>
            </a:r>
            <a:r>
              <a:rPr lang="en-US" altLang="en-US" sz="2000" b="1" dirty="0"/>
              <a:t>loneliness</a:t>
            </a:r>
            <a:r>
              <a:rPr lang="en-US" altLang="en-US" sz="2000" dirty="0"/>
              <a:t>		(dies if #alive =&lt; 2)</a:t>
            </a:r>
          </a:p>
          <a:p>
            <a:pPr>
              <a:spcBef>
                <a:spcPct val="0"/>
              </a:spcBef>
            </a:pPr>
            <a:endParaRPr lang="en-US" altLang="en-US" sz="2000" dirty="0"/>
          </a:p>
          <a:p>
            <a:pPr>
              <a:spcBef>
                <a:spcPct val="0"/>
              </a:spcBef>
            </a:pPr>
            <a:endParaRPr lang="en-US" altLang="en-US" sz="2000" dirty="0"/>
          </a:p>
          <a:p>
            <a:pPr>
              <a:spcBef>
                <a:spcPct val="0"/>
              </a:spcBef>
            </a:pPr>
            <a:endParaRPr lang="en-US" altLang="en-US" sz="2000" dirty="0"/>
          </a:p>
          <a:p>
            <a:pPr>
              <a:spcBef>
                <a:spcPct val="0"/>
              </a:spcBef>
            </a:pPr>
            <a:r>
              <a:rPr lang="en-US" altLang="en-US" sz="2000" dirty="0"/>
              <a:t> </a:t>
            </a:r>
          </a:p>
          <a:p>
            <a:pPr>
              <a:spcBef>
                <a:spcPct val="0"/>
              </a:spcBef>
            </a:pPr>
            <a:r>
              <a:rPr lang="en-US" altLang="en-US" sz="2000" b="1" dirty="0"/>
              <a:t>overcrowding</a:t>
            </a:r>
            <a:r>
              <a:rPr lang="en-US" altLang="en-US" sz="2000" dirty="0"/>
              <a:t>	(dies if #alive &gt;= 5)</a:t>
            </a:r>
          </a:p>
          <a:p>
            <a:pPr>
              <a:spcBef>
                <a:spcPct val="0"/>
              </a:spcBef>
            </a:pPr>
            <a:endParaRPr lang="en-US" altLang="en-US" sz="2000" dirty="0"/>
          </a:p>
          <a:p>
            <a:pPr>
              <a:spcBef>
                <a:spcPct val="0"/>
              </a:spcBef>
            </a:pPr>
            <a:endParaRPr lang="en-US" altLang="en-US" sz="2000" dirty="0"/>
          </a:p>
          <a:p>
            <a:pPr>
              <a:spcBef>
                <a:spcPct val="0"/>
              </a:spcBef>
            </a:pPr>
            <a:endParaRPr lang="en-US" altLang="en-US" sz="2000" dirty="0"/>
          </a:p>
          <a:p>
            <a:pPr>
              <a:spcBef>
                <a:spcPct val="0"/>
              </a:spcBef>
            </a:pPr>
            <a:endParaRPr lang="en-US" altLang="en-US" sz="2000" dirty="0"/>
          </a:p>
          <a:p>
            <a:pPr>
              <a:spcBef>
                <a:spcPct val="0"/>
              </a:spcBef>
            </a:pPr>
            <a:r>
              <a:rPr lang="en-US" altLang="en-US" sz="2000" dirty="0"/>
              <a:t> </a:t>
            </a:r>
            <a:r>
              <a:rPr lang="en-US" altLang="en-US" sz="2000" b="1" dirty="0"/>
              <a:t>procreation</a:t>
            </a:r>
            <a:r>
              <a:rPr lang="en-US" altLang="en-US" sz="2000" dirty="0"/>
              <a:t>	(lives if #alive = 3)</a:t>
            </a:r>
          </a:p>
        </p:txBody>
      </p:sp>
    </p:spTree>
    <p:extLst>
      <p:ext uri="{BB962C8B-B14F-4D97-AF65-F5344CB8AC3E}">
        <p14:creationId xmlns:p14="http://schemas.microsoft.com/office/powerpoint/2010/main" val="36046416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22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222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226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225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5228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5227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5230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5229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5232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5231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52348"/>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52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F2F20F69-E19D-4601-85D6-4AD9BAD58B67}" type="datetime1">
              <a:rPr lang="en-US" altLang="en-US" sz="1400"/>
              <a:pPr>
                <a:spcBef>
                  <a:spcPct val="0"/>
                </a:spcBef>
                <a:buFontTx/>
                <a:buNone/>
              </a:pPr>
              <a:t>7/17/2021</a:t>
            </a:fld>
            <a:endParaRPr lang="en-US" altLang="en-US" sz="1400" dirty="0"/>
          </a:p>
        </p:txBody>
      </p:sp>
      <p:sp>
        <p:nvSpPr>
          <p:cNvPr id="16387" name="Footer Placeholder 4"/>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a:t>CS3907-80/CS6444-10 Big Data &amp; Analytics</a:t>
            </a:r>
          </a:p>
        </p:txBody>
      </p:sp>
      <p:sp>
        <p:nvSpPr>
          <p:cNvPr id="16388" name="Slide Number Placeholder 5"/>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CA-</a:t>
            </a:r>
            <a:fld id="{6C6DB7EC-9DBB-4BB0-852B-7EF577716D59}" type="slidenum">
              <a:rPr lang="en-US" altLang="en-US" sz="1400" smtClean="0"/>
              <a:pPr>
                <a:spcBef>
                  <a:spcPct val="0"/>
                </a:spcBef>
                <a:buFontTx/>
                <a:buNone/>
              </a:pPr>
              <a:t>26</a:t>
            </a:fld>
            <a:endParaRPr lang="en-US" altLang="en-US" sz="1400" dirty="0" smtClean="0"/>
          </a:p>
        </p:txBody>
      </p:sp>
      <p:sp>
        <p:nvSpPr>
          <p:cNvPr id="16389" name="Rectangle 2"/>
          <p:cNvSpPr>
            <a:spLocks noGrp="1" noChangeArrowheads="1"/>
          </p:cNvSpPr>
          <p:nvPr>
            <p:ph type="title"/>
          </p:nvPr>
        </p:nvSpPr>
        <p:spPr/>
        <p:txBody>
          <a:bodyPr/>
          <a:lstStyle/>
          <a:p>
            <a:r>
              <a:rPr lang="en-US" altLang="en-US" dirty="0" smtClean="0"/>
              <a:t>Conway's Game of Life - III</a:t>
            </a:r>
          </a:p>
        </p:txBody>
      </p:sp>
      <p:sp>
        <p:nvSpPr>
          <p:cNvPr id="16390" name="Rectangle 3"/>
          <p:cNvSpPr>
            <a:spLocks noGrp="1" noChangeArrowheads="1"/>
          </p:cNvSpPr>
          <p:nvPr>
            <p:ph type="body" idx="1"/>
          </p:nvPr>
        </p:nvSpPr>
        <p:spPr>
          <a:xfrm>
            <a:off x="457200" y="1219200"/>
            <a:ext cx="8229600" cy="1371600"/>
          </a:xfrm>
        </p:spPr>
        <p:txBody>
          <a:bodyPr/>
          <a:lstStyle/>
          <a:p>
            <a:pPr>
              <a:spcBef>
                <a:spcPct val="0"/>
              </a:spcBef>
            </a:pPr>
            <a:r>
              <a:rPr lang="en-US" altLang="en-US" i="1" dirty="0" smtClean="0"/>
              <a:t>Still Life Objects</a:t>
            </a:r>
            <a:r>
              <a:rPr lang="en-US" altLang="en-US" dirty="0" smtClean="0"/>
              <a:t>: Very common in Life are groups of cells that remain constant through the many steps of life</a:t>
            </a:r>
          </a:p>
          <a:p>
            <a:pPr>
              <a:spcBef>
                <a:spcPct val="0"/>
              </a:spcBef>
            </a:pPr>
            <a:r>
              <a:rPr lang="en-US" altLang="en-US" dirty="0" smtClean="0"/>
              <a:t>Some types of still life objects are blocks, beehives, boats, ships, and loafs.</a:t>
            </a:r>
          </a:p>
        </p:txBody>
      </p:sp>
      <p:sp>
        <p:nvSpPr>
          <p:cNvPr id="16391" name="Text Box 4"/>
          <p:cNvSpPr txBox="1">
            <a:spLocks noChangeArrowheads="1"/>
          </p:cNvSpPr>
          <p:nvPr/>
        </p:nvSpPr>
        <p:spPr bwMode="auto">
          <a:xfrm>
            <a:off x="1905000" y="3048000"/>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dirty="0">
                <a:latin typeface="Times New Roman" panose="02020603050405020304" pitchFamily="18" charset="0"/>
              </a:rPr>
              <a:t>Block</a:t>
            </a:r>
          </a:p>
        </p:txBody>
      </p:sp>
      <p:pic>
        <p:nvPicPr>
          <p:cNvPr id="1639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3048000"/>
            <a:ext cx="36512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93" name="Text Box 6"/>
          <p:cNvSpPr txBox="1">
            <a:spLocks noChangeArrowheads="1"/>
          </p:cNvSpPr>
          <p:nvPr/>
        </p:nvSpPr>
        <p:spPr bwMode="auto">
          <a:xfrm>
            <a:off x="1905000" y="38862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dirty="0">
                <a:latin typeface="Times New Roman" panose="02020603050405020304" pitchFamily="18" charset="0"/>
              </a:rPr>
              <a:t>Beehive</a:t>
            </a:r>
          </a:p>
        </p:txBody>
      </p:sp>
      <p:pic>
        <p:nvPicPr>
          <p:cNvPr id="1639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3733800"/>
            <a:ext cx="549275"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95" name="Text Box 8"/>
          <p:cNvSpPr txBox="1">
            <a:spLocks noChangeArrowheads="1"/>
          </p:cNvSpPr>
          <p:nvPr/>
        </p:nvSpPr>
        <p:spPr bwMode="auto">
          <a:xfrm>
            <a:off x="1905000" y="48768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dirty="0">
                <a:latin typeface="Times New Roman" panose="02020603050405020304" pitchFamily="18" charset="0"/>
              </a:rPr>
              <a:t>Boat</a:t>
            </a:r>
          </a:p>
        </p:txBody>
      </p:sp>
      <p:pic>
        <p:nvPicPr>
          <p:cNvPr id="16396" name="Picture 9" descr="boa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4876800"/>
            <a:ext cx="5492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7" name="Text Box 10"/>
          <p:cNvSpPr txBox="1">
            <a:spLocks noChangeArrowheads="1"/>
          </p:cNvSpPr>
          <p:nvPr/>
        </p:nvSpPr>
        <p:spPr bwMode="auto">
          <a:xfrm>
            <a:off x="5334000" y="35814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dirty="0">
                <a:latin typeface="Times New Roman" panose="02020603050405020304" pitchFamily="18" charset="0"/>
              </a:rPr>
              <a:t>Ship</a:t>
            </a:r>
          </a:p>
        </p:txBody>
      </p:sp>
      <p:pic>
        <p:nvPicPr>
          <p:cNvPr id="16398"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1800" y="3505200"/>
            <a:ext cx="54927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99" name="Text Box 12"/>
          <p:cNvSpPr txBox="1">
            <a:spLocks noChangeArrowheads="1"/>
          </p:cNvSpPr>
          <p:nvPr/>
        </p:nvSpPr>
        <p:spPr bwMode="auto">
          <a:xfrm>
            <a:off x="5334000" y="44958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dirty="0">
                <a:latin typeface="Times New Roman" panose="02020603050405020304" pitchFamily="18" charset="0"/>
              </a:rPr>
              <a:t>Loaf</a:t>
            </a:r>
          </a:p>
        </p:txBody>
      </p:sp>
      <p:pic>
        <p:nvPicPr>
          <p:cNvPr id="16400"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5600" y="4343400"/>
            <a:ext cx="731838"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25344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53A2427A-ADDC-48C6-9FC9-9151D5B9DB83}" type="datetime1">
              <a:rPr lang="en-US" altLang="en-US" sz="1400"/>
              <a:pPr>
                <a:spcBef>
                  <a:spcPct val="0"/>
                </a:spcBef>
                <a:buFontTx/>
                <a:buNone/>
              </a:pPr>
              <a:t>7/17/2021</a:t>
            </a:fld>
            <a:endParaRPr lang="en-US" altLang="en-US" sz="1400" dirty="0"/>
          </a:p>
        </p:txBody>
      </p:sp>
      <p:sp>
        <p:nvSpPr>
          <p:cNvPr id="17411" name="Slide Number Placeholder 5"/>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CA-</a:t>
            </a:r>
            <a:fld id="{0C50D05A-8131-4867-AB1C-2EA4986E1AE4}" type="slidenum">
              <a:rPr lang="en-US" altLang="en-US" sz="1400" smtClean="0"/>
              <a:pPr>
                <a:spcBef>
                  <a:spcPct val="0"/>
                </a:spcBef>
                <a:buFontTx/>
                <a:buNone/>
              </a:pPr>
              <a:t>27</a:t>
            </a:fld>
            <a:endParaRPr lang="en-US" altLang="en-US" sz="1400" dirty="0" smtClean="0"/>
          </a:p>
        </p:txBody>
      </p:sp>
      <p:sp>
        <p:nvSpPr>
          <p:cNvPr id="17412" name="Rectangle 2"/>
          <p:cNvSpPr>
            <a:spLocks noGrp="1" noChangeArrowheads="1"/>
          </p:cNvSpPr>
          <p:nvPr>
            <p:ph type="title"/>
          </p:nvPr>
        </p:nvSpPr>
        <p:spPr/>
        <p:txBody>
          <a:bodyPr/>
          <a:lstStyle/>
          <a:p>
            <a:r>
              <a:rPr lang="en-US" altLang="en-US" dirty="0" smtClean="0"/>
              <a:t>Conway's Game of Life - IV</a:t>
            </a:r>
          </a:p>
        </p:txBody>
      </p:sp>
      <p:sp>
        <p:nvSpPr>
          <p:cNvPr id="17413" name="Rectangle 3"/>
          <p:cNvSpPr>
            <a:spLocks noGrp="1" noChangeArrowheads="1"/>
          </p:cNvSpPr>
          <p:nvPr>
            <p:ph type="body" idx="1"/>
          </p:nvPr>
        </p:nvSpPr>
        <p:spPr>
          <a:xfrm>
            <a:off x="457200" y="1219200"/>
            <a:ext cx="8229600" cy="1981200"/>
          </a:xfrm>
        </p:spPr>
        <p:txBody>
          <a:bodyPr/>
          <a:lstStyle/>
          <a:p>
            <a:pPr>
              <a:spcBef>
                <a:spcPct val="50000"/>
              </a:spcBef>
            </a:pPr>
            <a:r>
              <a:rPr lang="en-US" altLang="en-US" dirty="0" smtClean="0"/>
              <a:t>Oscillators-objects that change from step to step, but eventually repeat themselves.</a:t>
            </a:r>
          </a:p>
          <a:p>
            <a:pPr lvl="1">
              <a:spcBef>
                <a:spcPct val="50000"/>
              </a:spcBef>
              <a:buFontTx/>
              <a:buChar char="•"/>
            </a:pPr>
            <a:r>
              <a:rPr lang="en-US" altLang="en-US" dirty="0" smtClean="0"/>
              <a:t>May or may not change orientation as well</a:t>
            </a:r>
          </a:p>
          <a:p>
            <a:pPr>
              <a:spcBef>
                <a:spcPct val="50000"/>
              </a:spcBef>
            </a:pPr>
            <a:r>
              <a:rPr lang="en-US" altLang="en-US" dirty="0" smtClean="0"/>
              <a:t>These include, but are not limited to, period 2 oscillators, including the blinker and the toad.</a:t>
            </a:r>
          </a:p>
          <a:p>
            <a:endParaRPr lang="en-US" altLang="en-US" dirty="0" smtClean="0"/>
          </a:p>
        </p:txBody>
      </p:sp>
      <p:pic>
        <p:nvPicPr>
          <p:cNvPr id="1741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3581400"/>
            <a:ext cx="54927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5" name="Text Box 5"/>
          <p:cNvSpPr txBox="1">
            <a:spLocks noChangeArrowheads="1"/>
          </p:cNvSpPr>
          <p:nvPr/>
        </p:nvSpPr>
        <p:spPr bwMode="auto">
          <a:xfrm>
            <a:off x="3048000" y="35814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dirty="0">
                <a:latin typeface="Times New Roman" panose="02020603050405020304" pitchFamily="18" charset="0"/>
              </a:rPr>
              <a:t>Blinker</a:t>
            </a:r>
          </a:p>
        </p:txBody>
      </p:sp>
      <p:sp>
        <p:nvSpPr>
          <p:cNvPr id="17416" name="Text Box 6"/>
          <p:cNvSpPr txBox="1">
            <a:spLocks noChangeArrowheads="1"/>
          </p:cNvSpPr>
          <p:nvPr/>
        </p:nvSpPr>
        <p:spPr bwMode="auto">
          <a:xfrm>
            <a:off x="3048000" y="4572000"/>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dirty="0">
                <a:latin typeface="Times New Roman" panose="02020603050405020304" pitchFamily="18" charset="0"/>
              </a:rPr>
              <a:t>Toad</a:t>
            </a:r>
          </a:p>
        </p:txBody>
      </p:sp>
      <p:pic>
        <p:nvPicPr>
          <p:cNvPr id="1741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4419600"/>
            <a:ext cx="731838"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8" name="Footer Placeholder 1"/>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t>CS3907-80/CS6444-10 Big Data &amp; Analytics</a:t>
            </a:r>
          </a:p>
        </p:txBody>
      </p:sp>
    </p:spTree>
    <p:extLst>
      <p:ext uri="{BB962C8B-B14F-4D97-AF65-F5344CB8AC3E}">
        <p14:creationId xmlns:p14="http://schemas.microsoft.com/office/powerpoint/2010/main" val="2389162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97ADF462-1A6C-4CBF-9567-5A21AA7C24E0}" type="datetime1">
              <a:rPr lang="en-US" altLang="en-US" sz="1400"/>
              <a:pPr>
                <a:spcBef>
                  <a:spcPct val="0"/>
                </a:spcBef>
                <a:buFontTx/>
                <a:buNone/>
              </a:pPr>
              <a:t>7/17/2021</a:t>
            </a:fld>
            <a:endParaRPr lang="en-US" altLang="en-US" sz="1400" dirty="0"/>
          </a:p>
        </p:txBody>
      </p:sp>
      <p:sp>
        <p:nvSpPr>
          <p:cNvPr id="18435" name="Footer Placeholder 4"/>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a:t>CS3907-80/CS6444-10 Big Data &amp; Analytics</a:t>
            </a:r>
          </a:p>
        </p:txBody>
      </p:sp>
      <p:sp>
        <p:nvSpPr>
          <p:cNvPr id="18436" name="Slide Number Placeholder 5"/>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CA-</a:t>
            </a:r>
            <a:fld id="{A6706447-FDDA-4D6A-B56B-7A1AC6305298}" type="slidenum">
              <a:rPr lang="en-US" altLang="en-US" sz="1400" smtClean="0"/>
              <a:pPr>
                <a:spcBef>
                  <a:spcPct val="0"/>
                </a:spcBef>
                <a:buFontTx/>
                <a:buNone/>
              </a:pPr>
              <a:t>28</a:t>
            </a:fld>
            <a:endParaRPr lang="en-US" altLang="en-US" sz="1400" dirty="0" smtClean="0"/>
          </a:p>
        </p:txBody>
      </p:sp>
      <p:sp>
        <p:nvSpPr>
          <p:cNvPr id="18437" name="Rectangle 2"/>
          <p:cNvSpPr>
            <a:spLocks noGrp="1" noChangeArrowheads="1"/>
          </p:cNvSpPr>
          <p:nvPr>
            <p:ph type="title"/>
          </p:nvPr>
        </p:nvSpPr>
        <p:spPr/>
        <p:txBody>
          <a:bodyPr/>
          <a:lstStyle/>
          <a:p>
            <a:r>
              <a:rPr lang="en-US" altLang="en-US" dirty="0" smtClean="0"/>
              <a:t>Conway’s Observation</a:t>
            </a:r>
          </a:p>
        </p:txBody>
      </p:sp>
      <p:sp>
        <p:nvSpPr>
          <p:cNvPr id="18438" name="Rectangle 3"/>
          <p:cNvSpPr>
            <a:spLocks noGrp="1" noChangeArrowheads="1"/>
          </p:cNvSpPr>
          <p:nvPr>
            <p:ph type="body" idx="1"/>
          </p:nvPr>
        </p:nvSpPr>
        <p:spPr>
          <a:xfrm>
            <a:off x="457200" y="1219200"/>
            <a:ext cx="5638800" cy="4876800"/>
          </a:xfrm>
        </p:spPr>
        <p:txBody>
          <a:bodyPr/>
          <a:lstStyle/>
          <a:p>
            <a:r>
              <a:rPr lang="en-US" altLang="en-US" sz="1800" dirty="0" smtClean="0"/>
              <a:t>Conway originally believed that no population could grow without limit.  </a:t>
            </a:r>
          </a:p>
          <a:p>
            <a:pPr lvl="1"/>
            <a:r>
              <a:rPr lang="en-US" altLang="en-US" sz="1600" dirty="0" smtClean="0"/>
              <a:t>Every population would either die out or repeat a pattern.  </a:t>
            </a:r>
          </a:p>
          <a:p>
            <a:r>
              <a:rPr lang="en-US" altLang="en-US" sz="1800" dirty="0" smtClean="0"/>
              <a:t>Students at MIT proved this incorrect.  </a:t>
            </a:r>
          </a:p>
          <a:p>
            <a:pPr lvl="1"/>
            <a:r>
              <a:rPr lang="en-US" altLang="en-US" sz="1600" dirty="0" smtClean="0"/>
              <a:t>They created a </a:t>
            </a:r>
            <a:r>
              <a:rPr lang="en-US" altLang="en-US" sz="1600" i="1" dirty="0" smtClean="0"/>
              <a:t>glider gun</a:t>
            </a:r>
            <a:r>
              <a:rPr lang="en-US" altLang="en-US" sz="1600" dirty="0" smtClean="0"/>
              <a:t> which would emit a </a:t>
            </a:r>
            <a:r>
              <a:rPr lang="en-US" altLang="en-US" sz="1600" i="1" dirty="0" smtClean="0"/>
              <a:t>glider</a:t>
            </a:r>
            <a:r>
              <a:rPr lang="en-US" altLang="en-US" sz="1600" dirty="0" smtClean="0"/>
              <a:t> every 30 generations and in turn create an endlessly growing life.</a:t>
            </a:r>
          </a:p>
          <a:p>
            <a:r>
              <a:rPr lang="en-US" altLang="en-US" sz="1800" dirty="0" smtClean="0"/>
              <a:t>Questions:</a:t>
            </a:r>
          </a:p>
          <a:p>
            <a:pPr lvl="1"/>
            <a:r>
              <a:rPr lang="en-US" altLang="en-US" sz="1600" dirty="0" smtClean="0"/>
              <a:t>Which forms of initial state persist as stable configurations?</a:t>
            </a:r>
          </a:p>
          <a:p>
            <a:pPr lvl="1"/>
            <a:r>
              <a:rPr lang="en-US" altLang="en-US" sz="1600" dirty="0" smtClean="0"/>
              <a:t>Which recur periodically</a:t>
            </a:r>
          </a:p>
          <a:p>
            <a:pPr lvl="1"/>
            <a:r>
              <a:rPr lang="en-US" altLang="en-US" sz="1600" dirty="0" smtClean="0"/>
              <a:t>Which die out? (equivalent to the halting problem)</a:t>
            </a:r>
          </a:p>
          <a:p>
            <a:r>
              <a:rPr lang="en-US" altLang="en-US" sz="1800" dirty="0" smtClean="0"/>
              <a:t>Since early 1970’s hundreds of non-halting, reproducing or evolving automata have been demonstrated</a:t>
            </a:r>
          </a:p>
        </p:txBody>
      </p:sp>
      <p:pic>
        <p:nvPicPr>
          <p:cNvPr id="37892" name="Picture 4" descr="Conway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0125" y="2286000"/>
            <a:ext cx="2465388"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5865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7892"/>
                                        </p:tgtEl>
                                        <p:attrNameLst>
                                          <p:attrName>style.visibility</p:attrName>
                                        </p:attrNameLst>
                                      </p:cBhvr>
                                      <p:to>
                                        <p:strVal val="visible"/>
                                      </p:to>
                                    </p:set>
                                    <p:animEffect transition="in" filter="wipe(up)">
                                      <p:cBhvr>
                                        <p:cTn id="7" dur="500"/>
                                        <p:tgtEl>
                                          <p:spTgt spid="37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John Conway – In Memoriam</a:t>
            </a:r>
            <a:endParaRPr lang="en-US" dirty="0"/>
          </a:p>
        </p:txBody>
      </p:sp>
      <p:sp>
        <p:nvSpPr>
          <p:cNvPr id="3" name="Content Placeholder 2"/>
          <p:cNvSpPr>
            <a:spLocks noGrp="1"/>
          </p:cNvSpPr>
          <p:nvPr>
            <p:ph idx="1"/>
          </p:nvPr>
        </p:nvSpPr>
        <p:spPr/>
        <p:txBody>
          <a:bodyPr/>
          <a:lstStyle/>
          <a:p>
            <a:r>
              <a:rPr lang="en-US" dirty="0" smtClean="0"/>
              <a:t>John Conway died on April 11, 2020 of COVID-19 at the age of 82.</a:t>
            </a:r>
          </a:p>
          <a:p>
            <a:r>
              <a:rPr lang="en-US" dirty="0"/>
              <a:t>More than 50 years after Conway invented the Game of Life, it continues to have an active community of both professional mathematicians and amateurs. </a:t>
            </a:r>
            <a:endParaRPr lang="en-US" dirty="0" smtClean="0"/>
          </a:p>
          <a:p>
            <a:r>
              <a:rPr lang="en-US" dirty="0" smtClean="0"/>
              <a:t>Conway was an eminent mathematician who developed key ideas in Group Theory</a:t>
            </a:r>
          </a:p>
          <a:p>
            <a:r>
              <a:rPr lang="en-US" dirty="0" smtClean="0"/>
              <a:t>But, with the Game of Life, he inspired millions to do play and do research in </a:t>
            </a:r>
            <a:r>
              <a:rPr lang="en-US" smtClean="0"/>
              <a:t>cellular automata.</a:t>
            </a:r>
            <a:endParaRPr lang="en-US"/>
          </a:p>
          <a:p>
            <a:endParaRPr lang="en-US" dirty="0"/>
          </a:p>
        </p:txBody>
      </p:sp>
      <p:sp>
        <p:nvSpPr>
          <p:cNvPr id="4" name="Date Placeholder 3"/>
          <p:cNvSpPr>
            <a:spLocks noGrp="1"/>
          </p:cNvSpPr>
          <p:nvPr>
            <p:ph type="dt" sz="half" idx="10"/>
          </p:nvPr>
        </p:nvSpPr>
        <p:spPr/>
        <p:txBody>
          <a:bodyPr/>
          <a:lstStyle/>
          <a:p>
            <a:pPr>
              <a:defRPr/>
            </a:pPr>
            <a:fld id="{0B04DC59-14DD-4020-85E1-C3E118F0FAF9}" type="datetime1">
              <a:rPr lang="en-US" altLang="en-US" smtClean="0"/>
              <a:pPr>
                <a:defRPr/>
              </a:pPr>
              <a:t>7/17/2021</a:t>
            </a:fld>
            <a:endParaRPr lang="en-US" altLang="en-US" dirty="0"/>
          </a:p>
        </p:txBody>
      </p:sp>
      <p:sp>
        <p:nvSpPr>
          <p:cNvPr id="5" name="Footer Placeholder 4"/>
          <p:cNvSpPr>
            <a:spLocks noGrp="1"/>
          </p:cNvSpPr>
          <p:nvPr>
            <p:ph type="ftr" sz="quarter" idx="11"/>
          </p:nvPr>
        </p:nvSpPr>
        <p:spPr/>
        <p:txBody>
          <a:bodyPr/>
          <a:lstStyle/>
          <a:p>
            <a:pPr>
              <a:defRPr/>
            </a:pPr>
            <a:r>
              <a:rPr lang="en-US" altLang="en-US" smtClean="0"/>
              <a:t>CSCI 3907-80/CSCI6444-10 Big Data and Analytics</a:t>
            </a:r>
            <a:endParaRPr lang="en-US" altLang="en-US" dirty="0"/>
          </a:p>
        </p:txBody>
      </p:sp>
      <p:sp>
        <p:nvSpPr>
          <p:cNvPr id="6" name="Slide Number Placeholder 5"/>
          <p:cNvSpPr>
            <a:spLocks noGrp="1"/>
          </p:cNvSpPr>
          <p:nvPr>
            <p:ph type="sldNum" sz="quarter" idx="12"/>
          </p:nvPr>
        </p:nvSpPr>
        <p:spPr/>
        <p:txBody>
          <a:bodyPr/>
          <a:lstStyle/>
          <a:p>
            <a:pPr>
              <a:defRPr/>
            </a:pPr>
            <a:r>
              <a:rPr lang="en-US" altLang="en-US" smtClean="0"/>
              <a:t>11-</a:t>
            </a:r>
            <a:fld id="{92BF0AAE-473B-46A7-AE6A-5F27E857D8AF}" type="slidenum">
              <a:rPr lang="en-US" altLang="en-US" smtClean="0"/>
              <a:pPr>
                <a:defRPr/>
              </a:pPr>
              <a:t>29</a:t>
            </a:fld>
            <a:endParaRPr lang="en-US" altLang="en-US" dirty="0"/>
          </a:p>
        </p:txBody>
      </p:sp>
    </p:spTree>
    <p:extLst>
      <p:ext uri="{BB962C8B-B14F-4D97-AF65-F5344CB8AC3E}">
        <p14:creationId xmlns:p14="http://schemas.microsoft.com/office/powerpoint/2010/main" val="3809455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3"/>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067C3CEA-3561-4192-9475-31E43FA5530A}" type="datetime1">
              <a:rPr lang="en-US" altLang="en-US" sz="1400" smtClean="0"/>
              <a:pPr>
                <a:spcBef>
                  <a:spcPct val="0"/>
                </a:spcBef>
                <a:buFontTx/>
                <a:buNone/>
              </a:pPr>
              <a:t>7/17/2021</a:t>
            </a:fld>
            <a:endParaRPr lang="en-US" altLang="en-US" sz="1400" dirty="0" smtClean="0"/>
          </a:p>
        </p:txBody>
      </p:sp>
      <p:sp>
        <p:nvSpPr>
          <p:cNvPr id="7171" name="Footer Placeholder 4"/>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CSCI 3907-80/CSCI6444-10 Big Data and Analytics</a:t>
            </a:r>
          </a:p>
        </p:txBody>
      </p:sp>
      <p:sp>
        <p:nvSpPr>
          <p:cNvPr id="7172" name="Slide Number Placeholder 5"/>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11-</a:t>
            </a:r>
            <a:fld id="{E83C52CF-623E-473E-9213-AC939EDD2C2B}" type="slidenum">
              <a:rPr lang="en-US" altLang="en-US" sz="1400" smtClean="0"/>
              <a:pPr>
                <a:spcBef>
                  <a:spcPct val="0"/>
                </a:spcBef>
                <a:buFontTx/>
                <a:buNone/>
              </a:pPr>
              <a:t>3</a:t>
            </a:fld>
            <a:endParaRPr lang="en-US" altLang="en-US" sz="1400" dirty="0" smtClean="0"/>
          </a:p>
        </p:txBody>
      </p:sp>
      <p:sp>
        <p:nvSpPr>
          <p:cNvPr id="7173" name="Rectangle 2"/>
          <p:cNvSpPr>
            <a:spLocks noGrp="1" noChangeArrowheads="1"/>
          </p:cNvSpPr>
          <p:nvPr>
            <p:ph type="title"/>
          </p:nvPr>
        </p:nvSpPr>
        <p:spPr/>
        <p:txBody>
          <a:bodyPr/>
          <a:lstStyle/>
          <a:p>
            <a:pPr eaLnBrk="1" hangingPunct="1"/>
            <a:r>
              <a:rPr lang="en-US" altLang="en-US" dirty="0" smtClean="0"/>
              <a:t>Analytics Classes - I</a:t>
            </a:r>
          </a:p>
        </p:txBody>
      </p:sp>
      <p:sp>
        <p:nvSpPr>
          <p:cNvPr id="7174" name="TextBox 2"/>
          <p:cNvSpPr txBox="1">
            <a:spLocks noChangeArrowheads="1"/>
          </p:cNvSpPr>
          <p:nvPr/>
        </p:nvSpPr>
        <p:spPr bwMode="auto">
          <a:xfrm>
            <a:off x="533400" y="5867400"/>
            <a:ext cx="46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7175" name="TextBox 4"/>
          <p:cNvSpPr txBox="1">
            <a:spLocks noChangeArrowheads="1"/>
          </p:cNvSpPr>
          <p:nvPr/>
        </p:nvSpPr>
        <p:spPr bwMode="auto">
          <a:xfrm>
            <a:off x="2087563" y="6051550"/>
            <a:ext cx="46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p:txBody>
      </p:sp>
      <p:sp>
        <p:nvSpPr>
          <p:cNvPr id="7176" name="TextBox 5"/>
          <p:cNvSpPr txBox="1">
            <a:spLocks noChangeArrowheads="1"/>
          </p:cNvSpPr>
          <p:nvPr/>
        </p:nvSpPr>
        <p:spPr bwMode="auto">
          <a:xfrm>
            <a:off x="520700" y="5791200"/>
            <a:ext cx="54229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a:t>Ref: Kaisler &amp; Cioffi-Revilla 2007, Kaisler 2012</a:t>
            </a:r>
          </a:p>
        </p:txBody>
      </p:sp>
      <p:pic>
        <p:nvPicPr>
          <p:cNvPr id="7177"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7213" y="1016000"/>
            <a:ext cx="7596187" cy="462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a:t>CS3907-80/CS6444-10 Big Data &amp; Analytics</a:t>
            </a:r>
          </a:p>
        </p:txBody>
      </p:sp>
      <p:sp>
        <p:nvSpPr>
          <p:cNvPr id="19459" name="Slide Number Placeholder 5"/>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2E6F8D28-445F-4328-AEF9-730A752B43F0}" type="slidenum">
              <a:rPr lang="en-US" altLang="en-US" sz="1400" smtClean="0"/>
              <a:pPr>
                <a:spcBef>
                  <a:spcPct val="0"/>
                </a:spcBef>
                <a:buFontTx/>
                <a:buNone/>
              </a:pPr>
              <a:t>30</a:t>
            </a:fld>
            <a:endParaRPr lang="en-US" altLang="en-US" sz="1400" dirty="0" smtClean="0"/>
          </a:p>
        </p:txBody>
      </p:sp>
      <p:sp>
        <p:nvSpPr>
          <p:cNvPr id="19460" name="Rectangle 2"/>
          <p:cNvSpPr>
            <a:spLocks noGrp="1" noChangeArrowheads="1"/>
          </p:cNvSpPr>
          <p:nvPr>
            <p:ph type="title"/>
          </p:nvPr>
        </p:nvSpPr>
        <p:spPr/>
        <p:txBody>
          <a:bodyPr/>
          <a:lstStyle/>
          <a:p>
            <a:pPr eaLnBrk="1" hangingPunct="1"/>
            <a:r>
              <a:rPr lang="en-US" altLang="en-US" dirty="0" smtClean="0"/>
              <a:t>Why Is </a:t>
            </a:r>
            <a:r>
              <a:rPr lang="en-US" altLang="en-US" i="1" dirty="0" smtClean="0"/>
              <a:t>Life</a:t>
            </a:r>
            <a:r>
              <a:rPr lang="en-US" altLang="en-US" dirty="0" smtClean="0"/>
              <a:t> Interesting?</a:t>
            </a:r>
          </a:p>
        </p:txBody>
      </p:sp>
      <p:sp>
        <p:nvSpPr>
          <p:cNvPr id="19461" name="Rectangle 3"/>
          <p:cNvSpPr>
            <a:spLocks noGrp="1" noChangeArrowheads="1"/>
          </p:cNvSpPr>
          <p:nvPr>
            <p:ph type="body" idx="1"/>
          </p:nvPr>
        </p:nvSpPr>
        <p:spPr/>
        <p:txBody>
          <a:bodyPr/>
          <a:lstStyle/>
          <a:p>
            <a:pPr eaLnBrk="1" hangingPunct="1"/>
            <a:r>
              <a:rPr lang="en-US" altLang="en-US" sz="2000" dirty="0" smtClean="0"/>
              <a:t>Game of Life lets us experiment with systems where we don't know all the rules</a:t>
            </a:r>
          </a:p>
          <a:p>
            <a:pPr lvl="1" eaLnBrk="1" hangingPunct="1"/>
            <a:r>
              <a:rPr lang="en-US" altLang="en-US" sz="1800" dirty="0" smtClean="0"/>
              <a:t>Study simple systems to learn basic rules</a:t>
            </a:r>
          </a:p>
          <a:p>
            <a:pPr lvl="1" eaLnBrk="1" hangingPunct="1"/>
            <a:r>
              <a:rPr lang="en-US" altLang="en-US" sz="1800" dirty="0" smtClean="0"/>
              <a:t>Build on this knowledge to construct more complex systems</a:t>
            </a:r>
          </a:p>
          <a:p>
            <a:pPr lvl="1" eaLnBrk="1" hangingPunct="1"/>
            <a:r>
              <a:rPr lang="en-US" altLang="en-US" sz="1800" dirty="0" smtClean="0"/>
              <a:t>The rules are all that is needed to discover 'new' phenomena within the Life universe</a:t>
            </a:r>
          </a:p>
          <a:p>
            <a:pPr lvl="1" eaLnBrk="1" hangingPunct="1"/>
            <a:r>
              <a:rPr lang="en-US" altLang="en-US" sz="1800" dirty="0" smtClean="0"/>
              <a:t>Initial boundary conditions (e.g., the starting pattern(s)) lead to interesting phenomena, just as in the real world</a:t>
            </a:r>
          </a:p>
          <a:p>
            <a:pPr eaLnBrk="1" hangingPunct="1"/>
            <a:r>
              <a:rPr lang="en-US" altLang="en-US" sz="2000" dirty="0" smtClean="0"/>
              <a:t>Key Challenge!</a:t>
            </a:r>
          </a:p>
          <a:p>
            <a:pPr lvl="1" eaLnBrk="1" hangingPunct="1"/>
            <a:r>
              <a:rPr lang="en-US" altLang="en-US" sz="1800" dirty="0" smtClean="0"/>
              <a:t>At what point can systems such as Life be presumed to model the real world? In complexity? In fidelity?</a:t>
            </a:r>
          </a:p>
          <a:p>
            <a:pPr lvl="1" eaLnBrk="1" hangingPunct="1"/>
            <a:r>
              <a:rPr lang="en-US" altLang="en-US" sz="1800" dirty="0" smtClean="0"/>
              <a:t>Question: Can we adequately explain complex systems with sets of simple rules?</a:t>
            </a:r>
          </a:p>
          <a:p>
            <a:pPr eaLnBrk="1" hangingPunct="1"/>
            <a:r>
              <a:rPr lang="en-US" altLang="en-US" sz="2000" i="1" dirty="0" smtClean="0"/>
              <a:t>It's Fun To Play With!!</a:t>
            </a:r>
          </a:p>
          <a:p>
            <a:pPr eaLnBrk="1" hangingPunct="1"/>
            <a:r>
              <a:rPr lang="en-US" altLang="en-US" sz="2000" dirty="0">
                <a:hlinkClick r:id="rId3"/>
              </a:rPr>
              <a:t>https://bitstorm.org/gameoflife</a:t>
            </a:r>
            <a:r>
              <a:rPr lang="en-US" altLang="en-US" sz="2000" dirty="0" smtClean="0">
                <a:hlinkClick r:id="rId3"/>
              </a:rPr>
              <a:t>/</a:t>
            </a:r>
            <a:r>
              <a:rPr lang="en-US" altLang="en-US" sz="2000" dirty="0" smtClean="0"/>
              <a:t> is an on-line version you can try!</a:t>
            </a:r>
          </a:p>
        </p:txBody>
      </p:sp>
      <p:sp>
        <p:nvSpPr>
          <p:cNvPr id="19462" name="Date Placeholder 1"/>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71606CAA-3B95-43AB-88D6-4DE6883535B5}" type="datetime1">
              <a:rPr lang="en-US" altLang="en-US" sz="1400"/>
              <a:pPr>
                <a:spcBef>
                  <a:spcPct val="0"/>
                </a:spcBef>
                <a:buFontTx/>
                <a:buNone/>
              </a:pPr>
              <a:t>7/17/2021</a:t>
            </a:fld>
            <a:endParaRPr lang="en-US" altLang="en-US" sz="1400" dirty="0"/>
          </a:p>
        </p:txBody>
      </p:sp>
    </p:spTree>
    <p:extLst>
      <p:ext uri="{BB962C8B-B14F-4D97-AF65-F5344CB8AC3E}">
        <p14:creationId xmlns:p14="http://schemas.microsoft.com/office/powerpoint/2010/main" val="5657080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Date Placeholder 3"/>
          <p:cNvSpPr>
            <a:spLocks noGrp="1"/>
          </p:cNvSpPr>
          <p:nvPr>
            <p:ph type="dt" sz="half" idx="10"/>
          </p:nvPr>
        </p:nvSpPr>
        <p:spPr/>
        <p:txBody>
          <a:bodyPr/>
          <a:lstStyle/>
          <a:p>
            <a:pPr>
              <a:defRPr/>
            </a:pPr>
            <a:fld id="{0B04DC59-14DD-4020-85E1-C3E118F0FAF9}" type="datetime1">
              <a:rPr lang="en-US" altLang="en-US" smtClean="0"/>
              <a:pPr>
                <a:defRPr/>
              </a:pPr>
              <a:t>7/17/2021</a:t>
            </a:fld>
            <a:endParaRPr lang="en-US" altLang="en-US" dirty="0"/>
          </a:p>
        </p:txBody>
      </p:sp>
      <p:sp>
        <p:nvSpPr>
          <p:cNvPr id="5" name="Footer Placeholder 4"/>
          <p:cNvSpPr>
            <a:spLocks noGrp="1"/>
          </p:cNvSpPr>
          <p:nvPr>
            <p:ph type="ftr" sz="quarter" idx="11"/>
          </p:nvPr>
        </p:nvSpPr>
        <p:spPr/>
        <p:txBody>
          <a:bodyPr/>
          <a:lstStyle/>
          <a:p>
            <a:pPr>
              <a:defRPr/>
            </a:pPr>
            <a:r>
              <a:rPr lang="en-US" altLang="en-US" smtClean="0"/>
              <a:t>CSCI 3907-80/CSCI6444-10 Big Data and Analytics</a:t>
            </a:r>
            <a:endParaRPr lang="en-US" altLang="en-US" dirty="0"/>
          </a:p>
        </p:txBody>
      </p:sp>
      <p:sp>
        <p:nvSpPr>
          <p:cNvPr id="6" name="Slide Number Placeholder 5"/>
          <p:cNvSpPr>
            <a:spLocks noGrp="1"/>
          </p:cNvSpPr>
          <p:nvPr>
            <p:ph type="sldNum" sz="quarter" idx="12"/>
          </p:nvPr>
        </p:nvSpPr>
        <p:spPr/>
        <p:txBody>
          <a:bodyPr/>
          <a:lstStyle/>
          <a:p>
            <a:pPr>
              <a:defRPr/>
            </a:pPr>
            <a:r>
              <a:rPr lang="en-US" altLang="en-US" smtClean="0"/>
              <a:t>11-</a:t>
            </a:r>
            <a:fld id="{92BF0AAE-473B-46A7-AE6A-5F27E857D8AF}" type="slidenum">
              <a:rPr lang="en-US" altLang="en-US" smtClean="0"/>
              <a:pPr>
                <a:defRPr/>
              </a:pPr>
              <a:t>31</a:t>
            </a:fld>
            <a:endParaRPr lang="en-US" altLang="en-US" dirty="0"/>
          </a:p>
        </p:txBody>
      </p:sp>
      <p:pic>
        <p:nvPicPr>
          <p:cNvPr id="7" name="Picture 6"/>
          <p:cNvPicPr>
            <a:picLocks noChangeAspect="1"/>
          </p:cNvPicPr>
          <p:nvPr/>
        </p:nvPicPr>
        <p:blipFill>
          <a:blip r:embed="rId2"/>
          <a:stretch>
            <a:fillRect/>
          </a:stretch>
        </p:blipFill>
        <p:spPr>
          <a:xfrm>
            <a:off x="1881606" y="274638"/>
            <a:ext cx="5380787" cy="6019800"/>
          </a:xfrm>
          <a:prstGeom prst="rect">
            <a:avLst/>
          </a:prstGeom>
        </p:spPr>
      </p:pic>
    </p:spTree>
    <p:extLst>
      <p:ext uri="{BB962C8B-B14F-4D97-AF65-F5344CB8AC3E}">
        <p14:creationId xmlns:p14="http://schemas.microsoft.com/office/powerpoint/2010/main" val="15729238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Applying CAs to Social Sciences - </a:t>
            </a:r>
            <a:r>
              <a:rPr lang="en-US" altLang="en-US" dirty="0" smtClean="0"/>
              <a:t>I</a:t>
            </a:r>
            <a:endParaRPr lang="en-US" dirty="0"/>
          </a:p>
        </p:txBody>
      </p:sp>
      <p:sp>
        <p:nvSpPr>
          <p:cNvPr id="3" name="Content Placeholder 2"/>
          <p:cNvSpPr>
            <a:spLocks noGrp="1"/>
          </p:cNvSpPr>
          <p:nvPr>
            <p:ph idx="1"/>
          </p:nvPr>
        </p:nvSpPr>
        <p:spPr/>
        <p:txBody>
          <a:bodyPr/>
          <a:lstStyle/>
          <a:p>
            <a:r>
              <a:rPr lang="en-US" sz="2000" dirty="0"/>
              <a:t>Why? Racial segregation has always been a pernicious social problem in the United States. Although much effort has been extended to desegregate our schools, churches, and neighborhoods, the </a:t>
            </a:r>
            <a:r>
              <a:rPr lang="en-US" sz="2000" dirty="0">
                <a:hlinkClick r:id="rId2"/>
              </a:rPr>
              <a:t>US continues to remain segregated</a:t>
            </a:r>
            <a:r>
              <a:rPr lang="en-US" sz="2000" dirty="0"/>
              <a:t> by race and economic lines</a:t>
            </a:r>
            <a:r>
              <a:rPr lang="en-US" sz="2000" dirty="0" smtClean="0"/>
              <a:t>.</a:t>
            </a:r>
          </a:p>
          <a:p>
            <a:r>
              <a:rPr lang="en-US" sz="2000" dirty="0"/>
              <a:t>In 1971, the American economist </a:t>
            </a:r>
            <a:r>
              <a:rPr lang="en-US" sz="2000" dirty="0">
                <a:hlinkClick r:id="rId3"/>
              </a:rPr>
              <a:t>Thomas Schelling</a:t>
            </a:r>
            <a:r>
              <a:rPr lang="en-US" sz="2000" dirty="0"/>
              <a:t> created an agent-based model that might help explain why segregation is so difficult to </a:t>
            </a:r>
            <a:r>
              <a:rPr lang="en-US" sz="2000" dirty="0" smtClean="0"/>
              <a:t>combat.</a:t>
            </a:r>
          </a:p>
          <a:p>
            <a:r>
              <a:rPr lang="en-US" sz="2000" dirty="0" smtClean="0"/>
              <a:t>His </a:t>
            </a:r>
            <a:r>
              <a:rPr lang="en-US" sz="2000" i="1" dirty="0"/>
              <a:t>model of segregation</a:t>
            </a:r>
            <a:r>
              <a:rPr lang="en-US" sz="2000" dirty="0"/>
              <a:t> showed that even when individuals (or "agents") didn't mind being surrounded or living by agents of a different race, they would still </a:t>
            </a:r>
            <a:r>
              <a:rPr lang="en-US" sz="2000" i="1" dirty="0"/>
              <a:t>choose</a:t>
            </a:r>
            <a:r>
              <a:rPr lang="en-US" sz="2000" dirty="0"/>
              <a:t> to segregate themselves from other agents over </a:t>
            </a:r>
            <a:r>
              <a:rPr lang="en-US" sz="2000" dirty="0" smtClean="0"/>
              <a:t>time!</a:t>
            </a:r>
          </a:p>
          <a:p>
            <a:r>
              <a:rPr lang="en-US" sz="2000" dirty="0" smtClean="0"/>
              <a:t>Although </a:t>
            </a:r>
            <a:r>
              <a:rPr lang="en-US" sz="2000" dirty="0"/>
              <a:t>the model is quite simple, it gives a fascinating look at how individuals might self-segregate, even when they have no explicit desire to do so. </a:t>
            </a:r>
          </a:p>
        </p:txBody>
      </p:sp>
      <p:sp>
        <p:nvSpPr>
          <p:cNvPr id="4" name="Date Placeholder 3"/>
          <p:cNvSpPr>
            <a:spLocks noGrp="1"/>
          </p:cNvSpPr>
          <p:nvPr>
            <p:ph type="dt" sz="half" idx="10"/>
          </p:nvPr>
        </p:nvSpPr>
        <p:spPr/>
        <p:txBody>
          <a:bodyPr/>
          <a:lstStyle/>
          <a:p>
            <a:pPr>
              <a:defRPr/>
            </a:pPr>
            <a:fld id="{752ACE71-015B-4E61-A249-BA3A63601974}" type="datetime1">
              <a:rPr lang="en-US" altLang="en-US" smtClean="0"/>
              <a:pPr>
                <a:defRPr/>
              </a:pPr>
              <a:t>7/17/2021</a:t>
            </a:fld>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CS3907-80/CS6444-10 Big Data &amp; Analytics</a:t>
            </a:r>
            <a:endParaRPr lang="en-US" altLang="en-US" dirty="0"/>
          </a:p>
        </p:txBody>
      </p:sp>
      <p:sp>
        <p:nvSpPr>
          <p:cNvPr id="6" name="Slide Number Placeholder 5"/>
          <p:cNvSpPr>
            <a:spLocks noGrp="1"/>
          </p:cNvSpPr>
          <p:nvPr>
            <p:ph type="sldNum" sz="quarter" idx="12"/>
          </p:nvPr>
        </p:nvSpPr>
        <p:spPr/>
        <p:txBody>
          <a:bodyPr/>
          <a:lstStyle/>
          <a:p>
            <a:pPr>
              <a:defRPr/>
            </a:pPr>
            <a:fld id="{2EE254F2-3381-47AA-8B87-C32B6E9AD3F1}" type="slidenum">
              <a:rPr lang="en-US" altLang="en-US" smtClean="0"/>
              <a:pPr>
                <a:defRPr/>
              </a:pPr>
              <a:t>32</a:t>
            </a:fld>
            <a:endParaRPr lang="en-US" altLang="en-US" dirty="0"/>
          </a:p>
        </p:txBody>
      </p:sp>
    </p:spTree>
    <p:extLst>
      <p:ext uri="{BB962C8B-B14F-4D97-AF65-F5344CB8AC3E}">
        <p14:creationId xmlns:p14="http://schemas.microsoft.com/office/powerpoint/2010/main" val="31087623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a:t>CS3907-80/CS6444-10 Big Data &amp; Analytics</a:t>
            </a:r>
          </a:p>
        </p:txBody>
      </p:sp>
      <p:sp>
        <p:nvSpPr>
          <p:cNvPr id="21507" name="Slide Number Placeholder 5"/>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0C5E6DE8-26D1-43E4-945C-3AF17BE35BD9}" type="slidenum">
              <a:rPr lang="en-US" altLang="en-US" sz="1400" smtClean="0"/>
              <a:pPr>
                <a:spcBef>
                  <a:spcPct val="0"/>
                </a:spcBef>
                <a:buFontTx/>
                <a:buNone/>
              </a:pPr>
              <a:t>33</a:t>
            </a:fld>
            <a:endParaRPr lang="en-US" altLang="en-US" sz="1400" dirty="0" smtClean="0"/>
          </a:p>
        </p:txBody>
      </p:sp>
      <p:sp>
        <p:nvSpPr>
          <p:cNvPr id="21508" name="Rectangle 2"/>
          <p:cNvSpPr>
            <a:spLocks noGrp="1" noChangeArrowheads="1"/>
          </p:cNvSpPr>
          <p:nvPr>
            <p:ph type="title"/>
          </p:nvPr>
        </p:nvSpPr>
        <p:spPr/>
        <p:txBody>
          <a:bodyPr/>
          <a:lstStyle/>
          <a:p>
            <a:pPr eaLnBrk="1" hangingPunct="1"/>
            <a:r>
              <a:rPr lang="en-US" altLang="en-US" dirty="0" smtClean="0"/>
              <a:t>Applying CAs to Social Sciences - II</a:t>
            </a:r>
          </a:p>
        </p:txBody>
      </p:sp>
      <p:sp>
        <p:nvSpPr>
          <p:cNvPr id="21509" name="Rectangle 3"/>
          <p:cNvSpPr>
            <a:spLocks noGrp="1" noChangeArrowheads="1"/>
          </p:cNvSpPr>
          <p:nvPr>
            <p:ph type="body" idx="1"/>
          </p:nvPr>
        </p:nvSpPr>
        <p:spPr>
          <a:xfrm>
            <a:off x="457200" y="1143000"/>
            <a:ext cx="8229600" cy="5059363"/>
          </a:xfrm>
        </p:spPr>
        <p:txBody>
          <a:bodyPr/>
          <a:lstStyle/>
          <a:p>
            <a:pPr eaLnBrk="1" hangingPunct="1"/>
            <a:r>
              <a:rPr lang="en-US" altLang="en-US" sz="2000" dirty="0" smtClean="0"/>
              <a:t>T. Schelling’s (1971) Segregation Model</a:t>
            </a:r>
          </a:p>
          <a:p>
            <a:pPr lvl="1" eaLnBrk="1" hangingPunct="1"/>
            <a:r>
              <a:rPr lang="en-US" altLang="en-US" sz="1800" dirty="0" smtClean="0"/>
              <a:t>Placed dimes and pennies on a chess board and moved them around according to various rules</a:t>
            </a:r>
          </a:p>
          <a:p>
            <a:pPr lvl="1" eaLnBrk="1" hangingPunct="1"/>
            <a:r>
              <a:rPr lang="en-US" altLang="en-US" sz="1800" dirty="0" smtClean="0"/>
              <a:t>Interpreted board as a city w/ each square representing a house or a lot</a:t>
            </a:r>
          </a:p>
          <a:p>
            <a:pPr lvl="1" eaLnBrk="1" hangingPunct="1"/>
            <a:r>
              <a:rPr lang="en-US" altLang="en-US" sz="1800" dirty="0" smtClean="0"/>
              <a:t>Pennies and dimes represented agents, e.g. two races</a:t>
            </a:r>
          </a:p>
          <a:p>
            <a:pPr lvl="1" eaLnBrk="1" hangingPunct="1"/>
            <a:r>
              <a:rPr lang="en-US" altLang="en-US" sz="1800" dirty="0" smtClean="0"/>
              <a:t>Neighborhood of an agent was the squares adjacent to the square in which the agent resided</a:t>
            </a:r>
          </a:p>
          <a:p>
            <a:pPr lvl="1" eaLnBrk="1" hangingPunct="1"/>
            <a:r>
              <a:rPr lang="en-US" altLang="en-US" sz="1800" dirty="0" smtClean="0"/>
              <a:t>Rules determined whether an agent was happy in its current location</a:t>
            </a:r>
          </a:p>
          <a:p>
            <a:pPr lvl="1" eaLnBrk="1" hangingPunct="1"/>
            <a:r>
              <a:rPr lang="en-US" altLang="en-US" sz="1800" dirty="0" smtClean="0"/>
              <a:t>If unhappy it could move to another location or exit the board entirely.</a:t>
            </a:r>
          </a:p>
          <a:p>
            <a:pPr eaLnBrk="1" hangingPunct="1"/>
            <a:r>
              <a:rPr lang="en-US" altLang="en-US" sz="2000" dirty="0"/>
              <a:t>Results:</a:t>
            </a:r>
          </a:p>
          <a:p>
            <a:pPr lvl="1" eaLnBrk="1" hangingPunct="1"/>
            <a:r>
              <a:rPr lang="en-US" altLang="en-US" sz="1600" dirty="0"/>
              <a:t>The board became segregated </a:t>
            </a:r>
            <a:r>
              <a:rPr lang="en-US" altLang="en-US" sz="1600" i="1" dirty="0"/>
              <a:t>even if</a:t>
            </a:r>
            <a:r>
              <a:rPr lang="en-US" altLang="en-US" sz="1600" dirty="0"/>
              <a:t> the agent’s “happiness Rules” did </a:t>
            </a:r>
            <a:r>
              <a:rPr lang="en-US" altLang="en-US" sz="1600" i="1" dirty="0"/>
              <a:t>not</a:t>
            </a:r>
            <a:r>
              <a:rPr lang="en-US" altLang="en-US" sz="1600" dirty="0"/>
              <a:t> favored segregation</a:t>
            </a:r>
          </a:p>
          <a:p>
            <a:pPr lvl="1" eaLnBrk="1" hangingPunct="1"/>
            <a:r>
              <a:rPr lang="en-US" altLang="en-US" sz="1600" dirty="0"/>
              <a:t>The board became segregated if an initially integrated board had happiness rules that expressed a mild preference for neighbors of their own type</a:t>
            </a:r>
            <a:endParaRPr lang="en-US" altLang="en-US" sz="2200" dirty="0" smtClean="0"/>
          </a:p>
          <a:p>
            <a:pPr eaLnBrk="1" hangingPunct="1"/>
            <a:endParaRPr lang="en-US" altLang="en-US" sz="1600" dirty="0" smtClean="0"/>
          </a:p>
        </p:txBody>
      </p:sp>
      <p:sp>
        <p:nvSpPr>
          <p:cNvPr id="21510" name="Date Placeholder 1"/>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3670F1D9-FDE4-4960-B0CA-0B1C06B68E65}" type="datetime1">
              <a:rPr lang="en-US" altLang="en-US" sz="1400"/>
              <a:pPr>
                <a:spcBef>
                  <a:spcPct val="0"/>
                </a:spcBef>
                <a:buFontTx/>
                <a:buNone/>
              </a:pPr>
              <a:t>7/17/2021</a:t>
            </a:fld>
            <a:endParaRPr lang="en-US" altLang="en-US" sz="1400" dirty="0"/>
          </a:p>
        </p:txBody>
      </p:sp>
    </p:spTree>
    <p:extLst>
      <p:ext uri="{BB962C8B-B14F-4D97-AF65-F5344CB8AC3E}">
        <p14:creationId xmlns:p14="http://schemas.microsoft.com/office/powerpoint/2010/main" val="35977905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Applying CAs to Social Sciences - </a:t>
            </a:r>
            <a:r>
              <a:rPr lang="en-US" altLang="en-US" dirty="0" smtClean="0"/>
              <a:t>III</a:t>
            </a:r>
            <a:endParaRPr lang="en-US" dirty="0"/>
          </a:p>
        </p:txBody>
      </p:sp>
      <p:sp>
        <p:nvSpPr>
          <p:cNvPr id="3" name="Content Placeholder 2"/>
          <p:cNvSpPr>
            <a:spLocks noGrp="1"/>
          </p:cNvSpPr>
          <p:nvPr>
            <p:ph idx="1"/>
          </p:nvPr>
        </p:nvSpPr>
        <p:spPr>
          <a:xfrm>
            <a:off x="457200" y="1143000"/>
            <a:ext cx="7772400" cy="5059363"/>
          </a:xfrm>
        </p:spPr>
        <p:txBody>
          <a:bodyPr/>
          <a:lstStyle/>
          <a:p>
            <a:r>
              <a:rPr lang="en-US" sz="1600" dirty="0"/>
              <a:t>Suppose there are two types of agents: X and O. The two types of agents might represent different races, ethnicity, economic status, </a:t>
            </a:r>
            <a:r>
              <a:rPr lang="en-US" sz="1600" dirty="0" smtClean="0"/>
              <a:t>etc.</a:t>
            </a:r>
          </a:p>
          <a:p>
            <a:r>
              <a:rPr lang="en-US" sz="1600" dirty="0" smtClean="0"/>
              <a:t>Two </a:t>
            </a:r>
            <a:r>
              <a:rPr lang="en-US" sz="1600" dirty="0"/>
              <a:t>populations of the two agent types are initially placed into random locations of a neighborhood represented by a </a:t>
            </a:r>
            <a:r>
              <a:rPr lang="en-US" sz="1600" dirty="0" smtClean="0"/>
              <a:t>grid.</a:t>
            </a:r>
          </a:p>
          <a:p>
            <a:r>
              <a:rPr lang="en-US" sz="1600" dirty="0" smtClean="0"/>
              <a:t>After </a:t>
            </a:r>
            <a:r>
              <a:rPr lang="en-US" sz="1600" dirty="0"/>
              <a:t>placing all the agents in the grid, each cell is either occupied by an agent or is </a:t>
            </a:r>
            <a:r>
              <a:rPr lang="en-US" sz="1600" dirty="0" smtClean="0"/>
              <a:t>empty.</a:t>
            </a:r>
          </a:p>
          <a:p>
            <a:endParaRPr lang="en-US" sz="1600" dirty="0"/>
          </a:p>
          <a:p>
            <a:endParaRPr lang="en-US" sz="1600" dirty="0" smtClean="0"/>
          </a:p>
          <a:p>
            <a:endParaRPr lang="en-US" sz="1600" dirty="0"/>
          </a:p>
          <a:p>
            <a:endParaRPr lang="en-US" sz="1600" dirty="0" smtClean="0"/>
          </a:p>
          <a:p>
            <a:endParaRPr lang="en-US" sz="1600" dirty="0"/>
          </a:p>
          <a:p>
            <a:r>
              <a:rPr lang="en-US" sz="1600" dirty="0" smtClean="0"/>
              <a:t>A </a:t>
            </a:r>
            <a:r>
              <a:rPr lang="en-US" sz="1600" b="1" dirty="0"/>
              <a:t>satisfied</a:t>
            </a:r>
            <a:r>
              <a:rPr lang="en-US" sz="1600" dirty="0"/>
              <a:t> agent is one that is surrounded by at least </a:t>
            </a:r>
            <a:r>
              <a:rPr lang="en-US" sz="1600" i="1" dirty="0"/>
              <a:t>t</a:t>
            </a:r>
            <a:r>
              <a:rPr lang="en-US" sz="1600" dirty="0"/>
              <a:t> percent of agents that are like itself. </a:t>
            </a:r>
            <a:endParaRPr lang="en-US" sz="1600" dirty="0" smtClean="0"/>
          </a:p>
          <a:p>
            <a:r>
              <a:rPr lang="en-US" sz="1600" dirty="0" smtClean="0"/>
              <a:t>Threshold </a:t>
            </a:r>
            <a:r>
              <a:rPr lang="en-US" sz="1600" i="1" dirty="0"/>
              <a:t>t</a:t>
            </a:r>
            <a:r>
              <a:rPr lang="en-US" sz="1600" dirty="0"/>
              <a:t> is one that will apply to all agents in the model, even though in reality everyone might have a different threshold they are satisfied with</a:t>
            </a:r>
            <a:r>
              <a:rPr lang="en-US" sz="1600" dirty="0" smtClean="0"/>
              <a:t>.</a:t>
            </a:r>
          </a:p>
          <a:p>
            <a:r>
              <a:rPr lang="en-US" sz="1600" dirty="0"/>
              <a:t>For example, if </a:t>
            </a:r>
            <a:r>
              <a:rPr lang="en-US" sz="1600" i="1" dirty="0"/>
              <a:t>t</a:t>
            </a:r>
            <a:r>
              <a:rPr lang="en-US" sz="1600" dirty="0"/>
              <a:t> = 30%, agent X is satisfied if at least 30% of its neighbors are also X. If fewer than 30% are X, then the agent is not satisfied, and it will want to change its location in the grid.</a:t>
            </a:r>
          </a:p>
        </p:txBody>
      </p:sp>
      <p:sp>
        <p:nvSpPr>
          <p:cNvPr id="4" name="Date Placeholder 3"/>
          <p:cNvSpPr>
            <a:spLocks noGrp="1"/>
          </p:cNvSpPr>
          <p:nvPr>
            <p:ph type="dt" sz="half" idx="10"/>
          </p:nvPr>
        </p:nvSpPr>
        <p:spPr/>
        <p:txBody>
          <a:bodyPr/>
          <a:lstStyle/>
          <a:p>
            <a:pPr>
              <a:defRPr/>
            </a:pPr>
            <a:fld id="{752ACE71-015B-4E61-A249-BA3A63601974}" type="datetime1">
              <a:rPr lang="en-US" altLang="en-US" smtClean="0"/>
              <a:pPr>
                <a:defRPr/>
              </a:pPr>
              <a:t>7/17/2021</a:t>
            </a:fld>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CS3907-80/CS6444-10 Big Data &amp; Analytics</a:t>
            </a:r>
            <a:endParaRPr lang="en-US" altLang="en-US" dirty="0"/>
          </a:p>
        </p:txBody>
      </p:sp>
      <p:sp>
        <p:nvSpPr>
          <p:cNvPr id="6" name="Slide Number Placeholder 5"/>
          <p:cNvSpPr>
            <a:spLocks noGrp="1"/>
          </p:cNvSpPr>
          <p:nvPr>
            <p:ph type="sldNum" sz="quarter" idx="12"/>
          </p:nvPr>
        </p:nvSpPr>
        <p:spPr/>
        <p:txBody>
          <a:bodyPr/>
          <a:lstStyle/>
          <a:p>
            <a:pPr>
              <a:defRPr/>
            </a:pPr>
            <a:fld id="{2EE254F2-3381-47AA-8B87-C32B6E9AD3F1}" type="slidenum">
              <a:rPr lang="en-US" altLang="en-US" smtClean="0"/>
              <a:pPr>
                <a:defRPr/>
              </a:pPr>
              <a:t>34</a:t>
            </a:fld>
            <a:endParaRPr lang="en-US" altLang="en-US" dirty="0"/>
          </a:p>
        </p:txBody>
      </p:sp>
      <p:pic>
        <p:nvPicPr>
          <p:cNvPr id="55298" name="Picture 2" descr="Initial setup of the gri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743200"/>
            <a:ext cx="2914650" cy="1419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80697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Applying CAs to Social Sciences - </a:t>
            </a:r>
            <a:r>
              <a:rPr lang="en-US" altLang="en-US" dirty="0" smtClean="0"/>
              <a:t>IV</a:t>
            </a:r>
            <a:endParaRPr lang="en-US" dirty="0"/>
          </a:p>
        </p:txBody>
      </p:sp>
      <p:sp>
        <p:nvSpPr>
          <p:cNvPr id="3" name="Content Placeholder 2"/>
          <p:cNvSpPr>
            <a:spLocks noGrp="1"/>
          </p:cNvSpPr>
          <p:nvPr>
            <p:ph idx="1"/>
          </p:nvPr>
        </p:nvSpPr>
        <p:spPr>
          <a:xfrm>
            <a:off x="457200" y="1143001"/>
            <a:ext cx="8229600" cy="990600"/>
          </a:xfrm>
        </p:spPr>
        <p:txBody>
          <a:bodyPr/>
          <a:lstStyle/>
          <a:p>
            <a:r>
              <a:rPr lang="en-US" sz="1600" dirty="0" smtClean="0"/>
              <a:t>Picture shows </a:t>
            </a:r>
            <a:r>
              <a:rPr lang="en-US" sz="1600" dirty="0"/>
              <a:t>a satisfied agent because 50% of X's neighbors are also X (50% &gt; </a:t>
            </a:r>
            <a:r>
              <a:rPr lang="en-US" sz="1600" i="1" dirty="0"/>
              <a:t>t</a:t>
            </a:r>
            <a:r>
              <a:rPr lang="en-US" sz="1600" dirty="0" smtClean="0"/>
              <a:t>).</a:t>
            </a:r>
          </a:p>
          <a:p>
            <a:r>
              <a:rPr lang="en-US" sz="1600" dirty="0" smtClean="0"/>
              <a:t>The </a:t>
            </a:r>
            <a:r>
              <a:rPr lang="en-US" sz="1600" dirty="0"/>
              <a:t>next X (right) is not satisfied because only 25% of its neighbors are X (25% &lt; </a:t>
            </a:r>
            <a:r>
              <a:rPr lang="en-US" sz="1600" i="1" dirty="0"/>
              <a:t>t</a:t>
            </a:r>
            <a:r>
              <a:rPr lang="en-US" sz="1600" dirty="0" smtClean="0"/>
              <a:t>).</a:t>
            </a:r>
          </a:p>
          <a:p>
            <a:r>
              <a:rPr lang="en-US" sz="1600" dirty="0" smtClean="0"/>
              <a:t>Notice </a:t>
            </a:r>
            <a:r>
              <a:rPr lang="en-US" sz="1600" dirty="0"/>
              <a:t>that in this example empty cells are not counted when calculating similarity. </a:t>
            </a:r>
          </a:p>
        </p:txBody>
      </p:sp>
      <p:sp>
        <p:nvSpPr>
          <p:cNvPr id="4" name="Date Placeholder 3"/>
          <p:cNvSpPr>
            <a:spLocks noGrp="1"/>
          </p:cNvSpPr>
          <p:nvPr>
            <p:ph type="dt" sz="half" idx="10"/>
          </p:nvPr>
        </p:nvSpPr>
        <p:spPr/>
        <p:txBody>
          <a:bodyPr/>
          <a:lstStyle/>
          <a:p>
            <a:pPr>
              <a:defRPr/>
            </a:pPr>
            <a:fld id="{752ACE71-015B-4E61-A249-BA3A63601974}" type="datetime1">
              <a:rPr lang="en-US" altLang="en-US" smtClean="0"/>
              <a:pPr>
                <a:defRPr/>
              </a:pPr>
              <a:t>7/17/2021</a:t>
            </a:fld>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CS3907-80/CS6444-10 Big Data &amp; Analytics</a:t>
            </a:r>
            <a:endParaRPr lang="en-US" altLang="en-US" dirty="0"/>
          </a:p>
        </p:txBody>
      </p:sp>
      <p:sp>
        <p:nvSpPr>
          <p:cNvPr id="6" name="Slide Number Placeholder 5"/>
          <p:cNvSpPr>
            <a:spLocks noGrp="1"/>
          </p:cNvSpPr>
          <p:nvPr>
            <p:ph type="sldNum" sz="quarter" idx="12"/>
          </p:nvPr>
        </p:nvSpPr>
        <p:spPr/>
        <p:txBody>
          <a:bodyPr/>
          <a:lstStyle/>
          <a:p>
            <a:pPr>
              <a:defRPr/>
            </a:pPr>
            <a:fld id="{2EE254F2-3381-47AA-8B87-C32B6E9AD3F1}" type="slidenum">
              <a:rPr lang="en-US" altLang="en-US" smtClean="0"/>
              <a:pPr>
                <a:defRPr/>
              </a:pPr>
              <a:t>35</a:t>
            </a:fld>
            <a:endParaRPr lang="en-US" altLang="en-US" dirty="0"/>
          </a:p>
        </p:txBody>
      </p:sp>
      <p:pic>
        <p:nvPicPr>
          <p:cNvPr id="56323" name="Picture 3" descr="Dissatisfied ag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3450" y="2114551"/>
            <a:ext cx="3048000" cy="1485900"/>
          </a:xfrm>
          <a:prstGeom prst="rect">
            <a:avLst/>
          </a:prstGeom>
          <a:noFill/>
          <a:extLst>
            <a:ext uri="{909E8E84-426E-40DD-AFC4-6F175D3DCCD1}">
              <a14:hiddenFill xmlns:a14="http://schemas.microsoft.com/office/drawing/2010/main">
                <a:solidFill>
                  <a:srgbClr val="FFFFFF"/>
                </a:solidFill>
              </a14:hiddenFill>
            </a:ext>
          </a:extLst>
        </p:spPr>
      </p:pic>
      <p:pic>
        <p:nvPicPr>
          <p:cNvPr id="56322" name="Picture 2" descr="Satisfied ag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133601"/>
            <a:ext cx="2762250" cy="14668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62000" y="3649217"/>
            <a:ext cx="7772399"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When an agent is not satisfied, it can be moved to any vacant location in the </a:t>
            </a:r>
            <a:r>
              <a:rPr lang="en-US" sz="1600" dirty="0" smtClean="0"/>
              <a:t>grid. Any </a:t>
            </a:r>
            <a:r>
              <a:rPr lang="en-US" sz="1600" dirty="0"/>
              <a:t>algorithm can be used to choose this new location. For example, a randomly selected cell may be chosen, or the agent could move to the nearest available location. </a:t>
            </a:r>
          </a:p>
        </p:txBody>
      </p:sp>
      <p:pic>
        <p:nvPicPr>
          <p:cNvPr id="56326" name="Picture 6" descr="New configur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5875" y="4515423"/>
            <a:ext cx="2705100" cy="1476375"/>
          </a:xfrm>
          <a:prstGeom prst="rect">
            <a:avLst/>
          </a:prstGeom>
          <a:noFill/>
          <a:extLst>
            <a:ext uri="{909E8E84-426E-40DD-AFC4-6F175D3DCCD1}">
              <a14:hiddenFill xmlns:a14="http://schemas.microsoft.com/office/drawing/2010/main">
                <a:solidFill>
                  <a:srgbClr val="FFFFFF"/>
                </a:solidFill>
              </a14:hiddenFill>
            </a:ext>
          </a:extLst>
        </p:spPr>
      </p:pic>
      <p:pic>
        <p:nvPicPr>
          <p:cNvPr id="56325" name="Picture 5" descr="Dissatisfied agents with asteris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4719067"/>
            <a:ext cx="2724150" cy="149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03013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Applying CAs to Social Sciences - </a:t>
            </a:r>
            <a:r>
              <a:rPr lang="en-US" altLang="en-US" dirty="0" smtClean="0"/>
              <a:t>V</a:t>
            </a:r>
            <a:endParaRPr lang="en-US" dirty="0"/>
          </a:p>
        </p:txBody>
      </p:sp>
      <p:sp>
        <p:nvSpPr>
          <p:cNvPr id="3" name="Content Placeholder 2"/>
          <p:cNvSpPr>
            <a:spLocks noGrp="1"/>
          </p:cNvSpPr>
          <p:nvPr>
            <p:ph idx="1"/>
          </p:nvPr>
        </p:nvSpPr>
        <p:spPr>
          <a:xfrm>
            <a:off x="457200" y="1143000"/>
            <a:ext cx="6324600" cy="5059363"/>
          </a:xfrm>
        </p:spPr>
        <p:txBody>
          <a:bodyPr/>
          <a:lstStyle/>
          <a:p>
            <a:pPr eaLnBrk="1" hangingPunct="1"/>
            <a:r>
              <a:rPr lang="en-US" altLang="en-US" sz="2000" dirty="0"/>
              <a:t>Received 2000 Nobel Prize in Economic </a:t>
            </a:r>
            <a:r>
              <a:rPr lang="en-US" altLang="en-US" sz="2000" dirty="0" smtClean="0"/>
              <a:t>Sciences for </a:t>
            </a:r>
            <a:r>
              <a:rPr lang="en-US" sz="2000" dirty="0"/>
              <a:t>"having enhanced our understanding of conflict and cooperation through </a:t>
            </a:r>
            <a:r>
              <a:rPr lang="en-US" sz="2000" dirty="0">
                <a:hlinkClick r:id="rId2" tooltip="Game theory"/>
              </a:rPr>
              <a:t>game-theory</a:t>
            </a:r>
            <a:r>
              <a:rPr lang="en-US" sz="2000" dirty="0"/>
              <a:t> analysis</a:t>
            </a:r>
            <a:r>
              <a:rPr lang="en-US" sz="2000" dirty="0" smtClean="0"/>
              <a:t>".</a:t>
            </a:r>
          </a:p>
          <a:p>
            <a:pPr eaLnBrk="1" hangingPunct="1"/>
            <a:r>
              <a:rPr lang="en-US" altLang="en-US" sz="2000" dirty="0"/>
              <a:t>Schelling offers an early model of “emergence” based on social/neighborhood </a:t>
            </a:r>
            <a:r>
              <a:rPr lang="en-US" altLang="en-US" sz="2000" dirty="0" smtClean="0"/>
              <a:t>interaction.</a:t>
            </a:r>
          </a:p>
          <a:p>
            <a:pPr lvl="1" eaLnBrk="1" hangingPunct="1"/>
            <a:r>
              <a:rPr lang="en-US" altLang="en-US" sz="1600" dirty="0" smtClean="0"/>
              <a:t>Weak </a:t>
            </a:r>
            <a:r>
              <a:rPr lang="en-US" altLang="en-US" sz="1600" dirty="0"/>
              <a:t>local preferences yield strong global phenomena</a:t>
            </a:r>
            <a:r>
              <a:rPr lang="en-US" altLang="en-US" sz="1600" dirty="0" smtClean="0"/>
              <a:t>.</a:t>
            </a:r>
            <a:endParaRPr lang="en-US" altLang="en-US" sz="1600" dirty="0"/>
          </a:p>
          <a:p>
            <a:pPr eaLnBrk="1" hangingPunct="1"/>
            <a:r>
              <a:rPr lang="en-US" altLang="en-US" sz="2000" dirty="0"/>
              <a:t>This model introduces novel explanations at both the “micro to macro” level and the “macro to micro” </a:t>
            </a:r>
            <a:r>
              <a:rPr lang="en-US" altLang="en-US" sz="2000" dirty="0" smtClean="0"/>
              <a:t>level:</a:t>
            </a:r>
          </a:p>
          <a:p>
            <a:pPr lvl="1" eaLnBrk="1" hangingPunct="1"/>
            <a:r>
              <a:rPr lang="en-US" altLang="en-US" sz="1600" dirty="0" smtClean="0"/>
              <a:t>macro </a:t>
            </a:r>
            <a:r>
              <a:rPr lang="en-US" altLang="en-US" sz="1600" dirty="0"/>
              <a:t>regularities emerge from micro level </a:t>
            </a:r>
            <a:r>
              <a:rPr lang="en-US" altLang="en-US" sz="1600" dirty="0" smtClean="0"/>
              <a:t>interactions</a:t>
            </a:r>
          </a:p>
          <a:p>
            <a:pPr lvl="1" eaLnBrk="1" hangingPunct="1"/>
            <a:r>
              <a:rPr lang="en-US" altLang="en-US" sz="1600" dirty="0" smtClean="0"/>
              <a:t>macro </a:t>
            </a:r>
            <a:r>
              <a:rPr lang="en-US" altLang="en-US" sz="1600" dirty="0"/>
              <a:t>regularities constrain individual agents and affect their behavior</a:t>
            </a:r>
            <a:r>
              <a:rPr lang="en-US" altLang="en-US" sz="1600" dirty="0" smtClean="0"/>
              <a:t>..</a:t>
            </a:r>
            <a:endParaRPr lang="en-US" altLang="en-US" sz="1600" dirty="0"/>
          </a:p>
          <a:p>
            <a:pPr eaLnBrk="1" hangingPunct="1"/>
            <a:r>
              <a:rPr lang="en-US" altLang="en-US" sz="1600" dirty="0"/>
              <a:t>Download: </a:t>
            </a:r>
            <a:r>
              <a:rPr lang="en-US" altLang="en-US" sz="1600" dirty="0">
                <a:hlinkClick r:id="rId3"/>
              </a:rPr>
              <a:t>http://</a:t>
            </a:r>
            <a:r>
              <a:rPr lang="en-US" altLang="en-US" sz="1600" dirty="0" smtClean="0">
                <a:hlinkClick r:id="rId3"/>
              </a:rPr>
              <a:t>www2.econ.iastate.edu/tesfatsi/demos/schelling/schellhp.htm</a:t>
            </a:r>
            <a:endParaRPr lang="en-US" altLang="en-US" sz="1600" dirty="0" smtClean="0"/>
          </a:p>
          <a:p>
            <a:pPr eaLnBrk="1" hangingPunct="1"/>
            <a:r>
              <a:rPr lang="en-US" altLang="en-US" sz="1600" dirty="0" smtClean="0"/>
              <a:t>Game: Parable of </a:t>
            </a:r>
            <a:r>
              <a:rPr lang="en-US" altLang="en-US" sz="1600" dirty="0"/>
              <a:t>the Polygons, </a:t>
            </a:r>
            <a:r>
              <a:rPr lang="en-US" altLang="en-US" sz="1600" dirty="0">
                <a:hlinkClick r:id="rId4"/>
              </a:rPr>
              <a:t>https://ncase.me/polygons</a:t>
            </a:r>
            <a:r>
              <a:rPr lang="en-US" altLang="en-US" sz="1600" dirty="0" smtClean="0">
                <a:hlinkClick r:id="rId4"/>
              </a:rPr>
              <a:t>/</a:t>
            </a:r>
            <a:endParaRPr lang="en-US" altLang="en-US" sz="1600" dirty="0" smtClean="0"/>
          </a:p>
          <a:p>
            <a:pPr eaLnBrk="1" hangingPunct="1"/>
            <a:endParaRPr lang="en-US" altLang="en-US" sz="1600" dirty="0"/>
          </a:p>
          <a:p>
            <a:endParaRPr lang="en-US" dirty="0"/>
          </a:p>
        </p:txBody>
      </p:sp>
      <p:sp>
        <p:nvSpPr>
          <p:cNvPr id="4" name="Date Placeholder 3"/>
          <p:cNvSpPr>
            <a:spLocks noGrp="1"/>
          </p:cNvSpPr>
          <p:nvPr>
            <p:ph type="dt" sz="half" idx="10"/>
          </p:nvPr>
        </p:nvSpPr>
        <p:spPr/>
        <p:txBody>
          <a:bodyPr/>
          <a:lstStyle/>
          <a:p>
            <a:pPr>
              <a:defRPr/>
            </a:pPr>
            <a:fld id="{752ACE71-015B-4E61-A249-BA3A63601974}" type="datetime1">
              <a:rPr lang="en-US" altLang="en-US" smtClean="0"/>
              <a:pPr>
                <a:defRPr/>
              </a:pPr>
              <a:t>7/17/2021</a:t>
            </a:fld>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CS3907-80/CS6444-10 Big Data &amp; Analytics</a:t>
            </a:r>
            <a:endParaRPr lang="en-US" altLang="en-US" dirty="0"/>
          </a:p>
        </p:txBody>
      </p:sp>
      <p:sp>
        <p:nvSpPr>
          <p:cNvPr id="6" name="Slide Number Placeholder 5"/>
          <p:cNvSpPr>
            <a:spLocks noGrp="1"/>
          </p:cNvSpPr>
          <p:nvPr>
            <p:ph type="sldNum" sz="quarter" idx="12"/>
          </p:nvPr>
        </p:nvSpPr>
        <p:spPr/>
        <p:txBody>
          <a:bodyPr/>
          <a:lstStyle/>
          <a:p>
            <a:pPr>
              <a:defRPr/>
            </a:pPr>
            <a:fld id="{2EE254F2-3381-47AA-8B87-C32B6E9AD3F1}" type="slidenum">
              <a:rPr lang="en-US" altLang="en-US" smtClean="0"/>
              <a:pPr>
                <a:defRPr/>
              </a:pPr>
              <a:t>36</a:t>
            </a:fld>
            <a:endParaRPr lang="en-US" altLang="en-US" dirty="0"/>
          </a:p>
        </p:txBody>
      </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82283" y="1154348"/>
            <a:ext cx="2004517" cy="2808051"/>
          </a:xfrm>
          <a:prstGeom prst="rect">
            <a:avLst/>
          </a:prstGeom>
        </p:spPr>
      </p:pic>
    </p:spTree>
    <p:extLst>
      <p:ext uri="{BB962C8B-B14F-4D97-AF65-F5344CB8AC3E}">
        <p14:creationId xmlns:p14="http://schemas.microsoft.com/office/powerpoint/2010/main" val="13463374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4"/>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a:t>CS3907-80/CS6444-10 Big Data &amp; Analytics</a:t>
            </a:r>
          </a:p>
        </p:txBody>
      </p:sp>
      <p:sp>
        <p:nvSpPr>
          <p:cNvPr id="31747" name="Slide Number Placeholder 5"/>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8056B35E-6E63-497C-987F-58924AF254C6}" type="slidenum">
              <a:rPr lang="en-US" altLang="en-US" sz="1400" smtClean="0"/>
              <a:pPr>
                <a:spcBef>
                  <a:spcPct val="0"/>
                </a:spcBef>
                <a:buFontTx/>
                <a:buNone/>
              </a:pPr>
              <a:t>37</a:t>
            </a:fld>
            <a:endParaRPr lang="en-US" altLang="en-US" sz="1400" dirty="0" smtClean="0"/>
          </a:p>
        </p:txBody>
      </p:sp>
      <p:sp>
        <p:nvSpPr>
          <p:cNvPr id="31748" name="Rectangle 2"/>
          <p:cNvSpPr>
            <a:spLocks noGrp="1" noChangeArrowheads="1"/>
          </p:cNvSpPr>
          <p:nvPr>
            <p:ph type="title"/>
          </p:nvPr>
        </p:nvSpPr>
        <p:spPr/>
        <p:txBody>
          <a:bodyPr/>
          <a:lstStyle/>
          <a:p>
            <a:pPr eaLnBrk="1" hangingPunct="1"/>
            <a:r>
              <a:rPr lang="en-US" altLang="en-US" dirty="0" smtClean="0"/>
              <a:t>Recommended Readings</a:t>
            </a:r>
          </a:p>
        </p:txBody>
      </p:sp>
      <p:sp>
        <p:nvSpPr>
          <p:cNvPr id="31749" name="Rectangle 3"/>
          <p:cNvSpPr>
            <a:spLocks noGrp="1" noChangeArrowheads="1"/>
          </p:cNvSpPr>
          <p:nvPr>
            <p:ph type="body" idx="1"/>
          </p:nvPr>
        </p:nvSpPr>
        <p:spPr/>
        <p:txBody>
          <a:bodyPr/>
          <a:lstStyle/>
          <a:p>
            <a:pPr marL="381000" indent="-381000" eaLnBrk="1" hangingPunct="1"/>
            <a:r>
              <a:rPr lang="en-US" altLang="en-US" sz="1800" dirty="0" smtClean="0">
                <a:latin typeface="Geneva" pitchFamily="16" charset="0"/>
              </a:rPr>
              <a:t>von Neumann, John. 1966. </a:t>
            </a:r>
            <a:r>
              <a:rPr lang="en-US" altLang="en-US" sz="1800" i="1" dirty="0" smtClean="0">
                <a:latin typeface="Geneva" pitchFamily="16" charset="0"/>
              </a:rPr>
              <a:t>Theory of Self-Reproducing Automata</a:t>
            </a:r>
            <a:r>
              <a:rPr lang="en-US" altLang="en-US" sz="1800" dirty="0" smtClean="0">
                <a:latin typeface="Geneva" pitchFamily="16" charset="0"/>
              </a:rPr>
              <a:t>. Urbana, Illinois: University of Illinois Press.</a:t>
            </a:r>
          </a:p>
          <a:p>
            <a:pPr marL="381000" indent="-381000" eaLnBrk="1" hangingPunct="1"/>
            <a:r>
              <a:rPr lang="en-US" altLang="en-US" sz="1800" dirty="0" smtClean="0">
                <a:latin typeface="Geneva" pitchFamily="16" charset="0"/>
              </a:rPr>
              <a:t>Schelling, Thomas C. 1971. Dynamic models of segregation. </a:t>
            </a:r>
            <a:r>
              <a:rPr lang="en-US" altLang="en-US" sz="1800" i="1" dirty="0" smtClean="0">
                <a:latin typeface="Geneva" pitchFamily="16" charset="0"/>
              </a:rPr>
              <a:t>Journal of Mathematical Sociology</a:t>
            </a:r>
            <a:r>
              <a:rPr lang="en-US" altLang="en-US" sz="1800" dirty="0" smtClean="0">
                <a:latin typeface="Geneva" pitchFamily="16" charset="0"/>
              </a:rPr>
              <a:t> 1:143-186.</a:t>
            </a:r>
          </a:p>
          <a:p>
            <a:pPr marL="381000" indent="-381000" eaLnBrk="1" hangingPunct="1"/>
            <a:r>
              <a:rPr lang="en-US" altLang="en-US" sz="1800" dirty="0" smtClean="0">
                <a:latin typeface="Geneva" pitchFamily="16" charset="0"/>
              </a:rPr>
              <a:t>Hegselmann, Rainer. 1996. Cellular automata in the social sciences: Perspectives, restrictions and artefacts. In </a:t>
            </a:r>
            <a:r>
              <a:rPr lang="en-US" altLang="en-US" sz="1800" i="1" dirty="0" smtClean="0">
                <a:latin typeface="Geneva" pitchFamily="16" charset="0"/>
              </a:rPr>
              <a:t>Modeling and Simulation in the Social Sciences from the Philosophy of Science Perspective</a:t>
            </a:r>
            <a:r>
              <a:rPr lang="en-US" altLang="en-US" sz="1800" dirty="0" smtClean="0">
                <a:latin typeface="Geneva" pitchFamily="16" charset="0"/>
              </a:rPr>
              <a:t>, edited by R. Hegselmann. Dordrecht, NL: Kluwer.</a:t>
            </a:r>
          </a:p>
          <a:p>
            <a:pPr marL="381000" indent="-381000" eaLnBrk="1" hangingPunct="1"/>
            <a:r>
              <a:rPr lang="en-US" altLang="en-US" sz="1800" dirty="0" smtClean="0">
                <a:latin typeface="Geneva" pitchFamily="16" charset="0"/>
              </a:rPr>
              <a:t>Cioffi-Revilla, Claudio, and Nicholas M. Gotts. 2003. Comparative analysis of agent-based social simulations: GeoSim and FEARLUS models. </a:t>
            </a:r>
            <a:r>
              <a:rPr lang="en-US" altLang="en-US" sz="1800" i="1" dirty="0" smtClean="0">
                <a:latin typeface="Geneva" pitchFamily="16" charset="0"/>
              </a:rPr>
              <a:t>Journal of Artificial Societies and Social Systems</a:t>
            </a:r>
            <a:r>
              <a:rPr lang="en-US" altLang="en-US" sz="1800" dirty="0" smtClean="0">
                <a:latin typeface="Geneva" pitchFamily="16" charset="0"/>
              </a:rPr>
              <a:t> 6 (4). Online.</a:t>
            </a:r>
          </a:p>
          <a:p>
            <a:pPr marL="381000" indent="-381000" eaLnBrk="1" hangingPunct="1"/>
            <a:r>
              <a:rPr lang="en-US" altLang="en-US" sz="1800" dirty="0" smtClean="0">
                <a:latin typeface="Geneva" pitchFamily="16" charset="0"/>
              </a:rPr>
              <a:t>Batty, Michael. 2006. </a:t>
            </a:r>
            <a:r>
              <a:rPr lang="en-US" altLang="en-US" sz="1800" i="1" dirty="0" smtClean="0">
                <a:latin typeface="Geneva" pitchFamily="16" charset="0"/>
              </a:rPr>
              <a:t>Cities and Complexity: Understanding Cities with Cellular Automata, Agent-Based Models, and Fractals</a:t>
            </a:r>
            <a:r>
              <a:rPr lang="en-US" altLang="en-US" sz="1800" dirty="0" smtClean="0">
                <a:latin typeface="Geneva" pitchFamily="16" charset="0"/>
              </a:rPr>
              <a:t>. Cambridge, MA: The MIT Press.</a:t>
            </a:r>
          </a:p>
          <a:p>
            <a:pPr marL="381000" indent="-381000" eaLnBrk="1" hangingPunct="1"/>
            <a:r>
              <a:rPr lang="en-US" altLang="en-US" sz="1800" dirty="0" smtClean="0">
                <a:latin typeface="Geneva" pitchFamily="16" charset="0"/>
              </a:rPr>
              <a:t>Mitchell, Melanie. 2002. “Is the universe a universal computer?” </a:t>
            </a:r>
            <a:r>
              <a:rPr lang="en-US" altLang="en-US" sz="1800" i="1" dirty="0" smtClean="0">
                <a:latin typeface="Geneva" pitchFamily="16" charset="0"/>
              </a:rPr>
              <a:t>Science</a:t>
            </a:r>
            <a:r>
              <a:rPr lang="en-US" altLang="en-US" sz="1800" dirty="0" smtClean="0">
                <a:latin typeface="Geneva" pitchFamily="16" charset="0"/>
              </a:rPr>
              <a:t> 298:65-68.</a:t>
            </a:r>
          </a:p>
        </p:txBody>
      </p:sp>
      <p:sp>
        <p:nvSpPr>
          <p:cNvPr id="31750" name="Date Placeholder 1"/>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B1A214E8-1FCD-4C4E-8A34-DC455E51717B}" type="datetime1">
              <a:rPr lang="en-US" altLang="en-US" sz="1400"/>
              <a:pPr>
                <a:spcBef>
                  <a:spcPct val="0"/>
                </a:spcBef>
                <a:buFontTx/>
                <a:buNone/>
              </a:pPr>
              <a:t>7/17/2021</a:t>
            </a:fld>
            <a:endParaRPr lang="en-US" altLang="en-US" sz="1400" dirty="0"/>
          </a:p>
        </p:txBody>
      </p:sp>
    </p:spTree>
    <p:extLst>
      <p:ext uri="{BB962C8B-B14F-4D97-AF65-F5344CB8AC3E}">
        <p14:creationId xmlns:p14="http://schemas.microsoft.com/office/powerpoint/2010/main" val="19634486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dirty="0" smtClean="0"/>
              <a:t>System Dynamics</a:t>
            </a:r>
          </a:p>
        </p:txBody>
      </p:sp>
      <p:sp>
        <p:nvSpPr>
          <p:cNvPr id="39939" name="Rectangle 3"/>
          <p:cNvSpPr>
            <a:spLocks noGrp="1" noChangeArrowheads="1"/>
          </p:cNvSpPr>
          <p:nvPr>
            <p:ph type="body" idx="1"/>
          </p:nvPr>
        </p:nvSpPr>
        <p:spPr/>
        <p:txBody>
          <a:bodyPr/>
          <a:lstStyle/>
          <a:p>
            <a:pPr eaLnBrk="1" hangingPunct="1"/>
            <a:r>
              <a:rPr lang="en-US" altLang="en-US" sz="2000" dirty="0" smtClean="0"/>
              <a:t>Originated by Jay Forrester, MIT Sloan School of Management in the late 1950s</a:t>
            </a:r>
          </a:p>
          <a:p>
            <a:pPr lvl="1" eaLnBrk="1" hangingPunct="1"/>
            <a:r>
              <a:rPr lang="en-US" altLang="en-US" sz="1600" dirty="0" smtClean="0"/>
              <a:t>Popularized in </a:t>
            </a:r>
            <a:r>
              <a:rPr lang="en-US" altLang="en-US" sz="1600" i="1" dirty="0" smtClean="0"/>
              <a:t>Industrial Dynamics</a:t>
            </a:r>
            <a:r>
              <a:rPr lang="en-US" altLang="en-US" sz="1600" dirty="0" smtClean="0"/>
              <a:t> and Club of Rome’s </a:t>
            </a:r>
            <a:r>
              <a:rPr lang="en-US" altLang="en-US" sz="1600" i="1" dirty="0" smtClean="0"/>
              <a:t>Limits to Growth</a:t>
            </a:r>
          </a:p>
          <a:p>
            <a:pPr lvl="1" eaLnBrk="1" hangingPunct="1"/>
            <a:r>
              <a:rPr lang="en-US" altLang="en-US" sz="1600" dirty="0" smtClean="0"/>
              <a:t>Believed Operations Research (OR) neglected non-linear phenomena and relationships among functions</a:t>
            </a:r>
          </a:p>
          <a:p>
            <a:pPr lvl="1" eaLnBrk="1" hangingPunct="1"/>
            <a:r>
              <a:rPr lang="en-US" altLang="en-US" sz="1600" dirty="0" smtClean="0"/>
              <a:t>Focused on nonlinear interactions</a:t>
            </a:r>
          </a:p>
          <a:p>
            <a:pPr eaLnBrk="1" hangingPunct="1"/>
            <a:r>
              <a:rPr lang="en-GB" altLang="en-US" sz="2000" dirty="0" smtClean="0"/>
              <a:t>A rigorous method for the </a:t>
            </a:r>
            <a:r>
              <a:rPr lang="en-GB" altLang="en-US" sz="2000" u="sng" dirty="0" smtClean="0"/>
              <a:t>qualitative description</a:t>
            </a:r>
            <a:r>
              <a:rPr lang="en-GB" altLang="en-US" sz="2000" dirty="0" smtClean="0"/>
              <a:t>, exploration and analysis of complex systems in terms of their processes, information, organisational boundaries and strategies; </a:t>
            </a:r>
            <a:r>
              <a:rPr lang="en-GB" altLang="en-US" sz="2000" u="sng" dirty="0" smtClean="0"/>
              <a:t>which facilitates quantitative simulation modelling and analysis</a:t>
            </a:r>
            <a:r>
              <a:rPr lang="en-GB" altLang="en-US" sz="2000" dirty="0" smtClean="0"/>
              <a:t> for the design of system structure and behaviour - Wolstenholme (1990)</a:t>
            </a:r>
          </a:p>
          <a:p>
            <a:pPr eaLnBrk="1" hangingPunct="1"/>
            <a:r>
              <a:rPr lang="en-GB" altLang="en-US" sz="2000" dirty="0" smtClean="0"/>
              <a:t>Applies concepts of control engineering theory; </a:t>
            </a:r>
            <a:r>
              <a:rPr lang="en-GB" altLang="en-US" sz="2000" i="1" dirty="0" smtClean="0"/>
              <a:t>feedback</a:t>
            </a:r>
            <a:r>
              <a:rPr lang="en-GB" altLang="en-US" sz="2000" dirty="0" smtClean="0"/>
              <a:t> is the differentiator</a:t>
            </a:r>
          </a:p>
          <a:p>
            <a:pPr eaLnBrk="1" hangingPunct="1"/>
            <a:r>
              <a:rPr lang="en-US" altLang="en-US" sz="2000" dirty="0" smtClean="0"/>
              <a:t>Systems dynamics (SD) simulations consist of a set of lagged difference equations that are solved forward in time</a:t>
            </a:r>
          </a:p>
        </p:txBody>
      </p:sp>
      <p:sp>
        <p:nvSpPr>
          <p:cNvPr id="39940" name="Date Placeholder 1"/>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4D36399A-95C7-43CB-8F1C-B8B13632159D}" type="datetime1">
              <a:rPr lang="en-US" altLang="en-US" sz="1400"/>
              <a:pPr>
                <a:spcBef>
                  <a:spcPct val="0"/>
                </a:spcBef>
                <a:buFontTx/>
                <a:buNone/>
              </a:pPr>
              <a:t>7/17/2021</a:t>
            </a:fld>
            <a:endParaRPr lang="en-US" altLang="en-US" sz="1400" dirty="0"/>
          </a:p>
        </p:txBody>
      </p:sp>
      <p:sp>
        <p:nvSpPr>
          <p:cNvPr id="39941" name="Footer Placeholder 2"/>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a:t>CS3907-80/CS6444-10 Big Data &amp; Analytics</a:t>
            </a:r>
          </a:p>
        </p:txBody>
      </p:sp>
      <p:sp>
        <p:nvSpPr>
          <p:cNvPr id="39942" name="Slide Number Placeholder 3"/>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7F96A7D3-5EAE-479F-BB1A-BCCC3B958C82}" type="slidenum">
              <a:rPr lang="en-US" altLang="en-US" sz="1400" smtClean="0"/>
              <a:pPr>
                <a:spcBef>
                  <a:spcPct val="0"/>
                </a:spcBef>
                <a:buFontTx/>
                <a:buNone/>
              </a:pPr>
              <a:t>38</a:t>
            </a:fld>
            <a:endParaRPr lang="en-US" altLang="en-US" sz="1400" dirty="0" smtClean="0"/>
          </a:p>
        </p:txBody>
      </p:sp>
    </p:spTree>
    <p:extLst>
      <p:ext uri="{BB962C8B-B14F-4D97-AF65-F5344CB8AC3E}">
        <p14:creationId xmlns:p14="http://schemas.microsoft.com/office/powerpoint/2010/main" val="41910378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en-US" dirty="0" smtClean="0"/>
              <a:t>System Dynamics - II</a:t>
            </a:r>
          </a:p>
        </p:txBody>
      </p:sp>
      <p:sp>
        <p:nvSpPr>
          <p:cNvPr id="41987" name="Rectangle 3"/>
          <p:cNvSpPr>
            <a:spLocks noChangeArrowheads="1"/>
          </p:cNvSpPr>
          <p:nvPr/>
        </p:nvSpPr>
        <p:spPr bwMode="auto">
          <a:xfrm>
            <a:off x="2667000" y="1143000"/>
            <a:ext cx="3549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GB" altLang="en-US" sz="1800" b="1" dirty="0"/>
              <a:t>Representing stocks and flows</a:t>
            </a:r>
            <a:endParaRPr lang="en-US" altLang="en-US" sz="1800" b="1" dirty="0"/>
          </a:p>
        </p:txBody>
      </p:sp>
      <p:pic>
        <p:nvPicPr>
          <p:cNvPr id="41988" name="Picture 4"/>
          <p:cNvPicPr>
            <a:picLocks noChangeAspect="1" noChangeArrowheads="1"/>
          </p:cNvPicPr>
          <p:nvPr/>
        </p:nvPicPr>
        <p:blipFill>
          <a:blip r:embed="rId4">
            <a:clrChange>
              <a:clrFrom>
                <a:srgbClr val="FFF8FF"/>
              </a:clrFrom>
              <a:clrTo>
                <a:srgbClr val="FFF8FF">
                  <a:alpha val="0"/>
                </a:srgbClr>
              </a:clrTo>
            </a:clrChange>
            <a:extLst>
              <a:ext uri="{28A0092B-C50C-407E-A947-70E740481C1C}">
                <a14:useLocalDpi xmlns:a14="http://schemas.microsoft.com/office/drawing/2010/main" val="0"/>
              </a:ext>
            </a:extLst>
          </a:blip>
          <a:srcRect/>
          <a:stretch>
            <a:fillRect/>
          </a:stretch>
        </p:blipFill>
        <p:spPr bwMode="auto">
          <a:xfrm>
            <a:off x="1600200" y="1219200"/>
            <a:ext cx="3543300"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9" name="Text Box 5"/>
          <p:cNvSpPr txBox="1">
            <a:spLocks noChangeArrowheads="1"/>
          </p:cNvSpPr>
          <p:nvPr/>
        </p:nvSpPr>
        <p:spPr bwMode="auto">
          <a:xfrm>
            <a:off x="2279650" y="3889375"/>
            <a:ext cx="350838"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buClr>
                <a:schemeClr val="bg2"/>
              </a:buClr>
              <a:buSzPct val="80000"/>
              <a:buFont typeface="Wingdings" panose="05000000000000000000" pitchFamily="2" charset="2"/>
              <a:buNone/>
            </a:pPr>
            <a:endParaRPr kumimoji="1" lang="en-GB" altLang="en-US" sz="1200" dirty="0">
              <a:solidFill>
                <a:schemeClr val="bg2"/>
              </a:solidFill>
            </a:endParaRPr>
          </a:p>
        </p:txBody>
      </p:sp>
      <p:sp>
        <p:nvSpPr>
          <p:cNvPr id="41990" name="Text Box 6"/>
          <p:cNvSpPr txBox="1">
            <a:spLocks noChangeArrowheads="1"/>
          </p:cNvSpPr>
          <p:nvPr/>
        </p:nvSpPr>
        <p:spPr bwMode="auto">
          <a:xfrm>
            <a:off x="3194050" y="3505200"/>
            <a:ext cx="773113"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buClr>
                <a:schemeClr val="bg2"/>
              </a:buClr>
              <a:buSzPct val="80000"/>
              <a:buFont typeface="Wingdings" panose="05000000000000000000" pitchFamily="2" charset="2"/>
              <a:buChar char="l"/>
            </a:pPr>
            <a:endParaRPr kumimoji="1" lang="en-GB" altLang="en-US" sz="1200" dirty="0">
              <a:solidFill>
                <a:schemeClr val="bg2"/>
              </a:solidFill>
            </a:endParaRPr>
          </a:p>
        </p:txBody>
      </p:sp>
      <p:graphicFrame>
        <p:nvGraphicFramePr>
          <p:cNvPr id="41991" name="Object 7"/>
          <p:cNvGraphicFramePr>
            <a:graphicFrameLocks noChangeAspect="1"/>
          </p:cNvGraphicFramePr>
          <p:nvPr/>
        </p:nvGraphicFramePr>
        <p:xfrm>
          <a:off x="2362200" y="4648200"/>
          <a:ext cx="4899025" cy="531813"/>
        </p:xfrm>
        <a:graphic>
          <a:graphicData uri="http://schemas.openxmlformats.org/presentationml/2006/ole">
            <mc:AlternateContent xmlns:mc="http://schemas.openxmlformats.org/markup-compatibility/2006">
              <mc:Choice xmlns:v="urn:schemas-microsoft-com:vml" Requires="v">
                <p:oleObj spid="_x0000_s1058" name="Equation" r:id="rId5" imgW="3302000" imgH="330200" progId="Equation.3">
                  <p:embed/>
                </p:oleObj>
              </mc:Choice>
              <mc:Fallback>
                <p:oleObj name="Equation" r:id="rId5" imgW="3302000" imgH="330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4648200"/>
                        <a:ext cx="4899025"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2" name="Object 8"/>
          <p:cNvGraphicFramePr>
            <a:graphicFrameLocks noChangeAspect="1"/>
          </p:cNvGraphicFramePr>
          <p:nvPr/>
        </p:nvGraphicFramePr>
        <p:xfrm>
          <a:off x="2286000" y="5257800"/>
          <a:ext cx="5327650" cy="633413"/>
        </p:xfrm>
        <a:graphic>
          <a:graphicData uri="http://schemas.openxmlformats.org/presentationml/2006/ole">
            <mc:AlternateContent xmlns:mc="http://schemas.openxmlformats.org/markup-compatibility/2006">
              <mc:Choice xmlns:v="urn:schemas-microsoft-com:vml" Requires="v">
                <p:oleObj spid="_x0000_s1059" name="Equation" r:id="rId7" imgW="3594100" imgH="393700" progId="Equation.3">
                  <p:embed/>
                </p:oleObj>
              </mc:Choice>
              <mc:Fallback>
                <p:oleObj name="Equation" r:id="rId7" imgW="3594100" imgH="3937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0" y="5257800"/>
                        <a:ext cx="5327650"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1993"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5000" y="3124200"/>
            <a:ext cx="4924425" cy="1343025"/>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1994" name="Text Box 10"/>
          <p:cNvSpPr txBox="1">
            <a:spLocks noChangeArrowheads="1"/>
          </p:cNvSpPr>
          <p:nvPr/>
        </p:nvSpPr>
        <p:spPr bwMode="auto">
          <a:xfrm>
            <a:off x="381000" y="1524000"/>
            <a:ext cx="1828800"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buClr>
                <a:schemeClr val="bg2"/>
              </a:buClr>
              <a:buSzPct val="80000"/>
              <a:buFont typeface="Wingdings" panose="05000000000000000000" pitchFamily="2" charset="2"/>
              <a:buNone/>
            </a:pPr>
            <a:r>
              <a:rPr kumimoji="1" lang="en-GB" altLang="en-US" sz="1200" b="1" dirty="0">
                <a:latin typeface="Tahoma" panose="020B0604030504040204" pitchFamily="34" charset="0"/>
              </a:rPr>
              <a:t>Bath tub:</a:t>
            </a:r>
          </a:p>
        </p:txBody>
      </p:sp>
      <p:sp>
        <p:nvSpPr>
          <p:cNvPr id="41995" name="Text Box 11"/>
          <p:cNvSpPr txBox="1">
            <a:spLocks noChangeArrowheads="1"/>
          </p:cNvSpPr>
          <p:nvPr/>
        </p:nvSpPr>
        <p:spPr bwMode="auto">
          <a:xfrm>
            <a:off x="381000" y="2819400"/>
            <a:ext cx="2855913"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buClr>
                <a:schemeClr val="bg2"/>
              </a:buClr>
              <a:buSzPct val="80000"/>
              <a:buFont typeface="Wingdings" panose="05000000000000000000" pitchFamily="2" charset="2"/>
              <a:buNone/>
            </a:pPr>
            <a:r>
              <a:rPr kumimoji="1" lang="en-GB" altLang="en-US" sz="1200" b="1" dirty="0">
                <a:latin typeface="Tahoma" panose="020B0604030504040204" pitchFamily="34" charset="0"/>
              </a:rPr>
              <a:t>Stock and flow diagram:</a:t>
            </a:r>
          </a:p>
        </p:txBody>
      </p:sp>
      <p:sp>
        <p:nvSpPr>
          <p:cNvPr id="41996" name="Text Box 12"/>
          <p:cNvSpPr txBox="1">
            <a:spLocks noChangeArrowheads="1"/>
          </p:cNvSpPr>
          <p:nvPr/>
        </p:nvSpPr>
        <p:spPr bwMode="auto">
          <a:xfrm>
            <a:off x="381000" y="4572000"/>
            <a:ext cx="1828800"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buClr>
                <a:schemeClr val="bg2"/>
              </a:buClr>
              <a:buSzPct val="80000"/>
              <a:buFont typeface="Wingdings" panose="05000000000000000000" pitchFamily="2" charset="2"/>
              <a:buNone/>
            </a:pPr>
            <a:r>
              <a:rPr kumimoji="1" lang="en-GB" altLang="en-US" sz="1200" b="1" dirty="0">
                <a:latin typeface="Tahoma" panose="020B0604030504040204" pitchFamily="34" charset="0"/>
              </a:rPr>
              <a:t>Integral equation:</a:t>
            </a:r>
          </a:p>
        </p:txBody>
      </p:sp>
      <p:sp>
        <p:nvSpPr>
          <p:cNvPr id="41997" name="Text Box 13"/>
          <p:cNvSpPr txBox="1">
            <a:spLocks noChangeArrowheads="1"/>
          </p:cNvSpPr>
          <p:nvPr/>
        </p:nvSpPr>
        <p:spPr bwMode="auto">
          <a:xfrm>
            <a:off x="381000" y="5257800"/>
            <a:ext cx="1828800"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buClr>
                <a:schemeClr val="bg2"/>
              </a:buClr>
              <a:buSzPct val="80000"/>
              <a:buFont typeface="Wingdings" panose="05000000000000000000" pitchFamily="2" charset="2"/>
              <a:buNone/>
            </a:pPr>
            <a:r>
              <a:rPr kumimoji="1" lang="en-GB" altLang="en-US" sz="1200" b="1" dirty="0">
                <a:latin typeface="Tahoma" panose="020B0604030504040204" pitchFamily="34" charset="0"/>
              </a:rPr>
              <a:t>Differential equation:</a:t>
            </a:r>
          </a:p>
        </p:txBody>
      </p:sp>
      <p:sp>
        <p:nvSpPr>
          <p:cNvPr id="41998" name="Date Placeholder 1"/>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09EC9F36-6397-4DDE-85A7-7B80F0121A43}" type="datetime1">
              <a:rPr lang="en-US" altLang="en-US" sz="1400"/>
              <a:pPr>
                <a:spcBef>
                  <a:spcPct val="0"/>
                </a:spcBef>
                <a:buFontTx/>
                <a:buNone/>
              </a:pPr>
              <a:t>7/17/2021</a:t>
            </a:fld>
            <a:endParaRPr lang="en-US" altLang="en-US" sz="1400" dirty="0"/>
          </a:p>
        </p:txBody>
      </p:sp>
      <p:sp>
        <p:nvSpPr>
          <p:cNvPr id="41999" name="Footer Placeholder 2"/>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a:t>CS3907-80/CS6444-10 Big Data &amp; Analytics</a:t>
            </a:r>
          </a:p>
        </p:txBody>
      </p:sp>
      <p:sp>
        <p:nvSpPr>
          <p:cNvPr id="42000" name="Slide Number Placeholder 3"/>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8C561EE5-383B-4043-843A-CC6E72067C74}" type="slidenum">
              <a:rPr lang="en-US" altLang="en-US" sz="1400" smtClean="0"/>
              <a:pPr>
                <a:spcBef>
                  <a:spcPct val="0"/>
                </a:spcBef>
                <a:buFontTx/>
                <a:buNone/>
              </a:pPr>
              <a:t>39</a:t>
            </a:fld>
            <a:endParaRPr lang="en-US" altLang="en-US" sz="1400" dirty="0" smtClean="0"/>
          </a:p>
        </p:txBody>
      </p:sp>
    </p:spTree>
    <p:extLst>
      <p:ext uri="{BB962C8B-B14F-4D97-AF65-F5344CB8AC3E}">
        <p14:creationId xmlns:p14="http://schemas.microsoft.com/office/powerpoint/2010/main" val="5264448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3"/>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7A0F76EF-97A9-4405-BC07-1A2EC34DC682}" type="datetime1">
              <a:rPr lang="en-US" altLang="en-US" sz="1400" smtClean="0"/>
              <a:pPr>
                <a:spcBef>
                  <a:spcPct val="0"/>
                </a:spcBef>
                <a:buFontTx/>
                <a:buNone/>
              </a:pPr>
              <a:t>7/17/2021</a:t>
            </a:fld>
            <a:endParaRPr lang="en-US" altLang="en-US" sz="1400" dirty="0" smtClean="0"/>
          </a:p>
        </p:txBody>
      </p:sp>
      <p:sp>
        <p:nvSpPr>
          <p:cNvPr id="9219" name="Footer Placeholder 4"/>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CSCI 3907-80/CSCI6444-10 Big Data and Analytics</a:t>
            </a:r>
          </a:p>
        </p:txBody>
      </p:sp>
      <p:sp>
        <p:nvSpPr>
          <p:cNvPr id="9220" name="Slide Number Placeholder 5"/>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11-</a:t>
            </a:r>
            <a:fld id="{77EA9A36-161E-4707-8207-40344F40028D}" type="slidenum">
              <a:rPr lang="en-US" altLang="en-US" sz="1400" smtClean="0"/>
              <a:pPr>
                <a:spcBef>
                  <a:spcPct val="0"/>
                </a:spcBef>
                <a:buFontTx/>
                <a:buNone/>
              </a:pPr>
              <a:t>4</a:t>
            </a:fld>
            <a:endParaRPr lang="en-US" altLang="en-US" sz="1400" dirty="0" smtClean="0"/>
          </a:p>
        </p:txBody>
      </p:sp>
      <p:sp>
        <p:nvSpPr>
          <p:cNvPr id="9221" name="Rectangle 2"/>
          <p:cNvSpPr>
            <a:spLocks noGrp="1" noChangeArrowheads="1"/>
          </p:cNvSpPr>
          <p:nvPr>
            <p:ph type="title"/>
          </p:nvPr>
        </p:nvSpPr>
        <p:spPr/>
        <p:txBody>
          <a:bodyPr/>
          <a:lstStyle/>
          <a:p>
            <a:pPr eaLnBrk="1" hangingPunct="1"/>
            <a:r>
              <a:rPr lang="en-US" altLang="en-US" dirty="0" smtClean="0"/>
              <a:t>Analytics Classes - II</a:t>
            </a:r>
          </a:p>
        </p:txBody>
      </p:sp>
      <p:pic>
        <p:nvPicPr>
          <p:cNvPr id="922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014413"/>
            <a:ext cx="7620000" cy="439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3" name="TextBox 6"/>
          <p:cNvSpPr txBox="1">
            <a:spLocks noChangeArrowheads="1"/>
          </p:cNvSpPr>
          <p:nvPr/>
        </p:nvSpPr>
        <p:spPr bwMode="auto">
          <a:xfrm>
            <a:off x="533400" y="5634038"/>
            <a:ext cx="54229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a:t>Ref: Kaisler &amp; Cioffi-Revilla 2007, Kaisler 2012</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en-US" dirty="0" smtClean="0"/>
              <a:t>System Dynamics - III</a:t>
            </a:r>
          </a:p>
        </p:txBody>
      </p:sp>
      <p:sp>
        <p:nvSpPr>
          <p:cNvPr id="44035" name="Line 3"/>
          <p:cNvSpPr>
            <a:spLocks noChangeShapeType="1"/>
          </p:cNvSpPr>
          <p:nvPr/>
        </p:nvSpPr>
        <p:spPr bwMode="auto">
          <a:xfrm>
            <a:off x="762000" y="3962400"/>
            <a:ext cx="6400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4036" name="Text Box 4"/>
          <p:cNvSpPr txBox="1">
            <a:spLocks noChangeArrowheads="1"/>
          </p:cNvSpPr>
          <p:nvPr/>
        </p:nvSpPr>
        <p:spPr bwMode="auto">
          <a:xfrm>
            <a:off x="685800" y="1173163"/>
            <a:ext cx="31321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GB" altLang="en-US" sz="1800" b="1" dirty="0"/>
              <a:t>Positive feedback behavior</a:t>
            </a:r>
          </a:p>
        </p:txBody>
      </p:sp>
      <p:grpSp>
        <p:nvGrpSpPr>
          <p:cNvPr id="44037" name="Group 5"/>
          <p:cNvGrpSpPr>
            <a:grpSpLocks/>
          </p:cNvGrpSpPr>
          <p:nvPr/>
        </p:nvGrpSpPr>
        <p:grpSpPr bwMode="auto">
          <a:xfrm>
            <a:off x="5638800" y="4191000"/>
            <a:ext cx="1668463" cy="1504950"/>
            <a:chOff x="3552" y="2640"/>
            <a:chExt cx="1051" cy="948"/>
          </a:xfrm>
        </p:grpSpPr>
        <p:sp>
          <p:nvSpPr>
            <p:cNvPr id="44066" name="Rectangle 6"/>
            <p:cNvSpPr>
              <a:spLocks noChangeArrowheads="1"/>
            </p:cNvSpPr>
            <p:nvPr/>
          </p:nvSpPr>
          <p:spPr bwMode="auto">
            <a:xfrm>
              <a:off x="3552" y="2640"/>
              <a:ext cx="1051" cy="948"/>
            </a:xfrm>
            <a:prstGeom prst="rect">
              <a:avLst/>
            </a:prstGeom>
            <a:solidFill>
              <a:srgbClr val="FFFFFF"/>
            </a:solidFill>
            <a:ln w="6350">
              <a:solidFill>
                <a:srgbClr val="000000"/>
              </a:solidFill>
              <a:miter lim="800000"/>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dirty="0"/>
            </a:p>
          </p:txBody>
        </p:sp>
        <p:sp>
          <p:nvSpPr>
            <p:cNvPr id="44067" name="Rectangle 7"/>
            <p:cNvSpPr>
              <a:spLocks noChangeArrowheads="1"/>
            </p:cNvSpPr>
            <p:nvPr/>
          </p:nvSpPr>
          <p:spPr bwMode="auto">
            <a:xfrm>
              <a:off x="3680" y="2692"/>
              <a:ext cx="858" cy="6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dirty="0"/>
            </a:p>
          </p:txBody>
        </p:sp>
        <p:sp>
          <p:nvSpPr>
            <p:cNvPr id="44068" name="Rectangle 8"/>
            <p:cNvSpPr>
              <a:spLocks noChangeArrowheads="1"/>
            </p:cNvSpPr>
            <p:nvPr/>
          </p:nvSpPr>
          <p:spPr bwMode="auto">
            <a:xfrm>
              <a:off x="4047" y="3497"/>
              <a:ext cx="128"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dirty="0"/>
            </a:p>
          </p:txBody>
        </p:sp>
        <p:sp>
          <p:nvSpPr>
            <p:cNvPr id="44069" name="Rectangle 9"/>
            <p:cNvSpPr>
              <a:spLocks noChangeArrowheads="1"/>
            </p:cNvSpPr>
            <p:nvPr/>
          </p:nvSpPr>
          <p:spPr bwMode="auto">
            <a:xfrm>
              <a:off x="4047" y="3450"/>
              <a:ext cx="124"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GB" altLang="en-US" sz="700" dirty="0">
                  <a:solidFill>
                    <a:srgbClr val="000000"/>
                  </a:solidFill>
                </a:rPr>
                <a:t>Time</a:t>
              </a:r>
              <a:endParaRPr lang="en-GB" altLang="en-US" dirty="0">
                <a:latin typeface="Times New Roman" panose="02020603050405020304" pitchFamily="18" charset="0"/>
              </a:endParaRPr>
            </a:p>
          </p:txBody>
        </p:sp>
        <p:sp>
          <p:nvSpPr>
            <p:cNvPr id="44070" name="Rectangle 10"/>
            <p:cNvSpPr>
              <a:spLocks noChangeArrowheads="1"/>
            </p:cNvSpPr>
            <p:nvPr/>
          </p:nvSpPr>
          <p:spPr bwMode="auto">
            <a:xfrm>
              <a:off x="3651" y="3418"/>
              <a:ext cx="2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GB" altLang="en-US" sz="600" dirty="0">
                  <a:solidFill>
                    <a:srgbClr val="000000"/>
                  </a:solidFill>
                </a:rPr>
                <a:t>0</a:t>
              </a:r>
              <a:endParaRPr lang="en-GB" altLang="en-US" dirty="0">
                <a:latin typeface="Times New Roman" panose="02020603050405020304" pitchFamily="18" charset="0"/>
              </a:endParaRPr>
            </a:p>
          </p:txBody>
        </p:sp>
        <p:sp>
          <p:nvSpPr>
            <p:cNvPr id="44071" name="Freeform 11"/>
            <p:cNvSpPr>
              <a:spLocks/>
            </p:cNvSpPr>
            <p:nvPr/>
          </p:nvSpPr>
          <p:spPr bwMode="auto">
            <a:xfrm>
              <a:off x="3680" y="2696"/>
              <a:ext cx="854" cy="341"/>
            </a:xfrm>
            <a:custGeom>
              <a:avLst/>
              <a:gdLst>
                <a:gd name="T0" fmla="*/ 4 w 854"/>
                <a:gd name="T1" fmla="*/ 328 h 341"/>
                <a:gd name="T2" fmla="*/ 22 w 854"/>
                <a:gd name="T3" fmla="*/ 292 h 341"/>
                <a:gd name="T4" fmla="*/ 40 w 854"/>
                <a:gd name="T5" fmla="*/ 266 h 341"/>
                <a:gd name="T6" fmla="*/ 57 w 854"/>
                <a:gd name="T7" fmla="*/ 239 h 341"/>
                <a:gd name="T8" fmla="*/ 75 w 854"/>
                <a:gd name="T9" fmla="*/ 217 h 341"/>
                <a:gd name="T10" fmla="*/ 93 w 854"/>
                <a:gd name="T11" fmla="*/ 195 h 341"/>
                <a:gd name="T12" fmla="*/ 110 w 854"/>
                <a:gd name="T13" fmla="*/ 177 h 341"/>
                <a:gd name="T14" fmla="*/ 124 w 854"/>
                <a:gd name="T15" fmla="*/ 159 h 341"/>
                <a:gd name="T16" fmla="*/ 141 w 854"/>
                <a:gd name="T17" fmla="*/ 142 h 341"/>
                <a:gd name="T18" fmla="*/ 159 w 854"/>
                <a:gd name="T19" fmla="*/ 128 h 341"/>
                <a:gd name="T20" fmla="*/ 177 w 854"/>
                <a:gd name="T21" fmla="*/ 115 h 341"/>
                <a:gd name="T22" fmla="*/ 194 w 854"/>
                <a:gd name="T23" fmla="*/ 102 h 341"/>
                <a:gd name="T24" fmla="*/ 212 w 854"/>
                <a:gd name="T25" fmla="*/ 93 h 341"/>
                <a:gd name="T26" fmla="*/ 230 w 854"/>
                <a:gd name="T27" fmla="*/ 84 h 341"/>
                <a:gd name="T28" fmla="*/ 243 w 854"/>
                <a:gd name="T29" fmla="*/ 75 h 341"/>
                <a:gd name="T30" fmla="*/ 261 w 854"/>
                <a:gd name="T31" fmla="*/ 66 h 341"/>
                <a:gd name="T32" fmla="*/ 279 w 854"/>
                <a:gd name="T33" fmla="*/ 62 h 341"/>
                <a:gd name="T34" fmla="*/ 296 w 854"/>
                <a:gd name="T35" fmla="*/ 53 h 341"/>
                <a:gd name="T36" fmla="*/ 314 w 854"/>
                <a:gd name="T37" fmla="*/ 49 h 341"/>
                <a:gd name="T38" fmla="*/ 332 w 854"/>
                <a:gd name="T39" fmla="*/ 44 h 341"/>
                <a:gd name="T40" fmla="*/ 349 w 854"/>
                <a:gd name="T41" fmla="*/ 40 h 341"/>
                <a:gd name="T42" fmla="*/ 363 w 854"/>
                <a:gd name="T43" fmla="*/ 35 h 341"/>
                <a:gd name="T44" fmla="*/ 380 w 854"/>
                <a:gd name="T45" fmla="*/ 31 h 341"/>
                <a:gd name="T46" fmla="*/ 398 w 854"/>
                <a:gd name="T47" fmla="*/ 31 h 341"/>
                <a:gd name="T48" fmla="*/ 416 w 854"/>
                <a:gd name="T49" fmla="*/ 27 h 341"/>
                <a:gd name="T50" fmla="*/ 433 w 854"/>
                <a:gd name="T51" fmla="*/ 22 h 341"/>
                <a:gd name="T52" fmla="*/ 451 w 854"/>
                <a:gd name="T53" fmla="*/ 22 h 341"/>
                <a:gd name="T54" fmla="*/ 469 w 854"/>
                <a:gd name="T55" fmla="*/ 18 h 341"/>
                <a:gd name="T56" fmla="*/ 487 w 854"/>
                <a:gd name="T57" fmla="*/ 18 h 341"/>
                <a:gd name="T58" fmla="*/ 500 w 854"/>
                <a:gd name="T59" fmla="*/ 13 h 341"/>
                <a:gd name="T60" fmla="*/ 518 w 854"/>
                <a:gd name="T61" fmla="*/ 13 h 341"/>
                <a:gd name="T62" fmla="*/ 535 w 854"/>
                <a:gd name="T63" fmla="*/ 13 h 341"/>
                <a:gd name="T64" fmla="*/ 553 w 854"/>
                <a:gd name="T65" fmla="*/ 9 h 341"/>
                <a:gd name="T66" fmla="*/ 571 w 854"/>
                <a:gd name="T67" fmla="*/ 9 h 341"/>
                <a:gd name="T68" fmla="*/ 588 w 854"/>
                <a:gd name="T69" fmla="*/ 9 h 341"/>
                <a:gd name="T70" fmla="*/ 606 w 854"/>
                <a:gd name="T71" fmla="*/ 9 h 341"/>
                <a:gd name="T72" fmla="*/ 619 w 854"/>
                <a:gd name="T73" fmla="*/ 4 h 341"/>
                <a:gd name="T74" fmla="*/ 637 w 854"/>
                <a:gd name="T75" fmla="*/ 4 h 341"/>
                <a:gd name="T76" fmla="*/ 655 w 854"/>
                <a:gd name="T77" fmla="*/ 4 h 341"/>
                <a:gd name="T78" fmla="*/ 672 w 854"/>
                <a:gd name="T79" fmla="*/ 4 h 341"/>
                <a:gd name="T80" fmla="*/ 690 w 854"/>
                <a:gd name="T81" fmla="*/ 4 h 341"/>
                <a:gd name="T82" fmla="*/ 708 w 854"/>
                <a:gd name="T83" fmla="*/ 4 h 341"/>
                <a:gd name="T84" fmla="*/ 726 w 854"/>
                <a:gd name="T85" fmla="*/ 0 h 341"/>
                <a:gd name="T86" fmla="*/ 739 w 854"/>
                <a:gd name="T87" fmla="*/ 0 h 341"/>
                <a:gd name="T88" fmla="*/ 757 w 854"/>
                <a:gd name="T89" fmla="*/ 0 h 341"/>
                <a:gd name="T90" fmla="*/ 774 w 854"/>
                <a:gd name="T91" fmla="*/ 0 h 341"/>
                <a:gd name="T92" fmla="*/ 792 w 854"/>
                <a:gd name="T93" fmla="*/ 0 h 341"/>
                <a:gd name="T94" fmla="*/ 810 w 854"/>
                <a:gd name="T95" fmla="*/ 0 h 341"/>
                <a:gd name="T96" fmla="*/ 827 w 854"/>
                <a:gd name="T97" fmla="*/ 0 h 341"/>
                <a:gd name="T98" fmla="*/ 845 w 854"/>
                <a:gd name="T99" fmla="*/ 0 h 34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854" h="341">
                  <a:moveTo>
                    <a:pt x="0" y="341"/>
                  </a:moveTo>
                  <a:lnTo>
                    <a:pt x="4" y="328"/>
                  </a:lnTo>
                  <a:lnTo>
                    <a:pt x="13" y="310"/>
                  </a:lnTo>
                  <a:lnTo>
                    <a:pt x="22" y="292"/>
                  </a:lnTo>
                  <a:lnTo>
                    <a:pt x="31" y="279"/>
                  </a:lnTo>
                  <a:lnTo>
                    <a:pt x="40" y="266"/>
                  </a:lnTo>
                  <a:lnTo>
                    <a:pt x="48" y="252"/>
                  </a:lnTo>
                  <a:lnTo>
                    <a:pt x="57" y="239"/>
                  </a:lnTo>
                  <a:lnTo>
                    <a:pt x="66" y="226"/>
                  </a:lnTo>
                  <a:lnTo>
                    <a:pt x="75" y="217"/>
                  </a:lnTo>
                  <a:lnTo>
                    <a:pt x="84" y="204"/>
                  </a:lnTo>
                  <a:lnTo>
                    <a:pt x="93" y="195"/>
                  </a:lnTo>
                  <a:lnTo>
                    <a:pt x="102" y="186"/>
                  </a:lnTo>
                  <a:lnTo>
                    <a:pt x="110" y="177"/>
                  </a:lnTo>
                  <a:lnTo>
                    <a:pt x="119" y="168"/>
                  </a:lnTo>
                  <a:lnTo>
                    <a:pt x="124" y="159"/>
                  </a:lnTo>
                  <a:lnTo>
                    <a:pt x="133" y="151"/>
                  </a:lnTo>
                  <a:lnTo>
                    <a:pt x="141" y="142"/>
                  </a:lnTo>
                  <a:lnTo>
                    <a:pt x="150" y="133"/>
                  </a:lnTo>
                  <a:lnTo>
                    <a:pt x="159" y="128"/>
                  </a:lnTo>
                  <a:lnTo>
                    <a:pt x="168" y="120"/>
                  </a:lnTo>
                  <a:lnTo>
                    <a:pt x="177" y="115"/>
                  </a:lnTo>
                  <a:lnTo>
                    <a:pt x="186" y="111"/>
                  </a:lnTo>
                  <a:lnTo>
                    <a:pt x="194" y="102"/>
                  </a:lnTo>
                  <a:lnTo>
                    <a:pt x="203" y="97"/>
                  </a:lnTo>
                  <a:lnTo>
                    <a:pt x="212" y="93"/>
                  </a:lnTo>
                  <a:lnTo>
                    <a:pt x="221" y="89"/>
                  </a:lnTo>
                  <a:lnTo>
                    <a:pt x="230" y="84"/>
                  </a:lnTo>
                  <a:lnTo>
                    <a:pt x="239" y="80"/>
                  </a:lnTo>
                  <a:lnTo>
                    <a:pt x="243" y="75"/>
                  </a:lnTo>
                  <a:lnTo>
                    <a:pt x="252" y="71"/>
                  </a:lnTo>
                  <a:lnTo>
                    <a:pt x="261" y="66"/>
                  </a:lnTo>
                  <a:lnTo>
                    <a:pt x="270" y="66"/>
                  </a:lnTo>
                  <a:lnTo>
                    <a:pt x="279" y="62"/>
                  </a:lnTo>
                  <a:lnTo>
                    <a:pt x="287" y="58"/>
                  </a:lnTo>
                  <a:lnTo>
                    <a:pt x="296" y="53"/>
                  </a:lnTo>
                  <a:lnTo>
                    <a:pt x="305" y="53"/>
                  </a:lnTo>
                  <a:lnTo>
                    <a:pt x="314" y="49"/>
                  </a:lnTo>
                  <a:lnTo>
                    <a:pt x="323" y="49"/>
                  </a:lnTo>
                  <a:lnTo>
                    <a:pt x="332" y="44"/>
                  </a:lnTo>
                  <a:lnTo>
                    <a:pt x="341" y="44"/>
                  </a:lnTo>
                  <a:lnTo>
                    <a:pt x="349" y="40"/>
                  </a:lnTo>
                  <a:lnTo>
                    <a:pt x="358" y="40"/>
                  </a:lnTo>
                  <a:lnTo>
                    <a:pt x="363" y="35"/>
                  </a:lnTo>
                  <a:lnTo>
                    <a:pt x="372" y="35"/>
                  </a:lnTo>
                  <a:lnTo>
                    <a:pt x="380" y="31"/>
                  </a:lnTo>
                  <a:lnTo>
                    <a:pt x="389" y="31"/>
                  </a:lnTo>
                  <a:lnTo>
                    <a:pt x="398" y="31"/>
                  </a:lnTo>
                  <a:lnTo>
                    <a:pt x="407" y="27"/>
                  </a:lnTo>
                  <a:lnTo>
                    <a:pt x="416" y="27"/>
                  </a:lnTo>
                  <a:lnTo>
                    <a:pt x="425" y="27"/>
                  </a:lnTo>
                  <a:lnTo>
                    <a:pt x="433" y="22"/>
                  </a:lnTo>
                  <a:lnTo>
                    <a:pt x="442" y="22"/>
                  </a:lnTo>
                  <a:lnTo>
                    <a:pt x="451" y="22"/>
                  </a:lnTo>
                  <a:lnTo>
                    <a:pt x="460" y="18"/>
                  </a:lnTo>
                  <a:lnTo>
                    <a:pt x="469" y="18"/>
                  </a:lnTo>
                  <a:lnTo>
                    <a:pt x="478" y="18"/>
                  </a:lnTo>
                  <a:lnTo>
                    <a:pt x="487" y="18"/>
                  </a:lnTo>
                  <a:lnTo>
                    <a:pt x="491" y="13"/>
                  </a:lnTo>
                  <a:lnTo>
                    <a:pt x="500" y="13"/>
                  </a:lnTo>
                  <a:lnTo>
                    <a:pt x="509" y="13"/>
                  </a:lnTo>
                  <a:lnTo>
                    <a:pt x="518" y="13"/>
                  </a:lnTo>
                  <a:lnTo>
                    <a:pt x="526" y="13"/>
                  </a:lnTo>
                  <a:lnTo>
                    <a:pt x="535" y="13"/>
                  </a:lnTo>
                  <a:lnTo>
                    <a:pt x="544" y="9"/>
                  </a:lnTo>
                  <a:lnTo>
                    <a:pt x="553" y="9"/>
                  </a:lnTo>
                  <a:lnTo>
                    <a:pt x="562" y="9"/>
                  </a:lnTo>
                  <a:lnTo>
                    <a:pt x="571" y="9"/>
                  </a:lnTo>
                  <a:lnTo>
                    <a:pt x="580" y="9"/>
                  </a:lnTo>
                  <a:lnTo>
                    <a:pt x="588" y="9"/>
                  </a:lnTo>
                  <a:lnTo>
                    <a:pt x="597" y="9"/>
                  </a:lnTo>
                  <a:lnTo>
                    <a:pt x="606" y="9"/>
                  </a:lnTo>
                  <a:lnTo>
                    <a:pt x="610" y="4"/>
                  </a:lnTo>
                  <a:lnTo>
                    <a:pt x="619" y="4"/>
                  </a:lnTo>
                  <a:lnTo>
                    <a:pt x="628" y="4"/>
                  </a:lnTo>
                  <a:lnTo>
                    <a:pt x="637" y="4"/>
                  </a:lnTo>
                  <a:lnTo>
                    <a:pt x="646" y="4"/>
                  </a:lnTo>
                  <a:lnTo>
                    <a:pt x="655" y="4"/>
                  </a:lnTo>
                  <a:lnTo>
                    <a:pt x="664" y="4"/>
                  </a:lnTo>
                  <a:lnTo>
                    <a:pt x="672" y="4"/>
                  </a:lnTo>
                  <a:lnTo>
                    <a:pt x="681" y="4"/>
                  </a:lnTo>
                  <a:lnTo>
                    <a:pt x="690" y="4"/>
                  </a:lnTo>
                  <a:lnTo>
                    <a:pt x="699" y="4"/>
                  </a:lnTo>
                  <a:lnTo>
                    <a:pt x="708" y="4"/>
                  </a:lnTo>
                  <a:lnTo>
                    <a:pt x="717" y="4"/>
                  </a:lnTo>
                  <a:lnTo>
                    <a:pt x="726" y="0"/>
                  </a:lnTo>
                  <a:lnTo>
                    <a:pt x="730" y="0"/>
                  </a:lnTo>
                  <a:lnTo>
                    <a:pt x="739" y="0"/>
                  </a:lnTo>
                  <a:lnTo>
                    <a:pt x="748" y="0"/>
                  </a:lnTo>
                  <a:lnTo>
                    <a:pt x="757" y="0"/>
                  </a:lnTo>
                  <a:lnTo>
                    <a:pt x="765" y="0"/>
                  </a:lnTo>
                  <a:lnTo>
                    <a:pt x="774" y="0"/>
                  </a:lnTo>
                  <a:lnTo>
                    <a:pt x="783" y="0"/>
                  </a:lnTo>
                  <a:lnTo>
                    <a:pt x="792" y="0"/>
                  </a:lnTo>
                  <a:lnTo>
                    <a:pt x="801" y="0"/>
                  </a:lnTo>
                  <a:lnTo>
                    <a:pt x="810" y="0"/>
                  </a:lnTo>
                  <a:lnTo>
                    <a:pt x="818" y="0"/>
                  </a:lnTo>
                  <a:lnTo>
                    <a:pt x="827" y="0"/>
                  </a:lnTo>
                  <a:lnTo>
                    <a:pt x="836" y="0"/>
                  </a:lnTo>
                  <a:lnTo>
                    <a:pt x="845" y="0"/>
                  </a:lnTo>
                  <a:lnTo>
                    <a:pt x="854" y="0"/>
                  </a:lnTo>
                </a:path>
              </a:pathLst>
            </a:custGeom>
            <a:noFill/>
            <a:ln w="635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44072" name="Freeform 12"/>
            <p:cNvSpPr>
              <a:spLocks/>
            </p:cNvSpPr>
            <p:nvPr/>
          </p:nvSpPr>
          <p:spPr bwMode="auto">
            <a:xfrm>
              <a:off x="3680" y="2692"/>
              <a:ext cx="854" cy="1"/>
            </a:xfrm>
            <a:custGeom>
              <a:avLst/>
              <a:gdLst>
                <a:gd name="T0" fmla="*/ 4 w 854"/>
                <a:gd name="T1" fmla="*/ 0 h 1"/>
                <a:gd name="T2" fmla="*/ 22 w 854"/>
                <a:gd name="T3" fmla="*/ 0 h 1"/>
                <a:gd name="T4" fmla="*/ 40 w 854"/>
                <a:gd name="T5" fmla="*/ 0 h 1"/>
                <a:gd name="T6" fmla="*/ 57 w 854"/>
                <a:gd name="T7" fmla="*/ 0 h 1"/>
                <a:gd name="T8" fmla="*/ 75 w 854"/>
                <a:gd name="T9" fmla="*/ 0 h 1"/>
                <a:gd name="T10" fmla="*/ 93 w 854"/>
                <a:gd name="T11" fmla="*/ 0 h 1"/>
                <a:gd name="T12" fmla="*/ 110 w 854"/>
                <a:gd name="T13" fmla="*/ 0 h 1"/>
                <a:gd name="T14" fmla="*/ 124 w 854"/>
                <a:gd name="T15" fmla="*/ 0 h 1"/>
                <a:gd name="T16" fmla="*/ 141 w 854"/>
                <a:gd name="T17" fmla="*/ 0 h 1"/>
                <a:gd name="T18" fmla="*/ 159 w 854"/>
                <a:gd name="T19" fmla="*/ 0 h 1"/>
                <a:gd name="T20" fmla="*/ 177 w 854"/>
                <a:gd name="T21" fmla="*/ 0 h 1"/>
                <a:gd name="T22" fmla="*/ 194 w 854"/>
                <a:gd name="T23" fmla="*/ 0 h 1"/>
                <a:gd name="T24" fmla="*/ 212 w 854"/>
                <a:gd name="T25" fmla="*/ 0 h 1"/>
                <a:gd name="T26" fmla="*/ 230 w 854"/>
                <a:gd name="T27" fmla="*/ 0 h 1"/>
                <a:gd name="T28" fmla="*/ 243 w 854"/>
                <a:gd name="T29" fmla="*/ 0 h 1"/>
                <a:gd name="T30" fmla="*/ 261 w 854"/>
                <a:gd name="T31" fmla="*/ 0 h 1"/>
                <a:gd name="T32" fmla="*/ 279 w 854"/>
                <a:gd name="T33" fmla="*/ 0 h 1"/>
                <a:gd name="T34" fmla="*/ 296 w 854"/>
                <a:gd name="T35" fmla="*/ 0 h 1"/>
                <a:gd name="T36" fmla="*/ 314 w 854"/>
                <a:gd name="T37" fmla="*/ 0 h 1"/>
                <a:gd name="T38" fmla="*/ 332 w 854"/>
                <a:gd name="T39" fmla="*/ 0 h 1"/>
                <a:gd name="T40" fmla="*/ 349 w 854"/>
                <a:gd name="T41" fmla="*/ 0 h 1"/>
                <a:gd name="T42" fmla="*/ 363 w 854"/>
                <a:gd name="T43" fmla="*/ 0 h 1"/>
                <a:gd name="T44" fmla="*/ 380 w 854"/>
                <a:gd name="T45" fmla="*/ 0 h 1"/>
                <a:gd name="T46" fmla="*/ 398 w 854"/>
                <a:gd name="T47" fmla="*/ 0 h 1"/>
                <a:gd name="T48" fmla="*/ 416 w 854"/>
                <a:gd name="T49" fmla="*/ 0 h 1"/>
                <a:gd name="T50" fmla="*/ 433 w 854"/>
                <a:gd name="T51" fmla="*/ 0 h 1"/>
                <a:gd name="T52" fmla="*/ 451 w 854"/>
                <a:gd name="T53" fmla="*/ 0 h 1"/>
                <a:gd name="T54" fmla="*/ 469 w 854"/>
                <a:gd name="T55" fmla="*/ 0 h 1"/>
                <a:gd name="T56" fmla="*/ 487 w 854"/>
                <a:gd name="T57" fmla="*/ 0 h 1"/>
                <a:gd name="T58" fmla="*/ 500 w 854"/>
                <a:gd name="T59" fmla="*/ 0 h 1"/>
                <a:gd name="T60" fmla="*/ 518 w 854"/>
                <a:gd name="T61" fmla="*/ 0 h 1"/>
                <a:gd name="T62" fmla="*/ 535 w 854"/>
                <a:gd name="T63" fmla="*/ 0 h 1"/>
                <a:gd name="T64" fmla="*/ 553 w 854"/>
                <a:gd name="T65" fmla="*/ 0 h 1"/>
                <a:gd name="T66" fmla="*/ 571 w 854"/>
                <a:gd name="T67" fmla="*/ 0 h 1"/>
                <a:gd name="T68" fmla="*/ 588 w 854"/>
                <a:gd name="T69" fmla="*/ 0 h 1"/>
                <a:gd name="T70" fmla="*/ 606 w 854"/>
                <a:gd name="T71" fmla="*/ 0 h 1"/>
                <a:gd name="T72" fmla="*/ 619 w 854"/>
                <a:gd name="T73" fmla="*/ 0 h 1"/>
                <a:gd name="T74" fmla="*/ 637 w 854"/>
                <a:gd name="T75" fmla="*/ 0 h 1"/>
                <a:gd name="T76" fmla="*/ 655 w 854"/>
                <a:gd name="T77" fmla="*/ 0 h 1"/>
                <a:gd name="T78" fmla="*/ 672 w 854"/>
                <a:gd name="T79" fmla="*/ 0 h 1"/>
                <a:gd name="T80" fmla="*/ 690 w 854"/>
                <a:gd name="T81" fmla="*/ 0 h 1"/>
                <a:gd name="T82" fmla="*/ 708 w 854"/>
                <a:gd name="T83" fmla="*/ 0 h 1"/>
                <a:gd name="T84" fmla="*/ 726 w 854"/>
                <a:gd name="T85" fmla="*/ 0 h 1"/>
                <a:gd name="T86" fmla="*/ 739 w 854"/>
                <a:gd name="T87" fmla="*/ 0 h 1"/>
                <a:gd name="T88" fmla="*/ 757 w 854"/>
                <a:gd name="T89" fmla="*/ 0 h 1"/>
                <a:gd name="T90" fmla="*/ 774 w 854"/>
                <a:gd name="T91" fmla="*/ 0 h 1"/>
                <a:gd name="T92" fmla="*/ 792 w 854"/>
                <a:gd name="T93" fmla="*/ 0 h 1"/>
                <a:gd name="T94" fmla="*/ 810 w 854"/>
                <a:gd name="T95" fmla="*/ 0 h 1"/>
                <a:gd name="T96" fmla="*/ 827 w 854"/>
                <a:gd name="T97" fmla="*/ 0 h 1"/>
                <a:gd name="T98" fmla="*/ 845 w 854"/>
                <a:gd name="T99" fmla="*/ 0 h 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854" h="1">
                  <a:moveTo>
                    <a:pt x="0" y="0"/>
                  </a:moveTo>
                  <a:lnTo>
                    <a:pt x="4" y="0"/>
                  </a:lnTo>
                  <a:lnTo>
                    <a:pt x="13" y="0"/>
                  </a:lnTo>
                  <a:lnTo>
                    <a:pt x="22" y="0"/>
                  </a:lnTo>
                  <a:lnTo>
                    <a:pt x="31" y="0"/>
                  </a:lnTo>
                  <a:lnTo>
                    <a:pt x="40" y="0"/>
                  </a:lnTo>
                  <a:lnTo>
                    <a:pt x="48" y="0"/>
                  </a:lnTo>
                  <a:lnTo>
                    <a:pt x="57" y="0"/>
                  </a:lnTo>
                  <a:lnTo>
                    <a:pt x="66" y="0"/>
                  </a:lnTo>
                  <a:lnTo>
                    <a:pt x="75" y="0"/>
                  </a:lnTo>
                  <a:lnTo>
                    <a:pt x="84" y="0"/>
                  </a:lnTo>
                  <a:lnTo>
                    <a:pt x="93" y="0"/>
                  </a:lnTo>
                  <a:lnTo>
                    <a:pt x="102" y="0"/>
                  </a:lnTo>
                  <a:lnTo>
                    <a:pt x="110" y="0"/>
                  </a:lnTo>
                  <a:lnTo>
                    <a:pt x="119" y="0"/>
                  </a:lnTo>
                  <a:lnTo>
                    <a:pt x="124" y="0"/>
                  </a:lnTo>
                  <a:lnTo>
                    <a:pt x="133" y="0"/>
                  </a:lnTo>
                  <a:lnTo>
                    <a:pt x="141" y="0"/>
                  </a:lnTo>
                  <a:lnTo>
                    <a:pt x="150" y="0"/>
                  </a:lnTo>
                  <a:lnTo>
                    <a:pt x="159" y="0"/>
                  </a:lnTo>
                  <a:lnTo>
                    <a:pt x="168" y="0"/>
                  </a:lnTo>
                  <a:lnTo>
                    <a:pt x="177" y="0"/>
                  </a:lnTo>
                  <a:lnTo>
                    <a:pt x="186" y="0"/>
                  </a:lnTo>
                  <a:lnTo>
                    <a:pt x="194" y="0"/>
                  </a:lnTo>
                  <a:lnTo>
                    <a:pt x="203" y="0"/>
                  </a:lnTo>
                  <a:lnTo>
                    <a:pt x="212" y="0"/>
                  </a:lnTo>
                  <a:lnTo>
                    <a:pt x="221" y="0"/>
                  </a:lnTo>
                  <a:lnTo>
                    <a:pt x="230" y="0"/>
                  </a:lnTo>
                  <a:lnTo>
                    <a:pt x="239" y="0"/>
                  </a:lnTo>
                  <a:lnTo>
                    <a:pt x="243" y="0"/>
                  </a:lnTo>
                  <a:lnTo>
                    <a:pt x="252" y="0"/>
                  </a:lnTo>
                  <a:lnTo>
                    <a:pt x="261" y="0"/>
                  </a:lnTo>
                  <a:lnTo>
                    <a:pt x="270" y="0"/>
                  </a:lnTo>
                  <a:lnTo>
                    <a:pt x="279" y="0"/>
                  </a:lnTo>
                  <a:lnTo>
                    <a:pt x="287" y="0"/>
                  </a:lnTo>
                  <a:lnTo>
                    <a:pt x="296" y="0"/>
                  </a:lnTo>
                  <a:lnTo>
                    <a:pt x="305" y="0"/>
                  </a:lnTo>
                  <a:lnTo>
                    <a:pt x="314" y="0"/>
                  </a:lnTo>
                  <a:lnTo>
                    <a:pt x="323" y="0"/>
                  </a:lnTo>
                  <a:lnTo>
                    <a:pt x="332" y="0"/>
                  </a:lnTo>
                  <a:lnTo>
                    <a:pt x="341" y="0"/>
                  </a:lnTo>
                  <a:lnTo>
                    <a:pt x="349" y="0"/>
                  </a:lnTo>
                  <a:lnTo>
                    <a:pt x="358" y="0"/>
                  </a:lnTo>
                  <a:lnTo>
                    <a:pt x="363" y="0"/>
                  </a:lnTo>
                  <a:lnTo>
                    <a:pt x="372" y="0"/>
                  </a:lnTo>
                  <a:lnTo>
                    <a:pt x="380" y="0"/>
                  </a:lnTo>
                  <a:lnTo>
                    <a:pt x="389" y="0"/>
                  </a:lnTo>
                  <a:lnTo>
                    <a:pt x="398" y="0"/>
                  </a:lnTo>
                  <a:lnTo>
                    <a:pt x="407" y="0"/>
                  </a:lnTo>
                  <a:lnTo>
                    <a:pt x="416" y="0"/>
                  </a:lnTo>
                  <a:lnTo>
                    <a:pt x="425" y="0"/>
                  </a:lnTo>
                  <a:lnTo>
                    <a:pt x="433" y="0"/>
                  </a:lnTo>
                  <a:lnTo>
                    <a:pt x="442" y="0"/>
                  </a:lnTo>
                  <a:lnTo>
                    <a:pt x="451" y="0"/>
                  </a:lnTo>
                  <a:lnTo>
                    <a:pt x="460" y="0"/>
                  </a:lnTo>
                  <a:lnTo>
                    <a:pt x="469" y="0"/>
                  </a:lnTo>
                  <a:lnTo>
                    <a:pt x="478" y="0"/>
                  </a:lnTo>
                  <a:lnTo>
                    <a:pt x="487" y="0"/>
                  </a:lnTo>
                  <a:lnTo>
                    <a:pt x="491" y="0"/>
                  </a:lnTo>
                  <a:lnTo>
                    <a:pt x="500" y="0"/>
                  </a:lnTo>
                  <a:lnTo>
                    <a:pt x="509" y="0"/>
                  </a:lnTo>
                  <a:lnTo>
                    <a:pt x="518" y="0"/>
                  </a:lnTo>
                  <a:lnTo>
                    <a:pt x="526" y="0"/>
                  </a:lnTo>
                  <a:lnTo>
                    <a:pt x="535" y="0"/>
                  </a:lnTo>
                  <a:lnTo>
                    <a:pt x="544" y="0"/>
                  </a:lnTo>
                  <a:lnTo>
                    <a:pt x="553" y="0"/>
                  </a:lnTo>
                  <a:lnTo>
                    <a:pt x="562" y="0"/>
                  </a:lnTo>
                  <a:lnTo>
                    <a:pt x="571" y="0"/>
                  </a:lnTo>
                  <a:lnTo>
                    <a:pt x="580" y="0"/>
                  </a:lnTo>
                  <a:lnTo>
                    <a:pt x="588" y="0"/>
                  </a:lnTo>
                  <a:lnTo>
                    <a:pt x="597" y="0"/>
                  </a:lnTo>
                  <a:lnTo>
                    <a:pt x="606" y="0"/>
                  </a:lnTo>
                  <a:lnTo>
                    <a:pt x="610" y="0"/>
                  </a:lnTo>
                  <a:lnTo>
                    <a:pt x="619" y="0"/>
                  </a:lnTo>
                  <a:lnTo>
                    <a:pt x="628" y="0"/>
                  </a:lnTo>
                  <a:lnTo>
                    <a:pt x="637" y="0"/>
                  </a:lnTo>
                  <a:lnTo>
                    <a:pt x="646" y="0"/>
                  </a:lnTo>
                  <a:lnTo>
                    <a:pt x="655" y="0"/>
                  </a:lnTo>
                  <a:lnTo>
                    <a:pt x="664" y="0"/>
                  </a:lnTo>
                  <a:lnTo>
                    <a:pt x="672" y="0"/>
                  </a:lnTo>
                  <a:lnTo>
                    <a:pt x="681" y="0"/>
                  </a:lnTo>
                  <a:lnTo>
                    <a:pt x="690" y="0"/>
                  </a:lnTo>
                  <a:lnTo>
                    <a:pt x="699" y="0"/>
                  </a:lnTo>
                  <a:lnTo>
                    <a:pt x="708" y="0"/>
                  </a:lnTo>
                  <a:lnTo>
                    <a:pt x="717" y="0"/>
                  </a:lnTo>
                  <a:lnTo>
                    <a:pt x="726" y="0"/>
                  </a:lnTo>
                  <a:lnTo>
                    <a:pt x="730" y="0"/>
                  </a:lnTo>
                  <a:lnTo>
                    <a:pt x="739" y="0"/>
                  </a:lnTo>
                  <a:lnTo>
                    <a:pt x="748" y="0"/>
                  </a:lnTo>
                  <a:lnTo>
                    <a:pt x="757" y="0"/>
                  </a:lnTo>
                  <a:lnTo>
                    <a:pt x="765" y="0"/>
                  </a:lnTo>
                  <a:lnTo>
                    <a:pt x="774" y="0"/>
                  </a:lnTo>
                  <a:lnTo>
                    <a:pt x="783" y="0"/>
                  </a:lnTo>
                  <a:lnTo>
                    <a:pt x="792" y="0"/>
                  </a:lnTo>
                  <a:lnTo>
                    <a:pt x="801" y="0"/>
                  </a:lnTo>
                  <a:lnTo>
                    <a:pt x="810" y="0"/>
                  </a:lnTo>
                  <a:lnTo>
                    <a:pt x="818" y="0"/>
                  </a:lnTo>
                  <a:lnTo>
                    <a:pt x="827" y="0"/>
                  </a:lnTo>
                  <a:lnTo>
                    <a:pt x="836" y="0"/>
                  </a:lnTo>
                  <a:lnTo>
                    <a:pt x="845" y="0"/>
                  </a:lnTo>
                  <a:lnTo>
                    <a:pt x="854" y="0"/>
                  </a:lnTo>
                </a:path>
              </a:pathLst>
            </a:custGeom>
            <a:noFill/>
            <a:ln w="6350">
              <a:solidFill>
                <a:srgbClr val="00FF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44073" name="Rectangle 13"/>
            <p:cNvSpPr>
              <a:spLocks noChangeArrowheads="1"/>
            </p:cNvSpPr>
            <p:nvPr/>
          </p:nvSpPr>
          <p:spPr bwMode="auto">
            <a:xfrm>
              <a:off x="3651" y="3019"/>
              <a:ext cx="2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GB" altLang="en-US" sz="600" dirty="0">
                  <a:solidFill>
                    <a:srgbClr val="000000"/>
                  </a:solidFill>
                </a:rPr>
                <a:t>1</a:t>
              </a:r>
              <a:endParaRPr lang="en-GB" altLang="en-US" dirty="0">
                <a:latin typeface="Times New Roman" panose="02020603050405020304" pitchFamily="18" charset="0"/>
              </a:endParaRPr>
            </a:p>
          </p:txBody>
        </p:sp>
        <p:sp>
          <p:nvSpPr>
            <p:cNvPr id="44074" name="Rectangle 14"/>
            <p:cNvSpPr>
              <a:spLocks noChangeArrowheads="1"/>
            </p:cNvSpPr>
            <p:nvPr/>
          </p:nvSpPr>
          <p:spPr bwMode="auto">
            <a:xfrm>
              <a:off x="3651" y="2674"/>
              <a:ext cx="2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GB" altLang="en-US" sz="600" dirty="0">
                  <a:solidFill>
                    <a:srgbClr val="000000"/>
                  </a:solidFill>
                </a:rPr>
                <a:t>2</a:t>
              </a:r>
              <a:endParaRPr lang="en-GB" altLang="en-US" dirty="0">
                <a:latin typeface="Times New Roman" panose="02020603050405020304" pitchFamily="18" charset="0"/>
              </a:endParaRPr>
            </a:p>
          </p:txBody>
        </p:sp>
        <p:sp>
          <p:nvSpPr>
            <p:cNvPr id="44075" name="Rectangle 15"/>
            <p:cNvSpPr>
              <a:spLocks noChangeArrowheads="1"/>
            </p:cNvSpPr>
            <p:nvPr/>
          </p:nvSpPr>
          <p:spPr bwMode="auto">
            <a:xfrm>
              <a:off x="3819" y="2793"/>
              <a:ext cx="2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GB" altLang="en-US" sz="600" dirty="0">
                  <a:solidFill>
                    <a:srgbClr val="000000"/>
                  </a:solidFill>
                </a:rPr>
                <a:t>1</a:t>
              </a:r>
              <a:endParaRPr lang="en-GB" altLang="en-US" dirty="0">
                <a:latin typeface="Times New Roman" panose="02020603050405020304" pitchFamily="18" charset="0"/>
              </a:endParaRPr>
            </a:p>
          </p:txBody>
        </p:sp>
        <p:sp>
          <p:nvSpPr>
            <p:cNvPr id="44076" name="Rectangle 16"/>
            <p:cNvSpPr>
              <a:spLocks noChangeArrowheads="1"/>
            </p:cNvSpPr>
            <p:nvPr/>
          </p:nvSpPr>
          <p:spPr bwMode="auto">
            <a:xfrm>
              <a:off x="3819" y="2674"/>
              <a:ext cx="2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GB" altLang="en-US" sz="600" dirty="0">
                  <a:solidFill>
                    <a:srgbClr val="000000"/>
                  </a:solidFill>
                </a:rPr>
                <a:t>2</a:t>
              </a:r>
              <a:endParaRPr lang="en-GB" altLang="en-US" dirty="0">
                <a:latin typeface="Times New Roman" panose="02020603050405020304" pitchFamily="18" charset="0"/>
              </a:endParaRPr>
            </a:p>
          </p:txBody>
        </p:sp>
        <p:sp>
          <p:nvSpPr>
            <p:cNvPr id="44077" name="Rectangle 17"/>
            <p:cNvSpPr>
              <a:spLocks noChangeArrowheads="1"/>
            </p:cNvSpPr>
            <p:nvPr/>
          </p:nvSpPr>
          <p:spPr bwMode="auto">
            <a:xfrm>
              <a:off x="3992" y="2718"/>
              <a:ext cx="2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GB" altLang="en-US" sz="600" dirty="0">
                  <a:solidFill>
                    <a:srgbClr val="000000"/>
                  </a:solidFill>
                </a:rPr>
                <a:t>1</a:t>
              </a:r>
              <a:endParaRPr lang="en-GB" altLang="en-US" dirty="0">
                <a:latin typeface="Times New Roman" panose="02020603050405020304" pitchFamily="18" charset="0"/>
              </a:endParaRPr>
            </a:p>
          </p:txBody>
        </p:sp>
        <p:sp>
          <p:nvSpPr>
            <p:cNvPr id="44078" name="Rectangle 18"/>
            <p:cNvSpPr>
              <a:spLocks noChangeArrowheads="1"/>
            </p:cNvSpPr>
            <p:nvPr/>
          </p:nvSpPr>
          <p:spPr bwMode="auto">
            <a:xfrm>
              <a:off x="4031" y="2674"/>
              <a:ext cx="2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GB" altLang="en-US" sz="600" dirty="0">
                  <a:solidFill>
                    <a:srgbClr val="000000"/>
                  </a:solidFill>
                </a:rPr>
                <a:t>2</a:t>
              </a:r>
              <a:endParaRPr lang="en-GB" altLang="en-US" dirty="0">
                <a:latin typeface="Times New Roman" panose="02020603050405020304" pitchFamily="18" charset="0"/>
              </a:endParaRPr>
            </a:p>
          </p:txBody>
        </p:sp>
        <p:sp>
          <p:nvSpPr>
            <p:cNvPr id="44079" name="Rectangle 19"/>
            <p:cNvSpPr>
              <a:spLocks noChangeArrowheads="1"/>
            </p:cNvSpPr>
            <p:nvPr/>
          </p:nvSpPr>
          <p:spPr bwMode="auto">
            <a:xfrm>
              <a:off x="4160" y="2687"/>
              <a:ext cx="2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GB" altLang="en-US" sz="600" dirty="0">
                  <a:solidFill>
                    <a:srgbClr val="000000"/>
                  </a:solidFill>
                </a:rPr>
                <a:t>1</a:t>
              </a:r>
              <a:endParaRPr lang="en-GB" altLang="en-US" dirty="0">
                <a:latin typeface="Times New Roman" panose="02020603050405020304" pitchFamily="18" charset="0"/>
              </a:endParaRPr>
            </a:p>
          </p:txBody>
        </p:sp>
        <p:sp>
          <p:nvSpPr>
            <p:cNvPr id="44080" name="Rectangle 20"/>
            <p:cNvSpPr>
              <a:spLocks noChangeArrowheads="1"/>
            </p:cNvSpPr>
            <p:nvPr/>
          </p:nvSpPr>
          <p:spPr bwMode="auto">
            <a:xfrm>
              <a:off x="4200" y="2674"/>
              <a:ext cx="2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GB" altLang="en-US" sz="600" dirty="0">
                  <a:solidFill>
                    <a:srgbClr val="000000"/>
                  </a:solidFill>
                </a:rPr>
                <a:t>2</a:t>
              </a:r>
              <a:endParaRPr lang="en-GB" altLang="en-US" dirty="0">
                <a:latin typeface="Times New Roman" panose="02020603050405020304" pitchFamily="18" charset="0"/>
              </a:endParaRPr>
            </a:p>
          </p:txBody>
        </p:sp>
        <p:sp>
          <p:nvSpPr>
            <p:cNvPr id="44081" name="Rectangle 21"/>
            <p:cNvSpPr>
              <a:spLocks noChangeArrowheads="1"/>
            </p:cNvSpPr>
            <p:nvPr/>
          </p:nvSpPr>
          <p:spPr bwMode="auto">
            <a:xfrm>
              <a:off x="4332" y="2678"/>
              <a:ext cx="2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GB" altLang="en-US" sz="600" dirty="0">
                  <a:solidFill>
                    <a:srgbClr val="000000"/>
                  </a:solidFill>
                </a:rPr>
                <a:t>1</a:t>
              </a:r>
              <a:endParaRPr lang="en-GB" altLang="en-US" dirty="0">
                <a:latin typeface="Times New Roman" panose="02020603050405020304" pitchFamily="18" charset="0"/>
              </a:endParaRPr>
            </a:p>
          </p:txBody>
        </p:sp>
        <p:sp>
          <p:nvSpPr>
            <p:cNvPr id="44082" name="Rectangle 22"/>
            <p:cNvSpPr>
              <a:spLocks noChangeArrowheads="1"/>
            </p:cNvSpPr>
            <p:nvPr/>
          </p:nvSpPr>
          <p:spPr bwMode="auto">
            <a:xfrm>
              <a:off x="4372" y="2674"/>
              <a:ext cx="2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GB" altLang="en-US" sz="600" dirty="0">
                  <a:solidFill>
                    <a:srgbClr val="000000"/>
                  </a:solidFill>
                </a:rPr>
                <a:t>2</a:t>
              </a:r>
              <a:endParaRPr lang="en-GB" altLang="en-US" dirty="0">
                <a:latin typeface="Times New Roman" panose="02020603050405020304" pitchFamily="18" charset="0"/>
              </a:endParaRPr>
            </a:p>
          </p:txBody>
        </p:sp>
        <p:sp>
          <p:nvSpPr>
            <p:cNvPr id="44083" name="Rectangle 23"/>
            <p:cNvSpPr>
              <a:spLocks noChangeArrowheads="1"/>
            </p:cNvSpPr>
            <p:nvPr/>
          </p:nvSpPr>
          <p:spPr bwMode="auto">
            <a:xfrm>
              <a:off x="4505" y="2674"/>
              <a:ext cx="2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GB" altLang="en-US" sz="600" dirty="0">
                  <a:solidFill>
                    <a:srgbClr val="000000"/>
                  </a:solidFill>
                </a:rPr>
                <a:t>1</a:t>
              </a:r>
              <a:endParaRPr lang="en-GB" altLang="en-US" dirty="0">
                <a:latin typeface="Times New Roman" panose="02020603050405020304" pitchFamily="18" charset="0"/>
              </a:endParaRPr>
            </a:p>
          </p:txBody>
        </p:sp>
        <p:sp>
          <p:nvSpPr>
            <p:cNvPr id="44084" name="Line 24"/>
            <p:cNvSpPr>
              <a:spLocks noChangeShapeType="1"/>
            </p:cNvSpPr>
            <p:nvPr/>
          </p:nvSpPr>
          <p:spPr bwMode="auto">
            <a:xfrm>
              <a:off x="3680" y="3382"/>
              <a:ext cx="854"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44085" name="Line 25"/>
            <p:cNvSpPr>
              <a:spLocks noChangeShapeType="1"/>
            </p:cNvSpPr>
            <p:nvPr/>
          </p:nvSpPr>
          <p:spPr bwMode="auto">
            <a:xfrm>
              <a:off x="3680" y="3373"/>
              <a:ext cx="1" cy="2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44086" name="Line 26"/>
            <p:cNvSpPr>
              <a:spLocks noChangeShapeType="1"/>
            </p:cNvSpPr>
            <p:nvPr/>
          </p:nvSpPr>
          <p:spPr bwMode="auto">
            <a:xfrm>
              <a:off x="3848" y="3373"/>
              <a:ext cx="1" cy="2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44087" name="Line 27"/>
            <p:cNvSpPr>
              <a:spLocks noChangeShapeType="1"/>
            </p:cNvSpPr>
            <p:nvPr/>
          </p:nvSpPr>
          <p:spPr bwMode="auto">
            <a:xfrm>
              <a:off x="4021" y="3373"/>
              <a:ext cx="1" cy="2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44088" name="Line 28"/>
            <p:cNvSpPr>
              <a:spLocks noChangeShapeType="1"/>
            </p:cNvSpPr>
            <p:nvPr/>
          </p:nvSpPr>
          <p:spPr bwMode="auto">
            <a:xfrm>
              <a:off x="4189" y="3373"/>
              <a:ext cx="1" cy="2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44089" name="Line 29"/>
            <p:cNvSpPr>
              <a:spLocks noChangeShapeType="1"/>
            </p:cNvSpPr>
            <p:nvPr/>
          </p:nvSpPr>
          <p:spPr bwMode="auto">
            <a:xfrm>
              <a:off x="4361" y="3373"/>
              <a:ext cx="1" cy="2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44090" name="Line 30"/>
            <p:cNvSpPr>
              <a:spLocks noChangeShapeType="1"/>
            </p:cNvSpPr>
            <p:nvPr/>
          </p:nvSpPr>
          <p:spPr bwMode="auto">
            <a:xfrm>
              <a:off x="4534" y="3373"/>
              <a:ext cx="1" cy="2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44091" name="Line 31"/>
            <p:cNvSpPr>
              <a:spLocks noChangeShapeType="1"/>
            </p:cNvSpPr>
            <p:nvPr/>
          </p:nvSpPr>
          <p:spPr bwMode="auto">
            <a:xfrm>
              <a:off x="3680" y="2692"/>
              <a:ext cx="1" cy="69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44092" name="Line 32"/>
            <p:cNvSpPr>
              <a:spLocks noChangeShapeType="1"/>
            </p:cNvSpPr>
            <p:nvPr/>
          </p:nvSpPr>
          <p:spPr bwMode="auto">
            <a:xfrm>
              <a:off x="3662" y="3382"/>
              <a:ext cx="2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44093" name="Line 33"/>
            <p:cNvSpPr>
              <a:spLocks noChangeShapeType="1"/>
            </p:cNvSpPr>
            <p:nvPr/>
          </p:nvSpPr>
          <p:spPr bwMode="auto">
            <a:xfrm>
              <a:off x="3662" y="3241"/>
              <a:ext cx="2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44094" name="Line 34"/>
            <p:cNvSpPr>
              <a:spLocks noChangeShapeType="1"/>
            </p:cNvSpPr>
            <p:nvPr/>
          </p:nvSpPr>
          <p:spPr bwMode="auto">
            <a:xfrm>
              <a:off x="3662" y="3103"/>
              <a:ext cx="2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44095" name="Line 35"/>
            <p:cNvSpPr>
              <a:spLocks noChangeShapeType="1"/>
            </p:cNvSpPr>
            <p:nvPr/>
          </p:nvSpPr>
          <p:spPr bwMode="auto">
            <a:xfrm>
              <a:off x="3662" y="2966"/>
              <a:ext cx="2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44096" name="Line 36"/>
            <p:cNvSpPr>
              <a:spLocks noChangeShapeType="1"/>
            </p:cNvSpPr>
            <p:nvPr/>
          </p:nvSpPr>
          <p:spPr bwMode="auto">
            <a:xfrm>
              <a:off x="3662" y="2829"/>
              <a:ext cx="2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44097" name="Line 37"/>
            <p:cNvSpPr>
              <a:spLocks noChangeShapeType="1"/>
            </p:cNvSpPr>
            <p:nvPr/>
          </p:nvSpPr>
          <p:spPr bwMode="auto">
            <a:xfrm>
              <a:off x="3662" y="2692"/>
              <a:ext cx="2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grpSp>
      <p:grpSp>
        <p:nvGrpSpPr>
          <p:cNvPr id="453670" name="Group 38"/>
          <p:cNvGrpSpPr>
            <a:grpSpLocks/>
          </p:cNvGrpSpPr>
          <p:nvPr/>
        </p:nvGrpSpPr>
        <p:grpSpPr bwMode="auto">
          <a:xfrm>
            <a:off x="5638800" y="1676400"/>
            <a:ext cx="1668463" cy="1504950"/>
            <a:chOff x="4176" y="1056"/>
            <a:chExt cx="1051" cy="948"/>
          </a:xfrm>
        </p:grpSpPr>
        <p:sp>
          <p:nvSpPr>
            <p:cNvPr id="44046" name="Rectangle 39"/>
            <p:cNvSpPr>
              <a:spLocks noChangeArrowheads="1"/>
            </p:cNvSpPr>
            <p:nvPr/>
          </p:nvSpPr>
          <p:spPr bwMode="auto">
            <a:xfrm>
              <a:off x="4304" y="1108"/>
              <a:ext cx="858" cy="6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dirty="0"/>
            </a:p>
          </p:txBody>
        </p:sp>
        <p:sp>
          <p:nvSpPr>
            <p:cNvPr id="44047" name="Rectangle 40"/>
            <p:cNvSpPr>
              <a:spLocks noChangeArrowheads="1"/>
            </p:cNvSpPr>
            <p:nvPr/>
          </p:nvSpPr>
          <p:spPr bwMode="auto">
            <a:xfrm>
              <a:off x="4176" y="1056"/>
              <a:ext cx="1051" cy="948"/>
            </a:xfrm>
            <a:prstGeom prst="rect">
              <a:avLst/>
            </a:prstGeom>
            <a:solidFill>
              <a:srgbClr val="FFFFFF"/>
            </a:solidFill>
            <a:ln w="6350">
              <a:solidFill>
                <a:srgbClr val="000000"/>
              </a:solidFill>
              <a:miter lim="800000"/>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dirty="0"/>
            </a:p>
          </p:txBody>
        </p:sp>
        <p:sp>
          <p:nvSpPr>
            <p:cNvPr id="44048" name="Freeform 41"/>
            <p:cNvSpPr>
              <a:spLocks/>
            </p:cNvSpPr>
            <p:nvPr/>
          </p:nvSpPr>
          <p:spPr bwMode="auto">
            <a:xfrm>
              <a:off x="4320" y="1296"/>
              <a:ext cx="816" cy="432"/>
            </a:xfrm>
            <a:custGeom>
              <a:avLst/>
              <a:gdLst>
                <a:gd name="T0" fmla="*/ 1 w 1304"/>
                <a:gd name="T1" fmla="*/ 3 h 760"/>
                <a:gd name="T2" fmla="*/ 1 w 1304"/>
                <a:gd name="T3" fmla="*/ 3 h 760"/>
                <a:gd name="T4" fmla="*/ 1 w 1304"/>
                <a:gd name="T5" fmla="*/ 3 h 760"/>
                <a:gd name="T6" fmla="*/ 1 w 1304"/>
                <a:gd name="T7" fmla="*/ 3 h 760"/>
                <a:gd name="T8" fmla="*/ 1 w 1304"/>
                <a:gd name="T9" fmla="*/ 3 h 760"/>
                <a:gd name="T10" fmla="*/ 2 w 1304"/>
                <a:gd name="T11" fmla="*/ 3 h 760"/>
                <a:gd name="T12" fmla="*/ 2 w 1304"/>
                <a:gd name="T13" fmla="*/ 3 h 760"/>
                <a:gd name="T14" fmla="*/ 2 w 1304"/>
                <a:gd name="T15" fmla="*/ 3 h 760"/>
                <a:gd name="T16" fmla="*/ 2 w 1304"/>
                <a:gd name="T17" fmla="*/ 3 h 760"/>
                <a:gd name="T18" fmla="*/ 3 w 1304"/>
                <a:gd name="T19" fmla="*/ 3 h 760"/>
                <a:gd name="T20" fmla="*/ 3 w 1304"/>
                <a:gd name="T21" fmla="*/ 3 h 760"/>
                <a:gd name="T22" fmla="*/ 3 w 1304"/>
                <a:gd name="T23" fmla="*/ 3 h 760"/>
                <a:gd name="T24" fmla="*/ 3 w 1304"/>
                <a:gd name="T25" fmla="*/ 3 h 760"/>
                <a:gd name="T26" fmla="*/ 3 w 1304"/>
                <a:gd name="T27" fmla="*/ 3 h 760"/>
                <a:gd name="T28" fmla="*/ 4 w 1304"/>
                <a:gd name="T29" fmla="*/ 3 h 760"/>
                <a:gd name="T30" fmla="*/ 4 w 1304"/>
                <a:gd name="T31" fmla="*/ 3 h 760"/>
                <a:gd name="T32" fmla="*/ 4 w 1304"/>
                <a:gd name="T33" fmla="*/ 3 h 760"/>
                <a:gd name="T34" fmla="*/ 4 w 1304"/>
                <a:gd name="T35" fmla="*/ 3 h 760"/>
                <a:gd name="T36" fmla="*/ 4 w 1304"/>
                <a:gd name="T37" fmla="*/ 3 h 760"/>
                <a:gd name="T38" fmla="*/ 5 w 1304"/>
                <a:gd name="T39" fmla="*/ 3 h 760"/>
                <a:gd name="T40" fmla="*/ 5 w 1304"/>
                <a:gd name="T41" fmla="*/ 3 h 760"/>
                <a:gd name="T42" fmla="*/ 5 w 1304"/>
                <a:gd name="T43" fmla="*/ 3 h 760"/>
                <a:gd name="T44" fmla="*/ 6 w 1304"/>
                <a:gd name="T45" fmla="*/ 3 h 760"/>
                <a:gd name="T46" fmla="*/ 6 w 1304"/>
                <a:gd name="T47" fmla="*/ 2 h 760"/>
                <a:gd name="T48" fmla="*/ 6 w 1304"/>
                <a:gd name="T49" fmla="*/ 2 h 760"/>
                <a:gd name="T50" fmla="*/ 6 w 1304"/>
                <a:gd name="T51" fmla="*/ 2 h 760"/>
                <a:gd name="T52" fmla="*/ 6 w 1304"/>
                <a:gd name="T53" fmla="*/ 2 h 760"/>
                <a:gd name="T54" fmla="*/ 7 w 1304"/>
                <a:gd name="T55" fmla="*/ 2 h 760"/>
                <a:gd name="T56" fmla="*/ 7 w 1304"/>
                <a:gd name="T57" fmla="*/ 2 h 760"/>
                <a:gd name="T58" fmla="*/ 7 w 1304"/>
                <a:gd name="T59" fmla="*/ 2 h 760"/>
                <a:gd name="T60" fmla="*/ 8 w 1304"/>
                <a:gd name="T61" fmla="*/ 2 h 760"/>
                <a:gd name="T62" fmla="*/ 8 w 1304"/>
                <a:gd name="T63" fmla="*/ 2 h 760"/>
                <a:gd name="T64" fmla="*/ 8 w 1304"/>
                <a:gd name="T65" fmla="*/ 2 h 760"/>
                <a:gd name="T66" fmla="*/ 8 w 1304"/>
                <a:gd name="T67" fmla="*/ 2 h 760"/>
                <a:gd name="T68" fmla="*/ 8 w 1304"/>
                <a:gd name="T69" fmla="*/ 2 h 760"/>
                <a:gd name="T70" fmla="*/ 9 w 1304"/>
                <a:gd name="T71" fmla="*/ 2 h 760"/>
                <a:gd name="T72" fmla="*/ 9 w 1304"/>
                <a:gd name="T73" fmla="*/ 2 h 760"/>
                <a:gd name="T74" fmla="*/ 9 w 1304"/>
                <a:gd name="T75" fmla="*/ 2 h 760"/>
                <a:gd name="T76" fmla="*/ 9 w 1304"/>
                <a:gd name="T77" fmla="*/ 2 h 760"/>
                <a:gd name="T78" fmla="*/ 9 w 1304"/>
                <a:gd name="T79" fmla="*/ 2 h 760"/>
                <a:gd name="T80" fmla="*/ 9 w 1304"/>
                <a:gd name="T81" fmla="*/ 2 h 760"/>
                <a:gd name="T82" fmla="*/ 10 w 1304"/>
                <a:gd name="T83" fmla="*/ 2 h 760"/>
                <a:gd name="T84" fmla="*/ 10 w 1304"/>
                <a:gd name="T85" fmla="*/ 1 h 760"/>
                <a:gd name="T86" fmla="*/ 11 w 1304"/>
                <a:gd name="T87" fmla="*/ 1 h 760"/>
                <a:gd name="T88" fmla="*/ 11 w 1304"/>
                <a:gd name="T89" fmla="*/ 1 h 760"/>
                <a:gd name="T90" fmla="*/ 11 w 1304"/>
                <a:gd name="T91" fmla="*/ 1 h 760"/>
                <a:gd name="T92" fmla="*/ 11 w 1304"/>
                <a:gd name="T93" fmla="*/ 1 h 760"/>
                <a:gd name="T94" fmla="*/ 11 w 1304"/>
                <a:gd name="T95" fmla="*/ 1 h 760"/>
                <a:gd name="T96" fmla="*/ 12 w 1304"/>
                <a:gd name="T97" fmla="*/ 1 h 760"/>
                <a:gd name="T98" fmla="*/ 12 w 1304"/>
                <a:gd name="T99" fmla="*/ 1 h 76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304" h="760">
                  <a:moveTo>
                    <a:pt x="0" y="760"/>
                  </a:moveTo>
                  <a:lnTo>
                    <a:pt x="13" y="760"/>
                  </a:lnTo>
                  <a:lnTo>
                    <a:pt x="26" y="754"/>
                  </a:lnTo>
                  <a:lnTo>
                    <a:pt x="39" y="754"/>
                  </a:lnTo>
                  <a:lnTo>
                    <a:pt x="52" y="754"/>
                  </a:lnTo>
                  <a:lnTo>
                    <a:pt x="65" y="754"/>
                  </a:lnTo>
                  <a:lnTo>
                    <a:pt x="78" y="754"/>
                  </a:lnTo>
                  <a:lnTo>
                    <a:pt x="91" y="754"/>
                  </a:lnTo>
                  <a:lnTo>
                    <a:pt x="103" y="754"/>
                  </a:lnTo>
                  <a:lnTo>
                    <a:pt x="116" y="754"/>
                  </a:lnTo>
                  <a:lnTo>
                    <a:pt x="129" y="754"/>
                  </a:lnTo>
                  <a:lnTo>
                    <a:pt x="142" y="754"/>
                  </a:lnTo>
                  <a:lnTo>
                    <a:pt x="155" y="754"/>
                  </a:lnTo>
                  <a:lnTo>
                    <a:pt x="168" y="754"/>
                  </a:lnTo>
                  <a:lnTo>
                    <a:pt x="181" y="754"/>
                  </a:lnTo>
                  <a:lnTo>
                    <a:pt x="194" y="754"/>
                  </a:lnTo>
                  <a:lnTo>
                    <a:pt x="207" y="747"/>
                  </a:lnTo>
                  <a:lnTo>
                    <a:pt x="220" y="747"/>
                  </a:lnTo>
                  <a:lnTo>
                    <a:pt x="232" y="747"/>
                  </a:lnTo>
                  <a:lnTo>
                    <a:pt x="245" y="747"/>
                  </a:lnTo>
                  <a:lnTo>
                    <a:pt x="258" y="747"/>
                  </a:lnTo>
                  <a:lnTo>
                    <a:pt x="271" y="747"/>
                  </a:lnTo>
                  <a:lnTo>
                    <a:pt x="284" y="747"/>
                  </a:lnTo>
                  <a:lnTo>
                    <a:pt x="297" y="747"/>
                  </a:lnTo>
                  <a:lnTo>
                    <a:pt x="310" y="747"/>
                  </a:lnTo>
                  <a:lnTo>
                    <a:pt x="323" y="741"/>
                  </a:lnTo>
                  <a:lnTo>
                    <a:pt x="336" y="741"/>
                  </a:lnTo>
                  <a:lnTo>
                    <a:pt x="349" y="741"/>
                  </a:lnTo>
                  <a:lnTo>
                    <a:pt x="362" y="741"/>
                  </a:lnTo>
                  <a:lnTo>
                    <a:pt x="374" y="741"/>
                  </a:lnTo>
                  <a:lnTo>
                    <a:pt x="387" y="741"/>
                  </a:lnTo>
                  <a:lnTo>
                    <a:pt x="400" y="735"/>
                  </a:lnTo>
                  <a:lnTo>
                    <a:pt x="413" y="735"/>
                  </a:lnTo>
                  <a:lnTo>
                    <a:pt x="426" y="735"/>
                  </a:lnTo>
                  <a:lnTo>
                    <a:pt x="439" y="735"/>
                  </a:lnTo>
                  <a:lnTo>
                    <a:pt x="452" y="728"/>
                  </a:lnTo>
                  <a:lnTo>
                    <a:pt x="465" y="728"/>
                  </a:lnTo>
                  <a:lnTo>
                    <a:pt x="478" y="728"/>
                  </a:lnTo>
                  <a:lnTo>
                    <a:pt x="491" y="728"/>
                  </a:lnTo>
                  <a:lnTo>
                    <a:pt x="504" y="722"/>
                  </a:lnTo>
                  <a:lnTo>
                    <a:pt x="516" y="722"/>
                  </a:lnTo>
                  <a:lnTo>
                    <a:pt x="529" y="722"/>
                  </a:lnTo>
                  <a:lnTo>
                    <a:pt x="542" y="716"/>
                  </a:lnTo>
                  <a:lnTo>
                    <a:pt x="555" y="716"/>
                  </a:lnTo>
                  <a:lnTo>
                    <a:pt x="568" y="716"/>
                  </a:lnTo>
                  <a:lnTo>
                    <a:pt x="581" y="710"/>
                  </a:lnTo>
                  <a:lnTo>
                    <a:pt x="594" y="710"/>
                  </a:lnTo>
                  <a:lnTo>
                    <a:pt x="607" y="703"/>
                  </a:lnTo>
                  <a:lnTo>
                    <a:pt x="620" y="703"/>
                  </a:lnTo>
                  <a:lnTo>
                    <a:pt x="633" y="697"/>
                  </a:lnTo>
                  <a:lnTo>
                    <a:pt x="652" y="697"/>
                  </a:lnTo>
                  <a:lnTo>
                    <a:pt x="665" y="691"/>
                  </a:lnTo>
                  <a:lnTo>
                    <a:pt x="678" y="691"/>
                  </a:lnTo>
                  <a:lnTo>
                    <a:pt x="691" y="684"/>
                  </a:lnTo>
                  <a:lnTo>
                    <a:pt x="704" y="684"/>
                  </a:lnTo>
                  <a:lnTo>
                    <a:pt x="716" y="678"/>
                  </a:lnTo>
                  <a:lnTo>
                    <a:pt x="729" y="672"/>
                  </a:lnTo>
                  <a:lnTo>
                    <a:pt x="742" y="672"/>
                  </a:lnTo>
                  <a:lnTo>
                    <a:pt x="755" y="666"/>
                  </a:lnTo>
                  <a:lnTo>
                    <a:pt x="768" y="659"/>
                  </a:lnTo>
                  <a:lnTo>
                    <a:pt x="781" y="653"/>
                  </a:lnTo>
                  <a:lnTo>
                    <a:pt x="794" y="647"/>
                  </a:lnTo>
                  <a:lnTo>
                    <a:pt x="807" y="647"/>
                  </a:lnTo>
                  <a:lnTo>
                    <a:pt x="820" y="640"/>
                  </a:lnTo>
                  <a:lnTo>
                    <a:pt x="833" y="634"/>
                  </a:lnTo>
                  <a:lnTo>
                    <a:pt x="846" y="628"/>
                  </a:lnTo>
                  <a:lnTo>
                    <a:pt x="858" y="615"/>
                  </a:lnTo>
                  <a:lnTo>
                    <a:pt x="871" y="609"/>
                  </a:lnTo>
                  <a:lnTo>
                    <a:pt x="884" y="603"/>
                  </a:lnTo>
                  <a:lnTo>
                    <a:pt x="897" y="596"/>
                  </a:lnTo>
                  <a:lnTo>
                    <a:pt x="910" y="584"/>
                  </a:lnTo>
                  <a:lnTo>
                    <a:pt x="923" y="578"/>
                  </a:lnTo>
                  <a:lnTo>
                    <a:pt x="936" y="571"/>
                  </a:lnTo>
                  <a:lnTo>
                    <a:pt x="949" y="559"/>
                  </a:lnTo>
                  <a:lnTo>
                    <a:pt x="962" y="546"/>
                  </a:lnTo>
                  <a:lnTo>
                    <a:pt x="975" y="540"/>
                  </a:lnTo>
                  <a:lnTo>
                    <a:pt x="987" y="527"/>
                  </a:lnTo>
                  <a:lnTo>
                    <a:pt x="1000" y="515"/>
                  </a:lnTo>
                  <a:lnTo>
                    <a:pt x="1013" y="502"/>
                  </a:lnTo>
                  <a:lnTo>
                    <a:pt x="1026" y="490"/>
                  </a:lnTo>
                  <a:lnTo>
                    <a:pt x="1039" y="477"/>
                  </a:lnTo>
                  <a:lnTo>
                    <a:pt x="1052" y="465"/>
                  </a:lnTo>
                  <a:lnTo>
                    <a:pt x="1065" y="446"/>
                  </a:lnTo>
                  <a:lnTo>
                    <a:pt x="1078" y="433"/>
                  </a:lnTo>
                  <a:lnTo>
                    <a:pt x="1091" y="414"/>
                  </a:lnTo>
                  <a:lnTo>
                    <a:pt x="1104" y="395"/>
                  </a:lnTo>
                  <a:lnTo>
                    <a:pt x="1117" y="377"/>
                  </a:lnTo>
                  <a:lnTo>
                    <a:pt x="1129" y="358"/>
                  </a:lnTo>
                  <a:lnTo>
                    <a:pt x="1142" y="339"/>
                  </a:lnTo>
                  <a:lnTo>
                    <a:pt x="1155" y="320"/>
                  </a:lnTo>
                  <a:lnTo>
                    <a:pt x="1168" y="295"/>
                  </a:lnTo>
                  <a:lnTo>
                    <a:pt x="1181" y="270"/>
                  </a:lnTo>
                  <a:lnTo>
                    <a:pt x="1194" y="245"/>
                  </a:lnTo>
                  <a:lnTo>
                    <a:pt x="1207" y="220"/>
                  </a:lnTo>
                  <a:lnTo>
                    <a:pt x="1220" y="194"/>
                  </a:lnTo>
                  <a:lnTo>
                    <a:pt x="1233" y="169"/>
                  </a:lnTo>
                  <a:lnTo>
                    <a:pt x="1246" y="138"/>
                  </a:lnTo>
                  <a:lnTo>
                    <a:pt x="1259" y="107"/>
                  </a:lnTo>
                  <a:lnTo>
                    <a:pt x="1271" y="75"/>
                  </a:lnTo>
                  <a:lnTo>
                    <a:pt x="1284" y="37"/>
                  </a:lnTo>
                  <a:lnTo>
                    <a:pt x="1304" y="0"/>
                  </a:lnTo>
                </a:path>
              </a:pathLst>
            </a:custGeom>
            <a:noFill/>
            <a:ln w="952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44049" name="Rectangle 42"/>
            <p:cNvSpPr>
              <a:spLocks noChangeArrowheads="1"/>
            </p:cNvSpPr>
            <p:nvPr/>
          </p:nvSpPr>
          <p:spPr bwMode="auto">
            <a:xfrm>
              <a:off x="4671" y="1913"/>
              <a:ext cx="128"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dirty="0"/>
            </a:p>
          </p:txBody>
        </p:sp>
        <p:sp>
          <p:nvSpPr>
            <p:cNvPr id="44050" name="Rectangle 43"/>
            <p:cNvSpPr>
              <a:spLocks noChangeArrowheads="1"/>
            </p:cNvSpPr>
            <p:nvPr/>
          </p:nvSpPr>
          <p:spPr bwMode="auto">
            <a:xfrm>
              <a:off x="4671" y="1866"/>
              <a:ext cx="124"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GB" altLang="en-US" sz="700" dirty="0">
                  <a:solidFill>
                    <a:srgbClr val="000000"/>
                  </a:solidFill>
                </a:rPr>
                <a:t>Time</a:t>
              </a:r>
              <a:endParaRPr lang="en-GB" altLang="en-US" dirty="0">
                <a:latin typeface="Times New Roman" panose="02020603050405020304" pitchFamily="18" charset="0"/>
              </a:endParaRPr>
            </a:p>
          </p:txBody>
        </p:sp>
        <p:sp>
          <p:nvSpPr>
            <p:cNvPr id="44051" name="Rectangle 44"/>
            <p:cNvSpPr>
              <a:spLocks noChangeArrowheads="1"/>
            </p:cNvSpPr>
            <p:nvPr/>
          </p:nvSpPr>
          <p:spPr bwMode="auto">
            <a:xfrm>
              <a:off x="4275" y="1834"/>
              <a:ext cx="2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GB" altLang="en-US" sz="600" dirty="0">
                  <a:solidFill>
                    <a:srgbClr val="000000"/>
                  </a:solidFill>
                </a:rPr>
                <a:t>0</a:t>
              </a:r>
              <a:endParaRPr lang="en-GB" altLang="en-US" dirty="0">
                <a:latin typeface="Times New Roman" panose="02020603050405020304" pitchFamily="18" charset="0"/>
              </a:endParaRPr>
            </a:p>
          </p:txBody>
        </p:sp>
        <p:sp>
          <p:nvSpPr>
            <p:cNvPr id="44052" name="Line 45"/>
            <p:cNvSpPr>
              <a:spLocks noChangeShapeType="1"/>
            </p:cNvSpPr>
            <p:nvPr/>
          </p:nvSpPr>
          <p:spPr bwMode="auto">
            <a:xfrm>
              <a:off x="4304" y="1798"/>
              <a:ext cx="854"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44053" name="Line 46"/>
            <p:cNvSpPr>
              <a:spLocks noChangeShapeType="1"/>
            </p:cNvSpPr>
            <p:nvPr/>
          </p:nvSpPr>
          <p:spPr bwMode="auto">
            <a:xfrm>
              <a:off x="4304" y="1789"/>
              <a:ext cx="1" cy="2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44054" name="Line 47"/>
            <p:cNvSpPr>
              <a:spLocks noChangeShapeType="1"/>
            </p:cNvSpPr>
            <p:nvPr/>
          </p:nvSpPr>
          <p:spPr bwMode="auto">
            <a:xfrm>
              <a:off x="4472" y="1789"/>
              <a:ext cx="1" cy="2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44055" name="Line 48"/>
            <p:cNvSpPr>
              <a:spLocks noChangeShapeType="1"/>
            </p:cNvSpPr>
            <p:nvPr/>
          </p:nvSpPr>
          <p:spPr bwMode="auto">
            <a:xfrm>
              <a:off x="4645" y="1789"/>
              <a:ext cx="1" cy="2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44056" name="Line 49"/>
            <p:cNvSpPr>
              <a:spLocks noChangeShapeType="1"/>
            </p:cNvSpPr>
            <p:nvPr/>
          </p:nvSpPr>
          <p:spPr bwMode="auto">
            <a:xfrm>
              <a:off x="4813" y="1789"/>
              <a:ext cx="1" cy="2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44057" name="Line 50"/>
            <p:cNvSpPr>
              <a:spLocks noChangeShapeType="1"/>
            </p:cNvSpPr>
            <p:nvPr/>
          </p:nvSpPr>
          <p:spPr bwMode="auto">
            <a:xfrm>
              <a:off x="4985" y="1789"/>
              <a:ext cx="1" cy="2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44058" name="Line 51"/>
            <p:cNvSpPr>
              <a:spLocks noChangeShapeType="1"/>
            </p:cNvSpPr>
            <p:nvPr/>
          </p:nvSpPr>
          <p:spPr bwMode="auto">
            <a:xfrm>
              <a:off x="5158" y="1789"/>
              <a:ext cx="1" cy="2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44059" name="Line 52"/>
            <p:cNvSpPr>
              <a:spLocks noChangeShapeType="1"/>
            </p:cNvSpPr>
            <p:nvPr/>
          </p:nvSpPr>
          <p:spPr bwMode="auto">
            <a:xfrm>
              <a:off x="4304" y="1108"/>
              <a:ext cx="1" cy="69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44060" name="Line 53"/>
            <p:cNvSpPr>
              <a:spLocks noChangeShapeType="1"/>
            </p:cNvSpPr>
            <p:nvPr/>
          </p:nvSpPr>
          <p:spPr bwMode="auto">
            <a:xfrm>
              <a:off x="4286" y="1798"/>
              <a:ext cx="2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44061" name="Line 54"/>
            <p:cNvSpPr>
              <a:spLocks noChangeShapeType="1"/>
            </p:cNvSpPr>
            <p:nvPr/>
          </p:nvSpPr>
          <p:spPr bwMode="auto">
            <a:xfrm>
              <a:off x="4286" y="1657"/>
              <a:ext cx="2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44062" name="Line 55"/>
            <p:cNvSpPr>
              <a:spLocks noChangeShapeType="1"/>
            </p:cNvSpPr>
            <p:nvPr/>
          </p:nvSpPr>
          <p:spPr bwMode="auto">
            <a:xfrm>
              <a:off x="4286" y="1519"/>
              <a:ext cx="2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44063" name="Line 56"/>
            <p:cNvSpPr>
              <a:spLocks noChangeShapeType="1"/>
            </p:cNvSpPr>
            <p:nvPr/>
          </p:nvSpPr>
          <p:spPr bwMode="auto">
            <a:xfrm>
              <a:off x="4286" y="1382"/>
              <a:ext cx="2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44064" name="Line 57"/>
            <p:cNvSpPr>
              <a:spLocks noChangeShapeType="1"/>
            </p:cNvSpPr>
            <p:nvPr/>
          </p:nvSpPr>
          <p:spPr bwMode="auto">
            <a:xfrm>
              <a:off x="4286" y="1245"/>
              <a:ext cx="2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44065" name="Line 58"/>
            <p:cNvSpPr>
              <a:spLocks noChangeShapeType="1"/>
            </p:cNvSpPr>
            <p:nvPr/>
          </p:nvSpPr>
          <p:spPr bwMode="auto">
            <a:xfrm>
              <a:off x="4286" y="1108"/>
              <a:ext cx="27"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grpSp>
      <p:pic>
        <p:nvPicPr>
          <p:cNvPr id="44039" name="Picture 59" descr="SD-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524000"/>
            <a:ext cx="4800600" cy="203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0" name="Line 60"/>
          <p:cNvSpPr>
            <a:spLocks noChangeShapeType="1"/>
          </p:cNvSpPr>
          <p:nvPr/>
        </p:nvSpPr>
        <p:spPr bwMode="auto">
          <a:xfrm>
            <a:off x="762000" y="1524000"/>
            <a:ext cx="6553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4041" name="Text Box 61"/>
          <p:cNvSpPr txBox="1">
            <a:spLocks noChangeArrowheads="1"/>
          </p:cNvSpPr>
          <p:nvPr/>
        </p:nvSpPr>
        <p:spPr bwMode="auto">
          <a:xfrm>
            <a:off x="762000" y="3581400"/>
            <a:ext cx="32083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GB" altLang="en-US" sz="1800" b="1" dirty="0"/>
              <a:t>Negative feedback behavior</a:t>
            </a:r>
          </a:p>
        </p:txBody>
      </p:sp>
      <p:pic>
        <p:nvPicPr>
          <p:cNvPr id="44042" name="Picture 62" descr="SD-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038600"/>
            <a:ext cx="4752975" cy="194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3" name="Date Placeholder 1"/>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BB368565-4AE0-457B-9DFD-2EB605A07615}" type="datetime1">
              <a:rPr lang="en-US" altLang="en-US" sz="1400"/>
              <a:pPr>
                <a:spcBef>
                  <a:spcPct val="0"/>
                </a:spcBef>
                <a:buFontTx/>
                <a:buNone/>
              </a:pPr>
              <a:t>7/17/2021</a:t>
            </a:fld>
            <a:endParaRPr lang="en-US" altLang="en-US" sz="1400" dirty="0"/>
          </a:p>
        </p:txBody>
      </p:sp>
      <p:sp>
        <p:nvSpPr>
          <p:cNvPr id="44044" name="Footer Placeholder 2"/>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a:t>CS3907-80/CS6444-10 Big Data &amp; Analytics</a:t>
            </a:r>
          </a:p>
        </p:txBody>
      </p:sp>
      <p:sp>
        <p:nvSpPr>
          <p:cNvPr id="44045" name="Slide Number Placeholder 3"/>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24EBC5E0-67B6-40D3-86D9-0169E2D3F5D1}" type="slidenum">
              <a:rPr lang="en-US" altLang="en-US" sz="1400" smtClean="0"/>
              <a:pPr>
                <a:spcBef>
                  <a:spcPct val="0"/>
                </a:spcBef>
                <a:buFontTx/>
                <a:buNone/>
              </a:pPr>
              <a:t>40</a:t>
            </a:fld>
            <a:endParaRPr lang="en-US" altLang="en-US" sz="1400" dirty="0" smtClean="0"/>
          </a:p>
        </p:txBody>
      </p:sp>
    </p:spTree>
    <p:extLst>
      <p:ext uri="{BB962C8B-B14F-4D97-AF65-F5344CB8AC3E}">
        <p14:creationId xmlns:p14="http://schemas.microsoft.com/office/powerpoint/2010/main" val="34925903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53670"/>
                                        </p:tgtEl>
                                        <p:attrNameLst>
                                          <p:attrName>style.visibility</p:attrName>
                                        </p:attrNameLst>
                                      </p:cBhvr>
                                      <p:to>
                                        <p:strVal val="visible"/>
                                      </p:to>
                                    </p:set>
                                    <p:animEffect transition="in" filter="wipe(left)">
                                      <p:cBhvr>
                                        <p:cTn id="7" dur="500"/>
                                        <p:tgtEl>
                                          <p:spTgt spid="453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en-US" b="1" dirty="0" smtClean="0"/>
              <a:t>System Dynamics Modeling</a:t>
            </a:r>
          </a:p>
        </p:txBody>
      </p:sp>
      <p:sp>
        <p:nvSpPr>
          <p:cNvPr id="46083" name="Rectangle 3"/>
          <p:cNvSpPr>
            <a:spLocks noGrp="1" noChangeArrowheads="1"/>
          </p:cNvSpPr>
          <p:nvPr>
            <p:ph type="body" sz="half" idx="1"/>
          </p:nvPr>
        </p:nvSpPr>
        <p:spPr/>
        <p:txBody>
          <a:bodyPr/>
          <a:lstStyle/>
          <a:p>
            <a:pPr eaLnBrk="1" hangingPunct="1"/>
            <a:r>
              <a:rPr lang="en-US" altLang="en-US" sz="1800" u="sng" dirty="0" smtClean="0"/>
              <a:t>Cause and Effect</a:t>
            </a:r>
            <a:r>
              <a:rPr lang="en-US" altLang="en-US" sz="1800" dirty="0" smtClean="0"/>
              <a:t>:</a:t>
            </a:r>
          </a:p>
          <a:p>
            <a:pPr lvl="1" eaLnBrk="1" hangingPunct="1"/>
            <a:r>
              <a:rPr lang="en-US" altLang="en-US" sz="1400" dirty="0" smtClean="0"/>
              <a:t>Identify a problem (Draw a picture!)</a:t>
            </a:r>
          </a:p>
          <a:p>
            <a:pPr lvl="1" eaLnBrk="1" hangingPunct="1"/>
            <a:r>
              <a:rPr lang="en-US" altLang="en-US" sz="1400" dirty="0" smtClean="0"/>
              <a:t>Develop a dynamic hypothesis explaining the cause of the problem </a:t>
            </a:r>
          </a:p>
          <a:p>
            <a:pPr lvl="1" eaLnBrk="1" hangingPunct="1"/>
            <a:r>
              <a:rPr lang="en-US" altLang="en-US" sz="1400" dirty="0" smtClean="0"/>
              <a:t>Create a basic structure of a causal graph</a:t>
            </a:r>
          </a:p>
          <a:p>
            <a:pPr lvl="1" eaLnBrk="1" hangingPunct="1"/>
            <a:r>
              <a:rPr lang="en-US" altLang="en-US" sz="1400" dirty="0" smtClean="0"/>
              <a:t>Augment the causal graph with more information</a:t>
            </a:r>
          </a:p>
          <a:p>
            <a:pPr eaLnBrk="1" hangingPunct="1"/>
            <a:r>
              <a:rPr lang="en-US" altLang="en-US" sz="1800" u="sng" dirty="0" smtClean="0"/>
              <a:t>Feedback</a:t>
            </a:r>
            <a:r>
              <a:rPr lang="en-US" altLang="en-US" sz="1800" dirty="0" smtClean="0"/>
              <a:t>:</a:t>
            </a:r>
          </a:p>
          <a:p>
            <a:pPr lvl="1" eaLnBrk="1" hangingPunct="1"/>
            <a:r>
              <a:rPr lang="en-US" altLang="en-US" sz="1400" dirty="0" smtClean="0"/>
              <a:t>Focus on feedback linkages among components of the system</a:t>
            </a:r>
          </a:p>
          <a:p>
            <a:pPr lvl="1" eaLnBrk="1" hangingPunct="1"/>
            <a:r>
              <a:rPr lang="en-US" altLang="en-US" sz="1400" dirty="0" smtClean="0"/>
              <a:t>Where the action is! Closed, causal feedback loops</a:t>
            </a:r>
          </a:p>
          <a:p>
            <a:pPr eaLnBrk="1" hangingPunct="1"/>
            <a:r>
              <a:rPr lang="en-US" altLang="en-US" sz="1800" u="sng" dirty="0" smtClean="0"/>
              <a:t>Boundaries</a:t>
            </a:r>
            <a:r>
              <a:rPr lang="en-US" altLang="en-US" sz="1800" dirty="0" smtClean="0"/>
              <a:t>:</a:t>
            </a:r>
          </a:p>
          <a:p>
            <a:pPr lvl="1" eaLnBrk="1" hangingPunct="1"/>
            <a:r>
              <a:rPr lang="en-US" altLang="en-US" sz="1400" dirty="0" smtClean="0"/>
              <a:t>Determining the appropriate boundaries for defining what is to be included within a system</a:t>
            </a:r>
          </a:p>
          <a:p>
            <a:pPr eaLnBrk="1" hangingPunct="1"/>
            <a:r>
              <a:rPr lang="en-US" altLang="en-US" sz="1600" b="1" u="sng" dirty="0" smtClean="0"/>
              <a:t>Tools:</a:t>
            </a:r>
            <a:r>
              <a:rPr lang="en-US" altLang="en-US" sz="1600" dirty="0" smtClean="0"/>
              <a:t> DYNAMO, VENSIM</a:t>
            </a:r>
          </a:p>
          <a:p>
            <a:pPr eaLnBrk="1" hangingPunct="1"/>
            <a:endParaRPr lang="en-US" altLang="en-US" sz="1400" dirty="0" smtClean="0"/>
          </a:p>
        </p:txBody>
      </p:sp>
      <p:grpSp>
        <p:nvGrpSpPr>
          <p:cNvPr id="46084" name="Group 4"/>
          <p:cNvGrpSpPr>
            <a:grpSpLocks/>
          </p:cNvGrpSpPr>
          <p:nvPr/>
        </p:nvGrpSpPr>
        <p:grpSpPr bwMode="auto">
          <a:xfrm>
            <a:off x="4876800" y="3352800"/>
            <a:ext cx="3657600" cy="1660525"/>
            <a:chOff x="2448" y="1968"/>
            <a:chExt cx="2880" cy="1670"/>
          </a:xfrm>
        </p:grpSpPr>
        <p:graphicFrame>
          <p:nvGraphicFramePr>
            <p:cNvPr id="46089" name="Object 5"/>
            <p:cNvGraphicFramePr>
              <a:graphicFrameLocks noChangeAspect="1"/>
            </p:cNvGraphicFramePr>
            <p:nvPr/>
          </p:nvGraphicFramePr>
          <p:xfrm>
            <a:off x="2448" y="1968"/>
            <a:ext cx="2880" cy="1670"/>
          </p:xfrm>
          <a:graphic>
            <a:graphicData uri="http://schemas.openxmlformats.org/presentationml/2006/ole">
              <mc:AlternateContent xmlns:mc="http://schemas.openxmlformats.org/markup-compatibility/2006">
                <mc:Choice xmlns:v="urn:schemas-microsoft-com:vml" Requires="v">
                  <p:oleObj spid="_x0000_s2066" name="Visio" r:id="rId4" imgW="2600116" imgH="1508196" progId="Visio.Drawing.11">
                    <p:embed/>
                  </p:oleObj>
                </mc:Choice>
                <mc:Fallback>
                  <p:oleObj name="Visio" r:id="rId4" imgW="2600116" imgH="1508196"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8" y="1968"/>
                          <a:ext cx="2880" cy="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090" name="Text Box 6"/>
            <p:cNvSpPr txBox="1">
              <a:spLocks noChangeArrowheads="1"/>
            </p:cNvSpPr>
            <p:nvPr/>
          </p:nvSpPr>
          <p:spPr bwMode="auto">
            <a:xfrm>
              <a:off x="4416" y="2303"/>
              <a:ext cx="292"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800" dirty="0">
                  <a:solidFill>
                    <a:schemeClr val="hlink"/>
                  </a:solidFill>
                  <a:latin typeface="Verdana" panose="020B0604030504040204" pitchFamily="34" charset="0"/>
                </a:rPr>
                <a:t>+</a:t>
              </a:r>
            </a:p>
          </p:txBody>
        </p:sp>
        <p:sp>
          <p:nvSpPr>
            <p:cNvPr id="46091" name="Text Box 7"/>
            <p:cNvSpPr txBox="1">
              <a:spLocks noChangeArrowheads="1"/>
            </p:cNvSpPr>
            <p:nvPr/>
          </p:nvSpPr>
          <p:spPr bwMode="auto">
            <a:xfrm>
              <a:off x="3168" y="3033"/>
              <a:ext cx="293"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800" dirty="0">
                  <a:solidFill>
                    <a:schemeClr val="hlink"/>
                  </a:solidFill>
                  <a:latin typeface="Verdana" panose="020B0604030504040204" pitchFamily="34" charset="0"/>
                </a:rPr>
                <a:t>+</a:t>
              </a:r>
            </a:p>
          </p:txBody>
        </p:sp>
        <p:grpSp>
          <p:nvGrpSpPr>
            <p:cNvPr id="46092" name="Group 8"/>
            <p:cNvGrpSpPr>
              <a:grpSpLocks/>
            </p:cNvGrpSpPr>
            <p:nvPr/>
          </p:nvGrpSpPr>
          <p:grpSpPr bwMode="auto">
            <a:xfrm>
              <a:off x="3696" y="2601"/>
              <a:ext cx="315" cy="378"/>
              <a:chOff x="3696" y="2793"/>
              <a:chExt cx="315" cy="378"/>
            </a:xfrm>
          </p:grpSpPr>
          <p:pic>
            <p:nvPicPr>
              <p:cNvPr id="46093"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6" y="2793"/>
                <a:ext cx="28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94" name="Text Box 10"/>
              <p:cNvSpPr txBox="1">
                <a:spLocks noChangeArrowheads="1"/>
              </p:cNvSpPr>
              <p:nvPr/>
            </p:nvSpPr>
            <p:spPr bwMode="auto">
              <a:xfrm>
                <a:off x="3718" y="2802"/>
                <a:ext cx="293"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800" dirty="0">
                    <a:solidFill>
                      <a:schemeClr val="hlink"/>
                    </a:solidFill>
                    <a:latin typeface="Verdana" panose="020B0604030504040204" pitchFamily="34" charset="0"/>
                  </a:rPr>
                  <a:t>+</a:t>
                </a:r>
              </a:p>
            </p:txBody>
          </p:sp>
        </p:grpSp>
      </p:grpSp>
      <p:pic>
        <p:nvPicPr>
          <p:cNvPr id="46085" name="Picture 11" descr="Sd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9200" y="1219200"/>
            <a:ext cx="33528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6" name="Line 12"/>
          <p:cNvSpPr>
            <a:spLocks noChangeShapeType="1"/>
          </p:cNvSpPr>
          <p:nvPr/>
        </p:nvSpPr>
        <p:spPr bwMode="auto">
          <a:xfrm>
            <a:off x="4267200" y="4114800"/>
            <a:ext cx="990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6087" name="Date Placeholder 1"/>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F790DF20-6BF4-4680-A8C2-D8CB4D8FC8A1}" type="datetime1">
              <a:rPr lang="en-US" altLang="en-US" sz="1400"/>
              <a:pPr>
                <a:spcBef>
                  <a:spcPct val="0"/>
                </a:spcBef>
                <a:buFontTx/>
                <a:buNone/>
              </a:pPr>
              <a:t>7/17/2021</a:t>
            </a:fld>
            <a:endParaRPr lang="en-US" altLang="en-US" sz="1400" dirty="0"/>
          </a:p>
        </p:txBody>
      </p:sp>
      <p:sp>
        <p:nvSpPr>
          <p:cNvPr id="46088" name="Footer Placeholder 2"/>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a:t>CS3907-80/CS6444-10 Big Data &amp; Analytics</a:t>
            </a:r>
          </a:p>
        </p:txBody>
      </p:sp>
    </p:spTree>
    <p:extLst>
      <p:ext uri="{BB962C8B-B14F-4D97-AF65-F5344CB8AC3E}">
        <p14:creationId xmlns:p14="http://schemas.microsoft.com/office/powerpoint/2010/main" val="70954981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en-US" dirty="0" smtClean="0"/>
              <a:t>Causal Loops - I</a:t>
            </a:r>
          </a:p>
        </p:txBody>
      </p:sp>
      <p:sp>
        <p:nvSpPr>
          <p:cNvPr id="48131" name="Rectangle 3"/>
          <p:cNvSpPr>
            <a:spLocks noGrp="1" noChangeArrowheads="1"/>
          </p:cNvSpPr>
          <p:nvPr>
            <p:ph type="body" idx="1"/>
          </p:nvPr>
        </p:nvSpPr>
        <p:spPr>
          <a:xfrm>
            <a:off x="457200" y="1219200"/>
            <a:ext cx="8229600" cy="1981200"/>
          </a:xfrm>
        </p:spPr>
        <p:txBody>
          <a:bodyPr/>
          <a:lstStyle/>
          <a:p>
            <a:pPr eaLnBrk="1" hangingPunct="1"/>
            <a:r>
              <a:rPr lang="en-US" altLang="en-US" sz="1800" dirty="0" smtClean="0"/>
              <a:t>Represent the feedback structure of systems</a:t>
            </a:r>
          </a:p>
          <a:p>
            <a:pPr lvl="1" eaLnBrk="1" hangingPunct="1"/>
            <a:r>
              <a:rPr lang="en-US" altLang="en-US" sz="1400" dirty="0" smtClean="0"/>
              <a:t>The hypotheses about the causes of dynamics</a:t>
            </a:r>
          </a:p>
          <a:p>
            <a:pPr lvl="1" eaLnBrk="1" hangingPunct="1"/>
            <a:r>
              <a:rPr lang="en-US" altLang="en-US" sz="1400" dirty="0" smtClean="0"/>
              <a:t>The important feedbacks</a:t>
            </a:r>
          </a:p>
          <a:p>
            <a:pPr eaLnBrk="1" hangingPunct="1"/>
            <a:r>
              <a:rPr lang="en-US" altLang="en-US" sz="1800" dirty="0" smtClean="0"/>
              <a:t>Signing: Add a ‘+’ or a ‘–’ sign at each arrowhead to convey more information</a:t>
            </a:r>
          </a:p>
          <a:p>
            <a:pPr lvl="1" eaLnBrk="1" hangingPunct="1"/>
            <a:r>
              <a:rPr lang="en-US" altLang="en-US" sz="1200" dirty="0" smtClean="0"/>
              <a:t>A ‘+’ is used </a:t>
            </a:r>
            <a:r>
              <a:rPr lang="en-US" altLang="en-US" sz="1200" i="1" dirty="0" smtClean="0"/>
              <a:t>if the cause increase, the effect increases</a:t>
            </a:r>
            <a:r>
              <a:rPr lang="en-US" altLang="en-US" sz="1200" dirty="0" smtClean="0"/>
              <a:t> and </a:t>
            </a:r>
            <a:r>
              <a:rPr lang="en-US" altLang="en-US" sz="1200" i="1" dirty="0" smtClean="0"/>
              <a:t>if the cause decrease, the effect decreases</a:t>
            </a:r>
          </a:p>
          <a:p>
            <a:pPr lvl="1" eaLnBrk="1" hangingPunct="1"/>
            <a:r>
              <a:rPr lang="en-US" altLang="en-US" sz="1200" dirty="0" smtClean="0"/>
              <a:t>A ‘-’ is used </a:t>
            </a:r>
            <a:r>
              <a:rPr lang="en-US" altLang="en-US" sz="1200" i="1" dirty="0" smtClean="0"/>
              <a:t>if the cause increases, the effect decreases</a:t>
            </a:r>
            <a:r>
              <a:rPr lang="en-US" altLang="en-US" sz="1200" dirty="0" smtClean="0"/>
              <a:t> and </a:t>
            </a:r>
            <a:r>
              <a:rPr lang="en-US" altLang="en-US" sz="1200" i="1" dirty="0" smtClean="0"/>
              <a:t>if the cause decreases, the effect increases</a:t>
            </a:r>
            <a:endParaRPr lang="en-US" altLang="en-US" dirty="0" smtClean="0"/>
          </a:p>
        </p:txBody>
      </p:sp>
      <p:graphicFrame>
        <p:nvGraphicFramePr>
          <p:cNvPr id="457732" name="Object 4"/>
          <p:cNvGraphicFramePr>
            <a:graphicFrameLocks noChangeAspect="1"/>
          </p:cNvGraphicFramePr>
          <p:nvPr/>
        </p:nvGraphicFramePr>
        <p:xfrm>
          <a:off x="838200" y="3200400"/>
          <a:ext cx="6904038" cy="1524000"/>
        </p:xfrm>
        <a:graphic>
          <a:graphicData uri="http://schemas.openxmlformats.org/presentationml/2006/ole">
            <mc:AlternateContent xmlns:mc="http://schemas.openxmlformats.org/markup-compatibility/2006">
              <mc:Choice xmlns:v="urn:schemas-microsoft-com:vml" Requires="v">
                <p:oleObj spid="_x0000_s3106" name="Visio" r:id="rId4" imgW="6767826" imgH="1756370" progId="Visio.Drawing.11">
                  <p:embed/>
                </p:oleObj>
              </mc:Choice>
              <mc:Fallback>
                <p:oleObj name="Visio" r:id="rId4" imgW="6767826" imgH="175637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3200400"/>
                        <a:ext cx="6904038"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7733" name="Text Box 5"/>
          <p:cNvSpPr txBox="1">
            <a:spLocks noChangeArrowheads="1"/>
          </p:cNvSpPr>
          <p:nvPr/>
        </p:nvSpPr>
        <p:spPr bwMode="auto">
          <a:xfrm>
            <a:off x="457200" y="3948113"/>
            <a:ext cx="24384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200" dirty="0">
                <a:latin typeface="Verdana" panose="020B0604030504040204" pitchFamily="34" charset="0"/>
              </a:rPr>
              <a:t>The more tired I am</a:t>
            </a:r>
          </a:p>
          <a:p>
            <a:pPr>
              <a:spcBef>
                <a:spcPct val="50000"/>
              </a:spcBef>
              <a:buFontTx/>
              <a:buNone/>
            </a:pPr>
            <a:r>
              <a:rPr lang="en-US" altLang="en-US" sz="1200" dirty="0">
                <a:latin typeface="Verdana" panose="020B0604030504040204" pitchFamily="34" charset="0"/>
              </a:rPr>
              <a:t>The more I sleep</a:t>
            </a:r>
          </a:p>
        </p:txBody>
      </p:sp>
      <p:sp>
        <p:nvSpPr>
          <p:cNvPr id="457734" name="Text Box 6"/>
          <p:cNvSpPr txBox="1">
            <a:spLocks noChangeArrowheads="1"/>
          </p:cNvSpPr>
          <p:nvPr/>
        </p:nvSpPr>
        <p:spPr bwMode="auto">
          <a:xfrm>
            <a:off x="1143000" y="3352800"/>
            <a:ext cx="5334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200" dirty="0">
                <a:latin typeface="Verdana" panose="020B0604030504040204" pitchFamily="34" charset="0"/>
              </a:rPr>
              <a:t>The more I sleep		The less tired I am</a:t>
            </a:r>
          </a:p>
        </p:txBody>
      </p:sp>
      <p:sp>
        <p:nvSpPr>
          <p:cNvPr id="457735" name="Text Box 7"/>
          <p:cNvSpPr txBox="1">
            <a:spLocks noChangeArrowheads="1"/>
          </p:cNvSpPr>
          <p:nvPr/>
        </p:nvSpPr>
        <p:spPr bwMode="auto">
          <a:xfrm>
            <a:off x="3962400" y="3733800"/>
            <a:ext cx="24384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200" dirty="0">
                <a:latin typeface="Verdana" panose="020B0604030504040204" pitchFamily="34" charset="0"/>
              </a:rPr>
              <a:t>The less tired I am</a:t>
            </a:r>
          </a:p>
          <a:p>
            <a:pPr>
              <a:spcBef>
                <a:spcPct val="50000"/>
              </a:spcBef>
              <a:buFontTx/>
              <a:buNone/>
            </a:pPr>
            <a:r>
              <a:rPr lang="en-US" altLang="en-US" sz="1200" dirty="0">
                <a:latin typeface="Verdana" panose="020B0604030504040204" pitchFamily="34" charset="0"/>
              </a:rPr>
              <a:t>     The less I sleep</a:t>
            </a:r>
          </a:p>
        </p:txBody>
      </p:sp>
      <p:sp>
        <p:nvSpPr>
          <p:cNvPr id="457736" name="Text Box 8"/>
          <p:cNvSpPr txBox="1">
            <a:spLocks noChangeArrowheads="1"/>
          </p:cNvSpPr>
          <p:nvPr/>
        </p:nvSpPr>
        <p:spPr bwMode="auto">
          <a:xfrm>
            <a:off x="4572000" y="4343400"/>
            <a:ext cx="4038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200" dirty="0">
                <a:latin typeface="Verdana" panose="020B0604030504040204" pitchFamily="34" charset="0"/>
              </a:rPr>
              <a:t>The less I sleep	The more tired I am</a:t>
            </a:r>
          </a:p>
        </p:txBody>
      </p:sp>
      <p:graphicFrame>
        <p:nvGraphicFramePr>
          <p:cNvPr id="48137" name="Object 9"/>
          <p:cNvGraphicFramePr>
            <a:graphicFrameLocks noChangeAspect="1"/>
          </p:cNvGraphicFramePr>
          <p:nvPr/>
        </p:nvGraphicFramePr>
        <p:xfrm>
          <a:off x="1143000" y="4343400"/>
          <a:ext cx="4038600" cy="1819275"/>
        </p:xfrm>
        <a:graphic>
          <a:graphicData uri="http://schemas.openxmlformats.org/presentationml/2006/ole">
            <mc:AlternateContent xmlns:mc="http://schemas.openxmlformats.org/markup-compatibility/2006">
              <mc:Choice xmlns:v="urn:schemas-microsoft-com:vml" Requires="v">
                <p:oleObj spid="_x0000_s3107" name="Visio" r:id="rId6" imgW="2600116" imgH="1171516" progId="Visio.Drawing.11">
                  <p:embed/>
                </p:oleObj>
              </mc:Choice>
              <mc:Fallback>
                <p:oleObj name="Visio" r:id="rId6" imgW="2600116" imgH="1171516"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4343400"/>
                        <a:ext cx="4038600"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7738" name="Text Box 10"/>
          <p:cNvSpPr txBox="1">
            <a:spLocks noChangeArrowheads="1"/>
          </p:cNvSpPr>
          <p:nvPr/>
        </p:nvSpPr>
        <p:spPr bwMode="auto">
          <a:xfrm>
            <a:off x="4038600" y="4800600"/>
            <a:ext cx="371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800" dirty="0">
                <a:solidFill>
                  <a:schemeClr val="hlink"/>
                </a:solidFill>
                <a:latin typeface="Verdana" panose="020B0604030504040204" pitchFamily="34" charset="0"/>
              </a:rPr>
              <a:t>+</a:t>
            </a:r>
          </a:p>
        </p:txBody>
      </p:sp>
      <p:sp>
        <p:nvSpPr>
          <p:cNvPr id="457739" name="Text Box 11"/>
          <p:cNvSpPr txBox="1">
            <a:spLocks noChangeArrowheads="1"/>
          </p:cNvSpPr>
          <p:nvPr/>
        </p:nvSpPr>
        <p:spPr bwMode="auto">
          <a:xfrm>
            <a:off x="1905000" y="5410200"/>
            <a:ext cx="2873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800" dirty="0">
                <a:solidFill>
                  <a:schemeClr val="hlink"/>
                </a:solidFill>
                <a:latin typeface="Verdana" panose="020B0604030504040204" pitchFamily="34" charset="0"/>
              </a:rPr>
              <a:t>-</a:t>
            </a:r>
          </a:p>
        </p:txBody>
      </p:sp>
      <p:grpSp>
        <p:nvGrpSpPr>
          <p:cNvPr id="457740" name="Group 12"/>
          <p:cNvGrpSpPr>
            <a:grpSpLocks/>
          </p:cNvGrpSpPr>
          <p:nvPr/>
        </p:nvGrpSpPr>
        <p:grpSpPr bwMode="auto">
          <a:xfrm>
            <a:off x="2971800" y="5105400"/>
            <a:ext cx="369888" cy="373063"/>
            <a:chOff x="2748" y="3090"/>
            <a:chExt cx="294" cy="314"/>
          </a:xfrm>
        </p:grpSpPr>
        <p:pic>
          <p:nvPicPr>
            <p:cNvPr id="48145"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8" y="3090"/>
              <a:ext cx="294"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46" name="Text Box 14"/>
            <p:cNvSpPr txBox="1">
              <a:spLocks noChangeArrowheads="1"/>
            </p:cNvSpPr>
            <p:nvPr/>
          </p:nvSpPr>
          <p:spPr bwMode="auto">
            <a:xfrm>
              <a:off x="2802" y="3095"/>
              <a:ext cx="229"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800" dirty="0">
                  <a:solidFill>
                    <a:schemeClr val="hlink"/>
                  </a:solidFill>
                  <a:latin typeface="Verdana" panose="020B0604030504040204" pitchFamily="34" charset="0"/>
                </a:rPr>
                <a:t>-</a:t>
              </a:r>
            </a:p>
          </p:txBody>
        </p:sp>
      </p:grpSp>
      <p:sp>
        <p:nvSpPr>
          <p:cNvPr id="48141" name="Text Box 15"/>
          <p:cNvSpPr txBox="1">
            <a:spLocks noChangeArrowheads="1"/>
          </p:cNvSpPr>
          <p:nvPr/>
        </p:nvSpPr>
        <p:spPr bwMode="auto">
          <a:xfrm>
            <a:off x="4860925" y="4989513"/>
            <a:ext cx="27257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dirty="0"/>
              <a:t>Negative Feedback Loop</a:t>
            </a:r>
          </a:p>
        </p:txBody>
      </p:sp>
      <p:sp>
        <p:nvSpPr>
          <p:cNvPr id="48142" name="Date Placeholder 1"/>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413E4B4E-6FCF-41B4-B706-0074D6344E15}" type="datetime1">
              <a:rPr lang="en-US" altLang="en-US" sz="1400"/>
              <a:pPr>
                <a:spcBef>
                  <a:spcPct val="0"/>
                </a:spcBef>
                <a:buFontTx/>
                <a:buNone/>
              </a:pPr>
              <a:t>7/17/2021</a:t>
            </a:fld>
            <a:endParaRPr lang="en-US" altLang="en-US" sz="1400" dirty="0"/>
          </a:p>
        </p:txBody>
      </p:sp>
      <p:sp>
        <p:nvSpPr>
          <p:cNvPr id="48143" name="Footer Placeholder 2"/>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a:t>CS3907-80/CS6444-10 Big Data &amp; Analytics</a:t>
            </a:r>
          </a:p>
        </p:txBody>
      </p:sp>
      <p:sp>
        <p:nvSpPr>
          <p:cNvPr id="48144" name="Slide Number Placeholder 3"/>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AEF10CFF-8D76-4BD0-8CC4-3125838A105A}" type="slidenum">
              <a:rPr lang="en-US" altLang="en-US" sz="1400" smtClean="0"/>
              <a:pPr>
                <a:spcBef>
                  <a:spcPct val="0"/>
                </a:spcBef>
                <a:buFontTx/>
                <a:buNone/>
              </a:pPr>
              <a:t>42</a:t>
            </a:fld>
            <a:endParaRPr lang="en-US" altLang="en-US" sz="1400" dirty="0" smtClean="0"/>
          </a:p>
        </p:txBody>
      </p:sp>
    </p:spTree>
    <p:extLst>
      <p:ext uri="{BB962C8B-B14F-4D97-AF65-F5344CB8AC3E}">
        <p14:creationId xmlns:p14="http://schemas.microsoft.com/office/powerpoint/2010/main" val="32642824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773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773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773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773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5773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773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773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6" presetClass="emph" presetSubtype="0" fill="hold" grpId="1" nodeType="clickEffect">
                                  <p:stCondLst>
                                    <p:cond delay="0"/>
                                  </p:stCondLst>
                                  <p:childTnLst>
                                    <p:animScale>
                                      <p:cBhvr>
                                        <p:cTn id="34" dur="2000" fill="hold"/>
                                        <p:tgtEl>
                                          <p:spTgt spid="457738"/>
                                        </p:tgtEl>
                                      </p:cBhvr>
                                      <p:by x="150000" y="150000"/>
                                    </p:animScale>
                                  </p:childTnLst>
                                </p:cTn>
                              </p:par>
                            </p:childTnLst>
                          </p:cTn>
                        </p:par>
                      </p:childTnLst>
                    </p:cTn>
                  </p:par>
                  <p:par>
                    <p:cTn id="35" fill="hold" nodeType="clickPar">
                      <p:stCondLst>
                        <p:cond delay="indefinite"/>
                      </p:stCondLst>
                      <p:childTnLst>
                        <p:par>
                          <p:cTn id="36" fill="hold" nodeType="withGroup">
                            <p:stCondLst>
                              <p:cond delay="0"/>
                            </p:stCondLst>
                            <p:childTnLst>
                              <p:par>
                                <p:cTn id="37" presetID="6" presetClass="emph" presetSubtype="0" fill="hold" grpId="1" nodeType="clickEffect">
                                  <p:stCondLst>
                                    <p:cond delay="0"/>
                                  </p:stCondLst>
                                  <p:childTnLst>
                                    <p:animScale>
                                      <p:cBhvr>
                                        <p:cTn id="38" dur="2000" fill="hold"/>
                                        <p:tgtEl>
                                          <p:spTgt spid="457739"/>
                                        </p:tgtEl>
                                      </p:cBhvr>
                                      <p:by x="150000" y="150000"/>
                                    </p:animScale>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4577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33" grpId="0"/>
      <p:bldP spid="457734" grpId="0"/>
      <p:bldP spid="457735" grpId="0"/>
      <p:bldP spid="457736" grpId="0"/>
      <p:bldP spid="457738" grpId="0"/>
      <p:bldP spid="457738" grpId="1"/>
      <p:bldP spid="457739" grpId="0"/>
      <p:bldP spid="457739"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en-US" b="1" dirty="0" smtClean="0"/>
              <a:t>Causal Loops - II</a:t>
            </a:r>
          </a:p>
        </p:txBody>
      </p:sp>
      <p:sp>
        <p:nvSpPr>
          <p:cNvPr id="50179" name="Rectangle 3"/>
          <p:cNvSpPr>
            <a:spLocks noGrp="1" noChangeArrowheads="1"/>
          </p:cNvSpPr>
          <p:nvPr>
            <p:ph type="body" sz="half" idx="1"/>
          </p:nvPr>
        </p:nvSpPr>
        <p:spPr/>
        <p:txBody>
          <a:bodyPr/>
          <a:lstStyle/>
          <a:p>
            <a:pPr eaLnBrk="1" hangingPunct="1"/>
            <a:r>
              <a:rPr lang="en-US" altLang="en-US" sz="1700" dirty="0" smtClean="0"/>
              <a:t>Positive feedback loops</a:t>
            </a:r>
          </a:p>
          <a:p>
            <a:pPr lvl="1" eaLnBrk="1" hangingPunct="1"/>
            <a:r>
              <a:rPr lang="en-US" altLang="en-US" sz="1400" dirty="0" smtClean="0"/>
              <a:t>Have an even number of ‘–’ signs</a:t>
            </a:r>
          </a:p>
          <a:p>
            <a:pPr lvl="1" eaLnBrk="1" hangingPunct="1"/>
            <a:r>
              <a:rPr lang="en-US" altLang="en-US" sz="1400" dirty="0" smtClean="0"/>
              <a:t>Some quantity increase, a “snowball” effect takes over and that quantity continues to increase</a:t>
            </a:r>
          </a:p>
          <a:p>
            <a:pPr lvl="1" eaLnBrk="1" hangingPunct="1"/>
            <a:r>
              <a:rPr lang="en-US" altLang="en-US" sz="1400" dirty="0" smtClean="0"/>
              <a:t>The “snowball” effect can also work in reverse</a:t>
            </a:r>
          </a:p>
          <a:p>
            <a:pPr lvl="1" eaLnBrk="1" hangingPunct="1"/>
            <a:r>
              <a:rPr lang="en-US" altLang="ko-KR" sz="1400" dirty="0" smtClean="0">
                <a:ea typeface="Gulim" pitchFamily="34" charset="-127"/>
              </a:rPr>
              <a:t>Generate behaviors of growth, amplify, deviation, and reinforce</a:t>
            </a:r>
          </a:p>
          <a:p>
            <a:pPr lvl="1" eaLnBrk="1" hangingPunct="1"/>
            <a:r>
              <a:rPr lang="en-US" altLang="en-US" sz="1400" dirty="0" smtClean="0"/>
              <a:t>Notation: place         symbol in the center of the loop</a:t>
            </a:r>
          </a:p>
          <a:p>
            <a:pPr eaLnBrk="1" hangingPunct="1"/>
            <a:r>
              <a:rPr lang="en-US" altLang="en-US" sz="1700" dirty="0" smtClean="0"/>
              <a:t>Negative feedback loops </a:t>
            </a:r>
          </a:p>
          <a:p>
            <a:pPr lvl="1" eaLnBrk="1" hangingPunct="1"/>
            <a:r>
              <a:rPr lang="en-US" altLang="en-US" sz="1400" dirty="0" smtClean="0"/>
              <a:t>Have an odd number of “–” signs</a:t>
            </a:r>
            <a:endParaRPr lang="en-US" altLang="ko-KR" sz="1400" dirty="0" smtClean="0">
              <a:ea typeface="Gulim" pitchFamily="34" charset="-127"/>
            </a:endParaRPr>
          </a:p>
          <a:p>
            <a:pPr lvl="1" eaLnBrk="1" hangingPunct="1"/>
            <a:r>
              <a:rPr lang="en-US" altLang="en-US" sz="1400" dirty="0" smtClean="0">
                <a:ea typeface="Gulim" pitchFamily="34" charset="-127"/>
              </a:rPr>
              <a:t>Tend to produce </a:t>
            </a:r>
            <a:r>
              <a:rPr lang="en-US" altLang="en-US" sz="1400" dirty="0" smtClean="0">
                <a:latin typeface="Verdana" panose="020B0604030504040204" pitchFamily="34" charset="0"/>
                <a:ea typeface="Gulim" pitchFamily="34" charset="-127"/>
              </a:rPr>
              <a:t>“</a:t>
            </a:r>
            <a:r>
              <a:rPr lang="en-US" altLang="en-US" sz="1400" dirty="0" smtClean="0">
                <a:ea typeface="Gulim" pitchFamily="34" charset="-127"/>
              </a:rPr>
              <a:t>stable</a:t>
            </a:r>
            <a:r>
              <a:rPr lang="en-US" altLang="en-US" sz="1400" dirty="0" smtClean="0">
                <a:latin typeface="Verdana" panose="020B0604030504040204" pitchFamily="34" charset="0"/>
                <a:ea typeface="Gulim" pitchFamily="34" charset="-127"/>
              </a:rPr>
              <a:t>”</a:t>
            </a:r>
            <a:r>
              <a:rPr lang="en-US" altLang="en-US" sz="1400" dirty="0" smtClean="0">
                <a:ea typeface="Gulim" pitchFamily="34" charset="-127"/>
              </a:rPr>
              <a:t>, </a:t>
            </a:r>
            <a:r>
              <a:rPr lang="en-US" altLang="en-US" sz="1400" dirty="0" smtClean="0">
                <a:latin typeface="Verdana" panose="020B0604030504040204" pitchFamily="34" charset="0"/>
                <a:ea typeface="Gulim" pitchFamily="34" charset="-127"/>
              </a:rPr>
              <a:t>“</a:t>
            </a:r>
            <a:r>
              <a:rPr lang="en-US" altLang="en-US" sz="1400" dirty="0" smtClean="0">
                <a:ea typeface="Gulim" pitchFamily="34" charset="-127"/>
              </a:rPr>
              <a:t>balance</a:t>
            </a:r>
            <a:r>
              <a:rPr lang="en-US" altLang="en-US" sz="1400" dirty="0" smtClean="0">
                <a:latin typeface="Verdana" panose="020B0604030504040204" pitchFamily="34" charset="0"/>
                <a:ea typeface="Gulim" pitchFamily="34" charset="-127"/>
              </a:rPr>
              <a:t>”</a:t>
            </a:r>
            <a:r>
              <a:rPr lang="en-US" altLang="en-US" sz="1400" dirty="0" smtClean="0">
                <a:ea typeface="Gulim" pitchFamily="34" charset="-127"/>
              </a:rPr>
              <a:t>, </a:t>
            </a:r>
            <a:r>
              <a:rPr lang="en-US" altLang="en-US" sz="1400" dirty="0" smtClean="0">
                <a:latin typeface="Verdana" panose="020B0604030504040204" pitchFamily="34" charset="0"/>
                <a:ea typeface="Gulim" pitchFamily="34" charset="-127"/>
              </a:rPr>
              <a:t>“</a:t>
            </a:r>
            <a:r>
              <a:rPr lang="en-US" altLang="en-US" sz="1400" dirty="0" smtClean="0">
                <a:ea typeface="Gulim" pitchFamily="34" charset="-127"/>
              </a:rPr>
              <a:t>equilibrium</a:t>
            </a:r>
            <a:r>
              <a:rPr lang="en-US" altLang="en-US" sz="1400" dirty="0" smtClean="0">
                <a:latin typeface="Verdana" panose="020B0604030504040204" pitchFamily="34" charset="0"/>
                <a:ea typeface="Gulim" pitchFamily="34" charset="-127"/>
              </a:rPr>
              <a:t>”</a:t>
            </a:r>
            <a:r>
              <a:rPr lang="en-US" altLang="en-US" sz="1400" dirty="0" smtClean="0">
                <a:ea typeface="Gulim" pitchFamily="34" charset="-127"/>
              </a:rPr>
              <a:t> and </a:t>
            </a:r>
            <a:r>
              <a:rPr lang="en-US" altLang="en-US" sz="1400" dirty="0" smtClean="0">
                <a:latin typeface="Verdana" panose="020B0604030504040204" pitchFamily="34" charset="0"/>
                <a:ea typeface="Gulim" pitchFamily="34" charset="-127"/>
              </a:rPr>
              <a:t>“</a:t>
            </a:r>
            <a:r>
              <a:rPr lang="en-US" altLang="en-US" sz="1400" dirty="0" smtClean="0">
                <a:ea typeface="Gulim" pitchFamily="34" charset="-127"/>
              </a:rPr>
              <a:t>goal-seeking</a:t>
            </a:r>
            <a:r>
              <a:rPr lang="en-US" altLang="en-US" sz="1400" dirty="0" smtClean="0">
                <a:latin typeface="Verdana" panose="020B0604030504040204" pitchFamily="34" charset="0"/>
                <a:ea typeface="Gulim" pitchFamily="34" charset="-127"/>
              </a:rPr>
              <a:t>”</a:t>
            </a:r>
            <a:r>
              <a:rPr lang="en-US" altLang="en-US" sz="1400" dirty="0" smtClean="0">
                <a:ea typeface="Gulim" pitchFamily="34" charset="-127"/>
              </a:rPr>
              <a:t> behavior over time</a:t>
            </a:r>
          </a:p>
          <a:p>
            <a:pPr lvl="1" eaLnBrk="1" hangingPunct="1"/>
            <a:r>
              <a:rPr lang="en-US" altLang="en-US" sz="1400" dirty="0" smtClean="0">
                <a:ea typeface="Gulim" pitchFamily="34" charset="-127"/>
              </a:rPr>
              <a:t>Notation: place          symbol in the center of the loop</a:t>
            </a:r>
          </a:p>
          <a:p>
            <a:pPr eaLnBrk="1" hangingPunct="1"/>
            <a:endParaRPr lang="en-US" altLang="en-US" sz="1400" dirty="0" smtClean="0"/>
          </a:p>
        </p:txBody>
      </p:sp>
      <p:grpSp>
        <p:nvGrpSpPr>
          <p:cNvPr id="50180" name="Group 4"/>
          <p:cNvGrpSpPr>
            <a:grpSpLocks/>
          </p:cNvGrpSpPr>
          <p:nvPr/>
        </p:nvGrpSpPr>
        <p:grpSpPr bwMode="auto">
          <a:xfrm>
            <a:off x="2514600" y="3352800"/>
            <a:ext cx="381000" cy="369888"/>
            <a:chOff x="1536" y="2398"/>
            <a:chExt cx="240" cy="233"/>
          </a:xfrm>
        </p:grpSpPr>
        <p:pic>
          <p:nvPicPr>
            <p:cNvPr id="5019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6" y="2398"/>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98" name="Text Box 6"/>
            <p:cNvSpPr txBox="1">
              <a:spLocks noChangeArrowheads="1"/>
            </p:cNvSpPr>
            <p:nvPr/>
          </p:nvSpPr>
          <p:spPr bwMode="auto">
            <a:xfrm>
              <a:off x="1546" y="2407"/>
              <a:ext cx="20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a:solidFill>
                    <a:schemeClr val="hlink"/>
                  </a:solidFill>
                  <a:latin typeface="Verdana" panose="020B0604030504040204" pitchFamily="34" charset="0"/>
                </a:rPr>
                <a:t>+</a:t>
              </a:r>
            </a:p>
          </p:txBody>
        </p:sp>
      </p:grpSp>
      <p:grpSp>
        <p:nvGrpSpPr>
          <p:cNvPr id="50181" name="Group 7"/>
          <p:cNvGrpSpPr>
            <a:grpSpLocks/>
          </p:cNvGrpSpPr>
          <p:nvPr/>
        </p:nvGrpSpPr>
        <p:grpSpPr bwMode="auto">
          <a:xfrm>
            <a:off x="2590800" y="5105400"/>
            <a:ext cx="381000" cy="369888"/>
            <a:chOff x="1622" y="3879"/>
            <a:chExt cx="240" cy="233"/>
          </a:xfrm>
        </p:grpSpPr>
        <p:pic>
          <p:nvPicPr>
            <p:cNvPr id="5019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2" y="3879"/>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96" name="Text Box 9"/>
            <p:cNvSpPr txBox="1">
              <a:spLocks noChangeArrowheads="1"/>
            </p:cNvSpPr>
            <p:nvPr/>
          </p:nvSpPr>
          <p:spPr bwMode="auto">
            <a:xfrm>
              <a:off x="1653" y="3888"/>
              <a:ext cx="16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a:solidFill>
                    <a:schemeClr val="hlink"/>
                  </a:solidFill>
                  <a:latin typeface="Verdana" panose="020B0604030504040204" pitchFamily="34" charset="0"/>
                </a:rPr>
                <a:t>-</a:t>
              </a:r>
            </a:p>
          </p:txBody>
        </p:sp>
      </p:grpSp>
      <p:graphicFrame>
        <p:nvGraphicFramePr>
          <p:cNvPr id="459786" name="Object 10"/>
          <p:cNvGraphicFramePr>
            <a:graphicFrameLocks noChangeAspect="1"/>
          </p:cNvGraphicFramePr>
          <p:nvPr/>
        </p:nvGraphicFramePr>
        <p:xfrm>
          <a:off x="4572000" y="1219200"/>
          <a:ext cx="3009900" cy="2959100"/>
        </p:xfrm>
        <a:graphic>
          <a:graphicData uri="http://schemas.openxmlformats.org/presentationml/2006/ole">
            <mc:AlternateContent xmlns:mc="http://schemas.openxmlformats.org/markup-compatibility/2006">
              <mc:Choice xmlns:v="urn:schemas-microsoft-com:vml" Requires="v">
                <p:oleObj spid="_x0000_s4130" name="Visio" r:id="rId5" imgW="3034976" imgH="2446709" progId="Visio.Drawing.11">
                  <p:embed/>
                </p:oleObj>
              </mc:Choice>
              <mc:Fallback>
                <p:oleObj name="Visio" r:id="rId5" imgW="3034976" imgH="2446709"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1219200"/>
                        <a:ext cx="3009900" cy="29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9787" name="Text Box 11"/>
          <p:cNvSpPr txBox="1">
            <a:spLocks noChangeArrowheads="1"/>
          </p:cNvSpPr>
          <p:nvPr/>
        </p:nvSpPr>
        <p:spPr bwMode="auto">
          <a:xfrm>
            <a:off x="5334000" y="2438400"/>
            <a:ext cx="2895600"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400" dirty="0">
                <a:latin typeface="Verdana" panose="020B0604030504040204" pitchFamily="34" charset="0"/>
              </a:rPr>
              <a:t>   The better I perform</a:t>
            </a:r>
          </a:p>
          <a:p>
            <a:pPr>
              <a:spcBef>
                <a:spcPct val="50000"/>
              </a:spcBef>
              <a:buFontTx/>
              <a:buNone/>
            </a:pPr>
            <a:r>
              <a:rPr lang="en-US" altLang="en-US" sz="1400" dirty="0">
                <a:latin typeface="Verdana" panose="020B0604030504040204" pitchFamily="34" charset="0"/>
              </a:rPr>
              <a:t>The more salary I get</a:t>
            </a:r>
          </a:p>
        </p:txBody>
      </p:sp>
      <p:sp>
        <p:nvSpPr>
          <p:cNvPr id="459788" name="Text Box 12"/>
          <p:cNvSpPr txBox="1">
            <a:spLocks noChangeArrowheads="1"/>
          </p:cNvSpPr>
          <p:nvPr/>
        </p:nvSpPr>
        <p:spPr bwMode="auto">
          <a:xfrm>
            <a:off x="4953000" y="3429000"/>
            <a:ext cx="2895600"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400" dirty="0">
                <a:latin typeface="Verdana" panose="020B0604030504040204" pitchFamily="34" charset="0"/>
              </a:rPr>
              <a:t>   The more salary I get</a:t>
            </a:r>
          </a:p>
          <a:p>
            <a:pPr>
              <a:spcBef>
                <a:spcPct val="50000"/>
              </a:spcBef>
              <a:buFontTx/>
              <a:buNone/>
            </a:pPr>
            <a:r>
              <a:rPr lang="en-US" altLang="en-US" sz="1400" dirty="0">
                <a:latin typeface="Verdana" panose="020B0604030504040204" pitchFamily="34" charset="0"/>
              </a:rPr>
              <a:t>The better I perform</a:t>
            </a:r>
          </a:p>
        </p:txBody>
      </p:sp>
      <p:sp>
        <p:nvSpPr>
          <p:cNvPr id="459789" name="Text Box 13"/>
          <p:cNvSpPr txBox="1">
            <a:spLocks noChangeArrowheads="1"/>
          </p:cNvSpPr>
          <p:nvPr/>
        </p:nvSpPr>
        <p:spPr bwMode="auto">
          <a:xfrm>
            <a:off x="5486400" y="1600200"/>
            <a:ext cx="2895600"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400" dirty="0">
                <a:latin typeface="Verdana" panose="020B0604030504040204" pitchFamily="34" charset="0"/>
              </a:rPr>
              <a:t>   The more salary I get</a:t>
            </a:r>
          </a:p>
          <a:p>
            <a:pPr>
              <a:spcBef>
                <a:spcPct val="50000"/>
              </a:spcBef>
              <a:buFontTx/>
              <a:buNone/>
            </a:pPr>
            <a:r>
              <a:rPr lang="en-US" altLang="en-US" sz="1400" dirty="0">
                <a:latin typeface="Verdana" panose="020B0604030504040204" pitchFamily="34" charset="0"/>
              </a:rPr>
              <a:t>The better I perform</a:t>
            </a:r>
          </a:p>
        </p:txBody>
      </p:sp>
      <p:graphicFrame>
        <p:nvGraphicFramePr>
          <p:cNvPr id="50186" name="Object 14"/>
          <p:cNvGraphicFramePr>
            <a:graphicFrameLocks noGrp="1" noChangeAspect="1"/>
          </p:cNvGraphicFramePr>
          <p:nvPr>
            <p:ph sz="half" idx="2"/>
          </p:nvPr>
        </p:nvGraphicFramePr>
        <p:xfrm>
          <a:off x="4953000" y="4267200"/>
          <a:ext cx="2600325" cy="1508125"/>
        </p:xfrm>
        <a:graphic>
          <a:graphicData uri="http://schemas.openxmlformats.org/presentationml/2006/ole">
            <mc:AlternateContent xmlns:mc="http://schemas.openxmlformats.org/markup-compatibility/2006">
              <mc:Choice xmlns:v="urn:schemas-microsoft-com:vml" Requires="v">
                <p:oleObj spid="_x0000_s4131" name="Visio" r:id="rId7" imgW="2600116" imgH="1508196" progId="Visio.Drawing.11">
                  <p:embed/>
                </p:oleObj>
              </mc:Choice>
              <mc:Fallback>
                <p:oleObj name="Visio" r:id="rId7" imgW="2600116" imgH="1508196" progId="Visio.Drawing.11">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3000" y="4267200"/>
                        <a:ext cx="2600325" cy="150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59791" name="Group 15"/>
          <p:cNvGrpSpPr>
            <a:grpSpLocks/>
          </p:cNvGrpSpPr>
          <p:nvPr/>
        </p:nvGrpSpPr>
        <p:grpSpPr bwMode="auto">
          <a:xfrm>
            <a:off x="6019800" y="4724400"/>
            <a:ext cx="457200" cy="442913"/>
            <a:chOff x="3696" y="2793"/>
            <a:chExt cx="288" cy="279"/>
          </a:xfrm>
        </p:grpSpPr>
        <p:pic>
          <p:nvPicPr>
            <p:cNvPr id="50193"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6" y="2793"/>
              <a:ext cx="28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94" name="Text Box 17"/>
            <p:cNvSpPr txBox="1">
              <a:spLocks noChangeArrowheads="1"/>
            </p:cNvSpPr>
            <p:nvPr/>
          </p:nvSpPr>
          <p:spPr bwMode="auto">
            <a:xfrm>
              <a:off x="3720" y="2802"/>
              <a:ext cx="23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800" dirty="0">
                  <a:solidFill>
                    <a:schemeClr val="hlink"/>
                  </a:solidFill>
                  <a:latin typeface="Verdana" panose="020B0604030504040204" pitchFamily="34" charset="0"/>
                </a:rPr>
                <a:t>+</a:t>
              </a:r>
            </a:p>
          </p:txBody>
        </p:sp>
      </p:grpSp>
      <p:sp>
        <p:nvSpPr>
          <p:cNvPr id="459794" name="Text Box 18"/>
          <p:cNvSpPr txBox="1">
            <a:spLocks noChangeArrowheads="1"/>
          </p:cNvSpPr>
          <p:nvPr/>
        </p:nvSpPr>
        <p:spPr bwMode="auto">
          <a:xfrm>
            <a:off x="6858000" y="4419600"/>
            <a:ext cx="371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800" dirty="0">
                <a:solidFill>
                  <a:schemeClr val="hlink"/>
                </a:solidFill>
                <a:latin typeface="Verdana" panose="020B0604030504040204" pitchFamily="34" charset="0"/>
              </a:rPr>
              <a:t>+</a:t>
            </a:r>
          </a:p>
        </p:txBody>
      </p:sp>
      <p:sp>
        <p:nvSpPr>
          <p:cNvPr id="459795" name="Text Box 19"/>
          <p:cNvSpPr txBox="1">
            <a:spLocks noChangeArrowheads="1"/>
          </p:cNvSpPr>
          <p:nvPr/>
        </p:nvSpPr>
        <p:spPr bwMode="auto">
          <a:xfrm>
            <a:off x="5257800" y="5181600"/>
            <a:ext cx="371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800" dirty="0">
                <a:solidFill>
                  <a:schemeClr val="hlink"/>
                </a:solidFill>
                <a:latin typeface="Verdana" panose="020B0604030504040204" pitchFamily="34" charset="0"/>
              </a:rPr>
              <a:t>+</a:t>
            </a:r>
          </a:p>
        </p:txBody>
      </p:sp>
      <p:sp>
        <p:nvSpPr>
          <p:cNvPr id="50190" name="Text Box 20"/>
          <p:cNvSpPr txBox="1">
            <a:spLocks noChangeArrowheads="1"/>
          </p:cNvSpPr>
          <p:nvPr/>
        </p:nvSpPr>
        <p:spPr bwMode="auto">
          <a:xfrm>
            <a:off x="7391400" y="3505200"/>
            <a:ext cx="11874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dirty="0"/>
              <a:t>Positive</a:t>
            </a:r>
          </a:p>
          <a:p>
            <a:pPr eaLnBrk="1" hangingPunct="1">
              <a:spcBef>
                <a:spcPct val="0"/>
              </a:spcBef>
              <a:buFontTx/>
              <a:buNone/>
            </a:pPr>
            <a:r>
              <a:rPr lang="en-US" altLang="en-US" sz="1800" dirty="0"/>
              <a:t>Feedback</a:t>
            </a:r>
          </a:p>
          <a:p>
            <a:pPr eaLnBrk="1" hangingPunct="1">
              <a:spcBef>
                <a:spcPct val="0"/>
              </a:spcBef>
              <a:buFontTx/>
              <a:buNone/>
            </a:pPr>
            <a:r>
              <a:rPr lang="en-US" altLang="en-US" sz="1800" dirty="0"/>
              <a:t>Loop</a:t>
            </a:r>
          </a:p>
        </p:txBody>
      </p:sp>
      <p:sp>
        <p:nvSpPr>
          <p:cNvPr id="50191" name="Date Placeholder 1"/>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DCDFAC77-05D8-43C4-8EFD-D3C922F676B9}" type="datetime1">
              <a:rPr lang="en-US" altLang="en-US" sz="1400"/>
              <a:pPr>
                <a:spcBef>
                  <a:spcPct val="0"/>
                </a:spcBef>
                <a:buFontTx/>
                <a:buNone/>
              </a:pPr>
              <a:t>7/17/2021</a:t>
            </a:fld>
            <a:endParaRPr lang="en-US" altLang="en-US" sz="1400" dirty="0"/>
          </a:p>
        </p:txBody>
      </p:sp>
      <p:sp>
        <p:nvSpPr>
          <p:cNvPr id="50192" name="Footer Placeholder 2"/>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a:t>CS3907-80/CS6444-10 Big Data &amp; Analytics</a:t>
            </a:r>
          </a:p>
        </p:txBody>
      </p:sp>
    </p:spTree>
    <p:extLst>
      <p:ext uri="{BB962C8B-B14F-4D97-AF65-F5344CB8AC3E}">
        <p14:creationId xmlns:p14="http://schemas.microsoft.com/office/powerpoint/2010/main" val="34809645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978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978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978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5978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5979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979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97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87" grpId="0"/>
      <p:bldP spid="459788" grpId="0"/>
      <p:bldP spid="459789" grpId="0"/>
      <p:bldP spid="459794" grpId="0"/>
      <p:bldP spid="45979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en-US" dirty="0" smtClean="0"/>
              <a:t>Loop Dominance</a:t>
            </a:r>
          </a:p>
        </p:txBody>
      </p:sp>
      <p:sp>
        <p:nvSpPr>
          <p:cNvPr id="52227" name="Rectangle 3"/>
          <p:cNvSpPr>
            <a:spLocks noGrp="1" noChangeArrowheads="1"/>
          </p:cNvSpPr>
          <p:nvPr>
            <p:ph type="body" idx="1"/>
          </p:nvPr>
        </p:nvSpPr>
        <p:spPr>
          <a:xfrm>
            <a:off x="457200" y="1219200"/>
            <a:ext cx="8229600" cy="2362200"/>
          </a:xfrm>
        </p:spPr>
        <p:txBody>
          <a:bodyPr/>
          <a:lstStyle/>
          <a:p>
            <a:pPr eaLnBrk="1" hangingPunct="1"/>
            <a:r>
              <a:rPr lang="en-US" altLang="en-US" sz="1900" dirty="0" smtClean="0"/>
              <a:t>There are many systems which have more than one feedback loop within them</a:t>
            </a:r>
          </a:p>
          <a:p>
            <a:pPr eaLnBrk="1" hangingPunct="1"/>
            <a:r>
              <a:rPr lang="en-US" altLang="en-US" sz="1900" dirty="0" smtClean="0"/>
              <a:t>A particular loop in a system w/ multiple loops is most responsible for the overall behavior of that system</a:t>
            </a:r>
          </a:p>
          <a:p>
            <a:pPr eaLnBrk="1" hangingPunct="1"/>
            <a:r>
              <a:rPr lang="en-US" altLang="en-US" sz="1900" dirty="0" smtClean="0"/>
              <a:t>The dominating loop might shift over time</a:t>
            </a:r>
          </a:p>
          <a:p>
            <a:pPr eaLnBrk="1" hangingPunct="1"/>
            <a:r>
              <a:rPr lang="en-US" altLang="en-US" sz="1900" dirty="0" smtClean="0"/>
              <a:t>When a feedback loop is within another, one loop must dominate</a:t>
            </a:r>
          </a:p>
          <a:p>
            <a:pPr eaLnBrk="1" hangingPunct="1"/>
            <a:r>
              <a:rPr lang="en-US" altLang="en-US" sz="1900" dirty="0" smtClean="0"/>
              <a:t>Stable conditions will exist when negative loops dominate positive loops</a:t>
            </a:r>
          </a:p>
          <a:p>
            <a:pPr eaLnBrk="1" hangingPunct="1"/>
            <a:endParaRPr lang="en-US" altLang="en-US" dirty="0" smtClean="0"/>
          </a:p>
        </p:txBody>
      </p:sp>
      <p:graphicFrame>
        <p:nvGraphicFramePr>
          <p:cNvPr id="52228" name="Object 4"/>
          <p:cNvGraphicFramePr>
            <a:graphicFrameLocks noChangeAspect="1"/>
          </p:cNvGraphicFramePr>
          <p:nvPr/>
        </p:nvGraphicFramePr>
        <p:xfrm>
          <a:off x="914400" y="3657600"/>
          <a:ext cx="7205663" cy="2290763"/>
        </p:xfrm>
        <a:graphic>
          <a:graphicData uri="http://schemas.openxmlformats.org/presentationml/2006/ole">
            <mc:AlternateContent xmlns:mc="http://schemas.openxmlformats.org/markup-compatibility/2006">
              <mc:Choice xmlns:v="urn:schemas-microsoft-com:vml" Requires="v">
                <p:oleObj spid="_x0000_s5138" name="Visio" r:id="rId4" imgW="3886607" imgH="1234372" progId="Visio.Drawing.11">
                  <p:embed/>
                </p:oleObj>
              </mc:Choice>
              <mc:Fallback>
                <p:oleObj name="Visio" r:id="rId4" imgW="3886607" imgH="1234372"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3657600"/>
                        <a:ext cx="7205663" cy="229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61829" name="Group 5"/>
          <p:cNvGrpSpPr>
            <a:grpSpLocks/>
          </p:cNvGrpSpPr>
          <p:nvPr/>
        </p:nvGrpSpPr>
        <p:grpSpPr bwMode="auto">
          <a:xfrm>
            <a:off x="5486400" y="4572000"/>
            <a:ext cx="385763" cy="371475"/>
            <a:chOff x="2748" y="3090"/>
            <a:chExt cx="294" cy="414"/>
          </a:xfrm>
        </p:grpSpPr>
        <p:pic>
          <p:nvPicPr>
            <p:cNvPr id="5224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8" y="3090"/>
              <a:ext cx="294"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41" name="Text Box 7"/>
            <p:cNvSpPr txBox="1">
              <a:spLocks noChangeArrowheads="1"/>
            </p:cNvSpPr>
            <p:nvPr/>
          </p:nvSpPr>
          <p:spPr bwMode="auto">
            <a:xfrm>
              <a:off x="2802" y="3095"/>
              <a:ext cx="219" cy="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800" dirty="0">
                  <a:solidFill>
                    <a:schemeClr val="hlink"/>
                  </a:solidFill>
                  <a:latin typeface="Verdana" panose="020B0604030504040204" pitchFamily="34" charset="0"/>
                </a:rPr>
                <a:t>-</a:t>
              </a:r>
            </a:p>
          </p:txBody>
        </p:sp>
      </p:grpSp>
      <p:grpSp>
        <p:nvGrpSpPr>
          <p:cNvPr id="461832" name="Group 8"/>
          <p:cNvGrpSpPr>
            <a:grpSpLocks/>
          </p:cNvGrpSpPr>
          <p:nvPr/>
        </p:nvGrpSpPr>
        <p:grpSpPr bwMode="auto">
          <a:xfrm>
            <a:off x="3048000" y="4572000"/>
            <a:ext cx="403225" cy="374650"/>
            <a:chOff x="3696" y="2793"/>
            <a:chExt cx="307" cy="417"/>
          </a:xfrm>
        </p:grpSpPr>
        <p:pic>
          <p:nvPicPr>
            <p:cNvPr id="52238"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6" y="2793"/>
              <a:ext cx="28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9" name="Text Box 10"/>
            <p:cNvSpPr txBox="1">
              <a:spLocks noChangeArrowheads="1"/>
            </p:cNvSpPr>
            <p:nvPr/>
          </p:nvSpPr>
          <p:spPr bwMode="auto">
            <a:xfrm>
              <a:off x="3720" y="2802"/>
              <a:ext cx="283"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800" dirty="0">
                  <a:solidFill>
                    <a:schemeClr val="hlink"/>
                  </a:solidFill>
                  <a:latin typeface="Verdana" panose="020B0604030504040204" pitchFamily="34" charset="0"/>
                </a:rPr>
                <a:t>+</a:t>
              </a:r>
            </a:p>
          </p:txBody>
        </p:sp>
      </p:grpSp>
      <p:sp>
        <p:nvSpPr>
          <p:cNvPr id="461835" name="Text Box 11"/>
          <p:cNvSpPr txBox="1">
            <a:spLocks noChangeArrowheads="1"/>
          </p:cNvSpPr>
          <p:nvPr/>
        </p:nvSpPr>
        <p:spPr bwMode="auto">
          <a:xfrm>
            <a:off x="4191000" y="3810000"/>
            <a:ext cx="371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800" dirty="0">
                <a:solidFill>
                  <a:schemeClr val="hlink"/>
                </a:solidFill>
                <a:latin typeface="Verdana" panose="020B0604030504040204" pitchFamily="34" charset="0"/>
              </a:rPr>
              <a:t>+</a:t>
            </a:r>
          </a:p>
        </p:txBody>
      </p:sp>
      <p:sp>
        <p:nvSpPr>
          <p:cNvPr id="461836" name="Text Box 12"/>
          <p:cNvSpPr txBox="1">
            <a:spLocks noChangeArrowheads="1"/>
          </p:cNvSpPr>
          <p:nvPr/>
        </p:nvSpPr>
        <p:spPr bwMode="auto">
          <a:xfrm>
            <a:off x="6781800" y="4191000"/>
            <a:ext cx="371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800" dirty="0">
                <a:solidFill>
                  <a:schemeClr val="hlink"/>
                </a:solidFill>
                <a:latin typeface="Verdana" panose="020B0604030504040204" pitchFamily="34" charset="0"/>
              </a:rPr>
              <a:t>+</a:t>
            </a:r>
          </a:p>
        </p:txBody>
      </p:sp>
      <p:sp>
        <p:nvSpPr>
          <p:cNvPr id="461837" name="Text Box 13"/>
          <p:cNvSpPr txBox="1">
            <a:spLocks noChangeArrowheads="1"/>
          </p:cNvSpPr>
          <p:nvPr/>
        </p:nvSpPr>
        <p:spPr bwMode="auto">
          <a:xfrm>
            <a:off x="1828800" y="5029200"/>
            <a:ext cx="371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800" dirty="0">
                <a:solidFill>
                  <a:schemeClr val="hlink"/>
                </a:solidFill>
                <a:latin typeface="Verdana" panose="020B0604030504040204" pitchFamily="34" charset="0"/>
              </a:rPr>
              <a:t>+</a:t>
            </a:r>
          </a:p>
        </p:txBody>
      </p:sp>
      <p:sp>
        <p:nvSpPr>
          <p:cNvPr id="461838" name="Text Box 14"/>
          <p:cNvSpPr txBox="1">
            <a:spLocks noChangeArrowheads="1"/>
          </p:cNvSpPr>
          <p:nvPr/>
        </p:nvSpPr>
        <p:spPr bwMode="auto">
          <a:xfrm>
            <a:off x="4572000" y="5334000"/>
            <a:ext cx="2873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800" dirty="0">
                <a:solidFill>
                  <a:schemeClr val="hlink"/>
                </a:solidFill>
                <a:latin typeface="Verdana" panose="020B0604030504040204" pitchFamily="34" charset="0"/>
              </a:rPr>
              <a:t>-</a:t>
            </a:r>
          </a:p>
        </p:txBody>
      </p:sp>
      <p:sp>
        <p:nvSpPr>
          <p:cNvPr id="52235" name="Date Placeholder 1"/>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67A6AD89-9ED5-49B4-97D1-6B0A7FEED717}" type="datetime1">
              <a:rPr lang="en-US" altLang="en-US" sz="1400"/>
              <a:pPr>
                <a:spcBef>
                  <a:spcPct val="0"/>
                </a:spcBef>
                <a:buFontTx/>
                <a:buNone/>
              </a:pPr>
              <a:t>7/17/2021</a:t>
            </a:fld>
            <a:endParaRPr lang="en-US" altLang="en-US" sz="1400" dirty="0"/>
          </a:p>
        </p:txBody>
      </p:sp>
      <p:sp>
        <p:nvSpPr>
          <p:cNvPr id="52236" name="Footer Placeholder 2"/>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a:t>CS3907-80/CS6444-10 Big Data &amp; Analytics</a:t>
            </a:r>
          </a:p>
        </p:txBody>
      </p:sp>
      <p:sp>
        <p:nvSpPr>
          <p:cNvPr id="52237" name="Slide Number Placeholder 3"/>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2387D935-B50C-4752-A663-7EA466F13DB3}" type="slidenum">
              <a:rPr lang="en-US" altLang="en-US" sz="1400" smtClean="0"/>
              <a:pPr>
                <a:spcBef>
                  <a:spcPct val="0"/>
                </a:spcBef>
                <a:buFontTx/>
                <a:buNone/>
              </a:pPr>
              <a:t>44</a:t>
            </a:fld>
            <a:endParaRPr lang="en-US" altLang="en-US" sz="1400" dirty="0" smtClean="0"/>
          </a:p>
        </p:txBody>
      </p:sp>
    </p:spTree>
    <p:extLst>
      <p:ext uri="{BB962C8B-B14F-4D97-AF65-F5344CB8AC3E}">
        <p14:creationId xmlns:p14="http://schemas.microsoft.com/office/powerpoint/2010/main" val="16984234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18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183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183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183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6183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618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835" grpId="0"/>
      <p:bldP spid="461836" grpId="0"/>
      <p:bldP spid="461837" grpId="0"/>
      <p:bldP spid="46183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en-US" dirty="0" smtClean="0"/>
              <a:t>Exogenous Variables</a:t>
            </a:r>
          </a:p>
        </p:txBody>
      </p:sp>
      <p:sp>
        <p:nvSpPr>
          <p:cNvPr id="54275" name="Rectangle 3"/>
          <p:cNvSpPr>
            <a:spLocks noGrp="1" noChangeArrowheads="1"/>
          </p:cNvSpPr>
          <p:nvPr>
            <p:ph type="body" idx="1"/>
          </p:nvPr>
        </p:nvSpPr>
        <p:spPr>
          <a:xfrm>
            <a:off x="457200" y="1219200"/>
            <a:ext cx="8229600" cy="1600200"/>
          </a:xfrm>
        </p:spPr>
        <p:txBody>
          <a:bodyPr/>
          <a:lstStyle/>
          <a:p>
            <a:pPr eaLnBrk="1" hangingPunct="1"/>
            <a:r>
              <a:rPr lang="en-US" altLang="en-US" dirty="0" smtClean="0"/>
              <a:t>Items that affect other items in the system but are not themselves affected by anything in the system</a:t>
            </a:r>
          </a:p>
          <a:p>
            <a:pPr eaLnBrk="1" hangingPunct="1"/>
            <a:r>
              <a:rPr lang="en-US" altLang="en-US" dirty="0" smtClean="0"/>
              <a:t>Arrows are drawn from these items but there are no arrows drawn to these items</a:t>
            </a:r>
          </a:p>
          <a:p>
            <a:pPr eaLnBrk="1" hangingPunct="1"/>
            <a:endParaRPr lang="en-US" altLang="en-US" dirty="0" smtClean="0"/>
          </a:p>
        </p:txBody>
      </p:sp>
      <p:graphicFrame>
        <p:nvGraphicFramePr>
          <p:cNvPr id="54276" name="Object 4"/>
          <p:cNvGraphicFramePr>
            <a:graphicFrameLocks noChangeAspect="1"/>
          </p:cNvGraphicFramePr>
          <p:nvPr/>
        </p:nvGraphicFramePr>
        <p:xfrm>
          <a:off x="1827213" y="2852738"/>
          <a:ext cx="5375275" cy="1897062"/>
        </p:xfrm>
        <a:graphic>
          <a:graphicData uri="http://schemas.openxmlformats.org/presentationml/2006/ole">
            <mc:AlternateContent xmlns:mc="http://schemas.openxmlformats.org/markup-compatibility/2006">
              <mc:Choice xmlns:v="urn:schemas-microsoft-com:vml" Requires="v">
                <p:oleObj spid="_x0000_s6162" name="Visio" r:id="rId4" imgW="4295419" imgH="1515420" progId="Visio.Drawing.11">
                  <p:embed/>
                </p:oleObj>
              </mc:Choice>
              <mc:Fallback>
                <p:oleObj name="Visio" r:id="rId4" imgW="4295419" imgH="151542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7213" y="2852738"/>
                        <a:ext cx="5375275" cy="1897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277" name="Text Box 5"/>
          <p:cNvSpPr txBox="1">
            <a:spLocks noChangeArrowheads="1"/>
          </p:cNvSpPr>
          <p:nvPr/>
        </p:nvSpPr>
        <p:spPr bwMode="auto">
          <a:xfrm>
            <a:off x="2895600" y="4572000"/>
            <a:ext cx="330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a:solidFill>
                  <a:schemeClr val="hlink"/>
                </a:solidFill>
                <a:latin typeface="Verdana" panose="020B0604030504040204" pitchFamily="34" charset="0"/>
              </a:rPr>
              <a:t>+</a:t>
            </a:r>
          </a:p>
        </p:txBody>
      </p:sp>
      <p:sp>
        <p:nvSpPr>
          <p:cNvPr id="54278" name="Text Box 6"/>
          <p:cNvSpPr txBox="1">
            <a:spLocks noChangeArrowheads="1"/>
          </p:cNvSpPr>
          <p:nvPr/>
        </p:nvSpPr>
        <p:spPr bwMode="auto">
          <a:xfrm>
            <a:off x="5715000" y="3124200"/>
            <a:ext cx="330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a:solidFill>
                  <a:schemeClr val="hlink"/>
                </a:solidFill>
                <a:latin typeface="Verdana" panose="020B0604030504040204" pitchFamily="34" charset="0"/>
              </a:rPr>
              <a:t>+</a:t>
            </a:r>
          </a:p>
        </p:txBody>
      </p:sp>
      <p:sp>
        <p:nvSpPr>
          <p:cNvPr id="54279" name="Text Box 7"/>
          <p:cNvSpPr txBox="1">
            <a:spLocks noChangeArrowheads="1"/>
          </p:cNvSpPr>
          <p:nvPr/>
        </p:nvSpPr>
        <p:spPr bwMode="auto">
          <a:xfrm>
            <a:off x="3657600" y="4267200"/>
            <a:ext cx="2651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a:solidFill>
                  <a:schemeClr val="hlink"/>
                </a:solidFill>
                <a:latin typeface="Verdana" panose="020B0604030504040204" pitchFamily="34" charset="0"/>
              </a:rPr>
              <a:t>-</a:t>
            </a:r>
          </a:p>
        </p:txBody>
      </p:sp>
      <p:grpSp>
        <p:nvGrpSpPr>
          <p:cNvPr id="54280" name="Group 8"/>
          <p:cNvGrpSpPr>
            <a:grpSpLocks/>
          </p:cNvGrpSpPr>
          <p:nvPr/>
        </p:nvGrpSpPr>
        <p:grpSpPr bwMode="auto">
          <a:xfrm>
            <a:off x="4419600" y="3581400"/>
            <a:ext cx="466725" cy="452438"/>
            <a:chOff x="2748" y="3090"/>
            <a:chExt cx="294" cy="285"/>
          </a:xfrm>
        </p:grpSpPr>
        <p:pic>
          <p:nvPicPr>
            <p:cNvPr id="54284"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8" y="3090"/>
              <a:ext cx="294"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85" name="Text Box 10"/>
            <p:cNvSpPr txBox="1">
              <a:spLocks noChangeArrowheads="1"/>
            </p:cNvSpPr>
            <p:nvPr/>
          </p:nvSpPr>
          <p:spPr bwMode="auto">
            <a:xfrm>
              <a:off x="2802" y="3096"/>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800" dirty="0">
                  <a:solidFill>
                    <a:schemeClr val="hlink"/>
                  </a:solidFill>
                  <a:latin typeface="Verdana" panose="020B0604030504040204" pitchFamily="34" charset="0"/>
                </a:rPr>
                <a:t>-</a:t>
              </a:r>
            </a:p>
          </p:txBody>
        </p:sp>
      </p:grpSp>
      <p:sp>
        <p:nvSpPr>
          <p:cNvPr id="54281" name="Date Placeholder 1"/>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25CFF983-CED4-49EA-B09C-44853DFBCF71}" type="datetime1">
              <a:rPr lang="en-US" altLang="en-US" sz="1400"/>
              <a:pPr>
                <a:spcBef>
                  <a:spcPct val="0"/>
                </a:spcBef>
                <a:buFontTx/>
                <a:buNone/>
              </a:pPr>
              <a:t>7/17/2021</a:t>
            </a:fld>
            <a:endParaRPr lang="en-US" altLang="en-US" sz="1400" dirty="0"/>
          </a:p>
        </p:txBody>
      </p:sp>
      <p:sp>
        <p:nvSpPr>
          <p:cNvPr id="54282" name="Footer Placeholder 2"/>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a:t>CS3907-80/CS6444-10 Big Data &amp; Analytics</a:t>
            </a:r>
          </a:p>
        </p:txBody>
      </p:sp>
      <p:sp>
        <p:nvSpPr>
          <p:cNvPr id="54283" name="Slide Number Placeholder 3"/>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CF8DF186-DF3B-4907-A624-990D5AD084BA}" type="slidenum">
              <a:rPr lang="en-US" altLang="en-US" sz="1400" smtClean="0"/>
              <a:pPr>
                <a:spcBef>
                  <a:spcPct val="0"/>
                </a:spcBef>
                <a:buFontTx/>
                <a:buNone/>
              </a:pPr>
              <a:t>45</a:t>
            </a:fld>
            <a:endParaRPr lang="en-US" altLang="en-US" sz="1400" dirty="0" smtClean="0"/>
          </a:p>
        </p:txBody>
      </p:sp>
    </p:spTree>
    <p:extLst>
      <p:ext uri="{BB962C8B-B14F-4D97-AF65-F5344CB8AC3E}">
        <p14:creationId xmlns:p14="http://schemas.microsoft.com/office/powerpoint/2010/main" val="288187836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en-US" dirty="0" smtClean="0"/>
              <a:t>System Dynamics</a:t>
            </a:r>
          </a:p>
        </p:txBody>
      </p:sp>
      <p:sp>
        <p:nvSpPr>
          <p:cNvPr id="56323" name="Rectangle 3"/>
          <p:cNvSpPr>
            <a:spLocks noGrp="1" noChangeArrowheads="1"/>
          </p:cNvSpPr>
          <p:nvPr>
            <p:ph type="body" idx="1"/>
          </p:nvPr>
        </p:nvSpPr>
        <p:spPr>
          <a:xfrm>
            <a:off x="457200" y="1219200"/>
            <a:ext cx="8229600" cy="609600"/>
          </a:xfrm>
        </p:spPr>
        <p:txBody>
          <a:bodyPr/>
          <a:lstStyle/>
          <a:p>
            <a:pPr eaLnBrk="1" hangingPunct="1"/>
            <a:r>
              <a:rPr lang="en-US" altLang="en-US" dirty="0" smtClean="0"/>
              <a:t>Cause and Effect in One Easy Step:</a:t>
            </a:r>
          </a:p>
        </p:txBody>
      </p:sp>
      <p:pic>
        <p:nvPicPr>
          <p:cNvPr id="56324" name="Picture 4" descr="Dilbert-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057400"/>
            <a:ext cx="8001000" cy="258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5" name="Date Placeholder 1"/>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B855ED49-84FB-484C-9422-99580ADAFBD0}" type="datetime1">
              <a:rPr lang="en-US" altLang="en-US" sz="1400"/>
              <a:pPr>
                <a:spcBef>
                  <a:spcPct val="0"/>
                </a:spcBef>
                <a:buFontTx/>
                <a:buNone/>
              </a:pPr>
              <a:t>7/17/2021</a:t>
            </a:fld>
            <a:endParaRPr lang="en-US" altLang="en-US" sz="1400" dirty="0"/>
          </a:p>
        </p:txBody>
      </p:sp>
      <p:sp>
        <p:nvSpPr>
          <p:cNvPr id="56326" name="Footer Placeholder 2"/>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a:t>CS3907-80/CS6444-10 Big Data &amp; Analytics</a:t>
            </a:r>
          </a:p>
        </p:txBody>
      </p:sp>
      <p:sp>
        <p:nvSpPr>
          <p:cNvPr id="56327" name="Slide Number Placeholder 3"/>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FC747771-1DA4-4D0F-A349-736BAD0E26D1}" type="slidenum">
              <a:rPr lang="en-US" altLang="en-US" sz="1400" smtClean="0"/>
              <a:pPr>
                <a:spcBef>
                  <a:spcPct val="0"/>
                </a:spcBef>
                <a:buFontTx/>
                <a:buNone/>
              </a:pPr>
              <a:t>46</a:t>
            </a:fld>
            <a:endParaRPr lang="en-US" altLang="en-US" sz="1400" dirty="0" smtClean="0"/>
          </a:p>
        </p:txBody>
      </p:sp>
    </p:spTree>
    <p:extLst>
      <p:ext uri="{BB962C8B-B14F-4D97-AF65-F5344CB8AC3E}">
        <p14:creationId xmlns:p14="http://schemas.microsoft.com/office/powerpoint/2010/main" val="5200794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en-US" dirty="0" smtClean="0">
                <a:solidFill>
                  <a:srgbClr val="000000"/>
                </a:solidFill>
              </a:rPr>
              <a:t>State Stability</a:t>
            </a:r>
            <a:endParaRPr lang="en-US" altLang="en-US" sz="1800" dirty="0" smtClean="0">
              <a:latin typeface="Courier" pitchFamily="16" charset="0"/>
            </a:endParaRPr>
          </a:p>
        </p:txBody>
      </p:sp>
      <p:sp>
        <p:nvSpPr>
          <p:cNvPr id="58371" name="Rectangle 3"/>
          <p:cNvSpPr>
            <a:spLocks noGrp="1" noChangeArrowheads="1"/>
          </p:cNvSpPr>
          <p:nvPr>
            <p:ph type="body" idx="1"/>
          </p:nvPr>
        </p:nvSpPr>
        <p:spPr/>
        <p:txBody>
          <a:bodyPr/>
          <a:lstStyle/>
          <a:p>
            <a:pPr eaLnBrk="1" hangingPunct="1"/>
            <a:r>
              <a:rPr lang="en-US" altLang="en-US" sz="1800" b="1" dirty="0" smtClean="0"/>
              <a:t>The stability of the state is a function of the relationship between the </a:t>
            </a:r>
            <a:r>
              <a:rPr lang="en-US" altLang="en-US" sz="1800" b="1" dirty="0" smtClean="0">
                <a:solidFill>
                  <a:srgbClr val="CC0000"/>
                </a:solidFill>
              </a:rPr>
              <a:t>loads </a:t>
            </a:r>
            <a:r>
              <a:rPr lang="en-US" altLang="en-US" sz="1800" b="1" dirty="0" smtClean="0">
                <a:solidFill>
                  <a:srgbClr val="000000"/>
                </a:solidFill>
              </a:rPr>
              <a:t>(or pressures)</a:t>
            </a:r>
            <a:r>
              <a:rPr lang="en-US" altLang="en-US" sz="1800" b="1" dirty="0" smtClean="0"/>
              <a:t> on the system, and its </a:t>
            </a:r>
            <a:r>
              <a:rPr lang="en-US" altLang="en-US" sz="1800" b="1" dirty="0" smtClean="0">
                <a:solidFill>
                  <a:srgbClr val="FF6600"/>
                </a:solidFill>
              </a:rPr>
              <a:t>capacities</a:t>
            </a:r>
            <a:r>
              <a:rPr lang="en-US" altLang="en-US" sz="1800" b="1" dirty="0" smtClean="0">
                <a:solidFill>
                  <a:schemeClr val="accent1"/>
                </a:solidFill>
              </a:rPr>
              <a:t> </a:t>
            </a:r>
            <a:r>
              <a:rPr lang="en-US" altLang="en-US" sz="1800" b="1" dirty="0" smtClean="0">
                <a:solidFill>
                  <a:srgbClr val="000000"/>
                </a:solidFill>
              </a:rPr>
              <a:t>(or power)</a:t>
            </a:r>
            <a:r>
              <a:rPr lang="en-US" altLang="en-US" sz="1800" b="1" dirty="0" smtClean="0"/>
              <a:t> to manage these loads. </a:t>
            </a:r>
            <a:br>
              <a:rPr lang="en-US" altLang="en-US" sz="1800" b="1" dirty="0" smtClean="0"/>
            </a:br>
            <a:endParaRPr lang="en-US" altLang="en-US" sz="1800" b="1" dirty="0" smtClean="0"/>
          </a:p>
        </p:txBody>
      </p:sp>
      <p:pic>
        <p:nvPicPr>
          <p:cNvPr id="58372" name="Picture 4" descr="j031408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133600"/>
            <a:ext cx="70866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3" name="Text Box 5"/>
          <p:cNvSpPr txBox="1">
            <a:spLocks noChangeArrowheads="1"/>
          </p:cNvSpPr>
          <p:nvPr/>
        </p:nvSpPr>
        <p:spPr bwMode="auto">
          <a:xfrm>
            <a:off x="457200" y="2819400"/>
            <a:ext cx="25273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000" b="1" dirty="0">
                <a:solidFill>
                  <a:srgbClr val="CC0000"/>
                </a:solidFill>
              </a:rPr>
              <a:t>Insurgents</a:t>
            </a:r>
          </a:p>
          <a:p>
            <a:pPr eaLnBrk="1" hangingPunct="1">
              <a:spcBef>
                <a:spcPct val="0"/>
              </a:spcBef>
              <a:buFontTx/>
              <a:buNone/>
            </a:pPr>
            <a:r>
              <a:rPr lang="en-US" altLang="en-US" sz="2000" b="1" dirty="0">
                <a:solidFill>
                  <a:srgbClr val="CC0000"/>
                </a:solidFill>
              </a:rPr>
              <a:t>Dissidents</a:t>
            </a:r>
          </a:p>
          <a:p>
            <a:pPr eaLnBrk="1" hangingPunct="1">
              <a:spcBef>
                <a:spcPct val="0"/>
              </a:spcBef>
              <a:buFontTx/>
              <a:buNone/>
            </a:pPr>
            <a:r>
              <a:rPr lang="en-US" altLang="en-US" sz="2000" b="1" dirty="0">
                <a:solidFill>
                  <a:srgbClr val="CC0000"/>
                </a:solidFill>
              </a:rPr>
              <a:t>Protests</a:t>
            </a:r>
          </a:p>
          <a:p>
            <a:pPr eaLnBrk="1" hangingPunct="1">
              <a:spcBef>
                <a:spcPct val="0"/>
              </a:spcBef>
              <a:buFontTx/>
              <a:buNone/>
            </a:pPr>
            <a:r>
              <a:rPr lang="en-US" altLang="en-US" sz="2000" b="1" dirty="0">
                <a:solidFill>
                  <a:srgbClr val="CC0000"/>
                </a:solidFill>
              </a:rPr>
              <a:t>Violent Incidents</a:t>
            </a:r>
          </a:p>
          <a:p>
            <a:pPr eaLnBrk="1" hangingPunct="1">
              <a:spcBef>
                <a:spcPct val="0"/>
              </a:spcBef>
              <a:buFontTx/>
              <a:buNone/>
            </a:pPr>
            <a:r>
              <a:rPr lang="en-US" altLang="en-US" sz="2000" b="1" dirty="0">
                <a:solidFill>
                  <a:srgbClr val="CC0000"/>
                </a:solidFill>
              </a:rPr>
              <a:t>Negative Messages</a:t>
            </a:r>
          </a:p>
          <a:p>
            <a:pPr eaLnBrk="1" hangingPunct="1">
              <a:spcBef>
                <a:spcPct val="0"/>
              </a:spcBef>
              <a:buFontTx/>
              <a:buNone/>
            </a:pPr>
            <a:endParaRPr lang="en-US" altLang="en-US" sz="2000" b="1" dirty="0">
              <a:solidFill>
                <a:srgbClr val="CC0000"/>
              </a:solidFill>
            </a:endParaRPr>
          </a:p>
        </p:txBody>
      </p:sp>
      <p:sp>
        <p:nvSpPr>
          <p:cNvPr id="58374" name="Rectangle 6"/>
          <p:cNvSpPr>
            <a:spLocks noChangeArrowheads="1"/>
          </p:cNvSpPr>
          <p:nvPr/>
        </p:nvSpPr>
        <p:spPr bwMode="auto">
          <a:xfrm>
            <a:off x="5181600" y="3505200"/>
            <a:ext cx="32766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000" b="1" dirty="0">
                <a:solidFill>
                  <a:srgbClr val="006600"/>
                </a:solidFill>
              </a:rPr>
              <a:t>Regime Legitimacy</a:t>
            </a:r>
          </a:p>
          <a:p>
            <a:pPr eaLnBrk="1" hangingPunct="1">
              <a:spcBef>
                <a:spcPct val="0"/>
              </a:spcBef>
              <a:buFontTx/>
              <a:buNone/>
            </a:pPr>
            <a:r>
              <a:rPr lang="en-US" altLang="en-US" sz="2000" b="1" dirty="0">
                <a:solidFill>
                  <a:srgbClr val="006600"/>
                </a:solidFill>
              </a:rPr>
              <a:t>Economic Performance</a:t>
            </a:r>
          </a:p>
          <a:p>
            <a:pPr eaLnBrk="1" hangingPunct="1">
              <a:spcBef>
                <a:spcPct val="0"/>
              </a:spcBef>
              <a:buFontTx/>
              <a:buNone/>
            </a:pPr>
            <a:r>
              <a:rPr lang="en-US" altLang="en-US" sz="2000" b="1" dirty="0">
                <a:solidFill>
                  <a:srgbClr val="006600"/>
                </a:solidFill>
              </a:rPr>
              <a:t>Social Capacity</a:t>
            </a:r>
          </a:p>
          <a:p>
            <a:pPr eaLnBrk="1" hangingPunct="1">
              <a:spcBef>
                <a:spcPct val="0"/>
              </a:spcBef>
              <a:buFontTx/>
              <a:buNone/>
            </a:pPr>
            <a:r>
              <a:rPr lang="en-US" altLang="en-US" sz="2000" b="1" dirty="0">
                <a:solidFill>
                  <a:srgbClr val="006600"/>
                </a:solidFill>
              </a:rPr>
              <a:t>Political Capacity</a:t>
            </a:r>
          </a:p>
        </p:txBody>
      </p:sp>
      <p:sp>
        <p:nvSpPr>
          <p:cNvPr id="58375" name="Rectangle 7"/>
          <p:cNvSpPr>
            <a:spLocks noChangeArrowheads="1"/>
          </p:cNvSpPr>
          <p:nvPr/>
        </p:nvSpPr>
        <p:spPr bwMode="auto">
          <a:xfrm>
            <a:off x="533400" y="2209800"/>
            <a:ext cx="7924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2800" b="1" dirty="0">
                <a:solidFill>
                  <a:srgbClr val="CC0000"/>
                </a:solidFill>
              </a:rPr>
              <a:t>Loads</a:t>
            </a:r>
            <a:r>
              <a:rPr lang="en-US" altLang="en-US" sz="2800" b="1" dirty="0">
                <a:solidFill>
                  <a:srgbClr val="000014"/>
                </a:solidFill>
              </a:rPr>
              <a:t>                                       </a:t>
            </a:r>
            <a:r>
              <a:rPr lang="en-US" altLang="en-US" sz="2800" b="1" dirty="0">
                <a:solidFill>
                  <a:srgbClr val="006600"/>
                </a:solidFill>
              </a:rPr>
              <a:t>Capacities</a:t>
            </a:r>
          </a:p>
        </p:txBody>
      </p:sp>
      <p:sp>
        <p:nvSpPr>
          <p:cNvPr id="58376" name="Date Placeholder 1"/>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67926000-9EF4-4A96-9DDF-2538DEF65475}" type="datetime1">
              <a:rPr lang="en-US" altLang="en-US" sz="1400"/>
              <a:pPr>
                <a:spcBef>
                  <a:spcPct val="0"/>
                </a:spcBef>
                <a:buFontTx/>
                <a:buNone/>
              </a:pPr>
              <a:t>7/17/2021</a:t>
            </a:fld>
            <a:endParaRPr lang="en-US" altLang="en-US" sz="1400" dirty="0"/>
          </a:p>
        </p:txBody>
      </p:sp>
      <p:sp>
        <p:nvSpPr>
          <p:cNvPr id="58377" name="Footer Placeholder 2"/>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a:t>CS3907-80/CS6444-10 Big Data &amp; Analytics</a:t>
            </a:r>
          </a:p>
        </p:txBody>
      </p:sp>
      <p:sp>
        <p:nvSpPr>
          <p:cNvPr id="58378" name="Slide Number Placeholder 3"/>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DE18C42C-706F-49C1-AA07-B77DF5E0414D}" type="slidenum">
              <a:rPr lang="en-US" altLang="en-US" sz="1400" smtClean="0"/>
              <a:pPr>
                <a:spcBef>
                  <a:spcPct val="0"/>
                </a:spcBef>
                <a:buFontTx/>
                <a:buNone/>
              </a:pPr>
              <a:t>47</a:t>
            </a:fld>
            <a:endParaRPr lang="en-US" altLang="en-US" sz="1400" dirty="0" smtClean="0"/>
          </a:p>
        </p:txBody>
      </p:sp>
    </p:spTree>
    <p:extLst>
      <p:ext uri="{BB962C8B-B14F-4D97-AF65-F5344CB8AC3E}">
        <p14:creationId xmlns:p14="http://schemas.microsoft.com/office/powerpoint/2010/main" val="127213230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en-US" dirty="0" smtClean="0">
                <a:solidFill>
                  <a:schemeClr val="tx1"/>
                </a:solidFill>
                <a:sym typeface="Wingdings" panose="05000000000000000000" pitchFamily="2" charset="2"/>
              </a:rPr>
              <a:t>Dissident and Insurgent Escalation - I</a:t>
            </a:r>
          </a:p>
        </p:txBody>
      </p:sp>
      <p:sp>
        <p:nvSpPr>
          <p:cNvPr id="60419" name="Text Box 3"/>
          <p:cNvSpPr txBox="1">
            <a:spLocks noChangeArrowheads="1"/>
          </p:cNvSpPr>
          <p:nvPr/>
        </p:nvSpPr>
        <p:spPr bwMode="auto">
          <a:xfrm>
            <a:off x="457200" y="1219200"/>
            <a:ext cx="1428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200" dirty="0"/>
              <a:t>Choucri, Morrison,</a:t>
            </a:r>
          </a:p>
          <a:p>
            <a:pPr eaLnBrk="1" hangingPunct="1">
              <a:spcBef>
                <a:spcPct val="0"/>
              </a:spcBef>
              <a:buFontTx/>
              <a:buNone/>
            </a:pPr>
            <a:r>
              <a:rPr lang="en-US" altLang="en-US" sz="1200" dirty="0"/>
              <a:t>Siegel, Madnick</a:t>
            </a:r>
          </a:p>
        </p:txBody>
      </p:sp>
      <p:pic>
        <p:nvPicPr>
          <p:cNvPr id="60420" name="Picture 4" descr="MIT-SD-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76400"/>
            <a:ext cx="7162800" cy="422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1" name="Date Placeholder 1"/>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8F36100D-8F7B-45A5-8D0F-A8D174DB2760}" type="datetime1">
              <a:rPr lang="en-US" altLang="en-US" sz="1400"/>
              <a:pPr>
                <a:spcBef>
                  <a:spcPct val="0"/>
                </a:spcBef>
                <a:buFontTx/>
                <a:buNone/>
              </a:pPr>
              <a:t>7/17/2021</a:t>
            </a:fld>
            <a:endParaRPr lang="en-US" altLang="en-US" sz="1400" dirty="0"/>
          </a:p>
        </p:txBody>
      </p:sp>
      <p:sp>
        <p:nvSpPr>
          <p:cNvPr id="60422" name="Footer Placeholder 2"/>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a:t>CS3907-80/CS6444-10 Big Data &amp; Analytics</a:t>
            </a:r>
          </a:p>
        </p:txBody>
      </p:sp>
      <p:sp>
        <p:nvSpPr>
          <p:cNvPr id="60423" name="Slide Number Placeholder 3"/>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62D58A3A-1896-4127-B915-A2E2B4185DA3}" type="slidenum">
              <a:rPr lang="en-US" altLang="en-US" sz="1400" smtClean="0"/>
              <a:pPr>
                <a:spcBef>
                  <a:spcPct val="0"/>
                </a:spcBef>
                <a:buFontTx/>
                <a:buNone/>
              </a:pPr>
              <a:t>48</a:t>
            </a:fld>
            <a:endParaRPr lang="en-US" altLang="en-US" sz="1400" dirty="0" smtClean="0"/>
          </a:p>
        </p:txBody>
      </p:sp>
    </p:spTree>
    <p:extLst>
      <p:ext uri="{BB962C8B-B14F-4D97-AF65-F5344CB8AC3E}">
        <p14:creationId xmlns:p14="http://schemas.microsoft.com/office/powerpoint/2010/main" val="126431301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descr="MIT-SD-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371600"/>
            <a:ext cx="5276850" cy="33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7" name="Rectangle 3"/>
          <p:cNvSpPr>
            <a:spLocks noGrp="1" noChangeArrowheads="1"/>
          </p:cNvSpPr>
          <p:nvPr>
            <p:ph type="title"/>
          </p:nvPr>
        </p:nvSpPr>
        <p:spPr/>
        <p:txBody>
          <a:bodyPr/>
          <a:lstStyle/>
          <a:p>
            <a:pPr eaLnBrk="1" hangingPunct="1"/>
            <a:r>
              <a:rPr lang="en-US" altLang="en-US" dirty="0" smtClean="0">
                <a:solidFill>
                  <a:schemeClr val="tx1"/>
                </a:solidFill>
                <a:sym typeface="Wingdings" panose="05000000000000000000" pitchFamily="2" charset="2"/>
              </a:rPr>
              <a:t>Dissident and Insurgent Escalation - II</a:t>
            </a:r>
          </a:p>
        </p:txBody>
      </p:sp>
      <p:sp>
        <p:nvSpPr>
          <p:cNvPr id="472068" name="Rectangle 4"/>
          <p:cNvSpPr>
            <a:spLocks noGrp="1" noChangeArrowheads="1"/>
          </p:cNvSpPr>
          <p:nvPr>
            <p:ph type="body" idx="1"/>
          </p:nvPr>
        </p:nvSpPr>
        <p:spPr>
          <a:xfrm>
            <a:off x="228600" y="1676400"/>
            <a:ext cx="2895600" cy="6096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marL="0" indent="4763" eaLnBrk="1" hangingPunct="1">
              <a:buFontTx/>
              <a:buNone/>
            </a:pPr>
            <a:r>
              <a:rPr lang="en-US" altLang="en-US" sz="1400" b="1" dirty="0" smtClean="0"/>
              <a:t>Regime Legitimacy (Polity Index</a:t>
            </a:r>
          </a:p>
          <a:p>
            <a:pPr marL="0" indent="4763" eaLnBrk="1" hangingPunct="1">
              <a:buFontTx/>
              <a:buNone/>
            </a:pPr>
            <a:r>
              <a:rPr lang="en-US" altLang="en-US" sz="1400" b="1" dirty="0" smtClean="0"/>
              <a:t>- </a:t>
            </a:r>
            <a:r>
              <a:rPr lang="en-US" altLang="en-US" sz="1400" dirty="0" smtClean="0"/>
              <a:t>Open and free election (1998)</a:t>
            </a:r>
          </a:p>
        </p:txBody>
      </p:sp>
      <p:sp>
        <p:nvSpPr>
          <p:cNvPr id="62469" name="Rectangle 5"/>
          <p:cNvSpPr>
            <a:spLocks noChangeArrowheads="1"/>
          </p:cNvSpPr>
          <p:nvPr/>
        </p:nvSpPr>
        <p:spPr bwMode="auto">
          <a:xfrm>
            <a:off x="304800" y="1295400"/>
            <a:ext cx="1981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800" b="1" u="sng" dirty="0">
                <a:solidFill>
                  <a:srgbClr val="008000"/>
                </a:solidFill>
              </a:rPr>
              <a:t>Capacities</a:t>
            </a:r>
          </a:p>
        </p:txBody>
      </p:sp>
      <p:sp>
        <p:nvSpPr>
          <p:cNvPr id="472070" name="AutoShape 6"/>
          <p:cNvSpPr>
            <a:spLocks noChangeArrowheads="1"/>
          </p:cNvSpPr>
          <p:nvPr/>
        </p:nvSpPr>
        <p:spPr bwMode="auto">
          <a:xfrm rot="10800000">
            <a:off x="4419600" y="3733800"/>
            <a:ext cx="152400" cy="533400"/>
          </a:xfrm>
          <a:prstGeom prst="downArrow">
            <a:avLst>
              <a:gd name="adj1" fmla="val 50000"/>
              <a:gd name="adj2" fmla="val 8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endParaRPr lang="en-US" altLang="en-US" sz="1400" dirty="0">
              <a:solidFill>
                <a:srgbClr val="0000CC"/>
              </a:solidFill>
            </a:endParaRPr>
          </a:p>
        </p:txBody>
      </p:sp>
      <p:sp>
        <p:nvSpPr>
          <p:cNvPr id="472071" name="AutoShape 7"/>
          <p:cNvSpPr>
            <a:spLocks noChangeArrowheads="1"/>
          </p:cNvSpPr>
          <p:nvPr/>
        </p:nvSpPr>
        <p:spPr bwMode="auto">
          <a:xfrm rot="10800000">
            <a:off x="7391400" y="2971800"/>
            <a:ext cx="152400" cy="533400"/>
          </a:xfrm>
          <a:prstGeom prst="downArrow">
            <a:avLst>
              <a:gd name="adj1" fmla="val 50000"/>
              <a:gd name="adj2" fmla="val 8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endParaRPr lang="en-US" altLang="en-US" sz="1400" dirty="0">
              <a:solidFill>
                <a:srgbClr val="0000CC"/>
              </a:solidFill>
            </a:endParaRPr>
          </a:p>
        </p:txBody>
      </p:sp>
      <p:sp>
        <p:nvSpPr>
          <p:cNvPr id="472072" name="AutoShape 8"/>
          <p:cNvSpPr>
            <a:spLocks noChangeArrowheads="1"/>
          </p:cNvSpPr>
          <p:nvPr/>
        </p:nvSpPr>
        <p:spPr bwMode="auto">
          <a:xfrm rot="10800000">
            <a:off x="5943600" y="3429000"/>
            <a:ext cx="152400" cy="533400"/>
          </a:xfrm>
          <a:prstGeom prst="downArrow">
            <a:avLst>
              <a:gd name="adj1" fmla="val 50000"/>
              <a:gd name="adj2" fmla="val 8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endParaRPr lang="en-US" altLang="en-US" sz="1400" dirty="0">
              <a:solidFill>
                <a:srgbClr val="0000CC"/>
              </a:solidFill>
            </a:endParaRPr>
          </a:p>
        </p:txBody>
      </p:sp>
      <p:sp>
        <p:nvSpPr>
          <p:cNvPr id="472073" name="Rectangle 9"/>
          <p:cNvSpPr>
            <a:spLocks noChangeArrowheads="1"/>
          </p:cNvSpPr>
          <p:nvPr/>
        </p:nvSpPr>
        <p:spPr bwMode="auto">
          <a:xfrm>
            <a:off x="228600" y="2743200"/>
            <a:ext cx="2819400" cy="81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nSpc>
                <a:spcPct val="80000"/>
              </a:lnSpc>
              <a:buClr>
                <a:schemeClr val="hlink"/>
              </a:buClr>
              <a:buSzPct val="150000"/>
              <a:buFontTx/>
              <a:buNone/>
            </a:pPr>
            <a:r>
              <a:rPr lang="en-US" altLang="en-US" sz="1400" b="1" dirty="0"/>
              <a:t>Economic Performance</a:t>
            </a:r>
            <a:r>
              <a:rPr lang="en-US" altLang="en-US" sz="1400" dirty="0"/>
              <a:t> (GDP/civilian employment per capita)</a:t>
            </a:r>
          </a:p>
          <a:p>
            <a:pPr>
              <a:lnSpc>
                <a:spcPct val="80000"/>
              </a:lnSpc>
              <a:buClr>
                <a:schemeClr val="hlink"/>
              </a:buClr>
              <a:buSzPct val="150000"/>
              <a:buFontTx/>
              <a:buNone/>
            </a:pPr>
            <a:r>
              <a:rPr lang="en-US" altLang="en-US" sz="1400" dirty="0"/>
              <a:t>- Steady growth1980-90</a:t>
            </a:r>
          </a:p>
        </p:txBody>
      </p:sp>
      <p:sp>
        <p:nvSpPr>
          <p:cNvPr id="472074" name="Rectangle 10"/>
          <p:cNvSpPr>
            <a:spLocks noChangeArrowheads="1"/>
          </p:cNvSpPr>
          <p:nvPr/>
        </p:nvSpPr>
        <p:spPr bwMode="auto">
          <a:xfrm>
            <a:off x="228600" y="3810000"/>
            <a:ext cx="2590800"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nSpc>
                <a:spcPct val="80000"/>
              </a:lnSpc>
              <a:buClr>
                <a:schemeClr val="hlink"/>
              </a:buClr>
              <a:buSzPct val="150000"/>
              <a:buFontTx/>
              <a:buNone/>
            </a:pPr>
            <a:r>
              <a:rPr lang="en-US" altLang="en-US" sz="1400" b="1" dirty="0"/>
              <a:t>Social Capacity</a:t>
            </a:r>
            <a:r>
              <a:rPr lang="en-US" altLang="en-US" sz="1400" dirty="0"/>
              <a:t> (Literacy</a:t>
            </a:r>
          </a:p>
          <a:p>
            <a:pPr>
              <a:lnSpc>
                <a:spcPct val="80000"/>
              </a:lnSpc>
              <a:buClr>
                <a:schemeClr val="hlink"/>
              </a:buClr>
              <a:buSzPct val="150000"/>
              <a:buFontTx/>
              <a:buNone/>
            </a:pPr>
            <a:r>
              <a:rPr lang="en-US" altLang="en-US" sz="1400" dirty="0"/>
              <a:t>- Steady growth since 1980</a:t>
            </a:r>
          </a:p>
        </p:txBody>
      </p:sp>
      <p:sp>
        <p:nvSpPr>
          <p:cNvPr id="472075" name="Rectangle 11"/>
          <p:cNvSpPr>
            <a:spLocks noChangeArrowheads="1"/>
          </p:cNvSpPr>
          <p:nvPr/>
        </p:nvSpPr>
        <p:spPr bwMode="auto">
          <a:xfrm>
            <a:off x="304800" y="4554538"/>
            <a:ext cx="2822575" cy="26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nSpc>
                <a:spcPct val="80000"/>
              </a:lnSpc>
              <a:spcBef>
                <a:spcPct val="50000"/>
              </a:spcBef>
              <a:buClr>
                <a:schemeClr val="hlink"/>
              </a:buClr>
              <a:buSzPct val="150000"/>
              <a:buFontTx/>
              <a:buNone/>
            </a:pPr>
            <a:r>
              <a:rPr lang="en-US" altLang="en-US" sz="1400" b="1" dirty="0"/>
              <a:t>Political Capacity</a:t>
            </a:r>
            <a:r>
              <a:rPr lang="en-US" altLang="en-US" sz="1400" dirty="0"/>
              <a:t> (Civil liberties)</a:t>
            </a:r>
          </a:p>
        </p:txBody>
      </p:sp>
      <p:sp>
        <p:nvSpPr>
          <p:cNvPr id="62476" name="Text Box 12"/>
          <p:cNvSpPr txBox="1">
            <a:spLocks noChangeArrowheads="1"/>
          </p:cNvSpPr>
          <p:nvPr/>
        </p:nvSpPr>
        <p:spPr bwMode="auto">
          <a:xfrm>
            <a:off x="381000" y="5080000"/>
            <a:ext cx="4130675"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200" dirty="0"/>
              <a:t>Nazli Choucri, Brad Morrison, Michael Siegel, Stu Madnick</a:t>
            </a:r>
          </a:p>
          <a:p>
            <a:pPr eaLnBrk="1" hangingPunct="1">
              <a:spcBef>
                <a:spcPct val="0"/>
              </a:spcBef>
              <a:buFontTx/>
              <a:buNone/>
            </a:pPr>
            <a:r>
              <a:rPr lang="en-US" altLang="en-US" sz="1200" dirty="0"/>
              <a:t>State Stability: Exploiting System Dynamics</a:t>
            </a:r>
          </a:p>
          <a:p>
            <a:pPr eaLnBrk="1" hangingPunct="1">
              <a:spcBef>
                <a:spcPct val="0"/>
              </a:spcBef>
              <a:buFontTx/>
              <a:buNone/>
            </a:pPr>
            <a:r>
              <a:rPr lang="en-US" altLang="en-US" sz="1200" dirty="0"/>
              <a:t>PCAS Final MPR</a:t>
            </a:r>
          </a:p>
        </p:txBody>
      </p:sp>
      <p:sp>
        <p:nvSpPr>
          <p:cNvPr id="62477" name="Date Placeholder 1"/>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B6EB51B3-D1DC-44E2-8BC1-785CB7F73E86}" type="datetime1">
              <a:rPr lang="en-US" altLang="en-US" sz="1400"/>
              <a:pPr>
                <a:spcBef>
                  <a:spcPct val="0"/>
                </a:spcBef>
                <a:buFontTx/>
                <a:buNone/>
              </a:pPr>
              <a:t>7/17/2021</a:t>
            </a:fld>
            <a:endParaRPr lang="en-US" altLang="en-US" sz="1400" dirty="0"/>
          </a:p>
        </p:txBody>
      </p:sp>
      <p:sp>
        <p:nvSpPr>
          <p:cNvPr id="62478" name="Footer Placeholder 2"/>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a:t>CS3907-80/CS6444-10 Big Data &amp; Analytics</a:t>
            </a:r>
          </a:p>
        </p:txBody>
      </p:sp>
      <p:sp>
        <p:nvSpPr>
          <p:cNvPr id="62479" name="Slide Number Placeholder 3"/>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58BBB41C-CBBC-4AEC-8C99-B7D904E6FD45}" type="slidenum">
              <a:rPr lang="en-US" altLang="en-US" sz="1400" smtClean="0"/>
              <a:pPr>
                <a:spcBef>
                  <a:spcPct val="0"/>
                </a:spcBef>
                <a:buFontTx/>
                <a:buNone/>
              </a:pPr>
              <a:t>49</a:t>
            </a:fld>
            <a:endParaRPr lang="en-US" altLang="en-US" sz="1400" dirty="0" smtClean="0"/>
          </a:p>
        </p:txBody>
      </p:sp>
    </p:spTree>
    <p:extLst>
      <p:ext uri="{BB962C8B-B14F-4D97-AF65-F5344CB8AC3E}">
        <p14:creationId xmlns:p14="http://schemas.microsoft.com/office/powerpoint/2010/main" val="13876308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2071"/>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472068">
                                            <p:txEl>
                                              <p:pRg st="0" end="0"/>
                                            </p:txEl>
                                          </p:spTgt>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472068">
                                            <p:txEl>
                                              <p:pRg st="1" end="1"/>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72072"/>
                                        </p:tgtEl>
                                        <p:attrNameLst>
                                          <p:attrName>style.visibility</p:attrName>
                                        </p:attrNameLst>
                                      </p:cBhvr>
                                      <p:to>
                                        <p:strVal val="visible"/>
                                      </p:to>
                                    </p:set>
                                  </p:childTnLst>
                                </p:cTn>
                              </p:par>
                            </p:childTnLst>
                          </p:cTn>
                        </p:par>
                        <p:par>
                          <p:cTn id="17" fill="hold" nodeType="afterGroup">
                            <p:stCondLst>
                              <p:cond delay="500"/>
                            </p:stCondLst>
                            <p:childTnLst>
                              <p:par>
                                <p:cTn id="18" presetID="1" presetClass="entr" presetSubtype="0" fill="hold" grpId="0" nodeType="afterEffect">
                                  <p:stCondLst>
                                    <p:cond delay="0"/>
                                  </p:stCondLst>
                                  <p:childTnLst>
                                    <p:set>
                                      <p:cBhvr>
                                        <p:cTn id="19" dur="1" fill="hold">
                                          <p:stCondLst>
                                            <p:cond delay="499"/>
                                          </p:stCondLst>
                                        </p:cTn>
                                        <p:tgtEl>
                                          <p:spTgt spid="472073"/>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472070"/>
                                        </p:tgtEl>
                                        <p:attrNameLst>
                                          <p:attrName>style.visibility</p:attrName>
                                        </p:attrNameLst>
                                      </p:cBhvr>
                                      <p:to>
                                        <p:strVal val="visible"/>
                                      </p:to>
                                    </p:set>
                                  </p:childTnLst>
                                </p:cTn>
                              </p:par>
                            </p:childTnLst>
                          </p:cTn>
                        </p:par>
                        <p:par>
                          <p:cTn id="24" fill="hold" nodeType="afterGroup">
                            <p:stCondLst>
                              <p:cond delay="500"/>
                            </p:stCondLst>
                            <p:childTnLst>
                              <p:par>
                                <p:cTn id="25" presetID="1" presetClass="entr" presetSubtype="0" fill="hold" grpId="0" nodeType="afterEffect">
                                  <p:stCondLst>
                                    <p:cond delay="0"/>
                                  </p:stCondLst>
                                  <p:childTnLst>
                                    <p:set>
                                      <p:cBhvr>
                                        <p:cTn id="26" dur="1" fill="hold">
                                          <p:stCondLst>
                                            <p:cond delay="499"/>
                                          </p:stCondLst>
                                        </p:cTn>
                                        <p:tgtEl>
                                          <p:spTgt spid="47207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72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8" grpId="0" build="p" autoUpdateAnimBg="0" advAuto="0"/>
      <p:bldP spid="472070" grpId="0" animBg="1" autoUpdateAnimBg="0"/>
      <p:bldP spid="472071" grpId="0" animBg="1" autoUpdateAnimBg="0"/>
      <p:bldP spid="472072" grpId="0" animBg="1" autoUpdateAnimBg="0"/>
      <p:bldP spid="472073" grpId="0" autoUpdateAnimBg="0"/>
      <p:bldP spid="472074" grpId="0" autoUpdateAnimBg="0"/>
      <p:bldP spid="472075"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dirty="0" smtClean="0"/>
              <a:t>What is Q/CSS?</a:t>
            </a:r>
          </a:p>
        </p:txBody>
      </p:sp>
      <p:sp>
        <p:nvSpPr>
          <p:cNvPr id="11267" name="Rectangle 3"/>
          <p:cNvSpPr>
            <a:spLocks noGrp="1" noChangeArrowheads="1"/>
          </p:cNvSpPr>
          <p:nvPr>
            <p:ph type="body" idx="1"/>
          </p:nvPr>
        </p:nvSpPr>
        <p:spPr/>
        <p:txBody>
          <a:bodyPr/>
          <a:lstStyle/>
          <a:p>
            <a:r>
              <a:rPr lang="en-US" altLang="en-US" i="1" dirty="0" smtClean="0"/>
              <a:t>Quantitative/Computational Social Science</a:t>
            </a:r>
            <a:r>
              <a:rPr lang="en-US" altLang="en-US" dirty="0" smtClean="0"/>
              <a:t> (CSS) is about:</a:t>
            </a:r>
          </a:p>
          <a:p>
            <a:pPr lvl="1"/>
            <a:r>
              <a:rPr lang="en-US" altLang="en-US" sz="1600" u="sng" dirty="0" smtClean="0"/>
              <a:t>developing</a:t>
            </a:r>
            <a:r>
              <a:rPr lang="en-US" altLang="en-US" sz="1600" dirty="0" smtClean="0"/>
              <a:t> integrated models of human, technical, and environmental systems</a:t>
            </a:r>
          </a:p>
          <a:p>
            <a:pPr lvl="1"/>
            <a:r>
              <a:rPr lang="en-US" altLang="en-US" sz="1600" u="sng" dirty="0" smtClean="0"/>
              <a:t>based</a:t>
            </a:r>
            <a:r>
              <a:rPr lang="en-US" altLang="en-US" sz="1600" dirty="0" smtClean="0"/>
              <a:t> on accepted principles in the social sciences (e.g., economics, anthropology, geography, political science, sociology, demography, ethnography, public policy, psychology, and their sub- and cross-disciplines, etc.) </a:t>
            </a:r>
          </a:p>
          <a:p>
            <a:pPr lvl="1"/>
            <a:r>
              <a:rPr lang="en-US" altLang="en-US" sz="1600" u="sng" dirty="0" smtClean="0"/>
              <a:t>supported</a:t>
            </a:r>
            <a:r>
              <a:rPr lang="en-US" altLang="en-US" sz="1600" dirty="0" smtClean="0"/>
              <a:t> by mathematical and physical science principles</a:t>
            </a:r>
            <a:endParaRPr lang="en-US" altLang="en-US" dirty="0" smtClean="0"/>
          </a:p>
          <a:p>
            <a:pPr lvl="1"/>
            <a:r>
              <a:rPr lang="en-US" altLang="en-US" sz="1600" dirty="0" smtClean="0"/>
              <a:t>i</a:t>
            </a:r>
            <a:r>
              <a:rPr lang="en-US" altLang="en-US" sz="1600" u="sng" dirty="0" smtClean="0"/>
              <a:t>nvestigates</a:t>
            </a:r>
            <a:r>
              <a:rPr lang="en-US" altLang="en-US" sz="1600" dirty="0" smtClean="0"/>
              <a:t> and </a:t>
            </a:r>
            <a:r>
              <a:rPr lang="en-US" altLang="en-US" sz="1600" u="sng" dirty="0" smtClean="0"/>
              <a:t>experiments</a:t>
            </a:r>
            <a:r>
              <a:rPr lang="en-US" altLang="en-US" sz="1600" dirty="0" smtClean="0"/>
              <a:t> in situations where direct observations of human behavior are not possible or not ethical</a:t>
            </a:r>
            <a:r>
              <a:rPr lang="en-US" altLang="en-US" dirty="0" smtClean="0"/>
              <a:t> </a:t>
            </a:r>
          </a:p>
          <a:p>
            <a:pPr lvl="1"/>
            <a:r>
              <a:rPr lang="en-US" altLang="en-US" sz="1600" u="sng" dirty="0" smtClean="0"/>
              <a:t>develops</a:t>
            </a:r>
            <a:r>
              <a:rPr lang="en-US" altLang="en-US" sz="1600" dirty="0" smtClean="0"/>
              <a:t> new theory and insights that can be applied from the artificial to the natural world </a:t>
            </a:r>
          </a:p>
          <a:p>
            <a:pPr lvl="1"/>
            <a:endParaRPr lang="en-US" altLang="en-US" sz="1600" dirty="0" smtClean="0"/>
          </a:p>
        </p:txBody>
      </p:sp>
      <p:pic>
        <p:nvPicPr>
          <p:cNvPr id="1126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7400" y="4176713"/>
            <a:ext cx="1981200" cy="202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AutoShape 5"/>
          <p:cNvSpPr>
            <a:spLocks noChangeArrowheads="1"/>
          </p:cNvSpPr>
          <p:nvPr/>
        </p:nvSpPr>
        <p:spPr bwMode="auto">
          <a:xfrm>
            <a:off x="3500438" y="4298950"/>
            <a:ext cx="1371600" cy="1219200"/>
          </a:xfrm>
          <a:prstGeom prst="cloudCallout">
            <a:avLst>
              <a:gd name="adj1" fmla="val 131250"/>
              <a:gd name="adj2" fmla="val -259"/>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endParaRPr lang="en-US" altLang="en-US" sz="1800" dirty="0"/>
          </a:p>
        </p:txBody>
      </p:sp>
      <p:sp>
        <p:nvSpPr>
          <p:cNvPr id="11270" name="Text Box 6"/>
          <p:cNvSpPr txBox="1">
            <a:spLocks noChangeArrowheads="1"/>
          </p:cNvSpPr>
          <p:nvPr/>
        </p:nvSpPr>
        <p:spPr bwMode="auto">
          <a:xfrm>
            <a:off x="3810000" y="4343400"/>
            <a:ext cx="7524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3600" b="1" i="1" dirty="0"/>
              <a:t>?</a:t>
            </a:r>
          </a:p>
        </p:txBody>
      </p:sp>
      <p:sp>
        <p:nvSpPr>
          <p:cNvPr id="11271" name="Date Placeholder 1"/>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F2FAD17B-E4BD-404E-B017-762F1F532ABC}" type="datetime1">
              <a:rPr lang="en-US" altLang="en-US" sz="1400" smtClean="0"/>
              <a:pPr>
                <a:spcBef>
                  <a:spcPct val="0"/>
                </a:spcBef>
                <a:buFontTx/>
                <a:buNone/>
              </a:pPr>
              <a:t>7/17/2021</a:t>
            </a:fld>
            <a:endParaRPr lang="en-US" altLang="en-US" sz="1400" dirty="0" smtClean="0"/>
          </a:p>
        </p:txBody>
      </p:sp>
      <p:sp>
        <p:nvSpPr>
          <p:cNvPr id="11272" name="Footer Placeholder 2"/>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CSCI 3907-80/CSCI6444-10 Big Data and Analytics</a:t>
            </a:r>
          </a:p>
        </p:txBody>
      </p:sp>
      <p:sp>
        <p:nvSpPr>
          <p:cNvPr id="11273" name="Slide Number Placeholder 3"/>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11-</a:t>
            </a:r>
            <a:fld id="{7AA448C2-47CB-4A98-9C48-55EF28C037D4}" type="slidenum">
              <a:rPr lang="en-US" altLang="en-US" sz="1400" smtClean="0"/>
              <a:pPr>
                <a:spcBef>
                  <a:spcPct val="0"/>
                </a:spcBef>
                <a:buFontTx/>
                <a:buNone/>
              </a:pPr>
              <a:t>5</a:t>
            </a:fld>
            <a:endParaRPr lang="en-US" altLang="en-US" sz="1400" dirty="0" smtClean="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ltLang="en-US" dirty="0" smtClean="0">
                <a:solidFill>
                  <a:schemeClr val="tx1"/>
                </a:solidFill>
                <a:sym typeface="Wingdings" panose="05000000000000000000" pitchFamily="2" charset="2"/>
              </a:rPr>
              <a:t>Dissident and Insurgent Escalation - III</a:t>
            </a:r>
          </a:p>
        </p:txBody>
      </p:sp>
      <p:sp>
        <p:nvSpPr>
          <p:cNvPr id="64515" name="Rectangle 3"/>
          <p:cNvSpPr>
            <a:spLocks noGrp="1" noChangeArrowheads="1"/>
          </p:cNvSpPr>
          <p:nvPr>
            <p:ph type="body" idx="1"/>
          </p:nvPr>
        </p:nvSpPr>
        <p:spPr/>
        <p:txBody>
          <a:bodyPr/>
          <a:lstStyle/>
          <a:p>
            <a:pPr eaLnBrk="1" hangingPunct="1"/>
            <a:r>
              <a:rPr lang="en-US" altLang="en-US" dirty="0" smtClean="0"/>
              <a:t>Dissidents and insurgents create loads on the state</a:t>
            </a:r>
          </a:p>
          <a:p>
            <a:pPr lvl="1" eaLnBrk="1" hangingPunct="1"/>
            <a:r>
              <a:rPr lang="en-US" altLang="en-US" dirty="0" smtClean="0"/>
              <a:t>Dissidents and insurgents draw in people from all parts</a:t>
            </a:r>
          </a:p>
          <a:p>
            <a:pPr lvl="1" eaLnBrk="1" hangingPunct="1"/>
            <a:r>
              <a:rPr lang="en-US" altLang="en-US" dirty="0" smtClean="0"/>
              <a:t>Protests and violence undermine regime support</a:t>
            </a:r>
          </a:p>
          <a:p>
            <a:pPr lvl="1" eaLnBrk="1" hangingPunct="1"/>
            <a:r>
              <a:rPr lang="en-US" altLang="en-US" dirty="0" smtClean="0"/>
              <a:t>Such acts shift power balances</a:t>
            </a:r>
          </a:p>
          <a:p>
            <a:pPr eaLnBrk="1" hangingPunct="1"/>
            <a:r>
              <a:rPr lang="en-US" altLang="en-US" dirty="0" smtClean="0"/>
              <a:t>Anti-regime messages circulate throughout the society</a:t>
            </a:r>
          </a:p>
          <a:p>
            <a:pPr lvl="1" eaLnBrk="1" hangingPunct="1"/>
            <a:r>
              <a:rPr lang="en-US" altLang="en-US" dirty="0" smtClean="0"/>
              <a:t>Reducing support for the regime (and therefore the capacity of the regime)</a:t>
            </a:r>
          </a:p>
          <a:p>
            <a:pPr lvl="1" eaLnBrk="1" hangingPunct="1"/>
            <a:r>
              <a:rPr lang="en-US" altLang="en-US" dirty="0" smtClean="0"/>
              <a:t>Messages feed back and create new ‘loads’ as recruit strength for dissidents and insurgents grows</a:t>
            </a:r>
          </a:p>
          <a:p>
            <a:pPr eaLnBrk="1" hangingPunct="1"/>
            <a:r>
              <a:rPr lang="en-US" altLang="en-US" dirty="0" smtClean="0"/>
              <a:t>State stability depends on dynamic interactions of </a:t>
            </a:r>
            <a:r>
              <a:rPr lang="en-US" altLang="en-US" b="1" dirty="0" smtClean="0">
                <a:solidFill>
                  <a:srgbClr val="FF0000"/>
                </a:solidFill>
              </a:rPr>
              <a:t>insurgence</a:t>
            </a:r>
            <a:r>
              <a:rPr lang="en-US" altLang="en-US" dirty="0" smtClean="0"/>
              <a:t> (load) and </a:t>
            </a:r>
            <a:r>
              <a:rPr lang="en-US" altLang="en-US" b="1" dirty="0" smtClean="0">
                <a:solidFill>
                  <a:srgbClr val="008000"/>
                </a:solidFill>
              </a:rPr>
              <a:t>regime resilience</a:t>
            </a:r>
            <a:r>
              <a:rPr lang="en-US" altLang="en-US" dirty="0" smtClean="0"/>
              <a:t> (capacity)</a:t>
            </a:r>
          </a:p>
          <a:p>
            <a:pPr eaLnBrk="1" hangingPunct="1"/>
            <a:endParaRPr lang="en-US" altLang="en-US" dirty="0" smtClean="0"/>
          </a:p>
        </p:txBody>
      </p:sp>
      <p:sp>
        <p:nvSpPr>
          <p:cNvPr id="64516" name="Date Placeholder 1"/>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7616B70A-7A36-41A5-925A-92C6D7695C56}" type="datetime1">
              <a:rPr lang="en-US" altLang="en-US" sz="1400"/>
              <a:pPr>
                <a:spcBef>
                  <a:spcPct val="0"/>
                </a:spcBef>
                <a:buFontTx/>
                <a:buNone/>
              </a:pPr>
              <a:t>7/17/2021</a:t>
            </a:fld>
            <a:endParaRPr lang="en-US" altLang="en-US" sz="1400" dirty="0"/>
          </a:p>
        </p:txBody>
      </p:sp>
      <p:sp>
        <p:nvSpPr>
          <p:cNvPr id="64517" name="Footer Placeholder 2"/>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a:t>CS3907-80/CS6444-10 Big Data &amp; Analytics</a:t>
            </a:r>
          </a:p>
        </p:txBody>
      </p:sp>
      <p:sp>
        <p:nvSpPr>
          <p:cNvPr id="64518" name="Slide Number Placeholder 3"/>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7818E1B9-4D04-49E7-90B3-9656378C3AEA}" type="slidenum">
              <a:rPr lang="en-US" altLang="en-US" sz="1400" smtClean="0"/>
              <a:pPr>
                <a:spcBef>
                  <a:spcPct val="0"/>
                </a:spcBef>
                <a:buFontTx/>
                <a:buNone/>
              </a:pPr>
              <a:t>50</a:t>
            </a:fld>
            <a:endParaRPr lang="en-US" altLang="en-US" sz="1400" dirty="0" smtClean="0"/>
          </a:p>
        </p:txBody>
      </p:sp>
    </p:spTree>
    <p:extLst>
      <p:ext uri="{BB962C8B-B14F-4D97-AF65-F5344CB8AC3E}">
        <p14:creationId xmlns:p14="http://schemas.microsoft.com/office/powerpoint/2010/main" val="71137510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tLang="en-US" dirty="0" smtClean="0">
                <a:solidFill>
                  <a:schemeClr val="tx1"/>
                </a:solidFill>
                <a:sym typeface="Wingdings" panose="05000000000000000000" pitchFamily="2" charset="2"/>
              </a:rPr>
              <a:t>Dissident and Insurgent Escalation - IV</a:t>
            </a:r>
          </a:p>
        </p:txBody>
      </p:sp>
      <p:sp>
        <p:nvSpPr>
          <p:cNvPr id="66563" name="Rectangle 3"/>
          <p:cNvSpPr>
            <a:spLocks noChangeAspect="1" noChangeArrowheads="1"/>
          </p:cNvSpPr>
          <p:nvPr/>
        </p:nvSpPr>
        <p:spPr bwMode="auto">
          <a:xfrm>
            <a:off x="4997450" y="1881188"/>
            <a:ext cx="3733800" cy="2146300"/>
          </a:xfrm>
          <a:prstGeom prst="rect">
            <a:avLst/>
          </a:prstGeom>
          <a:solidFill>
            <a:srgbClr val="FFFFFF"/>
          </a:solidFill>
          <a:ln w="0">
            <a:solidFill>
              <a:srgbClr val="FFFFFF"/>
            </a:solidFill>
            <a:miter lim="800000"/>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dirty="0"/>
          </a:p>
        </p:txBody>
      </p:sp>
      <p:sp>
        <p:nvSpPr>
          <p:cNvPr id="66564" name="Rectangle 4"/>
          <p:cNvSpPr>
            <a:spLocks noChangeAspect="1" noChangeArrowheads="1"/>
          </p:cNvSpPr>
          <p:nvPr/>
        </p:nvSpPr>
        <p:spPr bwMode="auto">
          <a:xfrm>
            <a:off x="4419600" y="1477963"/>
            <a:ext cx="7524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300" b="1" dirty="0">
                <a:solidFill>
                  <a:srgbClr val="000000"/>
                </a:solidFill>
                <a:latin typeface="Times New Roman" panose="02020603050405020304" pitchFamily="18" charset="0"/>
              </a:rPr>
              <a:t>Insurgents</a:t>
            </a:r>
            <a:endParaRPr lang="en-US" altLang="en-US" sz="1300" b="1" dirty="0">
              <a:solidFill>
                <a:schemeClr val="bg2"/>
              </a:solidFill>
            </a:endParaRPr>
          </a:p>
        </p:txBody>
      </p:sp>
      <p:sp>
        <p:nvSpPr>
          <p:cNvPr id="66565" name="Rectangle 5"/>
          <p:cNvSpPr>
            <a:spLocks noChangeAspect="1" noChangeArrowheads="1"/>
          </p:cNvSpPr>
          <p:nvPr/>
        </p:nvSpPr>
        <p:spPr bwMode="auto">
          <a:xfrm>
            <a:off x="4997450" y="1881188"/>
            <a:ext cx="3741738" cy="2155825"/>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dirty="0"/>
          </a:p>
        </p:txBody>
      </p:sp>
      <p:sp>
        <p:nvSpPr>
          <p:cNvPr id="66566" name="Line 6"/>
          <p:cNvSpPr>
            <a:spLocks noChangeAspect="1" noChangeShapeType="1"/>
          </p:cNvSpPr>
          <p:nvPr/>
        </p:nvSpPr>
        <p:spPr bwMode="auto">
          <a:xfrm>
            <a:off x="4997450" y="2416175"/>
            <a:ext cx="3733800" cy="1588"/>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6567" name="Line 7"/>
          <p:cNvSpPr>
            <a:spLocks noChangeAspect="1" noChangeShapeType="1"/>
          </p:cNvSpPr>
          <p:nvPr/>
        </p:nvSpPr>
        <p:spPr bwMode="auto">
          <a:xfrm>
            <a:off x="4997450" y="2951163"/>
            <a:ext cx="3733800" cy="1587"/>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6568" name="Line 8"/>
          <p:cNvSpPr>
            <a:spLocks noChangeAspect="1" noChangeShapeType="1"/>
          </p:cNvSpPr>
          <p:nvPr/>
        </p:nvSpPr>
        <p:spPr bwMode="auto">
          <a:xfrm>
            <a:off x="4997450" y="3486150"/>
            <a:ext cx="3733800" cy="1588"/>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6569" name="Rectangle 9"/>
          <p:cNvSpPr>
            <a:spLocks noChangeAspect="1" noChangeArrowheads="1"/>
          </p:cNvSpPr>
          <p:nvPr/>
        </p:nvSpPr>
        <p:spPr bwMode="auto">
          <a:xfrm>
            <a:off x="4419600" y="1881188"/>
            <a:ext cx="4889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a:solidFill>
                  <a:srgbClr val="000000"/>
                </a:solidFill>
                <a:latin typeface="Times New Roman" panose="02020603050405020304" pitchFamily="18" charset="0"/>
              </a:rPr>
              <a:t>20,000</a:t>
            </a:r>
            <a:endParaRPr lang="en-US" altLang="en-US" sz="2800" dirty="0">
              <a:solidFill>
                <a:schemeClr val="bg2"/>
              </a:solidFill>
            </a:endParaRPr>
          </a:p>
        </p:txBody>
      </p:sp>
      <p:sp>
        <p:nvSpPr>
          <p:cNvPr id="66570" name="Rectangle 10"/>
          <p:cNvSpPr>
            <a:spLocks noChangeAspect="1" noChangeArrowheads="1"/>
          </p:cNvSpPr>
          <p:nvPr/>
        </p:nvSpPr>
        <p:spPr bwMode="auto">
          <a:xfrm>
            <a:off x="4419600" y="2379663"/>
            <a:ext cx="4889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a:solidFill>
                  <a:srgbClr val="000000"/>
                </a:solidFill>
                <a:latin typeface="Times New Roman" panose="02020603050405020304" pitchFamily="18" charset="0"/>
              </a:rPr>
              <a:t>16,250</a:t>
            </a:r>
            <a:endParaRPr lang="en-US" altLang="en-US" sz="2800" dirty="0">
              <a:solidFill>
                <a:schemeClr val="bg2"/>
              </a:solidFill>
            </a:endParaRPr>
          </a:p>
        </p:txBody>
      </p:sp>
      <p:sp>
        <p:nvSpPr>
          <p:cNvPr id="66571" name="Rectangle 11"/>
          <p:cNvSpPr>
            <a:spLocks noChangeAspect="1" noChangeArrowheads="1"/>
          </p:cNvSpPr>
          <p:nvPr/>
        </p:nvSpPr>
        <p:spPr bwMode="auto">
          <a:xfrm>
            <a:off x="4419600" y="2882900"/>
            <a:ext cx="4889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a:solidFill>
                  <a:srgbClr val="000000"/>
                </a:solidFill>
                <a:latin typeface="Times New Roman" panose="02020603050405020304" pitchFamily="18" charset="0"/>
              </a:rPr>
              <a:t>12,500</a:t>
            </a:r>
            <a:endParaRPr lang="en-US" altLang="en-US" sz="2800" dirty="0">
              <a:solidFill>
                <a:schemeClr val="bg2"/>
              </a:solidFill>
            </a:endParaRPr>
          </a:p>
        </p:txBody>
      </p:sp>
      <p:sp>
        <p:nvSpPr>
          <p:cNvPr id="66572" name="Rectangle 12"/>
          <p:cNvSpPr>
            <a:spLocks noChangeAspect="1" noChangeArrowheads="1"/>
          </p:cNvSpPr>
          <p:nvPr/>
        </p:nvSpPr>
        <p:spPr bwMode="auto">
          <a:xfrm>
            <a:off x="4481513" y="3379788"/>
            <a:ext cx="4000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a:solidFill>
                  <a:srgbClr val="000000"/>
                </a:solidFill>
                <a:latin typeface="Times New Roman" panose="02020603050405020304" pitchFamily="18" charset="0"/>
              </a:rPr>
              <a:t>8,750</a:t>
            </a:r>
            <a:endParaRPr lang="en-US" altLang="en-US" sz="2800" dirty="0">
              <a:solidFill>
                <a:schemeClr val="bg2"/>
              </a:solidFill>
            </a:endParaRPr>
          </a:p>
        </p:txBody>
      </p:sp>
      <p:sp>
        <p:nvSpPr>
          <p:cNvPr id="66573" name="Rectangle 13"/>
          <p:cNvSpPr>
            <a:spLocks noChangeAspect="1" noChangeArrowheads="1"/>
          </p:cNvSpPr>
          <p:nvPr/>
        </p:nvSpPr>
        <p:spPr bwMode="auto">
          <a:xfrm>
            <a:off x="4481513" y="3884613"/>
            <a:ext cx="4000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a:solidFill>
                  <a:srgbClr val="000000"/>
                </a:solidFill>
                <a:latin typeface="Times New Roman" panose="02020603050405020304" pitchFamily="18" charset="0"/>
              </a:rPr>
              <a:t>5,000</a:t>
            </a:r>
            <a:endParaRPr lang="en-US" altLang="en-US" sz="2800" dirty="0">
              <a:solidFill>
                <a:schemeClr val="bg2"/>
              </a:solidFill>
            </a:endParaRPr>
          </a:p>
        </p:txBody>
      </p:sp>
      <p:sp>
        <p:nvSpPr>
          <p:cNvPr id="66574" name="Line 14"/>
          <p:cNvSpPr>
            <a:spLocks noChangeAspect="1" noChangeShapeType="1"/>
          </p:cNvSpPr>
          <p:nvPr/>
        </p:nvSpPr>
        <p:spPr bwMode="auto">
          <a:xfrm>
            <a:off x="5176838" y="1881188"/>
            <a:ext cx="1587" cy="214630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6575" name="Line 15"/>
          <p:cNvSpPr>
            <a:spLocks noChangeAspect="1" noChangeShapeType="1"/>
          </p:cNvSpPr>
          <p:nvPr/>
        </p:nvSpPr>
        <p:spPr bwMode="auto">
          <a:xfrm>
            <a:off x="5365750" y="1881188"/>
            <a:ext cx="0" cy="214630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6576" name="Line 16"/>
          <p:cNvSpPr>
            <a:spLocks noChangeAspect="1" noChangeShapeType="1"/>
          </p:cNvSpPr>
          <p:nvPr/>
        </p:nvSpPr>
        <p:spPr bwMode="auto">
          <a:xfrm>
            <a:off x="5553075" y="1881188"/>
            <a:ext cx="1588" cy="214630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6577" name="Line 17"/>
          <p:cNvSpPr>
            <a:spLocks noChangeAspect="1" noChangeShapeType="1"/>
          </p:cNvSpPr>
          <p:nvPr/>
        </p:nvSpPr>
        <p:spPr bwMode="auto">
          <a:xfrm>
            <a:off x="5740400" y="1881188"/>
            <a:ext cx="1588" cy="214630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6578" name="Line 18"/>
          <p:cNvSpPr>
            <a:spLocks noChangeAspect="1" noChangeShapeType="1"/>
          </p:cNvSpPr>
          <p:nvPr/>
        </p:nvSpPr>
        <p:spPr bwMode="auto">
          <a:xfrm>
            <a:off x="5929313" y="1881188"/>
            <a:ext cx="0" cy="214630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6579" name="Line 19"/>
          <p:cNvSpPr>
            <a:spLocks noChangeAspect="1" noChangeShapeType="1"/>
          </p:cNvSpPr>
          <p:nvPr/>
        </p:nvSpPr>
        <p:spPr bwMode="auto">
          <a:xfrm>
            <a:off x="6118225" y="1881188"/>
            <a:ext cx="0" cy="214630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6580" name="Line 20"/>
          <p:cNvSpPr>
            <a:spLocks noChangeAspect="1" noChangeShapeType="1"/>
          </p:cNvSpPr>
          <p:nvPr/>
        </p:nvSpPr>
        <p:spPr bwMode="auto">
          <a:xfrm>
            <a:off x="6297613" y="1881188"/>
            <a:ext cx="0" cy="214630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6581" name="Line 21"/>
          <p:cNvSpPr>
            <a:spLocks noChangeAspect="1" noChangeShapeType="1"/>
          </p:cNvSpPr>
          <p:nvPr/>
        </p:nvSpPr>
        <p:spPr bwMode="auto">
          <a:xfrm>
            <a:off x="6484938" y="1881188"/>
            <a:ext cx="1587" cy="214630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6582" name="Line 22"/>
          <p:cNvSpPr>
            <a:spLocks noChangeAspect="1" noChangeShapeType="1"/>
          </p:cNvSpPr>
          <p:nvPr/>
        </p:nvSpPr>
        <p:spPr bwMode="auto">
          <a:xfrm>
            <a:off x="6672263" y="1881188"/>
            <a:ext cx="1587" cy="214630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6583" name="Line 23"/>
          <p:cNvSpPr>
            <a:spLocks noChangeAspect="1" noChangeShapeType="1"/>
          </p:cNvSpPr>
          <p:nvPr/>
        </p:nvSpPr>
        <p:spPr bwMode="auto">
          <a:xfrm>
            <a:off x="6861175" y="1881188"/>
            <a:ext cx="0" cy="214630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6584" name="Line 24"/>
          <p:cNvSpPr>
            <a:spLocks noChangeAspect="1" noChangeShapeType="1"/>
          </p:cNvSpPr>
          <p:nvPr/>
        </p:nvSpPr>
        <p:spPr bwMode="auto">
          <a:xfrm>
            <a:off x="7048500" y="1881188"/>
            <a:ext cx="1588" cy="214630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6585" name="Line 25"/>
          <p:cNvSpPr>
            <a:spLocks noChangeAspect="1" noChangeShapeType="1"/>
          </p:cNvSpPr>
          <p:nvPr/>
        </p:nvSpPr>
        <p:spPr bwMode="auto">
          <a:xfrm>
            <a:off x="7235825" y="1881188"/>
            <a:ext cx="1588" cy="214630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6586" name="Line 26"/>
          <p:cNvSpPr>
            <a:spLocks noChangeAspect="1" noChangeShapeType="1"/>
          </p:cNvSpPr>
          <p:nvPr/>
        </p:nvSpPr>
        <p:spPr bwMode="auto">
          <a:xfrm>
            <a:off x="7424738" y="1881188"/>
            <a:ext cx="0" cy="214630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6587" name="Line 27"/>
          <p:cNvSpPr>
            <a:spLocks noChangeAspect="1" noChangeShapeType="1"/>
          </p:cNvSpPr>
          <p:nvPr/>
        </p:nvSpPr>
        <p:spPr bwMode="auto">
          <a:xfrm>
            <a:off x="7604125" y="1881188"/>
            <a:ext cx="1588" cy="214630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6588" name="Line 28"/>
          <p:cNvSpPr>
            <a:spLocks noChangeAspect="1" noChangeShapeType="1"/>
          </p:cNvSpPr>
          <p:nvPr/>
        </p:nvSpPr>
        <p:spPr bwMode="auto">
          <a:xfrm>
            <a:off x="7791450" y="1881188"/>
            <a:ext cx="1588" cy="214630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6589" name="Line 29"/>
          <p:cNvSpPr>
            <a:spLocks noChangeAspect="1" noChangeShapeType="1"/>
          </p:cNvSpPr>
          <p:nvPr/>
        </p:nvSpPr>
        <p:spPr bwMode="auto">
          <a:xfrm>
            <a:off x="7978775" y="1881188"/>
            <a:ext cx="1588" cy="214630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6590" name="Line 30"/>
          <p:cNvSpPr>
            <a:spLocks noChangeAspect="1" noChangeShapeType="1"/>
          </p:cNvSpPr>
          <p:nvPr/>
        </p:nvSpPr>
        <p:spPr bwMode="auto">
          <a:xfrm>
            <a:off x="8167688" y="1881188"/>
            <a:ext cx="0" cy="214630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6591" name="Line 31"/>
          <p:cNvSpPr>
            <a:spLocks noChangeAspect="1" noChangeShapeType="1"/>
          </p:cNvSpPr>
          <p:nvPr/>
        </p:nvSpPr>
        <p:spPr bwMode="auto">
          <a:xfrm>
            <a:off x="8355013" y="1881188"/>
            <a:ext cx="1587" cy="214630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6592" name="Line 32"/>
          <p:cNvSpPr>
            <a:spLocks noChangeAspect="1" noChangeShapeType="1"/>
          </p:cNvSpPr>
          <p:nvPr/>
        </p:nvSpPr>
        <p:spPr bwMode="auto">
          <a:xfrm>
            <a:off x="8542338" y="1881188"/>
            <a:ext cx="1587" cy="214630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6593" name="Rectangle 33"/>
          <p:cNvSpPr>
            <a:spLocks noChangeAspect="1" noChangeArrowheads="1"/>
          </p:cNvSpPr>
          <p:nvPr/>
        </p:nvSpPr>
        <p:spPr bwMode="auto">
          <a:xfrm>
            <a:off x="4889500" y="4181475"/>
            <a:ext cx="3556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a:solidFill>
                  <a:srgbClr val="000000"/>
                </a:solidFill>
                <a:latin typeface="Times New Roman" panose="02020603050405020304" pitchFamily="18" charset="0"/>
              </a:rPr>
              <a:t>2005</a:t>
            </a:r>
            <a:endParaRPr lang="en-US" altLang="en-US" sz="2800" dirty="0">
              <a:solidFill>
                <a:schemeClr val="bg2"/>
              </a:solidFill>
            </a:endParaRPr>
          </a:p>
        </p:txBody>
      </p:sp>
      <p:sp>
        <p:nvSpPr>
          <p:cNvPr id="66594" name="Rectangle 34"/>
          <p:cNvSpPr>
            <a:spLocks noChangeAspect="1" noChangeArrowheads="1"/>
          </p:cNvSpPr>
          <p:nvPr/>
        </p:nvSpPr>
        <p:spPr bwMode="auto">
          <a:xfrm>
            <a:off x="5632450" y="4181475"/>
            <a:ext cx="3556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a:solidFill>
                  <a:srgbClr val="000000"/>
                </a:solidFill>
                <a:latin typeface="Times New Roman" panose="02020603050405020304" pitchFamily="18" charset="0"/>
              </a:rPr>
              <a:t>2006</a:t>
            </a:r>
            <a:endParaRPr lang="en-US" altLang="en-US" sz="2800" dirty="0">
              <a:solidFill>
                <a:schemeClr val="bg2"/>
              </a:solidFill>
            </a:endParaRPr>
          </a:p>
        </p:txBody>
      </p:sp>
      <p:sp>
        <p:nvSpPr>
          <p:cNvPr id="66595" name="Rectangle 35"/>
          <p:cNvSpPr>
            <a:spLocks noChangeAspect="1" noChangeArrowheads="1"/>
          </p:cNvSpPr>
          <p:nvPr/>
        </p:nvSpPr>
        <p:spPr bwMode="auto">
          <a:xfrm>
            <a:off x="6378575" y="4181475"/>
            <a:ext cx="3556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a:solidFill>
                  <a:srgbClr val="000000"/>
                </a:solidFill>
                <a:latin typeface="Times New Roman" panose="02020603050405020304" pitchFamily="18" charset="0"/>
              </a:rPr>
              <a:t>2007</a:t>
            </a:r>
            <a:endParaRPr lang="en-US" altLang="en-US" sz="2800" dirty="0">
              <a:solidFill>
                <a:schemeClr val="bg2"/>
              </a:solidFill>
            </a:endParaRPr>
          </a:p>
        </p:txBody>
      </p:sp>
      <p:sp>
        <p:nvSpPr>
          <p:cNvPr id="66596" name="Rectangle 36"/>
          <p:cNvSpPr>
            <a:spLocks noChangeAspect="1" noChangeArrowheads="1"/>
          </p:cNvSpPr>
          <p:nvPr/>
        </p:nvSpPr>
        <p:spPr bwMode="auto">
          <a:xfrm>
            <a:off x="7129463" y="4181475"/>
            <a:ext cx="3556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a:solidFill>
                  <a:srgbClr val="000000"/>
                </a:solidFill>
                <a:latin typeface="Times New Roman" panose="02020603050405020304" pitchFamily="18" charset="0"/>
              </a:rPr>
              <a:t>2008</a:t>
            </a:r>
            <a:endParaRPr lang="en-US" altLang="en-US" sz="2800" dirty="0">
              <a:solidFill>
                <a:schemeClr val="bg2"/>
              </a:solidFill>
            </a:endParaRPr>
          </a:p>
        </p:txBody>
      </p:sp>
      <p:sp>
        <p:nvSpPr>
          <p:cNvPr id="66597" name="Rectangle 37"/>
          <p:cNvSpPr>
            <a:spLocks noChangeAspect="1" noChangeArrowheads="1"/>
          </p:cNvSpPr>
          <p:nvPr/>
        </p:nvSpPr>
        <p:spPr bwMode="auto">
          <a:xfrm>
            <a:off x="7872413" y="4181475"/>
            <a:ext cx="3556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a:solidFill>
                  <a:srgbClr val="000000"/>
                </a:solidFill>
                <a:latin typeface="Times New Roman" panose="02020603050405020304" pitchFamily="18" charset="0"/>
              </a:rPr>
              <a:t>2009</a:t>
            </a:r>
            <a:endParaRPr lang="en-US" altLang="en-US" sz="2800" dirty="0">
              <a:solidFill>
                <a:schemeClr val="bg2"/>
              </a:solidFill>
            </a:endParaRPr>
          </a:p>
        </p:txBody>
      </p:sp>
      <p:sp>
        <p:nvSpPr>
          <p:cNvPr id="66598" name="Rectangle 38"/>
          <p:cNvSpPr>
            <a:spLocks noChangeAspect="1" noChangeArrowheads="1"/>
          </p:cNvSpPr>
          <p:nvPr/>
        </p:nvSpPr>
        <p:spPr bwMode="auto">
          <a:xfrm>
            <a:off x="8623300" y="4181475"/>
            <a:ext cx="3556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a:solidFill>
                  <a:srgbClr val="000000"/>
                </a:solidFill>
                <a:latin typeface="Times New Roman" panose="02020603050405020304" pitchFamily="18" charset="0"/>
              </a:rPr>
              <a:t>2010</a:t>
            </a:r>
            <a:endParaRPr lang="en-US" altLang="en-US" sz="2800" dirty="0">
              <a:solidFill>
                <a:schemeClr val="bg2"/>
              </a:solidFill>
            </a:endParaRPr>
          </a:p>
        </p:txBody>
      </p:sp>
      <p:sp>
        <p:nvSpPr>
          <p:cNvPr id="66599" name="Rectangle 39"/>
          <p:cNvSpPr>
            <a:spLocks noChangeAspect="1" noChangeArrowheads="1"/>
          </p:cNvSpPr>
          <p:nvPr/>
        </p:nvSpPr>
        <p:spPr bwMode="auto">
          <a:xfrm>
            <a:off x="6518275" y="4454525"/>
            <a:ext cx="8667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300" b="1" dirty="0">
                <a:solidFill>
                  <a:srgbClr val="000000"/>
                </a:solidFill>
                <a:latin typeface="Times New Roman" panose="02020603050405020304" pitchFamily="18" charset="0"/>
              </a:rPr>
              <a:t>Time (Year)</a:t>
            </a:r>
          </a:p>
        </p:txBody>
      </p:sp>
      <p:sp>
        <p:nvSpPr>
          <p:cNvPr id="476200" name="Rectangle 40"/>
          <p:cNvSpPr>
            <a:spLocks noChangeArrowheads="1"/>
          </p:cNvSpPr>
          <p:nvPr/>
        </p:nvSpPr>
        <p:spPr bwMode="auto">
          <a:xfrm>
            <a:off x="228600" y="5486400"/>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b="1" dirty="0">
                <a:solidFill>
                  <a:srgbClr val="FF3300"/>
                </a:solidFill>
                <a:cs typeface="Arial" panose="020B0604020202020204" pitchFamily="34" charset="0"/>
              </a:rPr>
              <a:t>The dynamic system of insurgent growth has a tipping point</a:t>
            </a:r>
          </a:p>
        </p:txBody>
      </p:sp>
      <p:sp>
        <p:nvSpPr>
          <p:cNvPr id="66601" name="Rectangle 41"/>
          <p:cNvSpPr>
            <a:spLocks noChangeArrowheads="1"/>
          </p:cNvSpPr>
          <p:nvPr/>
        </p:nvSpPr>
        <p:spPr bwMode="auto">
          <a:xfrm>
            <a:off x="228600" y="1295400"/>
            <a:ext cx="706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300" b="1" dirty="0">
                <a:solidFill>
                  <a:srgbClr val="000000"/>
                </a:solidFill>
                <a:latin typeface="Times New Roman" panose="02020603050405020304" pitchFamily="18" charset="0"/>
              </a:rPr>
              <a:t>Regime</a:t>
            </a:r>
          </a:p>
          <a:p>
            <a:pPr eaLnBrk="1" hangingPunct="1">
              <a:spcBef>
                <a:spcPct val="0"/>
              </a:spcBef>
              <a:buFontTx/>
              <a:buNone/>
            </a:pPr>
            <a:r>
              <a:rPr lang="en-US" altLang="en-US" sz="1300" b="1" dirty="0">
                <a:solidFill>
                  <a:srgbClr val="000000"/>
                </a:solidFill>
                <a:latin typeface="Times New Roman" panose="02020603050405020304" pitchFamily="18" charset="0"/>
              </a:rPr>
              <a:t>Resilience</a:t>
            </a:r>
          </a:p>
        </p:txBody>
      </p:sp>
      <p:sp>
        <p:nvSpPr>
          <p:cNvPr id="66602" name="Rectangle 42"/>
          <p:cNvSpPr>
            <a:spLocks noChangeArrowheads="1"/>
          </p:cNvSpPr>
          <p:nvPr/>
        </p:nvSpPr>
        <p:spPr bwMode="auto">
          <a:xfrm>
            <a:off x="1855788" y="4479925"/>
            <a:ext cx="8667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300" b="1" dirty="0">
                <a:solidFill>
                  <a:srgbClr val="000000"/>
                </a:solidFill>
                <a:latin typeface="Times New Roman" panose="02020603050405020304" pitchFamily="18" charset="0"/>
              </a:rPr>
              <a:t>Time (Year)</a:t>
            </a:r>
            <a:endParaRPr lang="en-US" altLang="en-US" sz="1800" b="1" dirty="0"/>
          </a:p>
        </p:txBody>
      </p:sp>
      <p:sp>
        <p:nvSpPr>
          <p:cNvPr id="66603" name="Freeform 43"/>
          <p:cNvSpPr>
            <a:spLocks noChangeAspect="1"/>
          </p:cNvSpPr>
          <p:nvPr/>
        </p:nvSpPr>
        <p:spPr bwMode="auto">
          <a:xfrm>
            <a:off x="4997450" y="2652713"/>
            <a:ext cx="3733800" cy="1155700"/>
          </a:xfrm>
          <a:custGeom>
            <a:avLst/>
            <a:gdLst>
              <a:gd name="T0" fmla="*/ 2147483646 w 3220"/>
              <a:gd name="T1" fmla="*/ 2147483646 h 1020"/>
              <a:gd name="T2" fmla="*/ 2147483646 w 3220"/>
              <a:gd name="T3" fmla="*/ 2147483646 h 1020"/>
              <a:gd name="T4" fmla="*/ 2147483646 w 3220"/>
              <a:gd name="T5" fmla="*/ 2147483646 h 1020"/>
              <a:gd name="T6" fmla="*/ 2147483646 w 3220"/>
              <a:gd name="T7" fmla="*/ 2147483646 h 1020"/>
              <a:gd name="T8" fmla="*/ 2147483646 w 3220"/>
              <a:gd name="T9" fmla="*/ 2147483646 h 1020"/>
              <a:gd name="T10" fmla="*/ 2147483646 w 3220"/>
              <a:gd name="T11" fmla="*/ 2147483646 h 1020"/>
              <a:gd name="T12" fmla="*/ 2147483646 w 3220"/>
              <a:gd name="T13" fmla="*/ 2147483646 h 1020"/>
              <a:gd name="T14" fmla="*/ 2147483646 w 3220"/>
              <a:gd name="T15" fmla="*/ 2147483646 h 1020"/>
              <a:gd name="T16" fmla="*/ 2147483646 w 3220"/>
              <a:gd name="T17" fmla="*/ 2147483646 h 1020"/>
              <a:gd name="T18" fmla="*/ 2147483646 w 3220"/>
              <a:gd name="T19" fmla="*/ 2147483646 h 1020"/>
              <a:gd name="T20" fmla="*/ 2147483646 w 3220"/>
              <a:gd name="T21" fmla="*/ 2147483646 h 1020"/>
              <a:gd name="T22" fmla="*/ 2147483646 w 3220"/>
              <a:gd name="T23" fmla="*/ 2147483646 h 1020"/>
              <a:gd name="T24" fmla="*/ 2147483646 w 3220"/>
              <a:gd name="T25" fmla="*/ 2147483646 h 1020"/>
              <a:gd name="T26" fmla="*/ 2147483646 w 3220"/>
              <a:gd name="T27" fmla="*/ 2147483646 h 1020"/>
              <a:gd name="T28" fmla="*/ 2147483646 w 3220"/>
              <a:gd name="T29" fmla="*/ 2147483646 h 1020"/>
              <a:gd name="T30" fmla="*/ 2147483646 w 3220"/>
              <a:gd name="T31" fmla="*/ 2147483646 h 1020"/>
              <a:gd name="T32" fmla="*/ 2147483646 w 3220"/>
              <a:gd name="T33" fmla="*/ 2147483646 h 1020"/>
              <a:gd name="T34" fmla="*/ 2147483646 w 3220"/>
              <a:gd name="T35" fmla="*/ 2147483646 h 1020"/>
              <a:gd name="T36" fmla="*/ 2147483646 w 3220"/>
              <a:gd name="T37" fmla="*/ 2147483646 h 1020"/>
              <a:gd name="T38" fmla="*/ 2147483646 w 3220"/>
              <a:gd name="T39" fmla="*/ 2147483646 h 1020"/>
              <a:gd name="T40" fmla="*/ 2147483646 w 3220"/>
              <a:gd name="T41" fmla="*/ 2147483646 h 1020"/>
              <a:gd name="T42" fmla="*/ 2147483646 w 3220"/>
              <a:gd name="T43" fmla="*/ 2147483646 h 1020"/>
              <a:gd name="T44" fmla="*/ 2147483646 w 3220"/>
              <a:gd name="T45" fmla="*/ 2147483646 h 1020"/>
              <a:gd name="T46" fmla="*/ 2147483646 w 3220"/>
              <a:gd name="T47" fmla="*/ 2147483646 h 1020"/>
              <a:gd name="T48" fmla="*/ 2147483646 w 3220"/>
              <a:gd name="T49" fmla="*/ 2147483646 h 1020"/>
              <a:gd name="T50" fmla="*/ 2147483646 w 3220"/>
              <a:gd name="T51" fmla="*/ 2147483646 h 1020"/>
              <a:gd name="T52" fmla="*/ 2147483646 w 3220"/>
              <a:gd name="T53" fmla="*/ 2147483646 h 1020"/>
              <a:gd name="T54" fmla="*/ 2147483646 w 3220"/>
              <a:gd name="T55" fmla="*/ 2147483646 h 1020"/>
              <a:gd name="T56" fmla="*/ 2147483646 w 3220"/>
              <a:gd name="T57" fmla="*/ 2147483646 h 1020"/>
              <a:gd name="T58" fmla="*/ 2147483646 w 3220"/>
              <a:gd name="T59" fmla="*/ 2147483646 h 1020"/>
              <a:gd name="T60" fmla="*/ 2147483646 w 3220"/>
              <a:gd name="T61" fmla="*/ 2147483646 h 1020"/>
              <a:gd name="T62" fmla="*/ 2147483646 w 3220"/>
              <a:gd name="T63" fmla="*/ 2147483646 h 1020"/>
              <a:gd name="T64" fmla="*/ 2147483646 w 3220"/>
              <a:gd name="T65" fmla="*/ 2147483646 h 1020"/>
              <a:gd name="T66" fmla="*/ 2147483646 w 3220"/>
              <a:gd name="T67" fmla="*/ 2147483646 h 1020"/>
              <a:gd name="T68" fmla="*/ 2147483646 w 3220"/>
              <a:gd name="T69" fmla="*/ 2147483646 h 1020"/>
              <a:gd name="T70" fmla="*/ 2147483646 w 3220"/>
              <a:gd name="T71" fmla="*/ 2147483646 h 1020"/>
              <a:gd name="T72" fmla="*/ 2147483646 w 3220"/>
              <a:gd name="T73" fmla="*/ 2147483646 h 1020"/>
              <a:gd name="T74" fmla="*/ 2147483646 w 3220"/>
              <a:gd name="T75" fmla="*/ 2147483646 h 1020"/>
              <a:gd name="T76" fmla="*/ 2147483646 w 3220"/>
              <a:gd name="T77" fmla="*/ 2147483646 h 1020"/>
              <a:gd name="T78" fmla="*/ 2147483646 w 3220"/>
              <a:gd name="T79" fmla="*/ 2147483646 h 1020"/>
              <a:gd name="T80" fmla="*/ 2147483646 w 3220"/>
              <a:gd name="T81" fmla="*/ 2147483646 h 1020"/>
              <a:gd name="T82" fmla="*/ 2147483646 w 3220"/>
              <a:gd name="T83" fmla="*/ 2147483646 h 1020"/>
              <a:gd name="T84" fmla="*/ 2147483646 w 3220"/>
              <a:gd name="T85" fmla="*/ 2147483646 h 1020"/>
              <a:gd name="T86" fmla="*/ 2147483646 w 3220"/>
              <a:gd name="T87" fmla="*/ 2147483646 h 1020"/>
              <a:gd name="T88" fmla="*/ 2147483646 w 3220"/>
              <a:gd name="T89" fmla="*/ 2147483646 h 1020"/>
              <a:gd name="T90" fmla="*/ 2147483646 w 3220"/>
              <a:gd name="T91" fmla="*/ 2147483646 h 1020"/>
              <a:gd name="T92" fmla="*/ 2147483646 w 3220"/>
              <a:gd name="T93" fmla="*/ 2147483646 h 1020"/>
              <a:gd name="T94" fmla="*/ 2147483646 w 3220"/>
              <a:gd name="T95" fmla="*/ 2147483646 h 1020"/>
              <a:gd name="T96" fmla="*/ 2147483646 w 3220"/>
              <a:gd name="T97" fmla="*/ 2147483646 h 1020"/>
              <a:gd name="T98" fmla="*/ 2147483646 w 3220"/>
              <a:gd name="T99" fmla="*/ 2147483646 h 1020"/>
              <a:gd name="T100" fmla="*/ 2147483646 w 3220"/>
              <a:gd name="T101" fmla="*/ 2147483646 h 1020"/>
              <a:gd name="T102" fmla="*/ 2147483646 w 3220"/>
              <a:gd name="T103" fmla="*/ 2147483646 h 1020"/>
              <a:gd name="T104" fmla="*/ 2147483646 w 3220"/>
              <a:gd name="T105" fmla="*/ 2147483646 h 1020"/>
              <a:gd name="T106" fmla="*/ 2147483646 w 3220"/>
              <a:gd name="T107" fmla="*/ 2147483646 h 1020"/>
              <a:gd name="T108" fmla="*/ 2147483646 w 3220"/>
              <a:gd name="T109" fmla="*/ 2147483646 h 1020"/>
              <a:gd name="T110" fmla="*/ 2147483646 w 3220"/>
              <a:gd name="T111" fmla="*/ 2147483646 h 1020"/>
              <a:gd name="T112" fmla="*/ 2147483646 w 3220"/>
              <a:gd name="T113" fmla="*/ 2147483646 h 1020"/>
              <a:gd name="T114" fmla="*/ 2147483646 w 3220"/>
              <a:gd name="T115" fmla="*/ 2147483646 h 1020"/>
              <a:gd name="T116" fmla="*/ 2147483646 w 3220"/>
              <a:gd name="T117" fmla="*/ 2147483646 h 102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220" h="1020">
                <a:moveTo>
                  <a:pt x="0" y="0"/>
                </a:moveTo>
                <a:lnTo>
                  <a:pt x="7" y="7"/>
                </a:lnTo>
                <a:lnTo>
                  <a:pt x="14" y="7"/>
                </a:lnTo>
                <a:lnTo>
                  <a:pt x="20" y="14"/>
                </a:lnTo>
                <a:lnTo>
                  <a:pt x="27" y="14"/>
                </a:lnTo>
                <a:lnTo>
                  <a:pt x="34" y="14"/>
                </a:lnTo>
                <a:lnTo>
                  <a:pt x="41" y="21"/>
                </a:lnTo>
                <a:lnTo>
                  <a:pt x="47" y="21"/>
                </a:lnTo>
                <a:lnTo>
                  <a:pt x="54" y="27"/>
                </a:lnTo>
                <a:lnTo>
                  <a:pt x="61" y="27"/>
                </a:lnTo>
                <a:lnTo>
                  <a:pt x="68" y="34"/>
                </a:lnTo>
                <a:lnTo>
                  <a:pt x="74" y="34"/>
                </a:lnTo>
                <a:lnTo>
                  <a:pt x="81" y="34"/>
                </a:lnTo>
                <a:lnTo>
                  <a:pt x="88" y="41"/>
                </a:lnTo>
                <a:lnTo>
                  <a:pt x="95" y="41"/>
                </a:lnTo>
                <a:lnTo>
                  <a:pt x="101" y="48"/>
                </a:lnTo>
                <a:lnTo>
                  <a:pt x="108" y="48"/>
                </a:lnTo>
                <a:lnTo>
                  <a:pt x="115" y="54"/>
                </a:lnTo>
                <a:lnTo>
                  <a:pt x="122" y="54"/>
                </a:lnTo>
                <a:lnTo>
                  <a:pt x="128" y="54"/>
                </a:lnTo>
                <a:lnTo>
                  <a:pt x="135" y="61"/>
                </a:lnTo>
                <a:lnTo>
                  <a:pt x="142" y="61"/>
                </a:lnTo>
                <a:lnTo>
                  <a:pt x="149" y="68"/>
                </a:lnTo>
                <a:lnTo>
                  <a:pt x="155" y="68"/>
                </a:lnTo>
                <a:lnTo>
                  <a:pt x="162" y="75"/>
                </a:lnTo>
                <a:lnTo>
                  <a:pt x="169" y="75"/>
                </a:lnTo>
                <a:lnTo>
                  <a:pt x="176" y="75"/>
                </a:lnTo>
                <a:lnTo>
                  <a:pt x="182" y="81"/>
                </a:lnTo>
                <a:lnTo>
                  <a:pt x="189" y="81"/>
                </a:lnTo>
                <a:lnTo>
                  <a:pt x="196" y="88"/>
                </a:lnTo>
                <a:lnTo>
                  <a:pt x="203" y="88"/>
                </a:lnTo>
                <a:lnTo>
                  <a:pt x="209" y="88"/>
                </a:lnTo>
                <a:lnTo>
                  <a:pt x="216" y="95"/>
                </a:lnTo>
                <a:lnTo>
                  <a:pt x="223" y="95"/>
                </a:lnTo>
                <a:lnTo>
                  <a:pt x="230" y="102"/>
                </a:lnTo>
                <a:lnTo>
                  <a:pt x="236" y="102"/>
                </a:lnTo>
                <a:lnTo>
                  <a:pt x="243" y="108"/>
                </a:lnTo>
                <a:lnTo>
                  <a:pt x="250" y="108"/>
                </a:lnTo>
                <a:lnTo>
                  <a:pt x="257" y="108"/>
                </a:lnTo>
                <a:lnTo>
                  <a:pt x="263" y="115"/>
                </a:lnTo>
                <a:lnTo>
                  <a:pt x="270" y="115"/>
                </a:lnTo>
                <a:lnTo>
                  <a:pt x="277" y="122"/>
                </a:lnTo>
                <a:lnTo>
                  <a:pt x="284" y="122"/>
                </a:lnTo>
                <a:lnTo>
                  <a:pt x="290" y="122"/>
                </a:lnTo>
                <a:lnTo>
                  <a:pt x="297" y="129"/>
                </a:lnTo>
                <a:lnTo>
                  <a:pt x="304" y="129"/>
                </a:lnTo>
                <a:lnTo>
                  <a:pt x="311" y="135"/>
                </a:lnTo>
                <a:lnTo>
                  <a:pt x="317" y="135"/>
                </a:lnTo>
                <a:lnTo>
                  <a:pt x="324" y="135"/>
                </a:lnTo>
                <a:lnTo>
                  <a:pt x="331" y="142"/>
                </a:lnTo>
                <a:lnTo>
                  <a:pt x="338" y="142"/>
                </a:lnTo>
                <a:lnTo>
                  <a:pt x="344" y="149"/>
                </a:lnTo>
                <a:lnTo>
                  <a:pt x="351" y="149"/>
                </a:lnTo>
                <a:lnTo>
                  <a:pt x="358" y="156"/>
                </a:lnTo>
                <a:lnTo>
                  <a:pt x="365" y="156"/>
                </a:lnTo>
                <a:lnTo>
                  <a:pt x="371" y="156"/>
                </a:lnTo>
                <a:lnTo>
                  <a:pt x="378" y="162"/>
                </a:lnTo>
                <a:lnTo>
                  <a:pt x="385" y="162"/>
                </a:lnTo>
                <a:lnTo>
                  <a:pt x="392" y="169"/>
                </a:lnTo>
                <a:lnTo>
                  <a:pt x="398" y="169"/>
                </a:lnTo>
                <a:lnTo>
                  <a:pt x="405" y="169"/>
                </a:lnTo>
                <a:lnTo>
                  <a:pt x="412" y="176"/>
                </a:lnTo>
                <a:lnTo>
                  <a:pt x="419" y="176"/>
                </a:lnTo>
                <a:lnTo>
                  <a:pt x="425" y="183"/>
                </a:lnTo>
                <a:lnTo>
                  <a:pt x="432" y="183"/>
                </a:lnTo>
                <a:lnTo>
                  <a:pt x="439" y="183"/>
                </a:lnTo>
                <a:lnTo>
                  <a:pt x="446" y="189"/>
                </a:lnTo>
                <a:lnTo>
                  <a:pt x="452" y="189"/>
                </a:lnTo>
                <a:lnTo>
                  <a:pt x="459" y="196"/>
                </a:lnTo>
                <a:lnTo>
                  <a:pt x="466" y="196"/>
                </a:lnTo>
                <a:lnTo>
                  <a:pt x="473" y="196"/>
                </a:lnTo>
                <a:lnTo>
                  <a:pt x="479" y="203"/>
                </a:lnTo>
                <a:lnTo>
                  <a:pt x="486" y="203"/>
                </a:lnTo>
                <a:lnTo>
                  <a:pt x="493" y="210"/>
                </a:lnTo>
                <a:lnTo>
                  <a:pt x="500" y="210"/>
                </a:lnTo>
                <a:lnTo>
                  <a:pt x="506" y="210"/>
                </a:lnTo>
                <a:lnTo>
                  <a:pt x="513" y="216"/>
                </a:lnTo>
                <a:lnTo>
                  <a:pt x="520" y="216"/>
                </a:lnTo>
                <a:lnTo>
                  <a:pt x="527" y="223"/>
                </a:lnTo>
                <a:lnTo>
                  <a:pt x="533" y="223"/>
                </a:lnTo>
                <a:lnTo>
                  <a:pt x="540" y="223"/>
                </a:lnTo>
                <a:lnTo>
                  <a:pt x="547" y="230"/>
                </a:lnTo>
                <a:lnTo>
                  <a:pt x="554" y="230"/>
                </a:lnTo>
                <a:lnTo>
                  <a:pt x="560" y="237"/>
                </a:lnTo>
                <a:lnTo>
                  <a:pt x="567" y="237"/>
                </a:lnTo>
                <a:lnTo>
                  <a:pt x="574" y="237"/>
                </a:lnTo>
                <a:lnTo>
                  <a:pt x="581" y="243"/>
                </a:lnTo>
                <a:lnTo>
                  <a:pt x="587" y="243"/>
                </a:lnTo>
                <a:lnTo>
                  <a:pt x="594" y="243"/>
                </a:lnTo>
                <a:lnTo>
                  <a:pt x="601" y="250"/>
                </a:lnTo>
                <a:lnTo>
                  <a:pt x="608" y="250"/>
                </a:lnTo>
                <a:lnTo>
                  <a:pt x="614" y="257"/>
                </a:lnTo>
                <a:lnTo>
                  <a:pt x="621" y="257"/>
                </a:lnTo>
                <a:lnTo>
                  <a:pt x="628" y="257"/>
                </a:lnTo>
                <a:lnTo>
                  <a:pt x="635" y="264"/>
                </a:lnTo>
                <a:lnTo>
                  <a:pt x="641" y="264"/>
                </a:lnTo>
                <a:lnTo>
                  <a:pt x="648" y="270"/>
                </a:lnTo>
                <a:lnTo>
                  <a:pt x="655" y="270"/>
                </a:lnTo>
                <a:lnTo>
                  <a:pt x="662" y="270"/>
                </a:lnTo>
                <a:lnTo>
                  <a:pt x="668" y="277"/>
                </a:lnTo>
                <a:lnTo>
                  <a:pt x="675" y="277"/>
                </a:lnTo>
                <a:lnTo>
                  <a:pt x="682" y="277"/>
                </a:lnTo>
                <a:lnTo>
                  <a:pt x="689" y="284"/>
                </a:lnTo>
                <a:lnTo>
                  <a:pt x="695" y="284"/>
                </a:lnTo>
                <a:lnTo>
                  <a:pt x="702" y="291"/>
                </a:lnTo>
                <a:lnTo>
                  <a:pt x="709" y="291"/>
                </a:lnTo>
                <a:lnTo>
                  <a:pt x="716" y="291"/>
                </a:lnTo>
                <a:lnTo>
                  <a:pt x="722" y="297"/>
                </a:lnTo>
                <a:lnTo>
                  <a:pt x="729" y="297"/>
                </a:lnTo>
                <a:lnTo>
                  <a:pt x="736" y="304"/>
                </a:lnTo>
                <a:lnTo>
                  <a:pt x="743" y="304"/>
                </a:lnTo>
                <a:lnTo>
                  <a:pt x="749" y="304"/>
                </a:lnTo>
                <a:lnTo>
                  <a:pt x="756" y="311"/>
                </a:lnTo>
                <a:lnTo>
                  <a:pt x="763" y="311"/>
                </a:lnTo>
                <a:lnTo>
                  <a:pt x="770" y="311"/>
                </a:lnTo>
                <a:lnTo>
                  <a:pt x="776" y="318"/>
                </a:lnTo>
                <a:lnTo>
                  <a:pt x="783" y="318"/>
                </a:lnTo>
                <a:lnTo>
                  <a:pt x="790" y="318"/>
                </a:lnTo>
                <a:lnTo>
                  <a:pt x="797" y="324"/>
                </a:lnTo>
                <a:lnTo>
                  <a:pt x="803" y="324"/>
                </a:lnTo>
                <a:lnTo>
                  <a:pt x="810" y="331"/>
                </a:lnTo>
                <a:lnTo>
                  <a:pt x="817" y="331"/>
                </a:lnTo>
                <a:lnTo>
                  <a:pt x="824" y="331"/>
                </a:lnTo>
                <a:lnTo>
                  <a:pt x="830" y="338"/>
                </a:lnTo>
                <a:lnTo>
                  <a:pt x="837" y="338"/>
                </a:lnTo>
                <a:lnTo>
                  <a:pt x="844" y="338"/>
                </a:lnTo>
                <a:lnTo>
                  <a:pt x="851" y="345"/>
                </a:lnTo>
                <a:lnTo>
                  <a:pt x="858" y="345"/>
                </a:lnTo>
                <a:lnTo>
                  <a:pt x="864" y="351"/>
                </a:lnTo>
                <a:lnTo>
                  <a:pt x="871" y="351"/>
                </a:lnTo>
                <a:lnTo>
                  <a:pt x="878" y="351"/>
                </a:lnTo>
                <a:lnTo>
                  <a:pt x="885" y="358"/>
                </a:lnTo>
                <a:lnTo>
                  <a:pt x="891" y="358"/>
                </a:lnTo>
                <a:lnTo>
                  <a:pt x="898" y="358"/>
                </a:lnTo>
                <a:lnTo>
                  <a:pt x="905" y="365"/>
                </a:lnTo>
                <a:lnTo>
                  <a:pt x="912" y="365"/>
                </a:lnTo>
                <a:lnTo>
                  <a:pt x="918" y="365"/>
                </a:lnTo>
                <a:lnTo>
                  <a:pt x="925" y="372"/>
                </a:lnTo>
                <a:lnTo>
                  <a:pt x="932" y="372"/>
                </a:lnTo>
                <a:lnTo>
                  <a:pt x="939" y="378"/>
                </a:lnTo>
                <a:lnTo>
                  <a:pt x="945" y="378"/>
                </a:lnTo>
                <a:lnTo>
                  <a:pt x="952" y="378"/>
                </a:lnTo>
                <a:lnTo>
                  <a:pt x="959" y="385"/>
                </a:lnTo>
                <a:lnTo>
                  <a:pt x="966" y="385"/>
                </a:lnTo>
                <a:lnTo>
                  <a:pt x="972" y="385"/>
                </a:lnTo>
                <a:lnTo>
                  <a:pt x="979" y="392"/>
                </a:lnTo>
                <a:lnTo>
                  <a:pt x="986" y="392"/>
                </a:lnTo>
                <a:lnTo>
                  <a:pt x="993" y="392"/>
                </a:lnTo>
                <a:lnTo>
                  <a:pt x="999" y="399"/>
                </a:lnTo>
                <a:lnTo>
                  <a:pt x="1006" y="399"/>
                </a:lnTo>
                <a:lnTo>
                  <a:pt x="1013" y="405"/>
                </a:lnTo>
                <a:lnTo>
                  <a:pt x="1020" y="405"/>
                </a:lnTo>
                <a:lnTo>
                  <a:pt x="1026" y="405"/>
                </a:lnTo>
                <a:lnTo>
                  <a:pt x="1033" y="412"/>
                </a:lnTo>
                <a:lnTo>
                  <a:pt x="1040" y="412"/>
                </a:lnTo>
                <a:lnTo>
                  <a:pt x="1047" y="412"/>
                </a:lnTo>
                <a:lnTo>
                  <a:pt x="1047" y="419"/>
                </a:lnTo>
                <a:lnTo>
                  <a:pt x="1053" y="419"/>
                </a:lnTo>
                <a:lnTo>
                  <a:pt x="1060" y="419"/>
                </a:lnTo>
                <a:lnTo>
                  <a:pt x="1067" y="426"/>
                </a:lnTo>
                <a:lnTo>
                  <a:pt x="1074" y="426"/>
                </a:lnTo>
                <a:lnTo>
                  <a:pt x="1080" y="426"/>
                </a:lnTo>
                <a:lnTo>
                  <a:pt x="1087" y="432"/>
                </a:lnTo>
                <a:lnTo>
                  <a:pt x="1094" y="432"/>
                </a:lnTo>
                <a:lnTo>
                  <a:pt x="1101" y="432"/>
                </a:lnTo>
                <a:lnTo>
                  <a:pt x="1107" y="439"/>
                </a:lnTo>
                <a:lnTo>
                  <a:pt x="1114" y="439"/>
                </a:lnTo>
                <a:lnTo>
                  <a:pt x="1121" y="439"/>
                </a:lnTo>
                <a:lnTo>
                  <a:pt x="1128" y="446"/>
                </a:lnTo>
                <a:lnTo>
                  <a:pt x="1134" y="446"/>
                </a:lnTo>
                <a:lnTo>
                  <a:pt x="1141" y="453"/>
                </a:lnTo>
                <a:lnTo>
                  <a:pt x="1148" y="453"/>
                </a:lnTo>
                <a:lnTo>
                  <a:pt x="1155" y="453"/>
                </a:lnTo>
                <a:lnTo>
                  <a:pt x="1161" y="459"/>
                </a:lnTo>
                <a:lnTo>
                  <a:pt x="1168" y="459"/>
                </a:lnTo>
                <a:lnTo>
                  <a:pt x="1175" y="459"/>
                </a:lnTo>
                <a:lnTo>
                  <a:pt x="1182" y="466"/>
                </a:lnTo>
                <a:lnTo>
                  <a:pt x="1188" y="466"/>
                </a:lnTo>
                <a:lnTo>
                  <a:pt x="1195" y="466"/>
                </a:lnTo>
                <a:lnTo>
                  <a:pt x="1202" y="473"/>
                </a:lnTo>
                <a:lnTo>
                  <a:pt x="1209" y="473"/>
                </a:lnTo>
                <a:lnTo>
                  <a:pt x="1215" y="473"/>
                </a:lnTo>
                <a:lnTo>
                  <a:pt x="1222" y="480"/>
                </a:lnTo>
                <a:lnTo>
                  <a:pt x="1229" y="480"/>
                </a:lnTo>
                <a:lnTo>
                  <a:pt x="1236" y="480"/>
                </a:lnTo>
                <a:lnTo>
                  <a:pt x="1242" y="486"/>
                </a:lnTo>
                <a:lnTo>
                  <a:pt x="1249" y="486"/>
                </a:lnTo>
                <a:lnTo>
                  <a:pt x="1256" y="486"/>
                </a:lnTo>
                <a:lnTo>
                  <a:pt x="1263" y="493"/>
                </a:lnTo>
                <a:lnTo>
                  <a:pt x="1269" y="493"/>
                </a:lnTo>
                <a:lnTo>
                  <a:pt x="1276" y="493"/>
                </a:lnTo>
                <a:lnTo>
                  <a:pt x="1283" y="500"/>
                </a:lnTo>
                <a:lnTo>
                  <a:pt x="1290" y="500"/>
                </a:lnTo>
                <a:lnTo>
                  <a:pt x="1296" y="500"/>
                </a:lnTo>
                <a:lnTo>
                  <a:pt x="1303" y="507"/>
                </a:lnTo>
                <a:lnTo>
                  <a:pt x="1310" y="507"/>
                </a:lnTo>
                <a:lnTo>
                  <a:pt x="1317" y="507"/>
                </a:lnTo>
                <a:lnTo>
                  <a:pt x="1323" y="513"/>
                </a:lnTo>
                <a:lnTo>
                  <a:pt x="1330" y="513"/>
                </a:lnTo>
                <a:lnTo>
                  <a:pt x="1337" y="513"/>
                </a:lnTo>
                <a:lnTo>
                  <a:pt x="1344" y="520"/>
                </a:lnTo>
                <a:lnTo>
                  <a:pt x="1350" y="520"/>
                </a:lnTo>
                <a:lnTo>
                  <a:pt x="1357" y="520"/>
                </a:lnTo>
                <a:lnTo>
                  <a:pt x="1364" y="527"/>
                </a:lnTo>
                <a:lnTo>
                  <a:pt x="1371" y="527"/>
                </a:lnTo>
                <a:lnTo>
                  <a:pt x="1377" y="527"/>
                </a:lnTo>
                <a:lnTo>
                  <a:pt x="1384" y="534"/>
                </a:lnTo>
                <a:lnTo>
                  <a:pt x="1391" y="534"/>
                </a:lnTo>
                <a:lnTo>
                  <a:pt x="1398" y="534"/>
                </a:lnTo>
                <a:lnTo>
                  <a:pt x="1404" y="540"/>
                </a:lnTo>
                <a:lnTo>
                  <a:pt x="1411" y="540"/>
                </a:lnTo>
                <a:lnTo>
                  <a:pt x="1418" y="540"/>
                </a:lnTo>
                <a:lnTo>
                  <a:pt x="1425" y="547"/>
                </a:lnTo>
                <a:lnTo>
                  <a:pt x="1431" y="547"/>
                </a:lnTo>
                <a:lnTo>
                  <a:pt x="1438" y="547"/>
                </a:lnTo>
                <a:lnTo>
                  <a:pt x="1445" y="554"/>
                </a:lnTo>
                <a:lnTo>
                  <a:pt x="1452" y="554"/>
                </a:lnTo>
                <a:lnTo>
                  <a:pt x="1458" y="554"/>
                </a:lnTo>
                <a:lnTo>
                  <a:pt x="1465" y="554"/>
                </a:lnTo>
                <a:lnTo>
                  <a:pt x="1472" y="561"/>
                </a:lnTo>
                <a:lnTo>
                  <a:pt x="1479" y="561"/>
                </a:lnTo>
                <a:lnTo>
                  <a:pt x="1485" y="561"/>
                </a:lnTo>
                <a:lnTo>
                  <a:pt x="1492" y="567"/>
                </a:lnTo>
                <a:lnTo>
                  <a:pt x="1499" y="567"/>
                </a:lnTo>
                <a:lnTo>
                  <a:pt x="1506" y="567"/>
                </a:lnTo>
                <a:lnTo>
                  <a:pt x="1512" y="574"/>
                </a:lnTo>
                <a:lnTo>
                  <a:pt x="1519" y="574"/>
                </a:lnTo>
                <a:lnTo>
                  <a:pt x="1526" y="574"/>
                </a:lnTo>
                <a:lnTo>
                  <a:pt x="1533" y="581"/>
                </a:lnTo>
                <a:lnTo>
                  <a:pt x="1539" y="581"/>
                </a:lnTo>
                <a:lnTo>
                  <a:pt x="1546" y="581"/>
                </a:lnTo>
                <a:lnTo>
                  <a:pt x="1553" y="588"/>
                </a:lnTo>
                <a:lnTo>
                  <a:pt x="1560" y="588"/>
                </a:lnTo>
                <a:lnTo>
                  <a:pt x="1566" y="588"/>
                </a:lnTo>
                <a:lnTo>
                  <a:pt x="1573" y="594"/>
                </a:lnTo>
                <a:lnTo>
                  <a:pt x="1580" y="594"/>
                </a:lnTo>
                <a:lnTo>
                  <a:pt x="1587" y="594"/>
                </a:lnTo>
                <a:lnTo>
                  <a:pt x="1593" y="601"/>
                </a:lnTo>
                <a:lnTo>
                  <a:pt x="1600" y="601"/>
                </a:lnTo>
                <a:lnTo>
                  <a:pt x="1607" y="601"/>
                </a:lnTo>
                <a:lnTo>
                  <a:pt x="1614" y="601"/>
                </a:lnTo>
                <a:lnTo>
                  <a:pt x="1620" y="608"/>
                </a:lnTo>
                <a:lnTo>
                  <a:pt x="1627" y="608"/>
                </a:lnTo>
                <a:lnTo>
                  <a:pt x="1634" y="608"/>
                </a:lnTo>
                <a:lnTo>
                  <a:pt x="1641" y="615"/>
                </a:lnTo>
                <a:lnTo>
                  <a:pt x="1647" y="615"/>
                </a:lnTo>
                <a:lnTo>
                  <a:pt x="1654" y="615"/>
                </a:lnTo>
                <a:lnTo>
                  <a:pt x="1661" y="621"/>
                </a:lnTo>
                <a:lnTo>
                  <a:pt x="1668" y="621"/>
                </a:lnTo>
                <a:lnTo>
                  <a:pt x="1674" y="621"/>
                </a:lnTo>
                <a:lnTo>
                  <a:pt x="1681" y="628"/>
                </a:lnTo>
                <a:lnTo>
                  <a:pt x="1688" y="628"/>
                </a:lnTo>
                <a:lnTo>
                  <a:pt x="1695" y="628"/>
                </a:lnTo>
                <a:lnTo>
                  <a:pt x="1701" y="628"/>
                </a:lnTo>
                <a:lnTo>
                  <a:pt x="1708" y="635"/>
                </a:lnTo>
                <a:lnTo>
                  <a:pt x="1715" y="635"/>
                </a:lnTo>
                <a:lnTo>
                  <a:pt x="1722" y="635"/>
                </a:lnTo>
                <a:lnTo>
                  <a:pt x="1728" y="642"/>
                </a:lnTo>
                <a:lnTo>
                  <a:pt x="1735" y="642"/>
                </a:lnTo>
                <a:lnTo>
                  <a:pt x="1742" y="642"/>
                </a:lnTo>
                <a:lnTo>
                  <a:pt x="1749" y="648"/>
                </a:lnTo>
                <a:lnTo>
                  <a:pt x="1755" y="648"/>
                </a:lnTo>
                <a:lnTo>
                  <a:pt x="1762" y="648"/>
                </a:lnTo>
                <a:lnTo>
                  <a:pt x="1769" y="648"/>
                </a:lnTo>
                <a:lnTo>
                  <a:pt x="1776" y="655"/>
                </a:lnTo>
                <a:lnTo>
                  <a:pt x="1782" y="655"/>
                </a:lnTo>
                <a:lnTo>
                  <a:pt x="1789" y="655"/>
                </a:lnTo>
                <a:lnTo>
                  <a:pt x="1796" y="662"/>
                </a:lnTo>
                <a:lnTo>
                  <a:pt x="1803" y="662"/>
                </a:lnTo>
                <a:lnTo>
                  <a:pt x="1809" y="662"/>
                </a:lnTo>
                <a:lnTo>
                  <a:pt x="1816" y="669"/>
                </a:lnTo>
                <a:lnTo>
                  <a:pt x="1823" y="669"/>
                </a:lnTo>
                <a:lnTo>
                  <a:pt x="1830" y="669"/>
                </a:lnTo>
                <a:lnTo>
                  <a:pt x="1836" y="669"/>
                </a:lnTo>
                <a:lnTo>
                  <a:pt x="1843" y="675"/>
                </a:lnTo>
                <a:lnTo>
                  <a:pt x="1850" y="675"/>
                </a:lnTo>
                <a:lnTo>
                  <a:pt x="1857" y="675"/>
                </a:lnTo>
                <a:lnTo>
                  <a:pt x="1863" y="682"/>
                </a:lnTo>
                <a:lnTo>
                  <a:pt x="1870" y="682"/>
                </a:lnTo>
                <a:lnTo>
                  <a:pt x="1877" y="682"/>
                </a:lnTo>
                <a:lnTo>
                  <a:pt x="1884" y="682"/>
                </a:lnTo>
                <a:lnTo>
                  <a:pt x="1890" y="689"/>
                </a:lnTo>
                <a:lnTo>
                  <a:pt x="1897" y="689"/>
                </a:lnTo>
                <a:lnTo>
                  <a:pt x="1904" y="689"/>
                </a:lnTo>
                <a:lnTo>
                  <a:pt x="1911" y="696"/>
                </a:lnTo>
                <a:lnTo>
                  <a:pt x="1917" y="696"/>
                </a:lnTo>
                <a:lnTo>
                  <a:pt x="1924" y="696"/>
                </a:lnTo>
                <a:lnTo>
                  <a:pt x="1931" y="696"/>
                </a:lnTo>
                <a:lnTo>
                  <a:pt x="1938" y="702"/>
                </a:lnTo>
                <a:lnTo>
                  <a:pt x="1944" y="702"/>
                </a:lnTo>
                <a:lnTo>
                  <a:pt x="1951" y="702"/>
                </a:lnTo>
                <a:lnTo>
                  <a:pt x="1958" y="709"/>
                </a:lnTo>
                <a:lnTo>
                  <a:pt x="1965" y="709"/>
                </a:lnTo>
                <a:lnTo>
                  <a:pt x="1971" y="709"/>
                </a:lnTo>
                <a:lnTo>
                  <a:pt x="1978" y="709"/>
                </a:lnTo>
                <a:lnTo>
                  <a:pt x="1985" y="716"/>
                </a:lnTo>
                <a:lnTo>
                  <a:pt x="1992" y="716"/>
                </a:lnTo>
                <a:lnTo>
                  <a:pt x="1998" y="716"/>
                </a:lnTo>
                <a:lnTo>
                  <a:pt x="2005" y="723"/>
                </a:lnTo>
                <a:lnTo>
                  <a:pt x="2012" y="723"/>
                </a:lnTo>
                <a:lnTo>
                  <a:pt x="2019" y="723"/>
                </a:lnTo>
                <a:lnTo>
                  <a:pt x="2025" y="723"/>
                </a:lnTo>
                <a:lnTo>
                  <a:pt x="2032" y="729"/>
                </a:lnTo>
                <a:lnTo>
                  <a:pt x="2039" y="729"/>
                </a:lnTo>
                <a:lnTo>
                  <a:pt x="2046" y="729"/>
                </a:lnTo>
                <a:lnTo>
                  <a:pt x="2052" y="736"/>
                </a:lnTo>
                <a:lnTo>
                  <a:pt x="2059" y="736"/>
                </a:lnTo>
                <a:lnTo>
                  <a:pt x="2066" y="736"/>
                </a:lnTo>
                <a:lnTo>
                  <a:pt x="2073" y="736"/>
                </a:lnTo>
                <a:lnTo>
                  <a:pt x="2079" y="743"/>
                </a:lnTo>
                <a:lnTo>
                  <a:pt x="2086" y="743"/>
                </a:lnTo>
                <a:lnTo>
                  <a:pt x="2093" y="743"/>
                </a:lnTo>
                <a:lnTo>
                  <a:pt x="2100" y="750"/>
                </a:lnTo>
                <a:lnTo>
                  <a:pt x="2106" y="750"/>
                </a:lnTo>
                <a:lnTo>
                  <a:pt x="2113" y="750"/>
                </a:lnTo>
                <a:lnTo>
                  <a:pt x="2120" y="750"/>
                </a:lnTo>
                <a:lnTo>
                  <a:pt x="2127" y="756"/>
                </a:lnTo>
                <a:lnTo>
                  <a:pt x="2134" y="756"/>
                </a:lnTo>
                <a:lnTo>
                  <a:pt x="2140" y="756"/>
                </a:lnTo>
                <a:lnTo>
                  <a:pt x="2147" y="763"/>
                </a:lnTo>
                <a:lnTo>
                  <a:pt x="2154" y="763"/>
                </a:lnTo>
                <a:lnTo>
                  <a:pt x="2161" y="763"/>
                </a:lnTo>
                <a:lnTo>
                  <a:pt x="2167" y="770"/>
                </a:lnTo>
                <a:lnTo>
                  <a:pt x="2174" y="770"/>
                </a:lnTo>
                <a:lnTo>
                  <a:pt x="2181" y="770"/>
                </a:lnTo>
                <a:lnTo>
                  <a:pt x="2188" y="770"/>
                </a:lnTo>
                <a:lnTo>
                  <a:pt x="2194" y="777"/>
                </a:lnTo>
                <a:lnTo>
                  <a:pt x="2201" y="777"/>
                </a:lnTo>
                <a:lnTo>
                  <a:pt x="2208" y="777"/>
                </a:lnTo>
                <a:lnTo>
                  <a:pt x="2215" y="777"/>
                </a:lnTo>
                <a:lnTo>
                  <a:pt x="2221" y="783"/>
                </a:lnTo>
                <a:lnTo>
                  <a:pt x="2228" y="783"/>
                </a:lnTo>
                <a:lnTo>
                  <a:pt x="2235" y="783"/>
                </a:lnTo>
                <a:lnTo>
                  <a:pt x="2242" y="783"/>
                </a:lnTo>
                <a:lnTo>
                  <a:pt x="2248" y="790"/>
                </a:lnTo>
                <a:lnTo>
                  <a:pt x="2255" y="790"/>
                </a:lnTo>
                <a:lnTo>
                  <a:pt x="2262" y="790"/>
                </a:lnTo>
                <a:lnTo>
                  <a:pt x="2269" y="797"/>
                </a:lnTo>
                <a:lnTo>
                  <a:pt x="2275" y="797"/>
                </a:lnTo>
                <a:lnTo>
                  <a:pt x="2282" y="797"/>
                </a:lnTo>
                <a:lnTo>
                  <a:pt x="2289" y="797"/>
                </a:lnTo>
                <a:lnTo>
                  <a:pt x="2296" y="804"/>
                </a:lnTo>
                <a:lnTo>
                  <a:pt x="2302" y="804"/>
                </a:lnTo>
                <a:lnTo>
                  <a:pt x="2309" y="804"/>
                </a:lnTo>
                <a:lnTo>
                  <a:pt x="2316" y="804"/>
                </a:lnTo>
                <a:lnTo>
                  <a:pt x="2323" y="810"/>
                </a:lnTo>
                <a:lnTo>
                  <a:pt x="2329" y="810"/>
                </a:lnTo>
                <a:lnTo>
                  <a:pt x="2336" y="810"/>
                </a:lnTo>
                <a:lnTo>
                  <a:pt x="2343" y="810"/>
                </a:lnTo>
                <a:lnTo>
                  <a:pt x="2350" y="817"/>
                </a:lnTo>
                <a:lnTo>
                  <a:pt x="2356" y="817"/>
                </a:lnTo>
                <a:lnTo>
                  <a:pt x="2363" y="817"/>
                </a:lnTo>
                <a:lnTo>
                  <a:pt x="2370" y="824"/>
                </a:lnTo>
                <a:lnTo>
                  <a:pt x="2377" y="824"/>
                </a:lnTo>
                <a:lnTo>
                  <a:pt x="2383" y="824"/>
                </a:lnTo>
                <a:lnTo>
                  <a:pt x="2390" y="824"/>
                </a:lnTo>
                <a:lnTo>
                  <a:pt x="2397" y="831"/>
                </a:lnTo>
                <a:lnTo>
                  <a:pt x="2404" y="831"/>
                </a:lnTo>
                <a:lnTo>
                  <a:pt x="2410" y="831"/>
                </a:lnTo>
                <a:lnTo>
                  <a:pt x="2417" y="831"/>
                </a:lnTo>
                <a:lnTo>
                  <a:pt x="2424" y="837"/>
                </a:lnTo>
                <a:lnTo>
                  <a:pt x="2431" y="837"/>
                </a:lnTo>
                <a:lnTo>
                  <a:pt x="2437" y="837"/>
                </a:lnTo>
                <a:lnTo>
                  <a:pt x="2444" y="837"/>
                </a:lnTo>
                <a:lnTo>
                  <a:pt x="2451" y="844"/>
                </a:lnTo>
                <a:lnTo>
                  <a:pt x="2458" y="844"/>
                </a:lnTo>
                <a:lnTo>
                  <a:pt x="2464" y="844"/>
                </a:lnTo>
                <a:lnTo>
                  <a:pt x="2471" y="844"/>
                </a:lnTo>
                <a:lnTo>
                  <a:pt x="2478" y="851"/>
                </a:lnTo>
                <a:lnTo>
                  <a:pt x="2485" y="851"/>
                </a:lnTo>
                <a:lnTo>
                  <a:pt x="2491" y="851"/>
                </a:lnTo>
                <a:lnTo>
                  <a:pt x="2498" y="851"/>
                </a:lnTo>
                <a:lnTo>
                  <a:pt x="2505" y="858"/>
                </a:lnTo>
                <a:lnTo>
                  <a:pt x="2512" y="858"/>
                </a:lnTo>
                <a:lnTo>
                  <a:pt x="2518" y="858"/>
                </a:lnTo>
                <a:lnTo>
                  <a:pt x="2525" y="858"/>
                </a:lnTo>
                <a:lnTo>
                  <a:pt x="2532" y="864"/>
                </a:lnTo>
                <a:lnTo>
                  <a:pt x="2539" y="864"/>
                </a:lnTo>
                <a:lnTo>
                  <a:pt x="2545" y="864"/>
                </a:lnTo>
                <a:lnTo>
                  <a:pt x="2552" y="864"/>
                </a:lnTo>
                <a:lnTo>
                  <a:pt x="2559" y="871"/>
                </a:lnTo>
                <a:lnTo>
                  <a:pt x="2566" y="871"/>
                </a:lnTo>
                <a:lnTo>
                  <a:pt x="2572" y="871"/>
                </a:lnTo>
                <a:lnTo>
                  <a:pt x="2579" y="871"/>
                </a:lnTo>
                <a:lnTo>
                  <a:pt x="2586" y="878"/>
                </a:lnTo>
                <a:lnTo>
                  <a:pt x="2593" y="878"/>
                </a:lnTo>
                <a:lnTo>
                  <a:pt x="2599" y="878"/>
                </a:lnTo>
                <a:lnTo>
                  <a:pt x="2606" y="878"/>
                </a:lnTo>
                <a:lnTo>
                  <a:pt x="2613" y="885"/>
                </a:lnTo>
                <a:lnTo>
                  <a:pt x="2620" y="885"/>
                </a:lnTo>
                <a:lnTo>
                  <a:pt x="2626" y="885"/>
                </a:lnTo>
                <a:lnTo>
                  <a:pt x="2633" y="885"/>
                </a:lnTo>
                <a:lnTo>
                  <a:pt x="2640" y="891"/>
                </a:lnTo>
                <a:lnTo>
                  <a:pt x="2647" y="891"/>
                </a:lnTo>
                <a:lnTo>
                  <a:pt x="2653" y="891"/>
                </a:lnTo>
                <a:lnTo>
                  <a:pt x="2660" y="891"/>
                </a:lnTo>
                <a:lnTo>
                  <a:pt x="2667" y="898"/>
                </a:lnTo>
                <a:lnTo>
                  <a:pt x="2674" y="898"/>
                </a:lnTo>
                <a:lnTo>
                  <a:pt x="2680" y="898"/>
                </a:lnTo>
                <a:lnTo>
                  <a:pt x="2687" y="898"/>
                </a:lnTo>
                <a:lnTo>
                  <a:pt x="2694" y="898"/>
                </a:lnTo>
                <a:lnTo>
                  <a:pt x="2701" y="905"/>
                </a:lnTo>
                <a:lnTo>
                  <a:pt x="2707" y="905"/>
                </a:lnTo>
                <a:lnTo>
                  <a:pt x="2714" y="905"/>
                </a:lnTo>
                <a:lnTo>
                  <a:pt x="2721" y="905"/>
                </a:lnTo>
                <a:lnTo>
                  <a:pt x="2728" y="912"/>
                </a:lnTo>
                <a:lnTo>
                  <a:pt x="2734" y="912"/>
                </a:lnTo>
                <a:lnTo>
                  <a:pt x="2741" y="912"/>
                </a:lnTo>
                <a:lnTo>
                  <a:pt x="2748" y="912"/>
                </a:lnTo>
                <a:lnTo>
                  <a:pt x="2755" y="918"/>
                </a:lnTo>
                <a:lnTo>
                  <a:pt x="2761" y="918"/>
                </a:lnTo>
                <a:lnTo>
                  <a:pt x="2768" y="918"/>
                </a:lnTo>
                <a:lnTo>
                  <a:pt x="2775" y="918"/>
                </a:lnTo>
                <a:lnTo>
                  <a:pt x="2782" y="925"/>
                </a:lnTo>
                <a:lnTo>
                  <a:pt x="2788" y="925"/>
                </a:lnTo>
                <a:lnTo>
                  <a:pt x="2795" y="925"/>
                </a:lnTo>
                <a:lnTo>
                  <a:pt x="2802" y="925"/>
                </a:lnTo>
                <a:lnTo>
                  <a:pt x="2809" y="932"/>
                </a:lnTo>
                <a:lnTo>
                  <a:pt x="2815" y="932"/>
                </a:lnTo>
                <a:lnTo>
                  <a:pt x="2822" y="932"/>
                </a:lnTo>
                <a:lnTo>
                  <a:pt x="2829" y="932"/>
                </a:lnTo>
                <a:lnTo>
                  <a:pt x="2836" y="932"/>
                </a:lnTo>
                <a:lnTo>
                  <a:pt x="2842" y="939"/>
                </a:lnTo>
                <a:lnTo>
                  <a:pt x="2849" y="939"/>
                </a:lnTo>
                <a:lnTo>
                  <a:pt x="2856" y="939"/>
                </a:lnTo>
                <a:lnTo>
                  <a:pt x="2863" y="939"/>
                </a:lnTo>
                <a:lnTo>
                  <a:pt x="2869" y="945"/>
                </a:lnTo>
                <a:lnTo>
                  <a:pt x="2876" y="945"/>
                </a:lnTo>
                <a:lnTo>
                  <a:pt x="2883" y="945"/>
                </a:lnTo>
                <a:lnTo>
                  <a:pt x="2890" y="945"/>
                </a:lnTo>
                <a:lnTo>
                  <a:pt x="2896" y="952"/>
                </a:lnTo>
                <a:lnTo>
                  <a:pt x="2903" y="952"/>
                </a:lnTo>
                <a:lnTo>
                  <a:pt x="2910" y="952"/>
                </a:lnTo>
                <a:lnTo>
                  <a:pt x="2917" y="952"/>
                </a:lnTo>
                <a:lnTo>
                  <a:pt x="2923" y="952"/>
                </a:lnTo>
                <a:lnTo>
                  <a:pt x="2930" y="959"/>
                </a:lnTo>
                <a:lnTo>
                  <a:pt x="2937" y="959"/>
                </a:lnTo>
                <a:lnTo>
                  <a:pt x="2944" y="959"/>
                </a:lnTo>
                <a:lnTo>
                  <a:pt x="2950" y="959"/>
                </a:lnTo>
                <a:lnTo>
                  <a:pt x="2957" y="966"/>
                </a:lnTo>
                <a:lnTo>
                  <a:pt x="2964" y="966"/>
                </a:lnTo>
                <a:lnTo>
                  <a:pt x="2971" y="966"/>
                </a:lnTo>
                <a:lnTo>
                  <a:pt x="2977" y="966"/>
                </a:lnTo>
                <a:lnTo>
                  <a:pt x="2984" y="966"/>
                </a:lnTo>
                <a:lnTo>
                  <a:pt x="2991" y="972"/>
                </a:lnTo>
                <a:lnTo>
                  <a:pt x="2998" y="972"/>
                </a:lnTo>
                <a:lnTo>
                  <a:pt x="3004" y="972"/>
                </a:lnTo>
                <a:lnTo>
                  <a:pt x="3011" y="972"/>
                </a:lnTo>
                <a:lnTo>
                  <a:pt x="3018" y="979"/>
                </a:lnTo>
                <a:lnTo>
                  <a:pt x="3025" y="979"/>
                </a:lnTo>
                <a:lnTo>
                  <a:pt x="3031" y="979"/>
                </a:lnTo>
                <a:lnTo>
                  <a:pt x="3038" y="979"/>
                </a:lnTo>
                <a:lnTo>
                  <a:pt x="3045" y="979"/>
                </a:lnTo>
                <a:lnTo>
                  <a:pt x="3052" y="986"/>
                </a:lnTo>
                <a:lnTo>
                  <a:pt x="3058" y="986"/>
                </a:lnTo>
                <a:lnTo>
                  <a:pt x="3065" y="986"/>
                </a:lnTo>
                <a:lnTo>
                  <a:pt x="3072" y="986"/>
                </a:lnTo>
                <a:lnTo>
                  <a:pt x="3079" y="993"/>
                </a:lnTo>
                <a:lnTo>
                  <a:pt x="3085" y="993"/>
                </a:lnTo>
                <a:lnTo>
                  <a:pt x="3092" y="993"/>
                </a:lnTo>
                <a:lnTo>
                  <a:pt x="3099" y="993"/>
                </a:lnTo>
                <a:lnTo>
                  <a:pt x="3106" y="993"/>
                </a:lnTo>
                <a:lnTo>
                  <a:pt x="3112" y="999"/>
                </a:lnTo>
                <a:lnTo>
                  <a:pt x="3119" y="999"/>
                </a:lnTo>
                <a:lnTo>
                  <a:pt x="3126" y="999"/>
                </a:lnTo>
                <a:lnTo>
                  <a:pt x="3133" y="999"/>
                </a:lnTo>
                <a:lnTo>
                  <a:pt x="3139" y="1006"/>
                </a:lnTo>
                <a:lnTo>
                  <a:pt x="3146" y="1006"/>
                </a:lnTo>
                <a:lnTo>
                  <a:pt x="3153" y="1006"/>
                </a:lnTo>
                <a:lnTo>
                  <a:pt x="3160" y="1006"/>
                </a:lnTo>
                <a:lnTo>
                  <a:pt x="3166" y="1006"/>
                </a:lnTo>
                <a:lnTo>
                  <a:pt x="3173" y="1013"/>
                </a:lnTo>
                <a:lnTo>
                  <a:pt x="3180" y="1013"/>
                </a:lnTo>
                <a:lnTo>
                  <a:pt x="3187" y="1013"/>
                </a:lnTo>
                <a:lnTo>
                  <a:pt x="3193" y="1013"/>
                </a:lnTo>
                <a:lnTo>
                  <a:pt x="3200" y="1020"/>
                </a:lnTo>
                <a:lnTo>
                  <a:pt x="3207" y="1020"/>
                </a:lnTo>
                <a:lnTo>
                  <a:pt x="3220" y="1020"/>
                </a:lnTo>
              </a:path>
            </a:pathLst>
          </a:custGeom>
          <a:noFill/>
          <a:ln w="3810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66604" name="Rectangle 44"/>
          <p:cNvSpPr>
            <a:spLocks noChangeArrowheads="1"/>
          </p:cNvSpPr>
          <p:nvPr/>
        </p:nvSpPr>
        <p:spPr bwMode="auto">
          <a:xfrm>
            <a:off x="381000" y="1838325"/>
            <a:ext cx="3749675" cy="2200275"/>
          </a:xfrm>
          <a:prstGeom prst="rect">
            <a:avLst/>
          </a:prstGeom>
          <a:solidFill>
            <a:srgbClr val="FFFFFF"/>
          </a:solidFill>
          <a:ln w="0">
            <a:solidFill>
              <a:srgbClr val="FFFFFF"/>
            </a:solidFill>
            <a:miter lim="800000"/>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dirty="0"/>
          </a:p>
        </p:txBody>
      </p:sp>
      <p:sp>
        <p:nvSpPr>
          <p:cNvPr id="66605" name="Rectangle 45"/>
          <p:cNvSpPr>
            <a:spLocks noChangeArrowheads="1"/>
          </p:cNvSpPr>
          <p:nvPr/>
        </p:nvSpPr>
        <p:spPr bwMode="auto">
          <a:xfrm>
            <a:off x="387350" y="1866900"/>
            <a:ext cx="3757613" cy="2212975"/>
          </a:xfrm>
          <a:prstGeom prst="rect">
            <a:avLst/>
          </a:prstGeom>
          <a:noFill/>
          <a:ln w="206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dirty="0"/>
          </a:p>
        </p:txBody>
      </p:sp>
      <p:sp>
        <p:nvSpPr>
          <p:cNvPr id="66606" name="Line 46"/>
          <p:cNvSpPr>
            <a:spLocks noChangeShapeType="1"/>
          </p:cNvSpPr>
          <p:nvPr/>
        </p:nvSpPr>
        <p:spPr bwMode="auto">
          <a:xfrm>
            <a:off x="387350" y="2406650"/>
            <a:ext cx="3749675" cy="1588"/>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6607" name="Line 47"/>
          <p:cNvSpPr>
            <a:spLocks noChangeShapeType="1"/>
          </p:cNvSpPr>
          <p:nvPr/>
        </p:nvSpPr>
        <p:spPr bwMode="auto">
          <a:xfrm>
            <a:off x="387350" y="2960688"/>
            <a:ext cx="3749675" cy="1587"/>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6608" name="Line 48"/>
          <p:cNvSpPr>
            <a:spLocks noChangeShapeType="1"/>
          </p:cNvSpPr>
          <p:nvPr/>
        </p:nvSpPr>
        <p:spPr bwMode="auto">
          <a:xfrm>
            <a:off x="387350" y="3513138"/>
            <a:ext cx="3749675" cy="317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6609" name="Rectangle 49"/>
          <p:cNvSpPr>
            <a:spLocks noChangeArrowheads="1"/>
          </p:cNvSpPr>
          <p:nvPr/>
        </p:nvSpPr>
        <p:spPr bwMode="auto">
          <a:xfrm>
            <a:off x="228600" y="1866900"/>
            <a:ext cx="825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300" dirty="0">
                <a:solidFill>
                  <a:srgbClr val="000000"/>
                </a:solidFill>
                <a:latin typeface="Times New Roman" panose="02020603050405020304" pitchFamily="18" charset="0"/>
              </a:rPr>
              <a:t>6</a:t>
            </a:r>
            <a:endParaRPr lang="en-US" altLang="en-US" sz="1800" dirty="0"/>
          </a:p>
        </p:txBody>
      </p:sp>
      <p:sp>
        <p:nvSpPr>
          <p:cNvPr id="66610" name="Rectangle 50"/>
          <p:cNvSpPr>
            <a:spLocks noChangeArrowheads="1"/>
          </p:cNvSpPr>
          <p:nvPr/>
        </p:nvSpPr>
        <p:spPr bwMode="auto">
          <a:xfrm>
            <a:off x="228600" y="2849563"/>
            <a:ext cx="8255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300" dirty="0">
                <a:solidFill>
                  <a:srgbClr val="000000"/>
                </a:solidFill>
                <a:latin typeface="Times New Roman" panose="02020603050405020304" pitchFamily="18" charset="0"/>
              </a:rPr>
              <a:t>3</a:t>
            </a:r>
            <a:endParaRPr lang="en-US" altLang="en-US" sz="1800" dirty="0"/>
          </a:p>
        </p:txBody>
      </p:sp>
      <p:sp>
        <p:nvSpPr>
          <p:cNvPr id="66611" name="Rectangle 51"/>
          <p:cNvSpPr>
            <a:spLocks noChangeArrowheads="1"/>
          </p:cNvSpPr>
          <p:nvPr/>
        </p:nvSpPr>
        <p:spPr bwMode="auto">
          <a:xfrm>
            <a:off x="228600" y="3833813"/>
            <a:ext cx="8255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300" dirty="0">
                <a:solidFill>
                  <a:srgbClr val="000000"/>
                </a:solidFill>
                <a:latin typeface="Times New Roman" panose="02020603050405020304" pitchFamily="18" charset="0"/>
              </a:rPr>
              <a:t>0</a:t>
            </a:r>
            <a:endParaRPr lang="en-US" altLang="en-US" sz="1800" dirty="0"/>
          </a:p>
        </p:txBody>
      </p:sp>
      <p:sp>
        <p:nvSpPr>
          <p:cNvPr id="66612" name="Line 52"/>
          <p:cNvSpPr>
            <a:spLocks noChangeShapeType="1"/>
          </p:cNvSpPr>
          <p:nvPr/>
        </p:nvSpPr>
        <p:spPr bwMode="auto">
          <a:xfrm>
            <a:off x="614363" y="1866900"/>
            <a:ext cx="1587" cy="220027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6613" name="Line 53"/>
          <p:cNvSpPr>
            <a:spLocks noChangeShapeType="1"/>
          </p:cNvSpPr>
          <p:nvPr/>
        </p:nvSpPr>
        <p:spPr bwMode="auto">
          <a:xfrm>
            <a:off x="850900" y="1866900"/>
            <a:ext cx="1588" cy="220027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6614" name="Line 54"/>
          <p:cNvSpPr>
            <a:spLocks noChangeShapeType="1"/>
          </p:cNvSpPr>
          <p:nvPr/>
        </p:nvSpPr>
        <p:spPr bwMode="auto">
          <a:xfrm>
            <a:off x="1087438" y="1866900"/>
            <a:ext cx="1587" cy="220027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6615" name="Line 55"/>
          <p:cNvSpPr>
            <a:spLocks noChangeShapeType="1"/>
          </p:cNvSpPr>
          <p:nvPr/>
        </p:nvSpPr>
        <p:spPr bwMode="auto">
          <a:xfrm>
            <a:off x="1323975" y="1866900"/>
            <a:ext cx="1588" cy="220027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6616" name="Line 56"/>
          <p:cNvSpPr>
            <a:spLocks noChangeShapeType="1"/>
          </p:cNvSpPr>
          <p:nvPr/>
        </p:nvSpPr>
        <p:spPr bwMode="auto">
          <a:xfrm>
            <a:off x="1552575" y="1866900"/>
            <a:ext cx="1588" cy="220027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6617" name="Line 57"/>
          <p:cNvSpPr>
            <a:spLocks noChangeShapeType="1"/>
          </p:cNvSpPr>
          <p:nvPr/>
        </p:nvSpPr>
        <p:spPr bwMode="auto">
          <a:xfrm>
            <a:off x="1789113" y="1866900"/>
            <a:ext cx="1587" cy="220027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6618" name="Line 58"/>
          <p:cNvSpPr>
            <a:spLocks noChangeShapeType="1"/>
          </p:cNvSpPr>
          <p:nvPr/>
        </p:nvSpPr>
        <p:spPr bwMode="auto">
          <a:xfrm>
            <a:off x="2024063" y="1866900"/>
            <a:ext cx="1587" cy="220027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6619" name="Line 59"/>
          <p:cNvSpPr>
            <a:spLocks noChangeShapeType="1"/>
          </p:cNvSpPr>
          <p:nvPr/>
        </p:nvSpPr>
        <p:spPr bwMode="auto">
          <a:xfrm>
            <a:off x="2262188" y="1866900"/>
            <a:ext cx="0" cy="220027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6620" name="Line 60"/>
          <p:cNvSpPr>
            <a:spLocks noChangeShapeType="1"/>
          </p:cNvSpPr>
          <p:nvPr/>
        </p:nvSpPr>
        <p:spPr bwMode="auto">
          <a:xfrm>
            <a:off x="2489200" y="1866900"/>
            <a:ext cx="1588" cy="220027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6621" name="Line 61"/>
          <p:cNvSpPr>
            <a:spLocks noChangeShapeType="1"/>
          </p:cNvSpPr>
          <p:nvPr/>
        </p:nvSpPr>
        <p:spPr bwMode="auto">
          <a:xfrm>
            <a:off x="2727325" y="1866900"/>
            <a:ext cx="0" cy="220027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6622" name="Line 62"/>
          <p:cNvSpPr>
            <a:spLocks noChangeShapeType="1"/>
          </p:cNvSpPr>
          <p:nvPr/>
        </p:nvSpPr>
        <p:spPr bwMode="auto">
          <a:xfrm>
            <a:off x="2962275" y="1866900"/>
            <a:ext cx="1588" cy="220027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6623" name="Line 63"/>
          <p:cNvSpPr>
            <a:spLocks noChangeShapeType="1"/>
          </p:cNvSpPr>
          <p:nvPr/>
        </p:nvSpPr>
        <p:spPr bwMode="auto">
          <a:xfrm>
            <a:off x="3198813" y="1866900"/>
            <a:ext cx="1587" cy="220027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6624" name="Line 64"/>
          <p:cNvSpPr>
            <a:spLocks noChangeShapeType="1"/>
          </p:cNvSpPr>
          <p:nvPr/>
        </p:nvSpPr>
        <p:spPr bwMode="auto">
          <a:xfrm>
            <a:off x="3427413" y="1866900"/>
            <a:ext cx="1587" cy="220027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6625" name="Line 65"/>
          <p:cNvSpPr>
            <a:spLocks noChangeShapeType="1"/>
          </p:cNvSpPr>
          <p:nvPr/>
        </p:nvSpPr>
        <p:spPr bwMode="auto">
          <a:xfrm>
            <a:off x="3663950" y="1866900"/>
            <a:ext cx="1588" cy="220027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6626" name="Line 66"/>
          <p:cNvSpPr>
            <a:spLocks noChangeShapeType="1"/>
          </p:cNvSpPr>
          <p:nvPr/>
        </p:nvSpPr>
        <p:spPr bwMode="auto">
          <a:xfrm>
            <a:off x="3900488" y="1866900"/>
            <a:ext cx="1587" cy="2200275"/>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dirty="0"/>
          </a:p>
        </p:txBody>
      </p:sp>
      <p:grpSp>
        <p:nvGrpSpPr>
          <p:cNvPr id="476227" name="Group 67"/>
          <p:cNvGrpSpPr>
            <a:grpSpLocks/>
          </p:cNvGrpSpPr>
          <p:nvPr/>
        </p:nvGrpSpPr>
        <p:grpSpPr bwMode="auto">
          <a:xfrm>
            <a:off x="387350" y="1881188"/>
            <a:ext cx="5713413" cy="1816100"/>
            <a:chOff x="244" y="1281"/>
            <a:chExt cx="3599" cy="1144"/>
          </a:xfrm>
        </p:grpSpPr>
        <p:sp>
          <p:nvSpPr>
            <p:cNvPr id="66653" name="Freeform 68"/>
            <p:cNvSpPr>
              <a:spLocks noChangeAspect="1"/>
            </p:cNvSpPr>
            <p:nvPr/>
          </p:nvSpPr>
          <p:spPr bwMode="auto">
            <a:xfrm>
              <a:off x="3148" y="1281"/>
              <a:ext cx="695" cy="597"/>
            </a:xfrm>
            <a:custGeom>
              <a:avLst/>
              <a:gdLst>
                <a:gd name="T0" fmla="*/ 1 w 952"/>
                <a:gd name="T1" fmla="*/ 24 h 837"/>
                <a:gd name="T2" fmla="*/ 1 w 952"/>
                <a:gd name="T3" fmla="*/ 24 h 837"/>
                <a:gd name="T4" fmla="*/ 2 w 952"/>
                <a:gd name="T5" fmla="*/ 24 h 837"/>
                <a:gd name="T6" fmla="*/ 3 w 952"/>
                <a:gd name="T7" fmla="*/ 24 h 837"/>
                <a:gd name="T8" fmla="*/ 4 w 952"/>
                <a:gd name="T9" fmla="*/ 25 h 837"/>
                <a:gd name="T10" fmla="*/ 5 w 952"/>
                <a:gd name="T11" fmla="*/ 25 h 837"/>
                <a:gd name="T12" fmla="*/ 6 w 952"/>
                <a:gd name="T13" fmla="*/ 26 h 837"/>
                <a:gd name="T14" fmla="*/ 7 w 952"/>
                <a:gd name="T15" fmla="*/ 26 h 837"/>
                <a:gd name="T16" fmla="*/ 8 w 952"/>
                <a:gd name="T17" fmla="*/ 26 h 837"/>
                <a:gd name="T18" fmla="*/ 8 w 952"/>
                <a:gd name="T19" fmla="*/ 26 h 837"/>
                <a:gd name="T20" fmla="*/ 9 w 952"/>
                <a:gd name="T21" fmla="*/ 26 h 837"/>
                <a:gd name="T22" fmla="*/ 10 w 952"/>
                <a:gd name="T23" fmla="*/ 26 h 837"/>
                <a:gd name="T24" fmla="*/ 11 w 952"/>
                <a:gd name="T25" fmla="*/ 27 h 837"/>
                <a:gd name="T26" fmla="*/ 12 w 952"/>
                <a:gd name="T27" fmla="*/ 28 h 837"/>
                <a:gd name="T28" fmla="*/ 13 w 952"/>
                <a:gd name="T29" fmla="*/ 28 h 837"/>
                <a:gd name="T30" fmla="*/ 14 w 952"/>
                <a:gd name="T31" fmla="*/ 28 h 837"/>
                <a:gd name="T32" fmla="*/ 15 w 952"/>
                <a:gd name="T33" fmla="*/ 28 h 837"/>
                <a:gd name="T34" fmla="*/ 15 w 952"/>
                <a:gd name="T35" fmla="*/ 29 h 837"/>
                <a:gd name="T36" fmla="*/ 17 w 952"/>
                <a:gd name="T37" fmla="*/ 29 h 837"/>
                <a:gd name="T38" fmla="*/ 17 w 952"/>
                <a:gd name="T39" fmla="*/ 29 h 837"/>
                <a:gd name="T40" fmla="*/ 18 w 952"/>
                <a:gd name="T41" fmla="*/ 29 h 837"/>
                <a:gd name="T42" fmla="*/ 19 w 952"/>
                <a:gd name="T43" fmla="*/ 29 h 837"/>
                <a:gd name="T44" fmla="*/ 20 w 952"/>
                <a:gd name="T45" fmla="*/ 29 h 837"/>
                <a:gd name="T46" fmla="*/ 20 w 952"/>
                <a:gd name="T47" fmla="*/ 29 h 837"/>
                <a:gd name="T48" fmla="*/ 21 w 952"/>
                <a:gd name="T49" fmla="*/ 28 h 837"/>
                <a:gd name="T50" fmla="*/ 23 w 952"/>
                <a:gd name="T51" fmla="*/ 28 h 837"/>
                <a:gd name="T52" fmla="*/ 23 w 952"/>
                <a:gd name="T53" fmla="*/ 28 h 837"/>
                <a:gd name="T54" fmla="*/ 24 w 952"/>
                <a:gd name="T55" fmla="*/ 27 h 837"/>
                <a:gd name="T56" fmla="*/ 25 w 952"/>
                <a:gd name="T57" fmla="*/ 26 h 837"/>
                <a:gd name="T58" fmla="*/ 26 w 952"/>
                <a:gd name="T59" fmla="*/ 26 h 837"/>
                <a:gd name="T60" fmla="*/ 27 w 952"/>
                <a:gd name="T61" fmla="*/ 25 h 837"/>
                <a:gd name="T62" fmla="*/ 28 w 952"/>
                <a:gd name="T63" fmla="*/ 24 h 837"/>
                <a:gd name="T64" fmla="*/ 28 w 952"/>
                <a:gd name="T65" fmla="*/ 24 h 837"/>
                <a:gd name="T66" fmla="*/ 29 w 952"/>
                <a:gd name="T67" fmla="*/ 22 h 837"/>
                <a:gd name="T68" fmla="*/ 30 w 952"/>
                <a:gd name="T69" fmla="*/ 21 h 837"/>
                <a:gd name="T70" fmla="*/ 31 w 952"/>
                <a:gd name="T71" fmla="*/ 21 h 837"/>
                <a:gd name="T72" fmla="*/ 32 w 952"/>
                <a:gd name="T73" fmla="*/ 19 h 837"/>
                <a:gd name="T74" fmla="*/ 33 w 952"/>
                <a:gd name="T75" fmla="*/ 18 h 837"/>
                <a:gd name="T76" fmla="*/ 34 w 952"/>
                <a:gd name="T77" fmla="*/ 17 h 837"/>
                <a:gd name="T78" fmla="*/ 34 w 952"/>
                <a:gd name="T79" fmla="*/ 15 h 837"/>
                <a:gd name="T80" fmla="*/ 35 w 952"/>
                <a:gd name="T81" fmla="*/ 14 h 837"/>
                <a:gd name="T82" fmla="*/ 37 w 952"/>
                <a:gd name="T83" fmla="*/ 11 h 837"/>
                <a:gd name="T84" fmla="*/ 37 w 952"/>
                <a:gd name="T85" fmla="*/ 10 h 837"/>
                <a:gd name="T86" fmla="*/ 39 w 952"/>
                <a:gd name="T87" fmla="*/ 8 h 837"/>
                <a:gd name="T88" fmla="*/ 39 w 952"/>
                <a:gd name="T89" fmla="*/ 6 h 837"/>
                <a:gd name="T90" fmla="*/ 39 w 952"/>
                <a:gd name="T91" fmla="*/ 3 h 837"/>
                <a:gd name="T92" fmla="*/ 40 w 952"/>
                <a:gd name="T93" fmla="*/ 1 h 83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952" h="837">
                  <a:moveTo>
                    <a:pt x="0" y="681"/>
                  </a:moveTo>
                  <a:lnTo>
                    <a:pt x="7" y="688"/>
                  </a:lnTo>
                  <a:lnTo>
                    <a:pt x="14" y="688"/>
                  </a:lnTo>
                  <a:lnTo>
                    <a:pt x="20" y="695"/>
                  </a:lnTo>
                  <a:lnTo>
                    <a:pt x="27" y="695"/>
                  </a:lnTo>
                  <a:lnTo>
                    <a:pt x="34" y="695"/>
                  </a:lnTo>
                  <a:lnTo>
                    <a:pt x="41" y="702"/>
                  </a:lnTo>
                  <a:lnTo>
                    <a:pt x="47" y="702"/>
                  </a:lnTo>
                  <a:lnTo>
                    <a:pt x="54" y="708"/>
                  </a:lnTo>
                  <a:lnTo>
                    <a:pt x="61" y="708"/>
                  </a:lnTo>
                  <a:lnTo>
                    <a:pt x="68" y="715"/>
                  </a:lnTo>
                  <a:lnTo>
                    <a:pt x="74" y="715"/>
                  </a:lnTo>
                  <a:lnTo>
                    <a:pt x="81" y="715"/>
                  </a:lnTo>
                  <a:lnTo>
                    <a:pt x="88" y="722"/>
                  </a:lnTo>
                  <a:lnTo>
                    <a:pt x="95" y="722"/>
                  </a:lnTo>
                  <a:lnTo>
                    <a:pt x="101" y="729"/>
                  </a:lnTo>
                  <a:lnTo>
                    <a:pt x="108" y="729"/>
                  </a:lnTo>
                  <a:lnTo>
                    <a:pt x="115" y="735"/>
                  </a:lnTo>
                  <a:lnTo>
                    <a:pt x="122" y="735"/>
                  </a:lnTo>
                  <a:lnTo>
                    <a:pt x="128" y="735"/>
                  </a:lnTo>
                  <a:lnTo>
                    <a:pt x="135" y="742"/>
                  </a:lnTo>
                  <a:lnTo>
                    <a:pt x="142" y="742"/>
                  </a:lnTo>
                  <a:lnTo>
                    <a:pt x="149" y="749"/>
                  </a:lnTo>
                  <a:lnTo>
                    <a:pt x="155" y="749"/>
                  </a:lnTo>
                  <a:lnTo>
                    <a:pt x="162" y="756"/>
                  </a:lnTo>
                  <a:lnTo>
                    <a:pt x="169" y="756"/>
                  </a:lnTo>
                  <a:lnTo>
                    <a:pt x="176" y="756"/>
                  </a:lnTo>
                  <a:lnTo>
                    <a:pt x="182" y="762"/>
                  </a:lnTo>
                  <a:lnTo>
                    <a:pt x="189" y="762"/>
                  </a:lnTo>
                  <a:lnTo>
                    <a:pt x="196" y="769"/>
                  </a:lnTo>
                  <a:lnTo>
                    <a:pt x="203" y="769"/>
                  </a:lnTo>
                  <a:lnTo>
                    <a:pt x="209" y="769"/>
                  </a:lnTo>
                  <a:lnTo>
                    <a:pt x="216" y="776"/>
                  </a:lnTo>
                  <a:lnTo>
                    <a:pt x="223" y="776"/>
                  </a:lnTo>
                  <a:lnTo>
                    <a:pt x="230" y="783"/>
                  </a:lnTo>
                  <a:lnTo>
                    <a:pt x="236" y="783"/>
                  </a:lnTo>
                  <a:lnTo>
                    <a:pt x="243" y="789"/>
                  </a:lnTo>
                  <a:lnTo>
                    <a:pt x="250" y="789"/>
                  </a:lnTo>
                  <a:lnTo>
                    <a:pt x="257" y="789"/>
                  </a:lnTo>
                  <a:lnTo>
                    <a:pt x="263" y="796"/>
                  </a:lnTo>
                  <a:lnTo>
                    <a:pt x="270" y="796"/>
                  </a:lnTo>
                  <a:lnTo>
                    <a:pt x="277" y="803"/>
                  </a:lnTo>
                  <a:lnTo>
                    <a:pt x="284" y="803"/>
                  </a:lnTo>
                  <a:lnTo>
                    <a:pt x="290" y="803"/>
                  </a:lnTo>
                  <a:lnTo>
                    <a:pt x="297" y="810"/>
                  </a:lnTo>
                  <a:lnTo>
                    <a:pt x="304" y="810"/>
                  </a:lnTo>
                  <a:lnTo>
                    <a:pt x="311" y="816"/>
                  </a:lnTo>
                  <a:lnTo>
                    <a:pt x="317" y="816"/>
                  </a:lnTo>
                  <a:lnTo>
                    <a:pt x="324" y="816"/>
                  </a:lnTo>
                  <a:lnTo>
                    <a:pt x="331" y="823"/>
                  </a:lnTo>
                  <a:lnTo>
                    <a:pt x="338" y="823"/>
                  </a:lnTo>
                  <a:lnTo>
                    <a:pt x="344" y="830"/>
                  </a:lnTo>
                  <a:lnTo>
                    <a:pt x="351" y="830"/>
                  </a:lnTo>
                  <a:lnTo>
                    <a:pt x="358" y="830"/>
                  </a:lnTo>
                  <a:lnTo>
                    <a:pt x="365" y="830"/>
                  </a:lnTo>
                  <a:lnTo>
                    <a:pt x="371" y="837"/>
                  </a:lnTo>
                  <a:lnTo>
                    <a:pt x="378" y="837"/>
                  </a:lnTo>
                  <a:lnTo>
                    <a:pt x="385" y="837"/>
                  </a:lnTo>
                  <a:lnTo>
                    <a:pt x="392" y="837"/>
                  </a:lnTo>
                  <a:lnTo>
                    <a:pt x="398" y="837"/>
                  </a:lnTo>
                  <a:lnTo>
                    <a:pt x="405" y="837"/>
                  </a:lnTo>
                  <a:lnTo>
                    <a:pt x="412" y="837"/>
                  </a:lnTo>
                  <a:lnTo>
                    <a:pt x="419" y="837"/>
                  </a:lnTo>
                  <a:lnTo>
                    <a:pt x="425" y="837"/>
                  </a:lnTo>
                  <a:lnTo>
                    <a:pt x="432" y="837"/>
                  </a:lnTo>
                  <a:lnTo>
                    <a:pt x="439" y="837"/>
                  </a:lnTo>
                  <a:lnTo>
                    <a:pt x="446" y="837"/>
                  </a:lnTo>
                  <a:lnTo>
                    <a:pt x="452" y="837"/>
                  </a:lnTo>
                  <a:lnTo>
                    <a:pt x="459" y="837"/>
                  </a:lnTo>
                  <a:lnTo>
                    <a:pt x="466" y="830"/>
                  </a:lnTo>
                  <a:lnTo>
                    <a:pt x="473" y="830"/>
                  </a:lnTo>
                  <a:lnTo>
                    <a:pt x="479" y="830"/>
                  </a:lnTo>
                  <a:lnTo>
                    <a:pt x="486" y="830"/>
                  </a:lnTo>
                  <a:lnTo>
                    <a:pt x="493" y="823"/>
                  </a:lnTo>
                  <a:lnTo>
                    <a:pt x="500" y="823"/>
                  </a:lnTo>
                  <a:lnTo>
                    <a:pt x="506" y="816"/>
                  </a:lnTo>
                  <a:lnTo>
                    <a:pt x="513" y="816"/>
                  </a:lnTo>
                  <a:lnTo>
                    <a:pt x="520" y="816"/>
                  </a:lnTo>
                  <a:lnTo>
                    <a:pt x="527" y="810"/>
                  </a:lnTo>
                  <a:lnTo>
                    <a:pt x="533" y="803"/>
                  </a:lnTo>
                  <a:lnTo>
                    <a:pt x="540" y="803"/>
                  </a:lnTo>
                  <a:lnTo>
                    <a:pt x="547" y="796"/>
                  </a:lnTo>
                  <a:lnTo>
                    <a:pt x="554" y="796"/>
                  </a:lnTo>
                  <a:lnTo>
                    <a:pt x="560" y="789"/>
                  </a:lnTo>
                  <a:lnTo>
                    <a:pt x="567" y="783"/>
                  </a:lnTo>
                  <a:lnTo>
                    <a:pt x="574" y="776"/>
                  </a:lnTo>
                  <a:lnTo>
                    <a:pt x="581" y="776"/>
                  </a:lnTo>
                  <a:lnTo>
                    <a:pt x="587" y="769"/>
                  </a:lnTo>
                  <a:lnTo>
                    <a:pt x="594" y="762"/>
                  </a:lnTo>
                  <a:lnTo>
                    <a:pt x="601" y="756"/>
                  </a:lnTo>
                  <a:lnTo>
                    <a:pt x="608" y="749"/>
                  </a:lnTo>
                  <a:lnTo>
                    <a:pt x="614" y="742"/>
                  </a:lnTo>
                  <a:lnTo>
                    <a:pt x="621" y="735"/>
                  </a:lnTo>
                  <a:lnTo>
                    <a:pt x="628" y="729"/>
                  </a:lnTo>
                  <a:lnTo>
                    <a:pt x="635" y="722"/>
                  </a:lnTo>
                  <a:lnTo>
                    <a:pt x="641" y="715"/>
                  </a:lnTo>
                  <a:lnTo>
                    <a:pt x="648" y="708"/>
                  </a:lnTo>
                  <a:lnTo>
                    <a:pt x="655" y="695"/>
                  </a:lnTo>
                  <a:lnTo>
                    <a:pt x="662" y="688"/>
                  </a:lnTo>
                  <a:lnTo>
                    <a:pt x="668" y="681"/>
                  </a:lnTo>
                  <a:lnTo>
                    <a:pt x="675" y="675"/>
                  </a:lnTo>
                  <a:lnTo>
                    <a:pt x="682" y="661"/>
                  </a:lnTo>
                  <a:lnTo>
                    <a:pt x="689" y="654"/>
                  </a:lnTo>
                  <a:lnTo>
                    <a:pt x="695" y="641"/>
                  </a:lnTo>
                  <a:lnTo>
                    <a:pt x="702" y="634"/>
                  </a:lnTo>
                  <a:lnTo>
                    <a:pt x="709" y="621"/>
                  </a:lnTo>
                  <a:lnTo>
                    <a:pt x="716" y="607"/>
                  </a:lnTo>
                  <a:lnTo>
                    <a:pt x="722" y="600"/>
                  </a:lnTo>
                  <a:lnTo>
                    <a:pt x="729" y="587"/>
                  </a:lnTo>
                  <a:lnTo>
                    <a:pt x="736" y="573"/>
                  </a:lnTo>
                  <a:lnTo>
                    <a:pt x="743" y="567"/>
                  </a:lnTo>
                  <a:lnTo>
                    <a:pt x="749" y="553"/>
                  </a:lnTo>
                  <a:lnTo>
                    <a:pt x="756" y="540"/>
                  </a:lnTo>
                  <a:lnTo>
                    <a:pt x="763" y="526"/>
                  </a:lnTo>
                  <a:lnTo>
                    <a:pt x="770" y="513"/>
                  </a:lnTo>
                  <a:lnTo>
                    <a:pt x="776" y="499"/>
                  </a:lnTo>
                  <a:lnTo>
                    <a:pt x="783" y="486"/>
                  </a:lnTo>
                  <a:lnTo>
                    <a:pt x="790" y="465"/>
                  </a:lnTo>
                  <a:lnTo>
                    <a:pt x="797" y="452"/>
                  </a:lnTo>
                  <a:lnTo>
                    <a:pt x="803" y="438"/>
                  </a:lnTo>
                  <a:lnTo>
                    <a:pt x="810" y="425"/>
                  </a:lnTo>
                  <a:lnTo>
                    <a:pt x="817" y="405"/>
                  </a:lnTo>
                  <a:lnTo>
                    <a:pt x="824" y="391"/>
                  </a:lnTo>
                  <a:lnTo>
                    <a:pt x="830" y="371"/>
                  </a:lnTo>
                  <a:lnTo>
                    <a:pt x="837" y="357"/>
                  </a:lnTo>
                  <a:lnTo>
                    <a:pt x="844" y="337"/>
                  </a:lnTo>
                  <a:lnTo>
                    <a:pt x="851" y="324"/>
                  </a:lnTo>
                  <a:lnTo>
                    <a:pt x="858" y="303"/>
                  </a:lnTo>
                  <a:lnTo>
                    <a:pt x="864" y="283"/>
                  </a:lnTo>
                  <a:lnTo>
                    <a:pt x="871" y="263"/>
                  </a:lnTo>
                  <a:lnTo>
                    <a:pt x="878" y="243"/>
                  </a:lnTo>
                  <a:lnTo>
                    <a:pt x="885" y="222"/>
                  </a:lnTo>
                  <a:lnTo>
                    <a:pt x="891" y="202"/>
                  </a:lnTo>
                  <a:lnTo>
                    <a:pt x="898" y="182"/>
                  </a:lnTo>
                  <a:lnTo>
                    <a:pt x="905" y="162"/>
                  </a:lnTo>
                  <a:lnTo>
                    <a:pt x="912" y="141"/>
                  </a:lnTo>
                  <a:lnTo>
                    <a:pt x="918" y="121"/>
                  </a:lnTo>
                  <a:lnTo>
                    <a:pt x="925" y="94"/>
                  </a:lnTo>
                  <a:lnTo>
                    <a:pt x="932" y="74"/>
                  </a:lnTo>
                  <a:lnTo>
                    <a:pt x="939" y="47"/>
                  </a:lnTo>
                  <a:lnTo>
                    <a:pt x="945" y="27"/>
                  </a:lnTo>
                  <a:lnTo>
                    <a:pt x="952" y="0"/>
                  </a:lnTo>
                </a:path>
              </a:pathLst>
            </a:custGeom>
            <a:noFill/>
            <a:ln w="381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66654" name="Freeform 69"/>
            <p:cNvSpPr>
              <a:spLocks/>
            </p:cNvSpPr>
            <p:nvPr/>
          </p:nvSpPr>
          <p:spPr bwMode="auto">
            <a:xfrm>
              <a:off x="244" y="1558"/>
              <a:ext cx="2362" cy="867"/>
            </a:xfrm>
            <a:custGeom>
              <a:avLst/>
              <a:gdLst>
                <a:gd name="T0" fmla="*/ 4 w 3056"/>
                <a:gd name="T1" fmla="*/ 4230 h 727"/>
                <a:gd name="T2" fmla="*/ 9 w 3056"/>
                <a:gd name="T3" fmla="*/ 4230 h 727"/>
                <a:gd name="T4" fmla="*/ 14 w 3056"/>
                <a:gd name="T5" fmla="*/ 4230 h 727"/>
                <a:gd name="T6" fmla="*/ 19 w 3056"/>
                <a:gd name="T7" fmla="*/ 4230 h 727"/>
                <a:gd name="T8" fmla="*/ 23 w 3056"/>
                <a:gd name="T9" fmla="*/ 4150 h 727"/>
                <a:gd name="T10" fmla="*/ 27 w 3056"/>
                <a:gd name="T11" fmla="*/ 4045 h 727"/>
                <a:gd name="T12" fmla="*/ 30 w 3056"/>
                <a:gd name="T13" fmla="*/ 3971 h 727"/>
                <a:gd name="T14" fmla="*/ 36 w 3056"/>
                <a:gd name="T15" fmla="*/ 3928 h 727"/>
                <a:gd name="T16" fmla="*/ 39 w 3056"/>
                <a:gd name="T17" fmla="*/ 3895 h 727"/>
                <a:gd name="T18" fmla="*/ 43 w 3056"/>
                <a:gd name="T19" fmla="*/ 3848 h 727"/>
                <a:gd name="T20" fmla="*/ 48 w 3056"/>
                <a:gd name="T21" fmla="*/ 3779 h 727"/>
                <a:gd name="T22" fmla="*/ 52 w 3056"/>
                <a:gd name="T23" fmla="*/ 3699 h 727"/>
                <a:gd name="T24" fmla="*/ 56 w 3056"/>
                <a:gd name="T25" fmla="*/ 3670 h 727"/>
                <a:gd name="T26" fmla="*/ 60 w 3056"/>
                <a:gd name="T27" fmla="*/ 3594 h 727"/>
                <a:gd name="T28" fmla="*/ 64 w 3056"/>
                <a:gd name="T29" fmla="*/ 3479 h 727"/>
                <a:gd name="T30" fmla="*/ 68 w 3056"/>
                <a:gd name="T31" fmla="*/ 3511 h 727"/>
                <a:gd name="T32" fmla="*/ 72 w 3056"/>
                <a:gd name="T33" fmla="*/ 3628 h 727"/>
                <a:gd name="T34" fmla="*/ 76 w 3056"/>
                <a:gd name="T35" fmla="*/ 3628 h 727"/>
                <a:gd name="T36" fmla="*/ 80 w 3056"/>
                <a:gd name="T37" fmla="*/ 3557 h 727"/>
                <a:gd name="T38" fmla="*/ 83 w 3056"/>
                <a:gd name="T39" fmla="*/ 3479 h 727"/>
                <a:gd name="T40" fmla="*/ 88 w 3056"/>
                <a:gd name="T41" fmla="*/ 3362 h 727"/>
                <a:gd name="T42" fmla="*/ 92 w 3056"/>
                <a:gd name="T43" fmla="*/ 3256 h 727"/>
                <a:gd name="T44" fmla="*/ 95 w 3056"/>
                <a:gd name="T45" fmla="*/ 3171 h 727"/>
                <a:gd name="T46" fmla="*/ 100 w 3056"/>
                <a:gd name="T47" fmla="*/ 3102 h 727"/>
                <a:gd name="T48" fmla="*/ 103 w 3056"/>
                <a:gd name="T49" fmla="*/ 2909 h 727"/>
                <a:gd name="T50" fmla="*/ 104 w 3056"/>
                <a:gd name="T51" fmla="*/ 2686 h 727"/>
                <a:gd name="T52" fmla="*/ 107 w 3056"/>
                <a:gd name="T53" fmla="*/ 2501 h 727"/>
                <a:gd name="T54" fmla="*/ 111 w 3056"/>
                <a:gd name="T55" fmla="*/ 2351 h 727"/>
                <a:gd name="T56" fmla="*/ 114 w 3056"/>
                <a:gd name="T57" fmla="*/ 2229 h 727"/>
                <a:gd name="T58" fmla="*/ 118 w 3056"/>
                <a:gd name="T59" fmla="*/ 2120 h 727"/>
                <a:gd name="T60" fmla="*/ 121 w 3056"/>
                <a:gd name="T61" fmla="*/ 1971 h 727"/>
                <a:gd name="T62" fmla="*/ 125 w 3056"/>
                <a:gd name="T63" fmla="*/ 1971 h 727"/>
                <a:gd name="T64" fmla="*/ 128 w 3056"/>
                <a:gd name="T65" fmla="*/ 2151 h 727"/>
                <a:gd name="T66" fmla="*/ 130 w 3056"/>
                <a:gd name="T67" fmla="*/ 2351 h 727"/>
                <a:gd name="T68" fmla="*/ 133 w 3056"/>
                <a:gd name="T69" fmla="*/ 2229 h 727"/>
                <a:gd name="T70" fmla="*/ 135 w 3056"/>
                <a:gd name="T71" fmla="*/ 2080 h 727"/>
                <a:gd name="T72" fmla="*/ 139 w 3056"/>
                <a:gd name="T73" fmla="*/ 2080 h 727"/>
                <a:gd name="T74" fmla="*/ 141 w 3056"/>
                <a:gd name="T75" fmla="*/ 2302 h 727"/>
                <a:gd name="T76" fmla="*/ 143 w 3056"/>
                <a:gd name="T77" fmla="*/ 2501 h 727"/>
                <a:gd name="T78" fmla="*/ 146 w 3056"/>
                <a:gd name="T79" fmla="*/ 2501 h 727"/>
                <a:gd name="T80" fmla="*/ 148 w 3056"/>
                <a:gd name="T81" fmla="*/ 2269 h 727"/>
                <a:gd name="T82" fmla="*/ 151 w 3056"/>
                <a:gd name="T83" fmla="*/ 2000 h 727"/>
                <a:gd name="T84" fmla="*/ 153 w 3056"/>
                <a:gd name="T85" fmla="*/ 1778 h 727"/>
                <a:gd name="T86" fmla="*/ 155 w 3056"/>
                <a:gd name="T87" fmla="*/ 1474 h 727"/>
                <a:gd name="T88" fmla="*/ 157 w 3056"/>
                <a:gd name="T89" fmla="*/ 1138 h 727"/>
                <a:gd name="T90" fmla="*/ 158 w 3056"/>
                <a:gd name="T91" fmla="*/ 836 h 727"/>
                <a:gd name="T92" fmla="*/ 159 w 3056"/>
                <a:gd name="T93" fmla="*/ 534 h 727"/>
                <a:gd name="T94" fmla="*/ 163 w 3056"/>
                <a:gd name="T95" fmla="*/ 413 h 727"/>
                <a:gd name="T96" fmla="*/ 167 w 3056"/>
                <a:gd name="T97" fmla="*/ 302 h 727"/>
                <a:gd name="T98" fmla="*/ 172 w 3056"/>
                <a:gd name="T99" fmla="*/ 229 h 727"/>
                <a:gd name="T100" fmla="*/ 175 w 3056"/>
                <a:gd name="T101" fmla="*/ 149 h 727"/>
                <a:gd name="T102" fmla="*/ 179 w 3056"/>
                <a:gd name="T103" fmla="*/ 76 h 727"/>
                <a:gd name="T104" fmla="*/ 184 w 3056"/>
                <a:gd name="T105" fmla="*/ 42 h 727"/>
                <a:gd name="T106" fmla="*/ 188 w 3056"/>
                <a:gd name="T107" fmla="*/ 0 h 727"/>
                <a:gd name="T108" fmla="*/ 192 w 3056"/>
                <a:gd name="T109" fmla="*/ 0 h 727"/>
                <a:gd name="T110" fmla="*/ 198 w 3056"/>
                <a:gd name="T111" fmla="*/ 0 h 727"/>
                <a:gd name="T112" fmla="*/ 203 w 3056"/>
                <a:gd name="T113" fmla="*/ 3743 h 727"/>
                <a:gd name="T114" fmla="*/ 208 w 3056"/>
                <a:gd name="T115" fmla="*/ 3743 h 727"/>
                <a:gd name="T116" fmla="*/ 213 w 3056"/>
                <a:gd name="T117" fmla="*/ 3743 h 727"/>
                <a:gd name="T118" fmla="*/ 217 w 3056"/>
                <a:gd name="T119" fmla="*/ 3743 h 727"/>
                <a:gd name="T120" fmla="*/ 223 w 3056"/>
                <a:gd name="T121" fmla="*/ 3743 h 727"/>
                <a:gd name="T122" fmla="*/ 227 w 3056"/>
                <a:gd name="T123" fmla="*/ 3743 h 727"/>
                <a:gd name="T124" fmla="*/ 232 w 3056"/>
                <a:gd name="T125" fmla="*/ 3743 h 72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056" h="727">
                  <a:moveTo>
                    <a:pt x="0" y="727"/>
                  </a:moveTo>
                  <a:lnTo>
                    <a:pt x="6" y="727"/>
                  </a:lnTo>
                  <a:lnTo>
                    <a:pt x="12" y="727"/>
                  </a:lnTo>
                  <a:lnTo>
                    <a:pt x="19" y="727"/>
                  </a:lnTo>
                  <a:lnTo>
                    <a:pt x="25" y="727"/>
                  </a:lnTo>
                  <a:lnTo>
                    <a:pt x="32" y="727"/>
                  </a:lnTo>
                  <a:lnTo>
                    <a:pt x="38" y="727"/>
                  </a:lnTo>
                  <a:lnTo>
                    <a:pt x="44" y="727"/>
                  </a:lnTo>
                  <a:lnTo>
                    <a:pt x="51" y="727"/>
                  </a:lnTo>
                  <a:lnTo>
                    <a:pt x="57" y="727"/>
                  </a:lnTo>
                  <a:lnTo>
                    <a:pt x="64" y="727"/>
                  </a:lnTo>
                  <a:lnTo>
                    <a:pt x="70" y="727"/>
                  </a:lnTo>
                  <a:lnTo>
                    <a:pt x="77" y="727"/>
                  </a:lnTo>
                  <a:lnTo>
                    <a:pt x="83" y="727"/>
                  </a:lnTo>
                  <a:lnTo>
                    <a:pt x="89" y="727"/>
                  </a:lnTo>
                  <a:lnTo>
                    <a:pt x="96" y="727"/>
                  </a:lnTo>
                  <a:lnTo>
                    <a:pt x="102" y="727"/>
                  </a:lnTo>
                  <a:lnTo>
                    <a:pt x="109" y="727"/>
                  </a:lnTo>
                  <a:lnTo>
                    <a:pt x="115" y="727"/>
                  </a:lnTo>
                  <a:lnTo>
                    <a:pt x="122" y="727"/>
                  </a:lnTo>
                  <a:lnTo>
                    <a:pt x="128" y="727"/>
                  </a:lnTo>
                  <a:lnTo>
                    <a:pt x="134" y="727"/>
                  </a:lnTo>
                  <a:lnTo>
                    <a:pt x="141" y="727"/>
                  </a:lnTo>
                  <a:lnTo>
                    <a:pt x="147" y="727"/>
                  </a:lnTo>
                  <a:lnTo>
                    <a:pt x="154" y="727"/>
                  </a:lnTo>
                  <a:lnTo>
                    <a:pt x="160" y="727"/>
                  </a:lnTo>
                  <a:lnTo>
                    <a:pt x="166" y="727"/>
                  </a:lnTo>
                  <a:lnTo>
                    <a:pt x="173" y="727"/>
                  </a:lnTo>
                  <a:lnTo>
                    <a:pt x="179" y="727"/>
                  </a:lnTo>
                  <a:lnTo>
                    <a:pt x="186" y="727"/>
                  </a:lnTo>
                  <a:lnTo>
                    <a:pt x="192" y="727"/>
                  </a:lnTo>
                  <a:lnTo>
                    <a:pt x="199" y="727"/>
                  </a:lnTo>
                  <a:lnTo>
                    <a:pt x="205" y="727"/>
                  </a:lnTo>
                  <a:lnTo>
                    <a:pt x="211" y="727"/>
                  </a:lnTo>
                  <a:lnTo>
                    <a:pt x="218" y="727"/>
                  </a:lnTo>
                  <a:lnTo>
                    <a:pt x="224" y="727"/>
                  </a:lnTo>
                  <a:lnTo>
                    <a:pt x="231" y="727"/>
                  </a:lnTo>
                  <a:lnTo>
                    <a:pt x="237" y="727"/>
                  </a:lnTo>
                  <a:lnTo>
                    <a:pt x="244" y="727"/>
                  </a:lnTo>
                  <a:lnTo>
                    <a:pt x="250" y="727"/>
                  </a:lnTo>
                  <a:lnTo>
                    <a:pt x="256" y="727"/>
                  </a:lnTo>
                  <a:lnTo>
                    <a:pt x="263" y="727"/>
                  </a:lnTo>
                  <a:lnTo>
                    <a:pt x="269" y="727"/>
                  </a:lnTo>
                  <a:lnTo>
                    <a:pt x="276" y="727"/>
                  </a:lnTo>
                  <a:lnTo>
                    <a:pt x="282" y="727"/>
                  </a:lnTo>
                  <a:lnTo>
                    <a:pt x="288" y="721"/>
                  </a:lnTo>
                  <a:lnTo>
                    <a:pt x="295" y="721"/>
                  </a:lnTo>
                  <a:lnTo>
                    <a:pt x="301" y="721"/>
                  </a:lnTo>
                  <a:lnTo>
                    <a:pt x="301" y="714"/>
                  </a:lnTo>
                  <a:lnTo>
                    <a:pt x="308" y="714"/>
                  </a:lnTo>
                  <a:lnTo>
                    <a:pt x="314" y="714"/>
                  </a:lnTo>
                  <a:lnTo>
                    <a:pt x="321" y="714"/>
                  </a:lnTo>
                  <a:lnTo>
                    <a:pt x="321" y="708"/>
                  </a:lnTo>
                  <a:lnTo>
                    <a:pt x="327" y="708"/>
                  </a:lnTo>
                  <a:lnTo>
                    <a:pt x="333" y="708"/>
                  </a:lnTo>
                  <a:lnTo>
                    <a:pt x="333" y="701"/>
                  </a:lnTo>
                  <a:lnTo>
                    <a:pt x="340" y="701"/>
                  </a:lnTo>
                  <a:lnTo>
                    <a:pt x="346" y="701"/>
                  </a:lnTo>
                  <a:lnTo>
                    <a:pt x="353" y="701"/>
                  </a:lnTo>
                  <a:lnTo>
                    <a:pt x="353" y="695"/>
                  </a:lnTo>
                  <a:lnTo>
                    <a:pt x="359" y="695"/>
                  </a:lnTo>
                  <a:lnTo>
                    <a:pt x="366" y="695"/>
                  </a:lnTo>
                  <a:lnTo>
                    <a:pt x="366" y="688"/>
                  </a:lnTo>
                  <a:lnTo>
                    <a:pt x="372" y="688"/>
                  </a:lnTo>
                  <a:lnTo>
                    <a:pt x="378" y="688"/>
                  </a:lnTo>
                  <a:lnTo>
                    <a:pt x="385" y="688"/>
                  </a:lnTo>
                  <a:lnTo>
                    <a:pt x="391" y="688"/>
                  </a:lnTo>
                  <a:lnTo>
                    <a:pt x="391" y="682"/>
                  </a:lnTo>
                  <a:lnTo>
                    <a:pt x="398" y="682"/>
                  </a:lnTo>
                  <a:lnTo>
                    <a:pt x="404" y="682"/>
                  </a:lnTo>
                  <a:lnTo>
                    <a:pt x="411" y="682"/>
                  </a:lnTo>
                  <a:lnTo>
                    <a:pt x="417" y="682"/>
                  </a:lnTo>
                  <a:lnTo>
                    <a:pt x="423" y="682"/>
                  </a:lnTo>
                  <a:lnTo>
                    <a:pt x="430" y="682"/>
                  </a:lnTo>
                  <a:lnTo>
                    <a:pt x="436" y="682"/>
                  </a:lnTo>
                  <a:lnTo>
                    <a:pt x="443" y="682"/>
                  </a:lnTo>
                  <a:lnTo>
                    <a:pt x="443" y="675"/>
                  </a:lnTo>
                  <a:lnTo>
                    <a:pt x="449" y="675"/>
                  </a:lnTo>
                  <a:lnTo>
                    <a:pt x="455" y="675"/>
                  </a:lnTo>
                  <a:lnTo>
                    <a:pt x="462" y="675"/>
                  </a:lnTo>
                  <a:lnTo>
                    <a:pt x="468" y="675"/>
                  </a:lnTo>
                  <a:lnTo>
                    <a:pt x="475" y="675"/>
                  </a:lnTo>
                  <a:lnTo>
                    <a:pt x="481" y="675"/>
                  </a:lnTo>
                  <a:lnTo>
                    <a:pt x="488" y="675"/>
                  </a:lnTo>
                  <a:lnTo>
                    <a:pt x="488" y="669"/>
                  </a:lnTo>
                  <a:lnTo>
                    <a:pt x="494" y="669"/>
                  </a:lnTo>
                  <a:lnTo>
                    <a:pt x="500" y="669"/>
                  </a:lnTo>
                  <a:lnTo>
                    <a:pt x="507" y="669"/>
                  </a:lnTo>
                  <a:lnTo>
                    <a:pt x="513" y="669"/>
                  </a:lnTo>
                  <a:lnTo>
                    <a:pt x="520" y="669"/>
                  </a:lnTo>
                  <a:lnTo>
                    <a:pt x="526" y="669"/>
                  </a:lnTo>
                  <a:lnTo>
                    <a:pt x="533" y="669"/>
                  </a:lnTo>
                  <a:lnTo>
                    <a:pt x="533" y="662"/>
                  </a:lnTo>
                  <a:lnTo>
                    <a:pt x="539" y="662"/>
                  </a:lnTo>
                  <a:lnTo>
                    <a:pt x="545" y="662"/>
                  </a:lnTo>
                  <a:lnTo>
                    <a:pt x="552" y="662"/>
                  </a:lnTo>
                  <a:lnTo>
                    <a:pt x="558" y="662"/>
                  </a:lnTo>
                  <a:lnTo>
                    <a:pt x="565" y="662"/>
                  </a:lnTo>
                  <a:lnTo>
                    <a:pt x="571" y="662"/>
                  </a:lnTo>
                  <a:lnTo>
                    <a:pt x="577" y="662"/>
                  </a:lnTo>
                  <a:lnTo>
                    <a:pt x="577" y="656"/>
                  </a:lnTo>
                  <a:lnTo>
                    <a:pt x="584" y="656"/>
                  </a:lnTo>
                  <a:lnTo>
                    <a:pt x="590" y="656"/>
                  </a:lnTo>
                  <a:lnTo>
                    <a:pt x="597" y="656"/>
                  </a:lnTo>
                  <a:lnTo>
                    <a:pt x="603" y="656"/>
                  </a:lnTo>
                  <a:lnTo>
                    <a:pt x="603" y="649"/>
                  </a:lnTo>
                  <a:lnTo>
                    <a:pt x="610" y="649"/>
                  </a:lnTo>
                  <a:lnTo>
                    <a:pt x="616" y="649"/>
                  </a:lnTo>
                  <a:lnTo>
                    <a:pt x="622" y="649"/>
                  </a:lnTo>
                  <a:lnTo>
                    <a:pt x="629" y="649"/>
                  </a:lnTo>
                  <a:lnTo>
                    <a:pt x="635" y="649"/>
                  </a:lnTo>
                  <a:lnTo>
                    <a:pt x="635" y="643"/>
                  </a:lnTo>
                  <a:lnTo>
                    <a:pt x="642" y="643"/>
                  </a:lnTo>
                  <a:lnTo>
                    <a:pt x="648" y="643"/>
                  </a:lnTo>
                  <a:lnTo>
                    <a:pt x="655" y="643"/>
                  </a:lnTo>
                  <a:lnTo>
                    <a:pt x="661" y="643"/>
                  </a:lnTo>
                  <a:lnTo>
                    <a:pt x="661" y="636"/>
                  </a:lnTo>
                  <a:lnTo>
                    <a:pt x="667" y="636"/>
                  </a:lnTo>
                  <a:lnTo>
                    <a:pt x="674" y="636"/>
                  </a:lnTo>
                  <a:lnTo>
                    <a:pt x="680" y="636"/>
                  </a:lnTo>
                  <a:lnTo>
                    <a:pt x="687" y="636"/>
                  </a:lnTo>
                  <a:lnTo>
                    <a:pt x="693" y="636"/>
                  </a:lnTo>
                  <a:lnTo>
                    <a:pt x="699" y="636"/>
                  </a:lnTo>
                  <a:lnTo>
                    <a:pt x="706" y="636"/>
                  </a:lnTo>
                  <a:lnTo>
                    <a:pt x="712" y="636"/>
                  </a:lnTo>
                  <a:lnTo>
                    <a:pt x="712" y="630"/>
                  </a:lnTo>
                  <a:lnTo>
                    <a:pt x="719" y="630"/>
                  </a:lnTo>
                  <a:lnTo>
                    <a:pt x="725" y="630"/>
                  </a:lnTo>
                  <a:lnTo>
                    <a:pt x="732" y="630"/>
                  </a:lnTo>
                  <a:lnTo>
                    <a:pt x="738" y="630"/>
                  </a:lnTo>
                  <a:lnTo>
                    <a:pt x="744" y="630"/>
                  </a:lnTo>
                  <a:lnTo>
                    <a:pt x="751" y="630"/>
                  </a:lnTo>
                  <a:lnTo>
                    <a:pt x="757" y="630"/>
                  </a:lnTo>
                  <a:lnTo>
                    <a:pt x="764" y="630"/>
                  </a:lnTo>
                  <a:lnTo>
                    <a:pt x="764" y="623"/>
                  </a:lnTo>
                  <a:lnTo>
                    <a:pt x="770" y="623"/>
                  </a:lnTo>
                  <a:lnTo>
                    <a:pt x="777" y="623"/>
                  </a:lnTo>
                  <a:lnTo>
                    <a:pt x="777" y="617"/>
                  </a:lnTo>
                  <a:lnTo>
                    <a:pt x="783" y="617"/>
                  </a:lnTo>
                  <a:lnTo>
                    <a:pt x="789" y="617"/>
                  </a:lnTo>
                  <a:lnTo>
                    <a:pt x="796" y="617"/>
                  </a:lnTo>
                  <a:lnTo>
                    <a:pt x="796" y="611"/>
                  </a:lnTo>
                  <a:lnTo>
                    <a:pt x="802" y="611"/>
                  </a:lnTo>
                  <a:lnTo>
                    <a:pt x="809" y="611"/>
                  </a:lnTo>
                  <a:lnTo>
                    <a:pt x="815" y="604"/>
                  </a:lnTo>
                  <a:lnTo>
                    <a:pt x="822" y="604"/>
                  </a:lnTo>
                  <a:lnTo>
                    <a:pt x="828" y="604"/>
                  </a:lnTo>
                  <a:lnTo>
                    <a:pt x="828" y="598"/>
                  </a:lnTo>
                  <a:lnTo>
                    <a:pt x="834" y="598"/>
                  </a:lnTo>
                  <a:lnTo>
                    <a:pt x="841" y="598"/>
                  </a:lnTo>
                  <a:lnTo>
                    <a:pt x="847" y="591"/>
                  </a:lnTo>
                  <a:lnTo>
                    <a:pt x="854" y="591"/>
                  </a:lnTo>
                  <a:lnTo>
                    <a:pt x="860" y="591"/>
                  </a:lnTo>
                  <a:lnTo>
                    <a:pt x="866" y="591"/>
                  </a:lnTo>
                  <a:lnTo>
                    <a:pt x="866" y="598"/>
                  </a:lnTo>
                  <a:lnTo>
                    <a:pt x="873" y="598"/>
                  </a:lnTo>
                  <a:lnTo>
                    <a:pt x="879" y="598"/>
                  </a:lnTo>
                  <a:lnTo>
                    <a:pt x="886" y="598"/>
                  </a:lnTo>
                  <a:lnTo>
                    <a:pt x="886" y="604"/>
                  </a:lnTo>
                  <a:lnTo>
                    <a:pt x="892" y="604"/>
                  </a:lnTo>
                  <a:lnTo>
                    <a:pt x="899" y="604"/>
                  </a:lnTo>
                  <a:lnTo>
                    <a:pt x="899" y="611"/>
                  </a:lnTo>
                  <a:lnTo>
                    <a:pt x="905" y="611"/>
                  </a:lnTo>
                  <a:lnTo>
                    <a:pt x="911" y="611"/>
                  </a:lnTo>
                  <a:lnTo>
                    <a:pt x="918" y="617"/>
                  </a:lnTo>
                  <a:lnTo>
                    <a:pt x="924" y="617"/>
                  </a:lnTo>
                  <a:lnTo>
                    <a:pt x="931" y="617"/>
                  </a:lnTo>
                  <a:lnTo>
                    <a:pt x="931" y="623"/>
                  </a:lnTo>
                  <a:lnTo>
                    <a:pt x="937" y="623"/>
                  </a:lnTo>
                  <a:lnTo>
                    <a:pt x="944" y="623"/>
                  </a:lnTo>
                  <a:lnTo>
                    <a:pt x="944" y="630"/>
                  </a:lnTo>
                  <a:lnTo>
                    <a:pt x="950" y="630"/>
                  </a:lnTo>
                  <a:lnTo>
                    <a:pt x="956" y="630"/>
                  </a:lnTo>
                  <a:lnTo>
                    <a:pt x="963" y="630"/>
                  </a:lnTo>
                  <a:lnTo>
                    <a:pt x="963" y="623"/>
                  </a:lnTo>
                  <a:lnTo>
                    <a:pt x="969" y="623"/>
                  </a:lnTo>
                  <a:lnTo>
                    <a:pt x="976" y="623"/>
                  </a:lnTo>
                  <a:lnTo>
                    <a:pt x="982" y="623"/>
                  </a:lnTo>
                  <a:lnTo>
                    <a:pt x="988" y="623"/>
                  </a:lnTo>
                  <a:lnTo>
                    <a:pt x="995" y="623"/>
                  </a:lnTo>
                  <a:lnTo>
                    <a:pt x="995" y="617"/>
                  </a:lnTo>
                  <a:lnTo>
                    <a:pt x="1001" y="617"/>
                  </a:lnTo>
                  <a:lnTo>
                    <a:pt x="1008" y="617"/>
                  </a:lnTo>
                  <a:lnTo>
                    <a:pt x="1014" y="617"/>
                  </a:lnTo>
                  <a:lnTo>
                    <a:pt x="1021" y="617"/>
                  </a:lnTo>
                  <a:lnTo>
                    <a:pt x="1027" y="617"/>
                  </a:lnTo>
                  <a:lnTo>
                    <a:pt x="1027" y="611"/>
                  </a:lnTo>
                  <a:lnTo>
                    <a:pt x="1033" y="611"/>
                  </a:lnTo>
                  <a:lnTo>
                    <a:pt x="1040" y="611"/>
                  </a:lnTo>
                  <a:lnTo>
                    <a:pt x="1046" y="611"/>
                  </a:lnTo>
                  <a:lnTo>
                    <a:pt x="1053" y="611"/>
                  </a:lnTo>
                  <a:lnTo>
                    <a:pt x="1059" y="611"/>
                  </a:lnTo>
                  <a:lnTo>
                    <a:pt x="1059" y="604"/>
                  </a:lnTo>
                  <a:lnTo>
                    <a:pt x="1066" y="604"/>
                  </a:lnTo>
                  <a:lnTo>
                    <a:pt x="1072" y="604"/>
                  </a:lnTo>
                  <a:lnTo>
                    <a:pt x="1078" y="604"/>
                  </a:lnTo>
                  <a:lnTo>
                    <a:pt x="1085" y="604"/>
                  </a:lnTo>
                  <a:lnTo>
                    <a:pt x="1085" y="598"/>
                  </a:lnTo>
                  <a:lnTo>
                    <a:pt x="1091" y="598"/>
                  </a:lnTo>
                  <a:lnTo>
                    <a:pt x="1098" y="598"/>
                  </a:lnTo>
                  <a:lnTo>
                    <a:pt x="1104" y="598"/>
                  </a:lnTo>
                  <a:lnTo>
                    <a:pt x="1110" y="591"/>
                  </a:lnTo>
                  <a:lnTo>
                    <a:pt x="1117" y="591"/>
                  </a:lnTo>
                  <a:lnTo>
                    <a:pt x="1123" y="591"/>
                  </a:lnTo>
                  <a:lnTo>
                    <a:pt x="1130" y="591"/>
                  </a:lnTo>
                  <a:lnTo>
                    <a:pt x="1136" y="585"/>
                  </a:lnTo>
                  <a:lnTo>
                    <a:pt x="1143" y="585"/>
                  </a:lnTo>
                  <a:lnTo>
                    <a:pt x="1149" y="585"/>
                  </a:lnTo>
                  <a:lnTo>
                    <a:pt x="1155" y="585"/>
                  </a:lnTo>
                  <a:lnTo>
                    <a:pt x="1155" y="578"/>
                  </a:lnTo>
                  <a:lnTo>
                    <a:pt x="1162" y="578"/>
                  </a:lnTo>
                  <a:lnTo>
                    <a:pt x="1168" y="578"/>
                  </a:lnTo>
                  <a:lnTo>
                    <a:pt x="1175" y="572"/>
                  </a:lnTo>
                  <a:lnTo>
                    <a:pt x="1181" y="572"/>
                  </a:lnTo>
                  <a:lnTo>
                    <a:pt x="1188" y="572"/>
                  </a:lnTo>
                  <a:lnTo>
                    <a:pt x="1188" y="565"/>
                  </a:lnTo>
                  <a:lnTo>
                    <a:pt x="1194" y="565"/>
                  </a:lnTo>
                  <a:lnTo>
                    <a:pt x="1200" y="565"/>
                  </a:lnTo>
                  <a:lnTo>
                    <a:pt x="1207" y="565"/>
                  </a:lnTo>
                  <a:lnTo>
                    <a:pt x="1207" y="559"/>
                  </a:lnTo>
                  <a:lnTo>
                    <a:pt x="1213" y="559"/>
                  </a:lnTo>
                  <a:lnTo>
                    <a:pt x="1220" y="559"/>
                  </a:lnTo>
                  <a:lnTo>
                    <a:pt x="1226" y="559"/>
                  </a:lnTo>
                  <a:lnTo>
                    <a:pt x="1226" y="552"/>
                  </a:lnTo>
                  <a:lnTo>
                    <a:pt x="1233" y="552"/>
                  </a:lnTo>
                  <a:lnTo>
                    <a:pt x="1239" y="552"/>
                  </a:lnTo>
                  <a:lnTo>
                    <a:pt x="1245" y="552"/>
                  </a:lnTo>
                  <a:lnTo>
                    <a:pt x="1245" y="546"/>
                  </a:lnTo>
                  <a:lnTo>
                    <a:pt x="1252" y="546"/>
                  </a:lnTo>
                  <a:lnTo>
                    <a:pt x="1258" y="546"/>
                  </a:lnTo>
                  <a:lnTo>
                    <a:pt x="1265" y="546"/>
                  </a:lnTo>
                  <a:lnTo>
                    <a:pt x="1271" y="546"/>
                  </a:lnTo>
                  <a:lnTo>
                    <a:pt x="1271" y="539"/>
                  </a:lnTo>
                  <a:lnTo>
                    <a:pt x="1277" y="539"/>
                  </a:lnTo>
                  <a:lnTo>
                    <a:pt x="1284" y="539"/>
                  </a:lnTo>
                  <a:lnTo>
                    <a:pt x="1290" y="539"/>
                  </a:lnTo>
                  <a:lnTo>
                    <a:pt x="1297" y="533"/>
                  </a:lnTo>
                  <a:lnTo>
                    <a:pt x="1303" y="533"/>
                  </a:lnTo>
                  <a:lnTo>
                    <a:pt x="1310" y="533"/>
                  </a:lnTo>
                  <a:lnTo>
                    <a:pt x="1316" y="533"/>
                  </a:lnTo>
                  <a:lnTo>
                    <a:pt x="1316" y="526"/>
                  </a:lnTo>
                  <a:lnTo>
                    <a:pt x="1322" y="526"/>
                  </a:lnTo>
                  <a:lnTo>
                    <a:pt x="1329" y="526"/>
                  </a:lnTo>
                  <a:lnTo>
                    <a:pt x="1335" y="526"/>
                  </a:lnTo>
                  <a:lnTo>
                    <a:pt x="1335" y="520"/>
                  </a:lnTo>
                  <a:lnTo>
                    <a:pt x="1342" y="520"/>
                  </a:lnTo>
                  <a:lnTo>
                    <a:pt x="1342" y="513"/>
                  </a:lnTo>
                  <a:lnTo>
                    <a:pt x="1348" y="513"/>
                  </a:lnTo>
                  <a:lnTo>
                    <a:pt x="1348" y="507"/>
                  </a:lnTo>
                  <a:lnTo>
                    <a:pt x="1355" y="500"/>
                  </a:lnTo>
                  <a:lnTo>
                    <a:pt x="1355" y="494"/>
                  </a:lnTo>
                  <a:lnTo>
                    <a:pt x="1361" y="494"/>
                  </a:lnTo>
                  <a:lnTo>
                    <a:pt x="1361" y="487"/>
                  </a:lnTo>
                  <a:lnTo>
                    <a:pt x="1367" y="487"/>
                  </a:lnTo>
                  <a:lnTo>
                    <a:pt x="1367" y="481"/>
                  </a:lnTo>
                  <a:lnTo>
                    <a:pt x="1374" y="481"/>
                  </a:lnTo>
                  <a:lnTo>
                    <a:pt x="1374" y="474"/>
                  </a:lnTo>
                  <a:lnTo>
                    <a:pt x="1380" y="474"/>
                  </a:lnTo>
                  <a:lnTo>
                    <a:pt x="1380" y="468"/>
                  </a:lnTo>
                  <a:lnTo>
                    <a:pt x="1380" y="461"/>
                  </a:lnTo>
                  <a:lnTo>
                    <a:pt x="1387" y="461"/>
                  </a:lnTo>
                  <a:lnTo>
                    <a:pt x="1387" y="455"/>
                  </a:lnTo>
                  <a:lnTo>
                    <a:pt x="1393" y="455"/>
                  </a:lnTo>
                  <a:lnTo>
                    <a:pt x="1393" y="448"/>
                  </a:lnTo>
                  <a:lnTo>
                    <a:pt x="1399" y="448"/>
                  </a:lnTo>
                  <a:lnTo>
                    <a:pt x="1399" y="442"/>
                  </a:lnTo>
                  <a:lnTo>
                    <a:pt x="1406" y="442"/>
                  </a:lnTo>
                  <a:lnTo>
                    <a:pt x="1406" y="435"/>
                  </a:lnTo>
                  <a:lnTo>
                    <a:pt x="1412" y="435"/>
                  </a:lnTo>
                  <a:lnTo>
                    <a:pt x="1412" y="429"/>
                  </a:lnTo>
                  <a:lnTo>
                    <a:pt x="1412" y="422"/>
                  </a:lnTo>
                  <a:lnTo>
                    <a:pt x="1419" y="422"/>
                  </a:lnTo>
                  <a:lnTo>
                    <a:pt x="1419" y="416"/>
                  </a:lnTo>
                  <a:lnTo>
                    <a:pt x="1425" y="416"/>
                  </a:lnTo>
                  <a:lnTo>
                    <a:pt x="1425" y="409"/>
                  </a:lnTo>
                  <a:lnTo>
                    <a:pt x="1432" y="409"/>
                  </a:lnTo>
                  <a:lnTo>
                    <a:pt x="1438" y="409"/>
                  </a:lnTo>
                  <a:lnTo>
                    <a:pt x="1438" y="403"/>
                  </a:lnTo>
                  <a:lnTo>
                    <a:pt x="1444" y="403"/>
                  </a:lnTo>
                  <a:lnTo>
                    <a:pt x="1451" y="403"/>
                  </a:lnTo>
                  <a:lnTo>
                    <a:pt x="1457" y="403"/>
                  </a:lnTo>
                  <a:lnTo>
                    <a:pt x="1457" y="396"/>
                  </a:lnTo>
                  <a:lnTo>
                    <a:pt x="1464" y="396"/>
                  </a:lnTo>
                  <a:lnTo>
                    <a:pt x="1470" y="396"/>
                  </a:lnTo>
                  <a:lnTo>
                    <a:pt x="1477" y="396"/>
                  </a:lnTo>
                  <a:lnTo>
                    <a:pt x="1477" y="390"/>
                  </a:lnTo>
                  <a:lnTo>
                    <a:pt x="1483" y="390"/>
                  </a:lnTo>
                  <a:lnTo>
                    <a:pt x="1489" y="390"/>
                  </a:lnTo>
                  <a:lnTo>
                    <a:pt x="1496" y="390"/>
                  </a:lnTo>
                  <a:lnTo>
                    <a:pt x="1496" y="383"/>
                  </a:lnTo>
                  <a:lnTo>
                    <a:pt x="1502" y="383"/>
                  </a:lnTo>
                  <a:lnTo>
                    <a:pt x="1509" y="383"/>
                  </a:lnTo>
                  <a:lnTo>
                    <a:pt x="1515" y="383"/>
                  </a:lnTo>
                  <a:lnTo>
                    <a:pt x="1515" y="377"/>
                  </a:lnTo>
                  <a:lnTo>
                    <a:pt x="1522" y="377"/>
                  </a:lnTo>
                  <a:lnTo>
                    <a:pt x="1528" y="377"/>
                  </a:lnTo>
                  <a:lnTo>
                    <a:pt x="1534" y="370"/>
                  </a:lnTo>
                  <a:lnTo>
                    <a:pt x="1541" y="370"/>
                  </a:lnTo>
                  <a:lnTo>
                    <a:pt x="1547" y="364"/>
                  </a:lnTo>
                  <a:lnTo>
                    <a:pt x="1554" y="364"/>
                  </a:lnTo>
                  <a:lnTo>
                    <a:pt x="1554" y="357"/>
                  </a:lnTo>
                  <a:lnTo>
                    <a:pt x="1560" y="357"/>
                  </a:lnTo>
                  <a:lnTo>
                    <a:pt x="1566" y="357"/>
                  </a:lnTo>
                  <a:lnTo>
                    <a:pt x="1566" y="351"/>
                  </a:lnTo>
                  <a:lnTo>
                    <a:pt x="1573" y="351"/>
                  </a:lnTo>
                  <a:lnTo>
                    <a:pt x="1579" y="351"/>
                  </a:lnTo>
                  <a:lnTo>
                    <a:pt x="1579" y="344"/>
                  </a:lnTo>
                  <a:lnTo>
                    <a:pt x="1586" y="344"/>
                  </a:lnTo>
                  <a:lnTo>
                    <a:pt x="1592" y="344"/>
                  </a:lnTo>
                  <a:lnTo>
                    <a:pt x="1592" y="338"/>
                  </a:lnTo>
                  <a:lnTo>
                    <a:pt x="1599" y="338"/>
                  </a:lnTo>
                  <a:lnTo>
                    <a:pt x="1605" y="338"/>
                  </a:lnTo>
                  <a:lnTo>
                    <a:pt x="1605" y="331"/>
                  </a:lnTo>
                  <a:lnTo>
                    <a:pt x="1611" y="331"/>
                  </a:lnTo>
                  <a:lnTo>
                    <a:pt x="1618" y="331"/>
                  </a:lnTo>
                  <a:lnTo>
                    <a:pt x="1618" y="325"/>
                  </a:lnTo>
                  <a:lnTo>
                    <a:pt x="1624" y="331"/>
                  </a:lnTo>
                  <a:lnTo>
                    <a:pt x="1631" y="331"/>
                  </a:lnTo>
                  <a:lnTo>
                    <a:pt x="1631" y="338"/>
                  </a:lnTo>
                  <a:lnTo>
                    <a:pt x="1637" y="338"/>
                  </a:lnTo>
                  <a:lnTo>
                    <a:pt x="1637" y="344"/>
                  </a:lnTo>
                  <a:lnTo>
                    <a:pt x="1644" y="344"/>
                  </a:lnTo>
                  <a:lnTo>
                    <a:pt x="1644" y="351"/>
                  </a:lnTo>
                  <a:lnTo>
                    <a:pt x="1650" y="351"/>
                  </a:lnTo>
                  <a:lnTo>
                    <a:pt x="1650" y="357"/>
                  </a:lnTo>
                  <a:lnTo>
                    <a:pt x="1656" y="357"/>
                  </a:lnTo>
                  <a:lnTo>
                    <a:pt x="1663" y="364"/>
                  </a:lnTo>
                  <a:lnTo>
                    <a:pt x="1669" y="364"/>
                  </a:lnTo>
                  <a:lnTo>
                    <a:pt x="1669" y="370"/>
                  </a:lnTo>
                  <a:lnTo>
                    <a:pt x="1676" y="370"/>
                  </a:lnTo>
                  <a:lnTo>
                    <a:pt x="1676" y="377"/>
                  </a:lnTo>
                  <a:lnTo>
                    <a:pt x="1682" y="377"/>
                  </a:lnTo>
                  <a:lnTo>
                    <a:pt x="1682" y="383"/>
                  </a:lnTo>
                  <a:lnTo>
                    <a:pt x="1688" y="383"/>
                  </a:lnTo>
                  <a:lnTo>
                    <a:pt x="1688" y="390"/>
                  </a:lnTo>
                  <a:lnTo>
                    <a:pt x="1695" y="390"/>
                  </a:lnTo>
                  <a:lnTo>
                    <a:pt x="1701" y="396"/>
                  </a:lnTo>
                  <a:lnTo>
                    <a:pt x="1708" y="396"/>
                  </a:lnTo>
                  <a:lnTo>
                    <a:pt x="1708" y="403"/>
                  </a:lnTo>
                  <a:lnTo>
                    <a:pt x="1714" y="403"/>
                  </a:lnTo>
                  <a:lnTo>
                    <a:pt x="1714" y="409"/>
                  </a:lnTo>
                  <a:lnTo>
                    <a:pt x="1721" y="409"/>
                  </a:lnTo>
                  <a:lnTo>
                    <a:pt x="1721" y="403"/>
                  </a:lnTo>
                  <a:lnTo>
                    <a:pt x="1727" y="403"/>
                  </a:lnTo>
                  <a:lnTo>
                    <a:pt x="1727" y="396"/>
                  </a:lnTo>
                  <a:lnTo>
                    <a:pt x="1733" y="396"/>
                  </a:lnTo>
                  <a:lnTo>
                    <a:pt x="1733" y="390"/>
                  </a:lnTo>
                  <a:lnTo>
                    <a:pt x="1740" y="390"/>
                  </a:lnTo>
                  <a:lnTo>
                    <a:pt x="1746" y="390"/>
                  </a:lnTo>
                  <a:lnTo>
                    <a:pt x="1746" y="383"/>
                  </a:lnTo>
                  <a:lnTo>
                    <a:pt x="1753" y="383"/>
                  </a:lnTo>
                  <a:lnTo>
                    <a:pt x="1753" y="377"/>
                  </a:lnTo>
                  <a:lnTo>
                    <a:pt x="1759" y="377"/>
                  </a:lnTo>
                  <a:lnTo>
                    <a:pt x="1766" y="377"/>
                  </a:lnTo>
                  <a:lnTo>
                    <a:pt x="1766" y="370"/>
                  </a:lnTo>
                  <a:lnTo>
                    <a:pt x="1772" y="370"/>
                  </a:lnTo>
                  <a:lnTo>
                    <a:pt x="1772" y="364"/>
                  </a:lnTo>
                  <a:lnTo>
                    <a:pt x="1778" y="364"/>
                  </a:lnTo>
                  <a:lnTo>
                    <a:pt x="1785" y="364"/>
                  </a:lnTo>
                  <a:lnTo>
                    <a:pt x="1785" y="357"/>
                  </a:lnTo>
                  <a:lnTo>
                    <a:pt x="1791" y="357"/>
                  </a:lnTo>
                  <a:lnTo>
                    <a:pt x="1791" y="351"/>
                  </a:lnTo>
                  <a:lnTo>
                    <a:pt x="1798" y="351"/>
                  </a:lnTo>
                  <a:lnTo>
                    <a:pt x="1804" y="351"/>
                  </a:lnTo>
                  <a:lnTo>
                    <a:pt x="1804" y="344"/>
                  </a:lnTo>
                  <a:lnTo>
                    <a:pt x="1810" y="344"/>
                  </a:lnTo>
                  <a:lnTo>
                    <a:pt x="1817" y="344"/>
                  </a:lnTo>
                  <a:lnTo>
                    <a:pt x="1817" y="351"/>
                  </a:lnTo>
                  <a:lnTo>
                    <a:pt x="1823" y="351"/>
                  </a:lnTo>
                  <a:lnTo>
                    <a:pt x="1823" y="357"/>
                  </a:lnTo>
                  <a:lnTo>
                    <a:pt x="1830" y="357"/>
                  </a:lnTo>
                  <a:lnTo>
                    <a:pt x="1830" y="364"/>
                  </a:lnTo>
                  <a:lnTo>
                    <a:pt x="1836" y="364"/>
                  </a:lnTo>
                  <a:lnTo>
                    <a:pt x="1836" y="370"/>
                  </a:lnTo>
                  <a:lnTo>
                    <a:pt x="1843" y="370"/>
                  </a:lnTo>
                  <a:lnTo>
                    <a:pt x="1843" y="377"/>
                  </a:lnTo>
                  <a:lnTo>
                    <a:pt x="1849" y="377"/>
                  </a:lnTo>
                  <a:lnTo>
                    <a:pt x="1849" y="383"/>
                  </a:lnTo>
                  <a:lnTo>
                    <a:pt x="1855" y="390"/>
                  </a:lnTo>
                  <a:lnTo>
                    <a:pt x="1862" y="396"/>
                  </a:lnTo>
                  <a:lnTo>
                    <a:pt x="1862" y="403"/>
                  </a:lnTo>
                  <a:lnTo>
                    <a:pt x="1868" y="403"/>
                  </a:lnTo>
                  <a:lnTo>
                    <a:pt x="1868" y="409"/>
                  </a:lnTo>
                  <a:lnTo>
                    <a:pt x="1875" y="409"/>
                  </a:lnTo>
                  <a:lnTo>
                    <a:pt x="1875" y="416"/>
                  </a:lnTo>
                  <a:lnTo>
                    <a:pt x="1881" y="416"/>
                  </a:lnTo>
                  <a:lnTo>
                    <a:pt x="1881" y="422"/>
                  </a:lnTo>
                  <a:lnTo>
                    <a:pt x="1888" y="422"/>
                  </a:lnTo>
                  <a:lnTo>
                    <a:pt x="1888" y="429"/>
                  </a:lnTo>
                  <a:lnTo>
                    <a:pt x="1894" y="429"/>
                  </a:lnTo>
                  <a:lnTo>
                    <a:pt x="1894" y="435"/>
                  </a:lnTo>
                  <a:lnTo>
                    <a:pt x="1900" y="435"/>
                  </a:lnTo>
                  <a:lnTo>
                    <a:pt x="1900" y="442"/>
                  </a:lnTo>
                  <a:lnTo>
                    <a:pt x="1907" y="442"/>
                  </a:lnTo>
                  <a:lnTo>
                    <a:pt x="1907" y="448"/>
                  </a:lnTo>
                  <a:lnTo>
                    <a:pt x="1907" y="442"/>
                  </a:lnTo>
                  <a:lnTo>
                    <a:pt x="1913" y="442"/>
                  </a:lnTo>
                  <a:lnTo>
                    <a:pt x="1913" y="435"/>
                  </a:lnTo>
                  <a:lnTo>
                    <a:pt x="1920" y="435"/>
                  </a:lnTo>
                  <a:lnTo>
                    <a:pt x="1920" y="429"/>
                  </a:lnTo>
                  <a:lnTo>
                    <a:pt x="1926" y="422"/>
                  </a:lnTo>
                  <a:lnTo>
                    <a:pt x="1926" y="416"/>
                  </a:lnTo>
                  <a:lnTo>
                    <a:pt x="1933" y="416"/>
                  </a:lnTo>
                  <a:lnTo>
                    <a:pt x="1933" y="409"/>
                  </a:lnTo>
                  <a:lnTo>
                    <a:pt x="1939" y="409"/>
                  </a:lnTo>
                  <a:lnTo>
                    <a:pt x="1939" y="403"/>
                  </a:lnTo>
                  <a:lnTo>
                    <a:pt x="1945" y="403"/>
                  </a:lnTo>
                  <a:lnTo>
                    <a:pt x="1945" y="396"/>
                  </a:lnTo>
                  <a:lnTo>
                    <a:pt x="1952" y="396"/>
                  </a:lnTo>
                  <a:lnTo>
                    <a:pt x="1952" y="390"/>
                  </a:lnTo>
                  <a:lnTo>
                    <a:pt x="1958" y="383"/>
                  </a:lnTo>
                  <a:lnTo>
                    <a:pt x="1958" y="377"/>
                  </a:lnTo>
                  <a:lnTo>
                    <a:pt x="1965" y="377"/>
                  </a:lnTo>
                  <a:lnTo>
                    <a:pt x="1965" y="370"/>
                  </a:lnTo>
                  <a:lnTo>
                    <a:pt x="1971" y="370"/>
                  </a:lnTo>
                  <a:lnTo>
                    <a:pt x="1971" y="364"/>
                  </a:lnTo>
                  <a:lnTo>
                    <a:pt x="1977" y="364"/>
                  </a:lnTo>
                  <a:lnTo>
                    <a:pt x="1977" y="357"/>
                  </a:lnTo>
                  <a:lnTo>
                    <a:pt x="1984" y="351"/>
                  </a:lnTo>
                  <a:lnTo>
                    <a:pt x="1984" y="344"/>
                  </a:lnTo>
                  <a:lnTo>
                    <a:pt x="1990" y="344"/>
                  </a:lnTo>
                  <a:lnTo>
                    <a:pt x="1990" y="338"/>
                  </a:lnTo>
                  <a:lnTo>
                    <a:pt x="1997" y="338"/>
                  </a:lnTo>
                  <a:lnTo>
                    <a:pt x="1997" y="331"/>
                  </a:lnTo>
                  <a:lnTo>
                    <a:pt x="2003" y="331"/>
                  </a:lnTo>
                  <a:lnTo>
                    <a:pt x="2003" y="325"/>
                  </a:lnTo>
                  <a:lnTo>
                    <a:pt x="2003" y="318"/>
                  </a:lnTo>
                  <a:lnTo>
                    <a:pt x="2010" y="318"/>
                  </a:lnTo>
                  <a:lnTo>
                    <a:pt x="2010" y="312"/>
                  </a:lnTo>
                  <a:lnTo>
                    <a:pt x="2010" y="305"/>
                  </a:lnTo>
                  <a:lnTo>
                    <a:pt x="2016" y="299"/>
                  </a:lnTo>
                  <a:lnTo>
                    <a:pt x="2016" y="292"/>
                  </a:lnTo>
                  <a:lnTo>
                    <a:pt x="2016" y="286"/>
                  </a:lnTo>
                  <a:lnTo>
                    <a:pt x="2022" y="286"/>
                  </a:lnTo>
                  <a:lnTo>
                    <a:pt x="2022" y="279"/>
                  </a:lnTo>
                  <a:lnTo>
                    <a:pt x="2022" y="273"/>
                  </a:lnTo>
                  <a:lnTo>
                    <a:pt x="2029" y="266"/>
                  </a:lnTo>
                  <a:lnTo>
                    <a:pt x="2029" y="260"/>
                  </a:lnTo>
                  <a:lnTo>
                    <a:pt x="2029" y="253"/>
                  </a:lnTo>
                  <a:lnTo>
                    <a:pt x="2035" y="253"/>
                  </a:lnTo>
                  <a:lnTo>
                    <a:pt x="2035" y="247"/>
                  </a:lnTo>
                  <a:lnTo>
                    <a:pt x="2035" y="240"/>
                  </a:lnTo>
                  <a:lnTo>
                    <a:pt x="2042" y="234"/>
                  </a:lnTo>
                  <a:lnTo>
                    <a:pt x="2042" y="227"/>
                  </a:lnTo>
                  <a:lnTo>
                    <a:pt x="2042" y="221"/>
                  </a:lnTo>
                  <a:lnTo>
                    <a:pt x="2048" y="221"/>
                  </a:lnTo>
                  <a:lnTo>
                    <a:pt x="2048" y="214"/>
                  </a:lnTo>
                  <a:lnTo>
                    <a:pt x="2048" y="208"/>
                  </a:lnTo>
                  <a:lnTo>
                    <a:pt x="2055" y="201"/>
                  </a:lnTo>
                  <a:lnTo>
                    <a:pt x="2055" y="195"/>
                  </a:lnTo>
                  <a:lnTo>
                    <a:pt x="2055" y="188"/>
                  </a:lnTo>
                  <a:lnTo>
                    <a:pt x="2061" y="188"/>
                  </a:lnTo>
                  <a:lnTo>
                    <a:pt x="2061" y="182"/>
                  </a:lnTo>
                  <a:lnTo>
                    <a:pt x="2061" y="175"/>
                  </a:lnTo>
                  <a:lnTo>
                    <a:pt x="2067" y="169"/>
                  </a:lnTo>
                  <a:lnTo>
                    <a:pt x="2067" y="162"/>
                  </a:lnTo>
                  <a:lnTo>
                    <a:pt x="2067" y="156"/>
                  </a:lnTo>
                  <a:lnTo>
                    <a:pt x="2074" y="156"/>
                  </a:lnTo>
                  <a:lnTo>
                    <a:pt x="2074" y="149"/>
                  </a:lnTo>
                  <a:lnTo>
                    <a:pt x="2074" y="143"/>
                  </a:lnTo>
                  <a:lnTo>
                    <a:pt x="2080" y="136"/>
                  </a:lnTo>
                  <a:lnTo>
                    <a:pt x="2080" y="130"/>
                  </a:lnTo>
                  <a:lnTo>
                    <a:pt x="2080" y="123"/>
                  </a:lnTo>
                  <a:lnTo>
                    <a:pt x="2087" y="123"/>
                  </a:lnTo>
                  <a:lnTo>
                    <a:pt x="2087" y="117"/>
                  </a:lnTo>
                  <a:lnTo>
                    <a:pt x="2087" y="110"/>
                  </a:lnTo>
                  <a:lnTo>
                    <a:pt x="2093" y="104"/>
                  </a:lnTo>
                  <a:lnTo>
                    <a:pt x="2093" y="97"/>
                  </a:lnTo>
                  <a:lnTo>
                    <a:pt x="2093" y="91"/>
                  </a:lnTo>
                  <a:lnTo>
                    <a:pt x="2099" y="91"/>
                  </a:lnTo>
                  <a:lnTo>
                    <a:pt x="2099" y="84"/>
                  </a:lnTo>
                  <a:lnTo>
                    <a:pt x="2106" y="84"/>
                  </a:lnTo>
                  <a:lnTo>
                    <a:pt x="2112" y="84"/>
                  </a:lnTo>
                  <a:lnTo>
                    <a:pt x="2119" y="84"/>
                  </a:lnTo>
                  <a:lnTo>
                    <a:pt x="2119" y="78"/>
                  </a:lnTo>
                  <a:lnTo>
                    <a:pt x="2125" y="78"/>
                  </a:lnTo>
                  <a:lnTo>
                    <a:pt x="2132" y="78"/>
                  </a:lnTo>
                  <a:lnTo>
                    <a:pt x="2138" y="78"/>
                  </a:lnTo>
                  <a:lnTo>
                    <a:pt x="2138" y="71"/>
                  </a:lnTo>
                  <a:lnTo>
                    <a:pt x="2144" y="71"/>
                  </a:lnTo>
                  <a:lnTo>
                    <a:pt x="2151" y="71"/>
                  </a:lnTo>
                  <a:lnTo>
                    <a:pt x="2157" y="71"/>
                  </a:lnTo>
                  <a:lnTo>
                    <a:pt x="2157" y="65"/>
                  </a:lnTo>
                  <a:lnTo>
                    <a:pt x="2164" y="65"/>
                  </a:lnTo>
                  <a:lnTo>
                    <a:pt x="2170" y="65"/>
                  </a:lnTo>
                  <a:lnTo>
                    <a:pt x="2177" y="58"/>
                  </a:lnTo>
                  <a:lnTo>
                    <a:pt x="2183" y="58"/>
                  </a:lnTo>
                  <a:lnTo>
                    <a:pt x="2189" y="58"/>
                  </a:lnTo>
                  <a:lnTo>
                    <a:pt x="2189" y="52"/>
                  </a:lnTo>
                  <a:lnTo>
                    <a:pt x="2196" y="52"/>
                  </a:lnTo>
                  <a:lnTo>
                    <a:pt x="2202" y="52"/>
                  </a:lnTo>
                  <a:lnTo>
                    <a:pt x="2209" y="52"/>
                  </a:lnTo>
                  <a:lnTo>
                    <a:pt x="2215" y="52"/>
                  </a:lnTo>
                  <a:lnTo>
                    <a:pt x="2221" y="45"/>
                  </a:lnTo>
                  <a:lnTo>
                    <a:pt x="2228" y="45"/>
                  </a:lnTo>
                  <a:lnTo>
                    <a:pt x="2234" y="45"/>
                  </a:lnTo>
                  <a:lnTo>
                    <a:pt x="2241" y="45"/>
                  </a:lnTo>
                  <a:lnTo>
                    <a:pt x="2247" y="45"/>
                  </a:lnTo>
                  <a:lnTo>
                    <a:pt x="2247" y="39"/>
                  </a:lnTo>
                  <a:lnTo>
                    <a:pt x="2254" y="39"/>
                  </a:lnTo>
                  <a:lnTo>
                    <a:pt x="2260" y="39"/>
                  </a:lnTo>
                  <a:lnTo>
                    <a:pt x="2266" y="39"/>
                  </a:lnTo>
                  <a:lnTo>
                    <a:pt x="2273" y="39"/>
                  </a:lnTo>
                  <a:lnTo>
                    <a:pt x="2273" y="33"/>
                  </a:lnTo>
                  <a:lnTo>
                    <a:pt x="2279" y="33"/>
                  </a:lnTo>
                  <a:lnTo>
                    <a:pt x="2286" y="33"/>
                  </a:lnTo>
                  <a:lnTo>
                    <a:pt x="2292" y="33"/>
                  </a:lnTo>
                  <a:lnTo>
                    <a:pt x="2299" y="33"/>
                  </a:lnTo>
                  <a:lnTo>
                    <a:pt x="2305" y="33"/>
                  </a:lnTo>
                  <a:lnTo>
                    <a:pt x="2305" y="26"/>
                  </a:lnTo>
                  <a:lnTo>
                    <a:pt x="2311" y="26"/>
                  </a:lnTo>
                  <a:lnTo>
                    <a:pt x="2318" y="26"/>
                  </a:lnTo>
                  <a:lnTo>
                    <a:pt x="2324" y="26"/>
                  </a:lnTo>
                  <a:lnTo>
                    <a:pt x="2331" y="26"/>
                  </a:lnTo>
                  <a:lnTo>
                    <a:pt x="2331" y="20"/>
                  </a:lnTo>
                  <a:lnTo>
                    <a:pt x="2337" y="20"/>
                  </a:lnTo>
                  <a:lnTo>
                    <a:pt x="2344" y="20"/>
                  </a:lnTo>
                  <a:lnTo>
                    <a:pt x="2350" y="20"/>
                  </a:lnTo>
                  <a:lnTo>
                    <a:pt x="2356" y="20"/>
                  </a:lnTo>
                  <a:lnTo>
                    <a:pt x="2356" y="13"/>
                  </a:lnTo>
                  <a:lnTo>
                    <a:pt x="2363" y="13"/>
                  </a:lnTo>
                  <a:lnTo>
                    <a:pt x="2369" y="13"/>
                  </a:lnTo>
                  <a:lnTo>
                    <a:pt x="2376" y="13"/>
                  </a:lnTo>
                  <a:lnTo>
                    <a:pt x="2382" y="13"/>
                  </a:lnTo>
                  <a:lnTo>
                    <a:pt x="2382" y="7"/>
                  </a:lnTo>
                  <a:lnTo>
                    <a:pt x="2388" y="7"/>
                  </a:lnTo>
                  <a:lnTo>
                    <a:pt x="2395" y="7"/>
                  </a:lnTo>
                  <a:lnTo>
                    <a:pt x="2401" y="7"/>
                  </a:lnTo>
                  <a:lnTo>
                    <a:pt x="2408" y="7"/>
                  </a:lnTo>
                  <a:lnTo>
                    <a:pt x="2414" y="7"/>
                  </a:lnTo>
                  <a:lnTo>
                    <a:pt x="2421" y="7"/>
                  </a:lnTo>
                  <a:lnTo>
                    <a:pt x="2427" y="7"/>
                  </a:lnTo>
                  <a:lnTo>
                    <a:pt x="2433" y="7"/>
                  </a:lnTo>
                  <a:lnTo>
                    <a:pt x="2440" y="7"/>
                  </a:lnTo>
                  <a:lnTo>
                    <a:pt x="2440" y="0"/>
                  </a:lnTo>
                  <a:lnTo>
                    <a:pt x="2446" y="0"/>
                  </a:lnTo>
                  <a:lnTo>
                    <a:pt x="2453" y="0"/>
                  </a:lnTo>
                  <a:lnTo>
                    <a:pt x="2459" y="0"/>
                  </a:lnTo>
                  <a:lnTo>
                    <a:pt x="2466" y="0"/>
                  </a:lnTo>
                  <a:lnTo>
                    <a:pt x="2472" y="0"/>
                  </a:lnTo>
                  <a:lnTo>
                    <a:pt x="2478" y="0"/>
                  </a:lnTo>
                  <a:lnTo>
                    <a:pt x="2485" y="0"/>
                  </a:lnTo>
                  <a:lnTo>
                    <a:pt x="2491" y="0"/>
                  </a:lnTo>
                  <a:lnTo>
                    <a:pt x="2498" y="0"/>
                  </a:lnTo>
                  <a:lnTo>
                    <a:pt x="2504" y="0"/>
                  </a:lnTo>
                  <a:lnTo>
                    <a:pt x="2510" y="0"/>
                  </a:lnTo>
                  <a:lnTo>
                    <a:pt x="2517" y="0"/>
                  </a:lnTo>
                  <a:lnTo>
                    <a:pt x="2523" y="0"/>
                  </a:lnTo>
                  <a:lnTo>
                    <a:pt x="2530" y="0"/>
                  </a:lnTo>
                  <a:lnTo>
                    <a:pt x="2536" y="0"/>
                  </a:lnTo>
                  <a:lnTo>
                    <a:pt x="2543" y="0"/>
                  </a:lnTo>
                  <a:lnTo>
                    <a:pt x="2549" y="0"/>
                  </a:lnTo>
                  <a:lnTo>
                    <a:pt x="2555" y="0"/>
                  </a:lnTo>
                  <a:lnTo>
                    <a:pt x="2562" y="0"/>
                  </a:lnTo>
                  <a:lnTo>
                    <a:pt x="2568" y="0"/>
                  </a:lnTo>
                  <a:lnTo>
                    <a:pt x="2575" y="0"/>
                  </a:lnTo>
                  <a:lnTo>
                    <a:pt x="2581" y="0"/>
                  </a:lnTo>
                  <a:lnTo>
                    <a:pt x="2588" y="0"/>
                  </a:lnTo>
                  <a:lnTo>
                    <a:pt x="2594" y="0"/>
                  </a:lnTo>
                  <a:lnTo>
                    <a:pt x="2600" y="0"/>
                  </a:lnTo>
                  <a:lnTo>
                    <a:pt x="2607" y="0"/>
                  </a:lnTo>
                  <a:lnTo>
                    <a:pt x="2613" y="0"/>
                  </a:lnTo>
                  <a:lnTo>
                    <a:pt x="2620" y="0"/>
                  </a:lnTo>
                  <a:lnTo>
                    <a:pt x="2626" y="643"/>
                  </a:lnTo>
                  <a:lnTo>
                    <a:pt x="2632" y="643"/>
                  </a:lnTo>
                  <a:lnTo>
                    <a:pt x="2639" y="643"/>
                  </a:lnTo>
                  <a:lnTo>
                    <a:pt x="2645" y="643"/>
                  </a:lnTo>
                  <a:lnTo>
                    <a:pt x="2652" y="643"/>
                  </a:lnTo>
                  <a:lnTo>
                    <a:pt x="2658" y="643"/>
                  </a:lnTo>
                  <a:lnTo>
                    <a:pt x="2665" y="643"/>
                  </a:lnTo>
                  <a:lnTo>
                    <a:pt x="2671" y="643"/>
                  </a:lnTo>
                  <a:lnTo>
                    <a:pt x="2677" y="643"/>
                  </a:lnTo>
                  <a:lnTo>
                    <a:pt x="2684" y="643"/>
                  </a:lnTo>
                  <a:lnTo>
                    <a:pt x="2690" y="643"/>
                  </a:lnTo>
                  <a:lnTo>
                    <a:pt x="2697" y="643"/>
                  </a:lnTo>
                  <a:lnTo>
                    <a:pt x="2703" y="643"/>
                  </a:lnTo>
                  <a:lnTo>
                    <a:pt x="2710" y="643"/>
                  </a:lnTo>
                  <a:lnTo>
                    <a:pt x="2716" y="643"/>
                  </a:lnTo>
                  <a:lnTo>
                    <a:pt x="2722" y="643"/>
                  </a:lnTo>
                  <a:lnTo>
                    <a:pt x="2729" y="643"/>
                  </a:lnTo>
                  <a:lnTo>
                    <a:pt x="2735" y="643"/>
                  </a:lnTo>
                  <a:lnTo>
                    <a:pt x="2742" y="643"/>
                  </a:lnTo>
                  <a:lnTo>
                    <a:pt x="2748" y="643"/>
                  </a:lnTo>
                  <a:lnTo>
                    <a:pt x="2755" y="643"/>
                  </a:lnTo>
                  <a:lnTo>
                    <a:pt x="2761" y="643"/>
                  </a:lnTo>
                  <a:lnTo>
                    <a:pt x="2767" y="643"/>
                  </a:lnTo>
                  <a:lnTo>
                    <a:pt x="2774" y="643"/>
                  </a:lnTo>
                  <a:lnTo>
                    <a:pt x="2780" y="643"/>
                  </a:lnTo>
                  <a:lnTo>
                    <a:pt x="2787" y="643"/>
                  </a:lnTo>
                  <a:lnTo>
                    <a:pt x="2793" y="643"/>
                  </a:lnTo>
                  <a:lnTo>
                    <a:pt x="2799" y="643"/>
                  </a:lnTo>
                  <a:lnTo>
                    <a:pt x="2806" y="643"/>
                  </a:lnTo>
                  <a:lnTo>
                    <a:pt x="2812" y="643"/>
                  </a:lnTo>
                  <a:lnTo>
                    <a:pt x="2819" y="643"/>
                  </a:lnTo>
                  <a:lnTo>
                    <a:pt x="2825" y="643"/>
                  </a:lnTo>
                  <a:lnTo>
                    <a:pt x="2832" y="643"/>
                  </a:lnTo>
                  <a:lnTo>
                    <a:pt x="2838" y="643"/>
                  </a:lnTo>
                  <a:lnTo>
                    <a:pt x="2844" y="643"/>
                  </a:lnTo>
                  <a:lnTo>
                    <a:pt x="2851" y="643"/>
                  </a:lnTo>
                  <a:lnTo>
                    <a:pt x="2857" y="643"/>
                  </a:lnTo>
                  <a:lnTo>
                    <a:pt x="2864" y="643"/>
                  </a:lnTo>
                  <a:lnTo>
                    <a:pt x="2870" y="643"/>
                  </a:lnTo>
                  <a:lnTo>
                    <a:pt x="2877" y="643"/>
                  </a:lnTo>
                  <a:lnTo>
                    <a:pt x="2883" y="643"/>
                  </a:lnTo>
                  <a:lnTo>
                    <a:pt x="2889" y="643"/>
                  </a:lnTo>
                  <a:lnTo>
                    <a:pt x="2896" y="643"/>
                  </a:lnTo>
                  <a:lnTo>
                    <a:pt x="2902" y="643"/>
                  </a:lnTo>
                  <a:lnTo>
                    <a:pt x="2909" y="643"/>
                  </a:lnTo>
                  <a:lnTo>
                    <a:pt x="2915" y="643"/>
                  </a:lnTo>
                  <a:lnTo>
                    <a:pt x="2921" y="643"/>
                  </a:lnTo>
                  <a:lnTo>
                    <a:pt x="2928" y="643"/>
                  </a:lnTo>
                  <a:lnTo>
                    <a:pt x="2934" y="643"/>
                  </a:lnTo>
                  <a:lnTo>
                    <a:pt x="2941" y="643"/>
                  </a:lnTo>
                  <a:lnTo>
                    <a:pt x="2947" y="643"/>
                  </a:lnTo>
                  <a:lnTo>
                    <a:pt x="2954" y="643"/>
                  </a:lnTo>
                  <a:lnTo>
                    <a:pt x="2960" y="643"/>
                  </a:lnTo>
                  <a:lnTo>
                    <a:pt x="2966" y="643"/>
                  </a:lnTo>
                  <a:lnTo>
                    <a:pt x="2973" y="643"/>
                  </a:lnTo>
                  <a:lnTo>
                    <a:pt x="2979" y="643"/>
                  </a:lnTo>
                  <a:lnTo>
                    <a:pt x="2986" y="643"/>
                  </a:lnTo>
                  <a:lnTo>
                    <a:pt x="2992" y="643"/>
                  </a:lnTo>
                  <a:lnTo>
                    <a:pt x="2999" y="643"/>
                  </a:lnTo>
                  <a:lnTo>
                    <a:pt x="3005" y="643"/>
                  </a:lnTo>
                  <a:lnTo>
                    <a:pt x="3011" y="643"/>
                  </a:lnTo>
                  <a:lnTo>
                    <a:pt x="3018" y="643"/>
                  </a:lnTo>
                  <a:lnTo>
                    <a:pt x="3024" y="643"/>
                  </a:lnTo>
                  <a:lnTo>
                    <a:pt x="3031" y="643"/>
                  </a:lnTo>
                  <a:lnTo>
                    <a:pt x="3037" y="643"/>
                  </a:lnTo>
                  <a:lnTo>
                    <a:pt x="3043" y="643"/>
                  </a:lnTo>
                  <a:lnTo>
                    <a:pt x="3050" y="643"/>
                  </a:lnTo>
                  <a:lnTo>
                    <a:pt x="3056" y="643"/>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grpSp>
      <p:grpSp>
        <p:nvGrpSpPr>
          <p:cNvPr id="476230" name="Group 70"/>
          <p:cNvGrpSpPr>
            <a:grpSpLocks/>
          </p:cNvGrpSpPr>
          <p:nvPr/>
        </p:nvGrpSpPr>
        <p:grpSpPr bwMode="auto">
          <a:xfrm>
            <a:off x="387350" y="1881188"/>
            <a:ext cx="8226425" cy="1816100"/>
            <a:chOff x="244" y="1281"/>
            <a:chExt cx="5182" cy="1144"/>
          </a:xfrm>
        </p:grpSpPr>
        <p:sp>
          <p:nvSpPr>
            <p:cNvPr id="66651" name="Freeform 71"/>
            <p:cNvSpPr>
              <a:spLocks noChangeAspect="1"/>
            </p:cNvSpPr>
            <p:nvPr/>
          </p:nvSpPr>
          <p:spPr bwMode="auto">
            <a:xfrm>
              <a:off x="3148" y="1281"/>
              <a:ext cx="2278" cy="660"/>
            </a:xfrm>
            <a:custGeom>
              <a:avLst/>
              <a:gdLst>
                <a:gd name="T0" fmla="*/ 2 w 3119"/>
                <a:gd name="T1" fmla="*/ 24 h 924"/>
                <a:gd name="T2" fmla="*/ 4 w 3119"/>
                <a:gd name="T3" fmla="*/ 25 h 924"/>
                <a:gd name="T4" fmla="*/ 7 w 3119"/>
                <a:gd name="T5" fmla="*/ 26 h 924"/>
                <a:gd name="T6" fmla="*/ 9 w 3119"/>
                <a:gd name="T7" fmla="*/ 26 h 924"/>
                <a:gd name="T8" fmla="*/ 11 w 3119"/>
                <a:gd name="T9" fmla="*/ 28 h 924"/>
                <a:gd name="T10" fmla="*/ 14 w 3119"/>
                <a:gd name="T11" fmla="*/ 28 h 924"/>
                <a:gd name="T12" fmla="*/ 16 w 3119"/>
                <a:gd name="T13" fmla="*/ 29 h 924"/>
                <a:gd name="T14" fmla="*/ 18 w 3119"/>
                <a:gd name="T15" fmla="*/ 29 h 924"/>
                <a:gd name="T16" fmla="*/ 20 w 3119"/>
                <a:gd name="T17" fmla="*/ 30 h 924"/>
                <a:gd name="T18" fmla="*/ 23 w 3119"/>
                <a:gd name="T19" fmla="*/ 31 h 924"/>
                <a:gd name="T20" fmla="*/ 25 w 3119"/>
                <a:gd name="T21" fmla="*/ 31 h 924"/>
                <a:gd name="T22" fmla="*/ 28 w 3119"/>
                <a:gd name="T23" fmla="*/ 31 h 924"/>
                <a:gd name="T24" fmla="*/ 30 w 3119"/>
                <a:gd name="T25" fmla="*/ 31 h 924"/>
                <a:gd name="T26" fmla="*/ 33 w 3119"/>
                <a:gd name="T27" fmla="*/ 31 h 924"/>
                <a:gd name="T28" fmla="*/ 34 w 3119"/>
                <a:gd name="T29" fmla="*/ 31 h 924"/>
                <a:gd name="T30" fmla="*/ 37 w 3119"/>
                <a:gd name="T31" fmla="*/ 31 h 924"/>
                <a:gd name="T32" fmla="*/ 39 w 3119"/>
                <a:gd name="T33" fmla="*/ 31 h 924"/>
                <a:gd name="T34" fmla="*/ 42 w 3119"/>
                <a:gd name="T35" fmla="*/ 31 h 924"/>
                <a:gd name="T36" fmla="*/ 45 w 3119"/>
                <a:gd name="T37" fmla="*/ 31 h 924"/>
                <a:gd name="T38" fmla="*/ 47 w 3119"/>
                <a:gd name="T39" fmla="*/ 31 h 924"/>
                <a:gd name="T40" fmla="*/ 48 w 3119"/>
                <a:gd name="T41" fmla="*/ 31 h 924"/>
                <a:gd name="T42" fmla="*/ 51 w 3119"/>
                <a:gd name="T43" fmla="*/ 31 h 924"/>
                <a:gd name="T44" fmla="*/ 53 w 3119"/>
                <a:gd name="T45" fmla="*/ 31 h 924"/>
                <a:gd name="T46" fmla="*/ 56 w 3119"/>
                <a:gd name="T47" fmla="*/ 31 h 924"/>
                <a:gd name="T48" fmla="*/ 58 w 3119"/>
                <a:gd name="T49" fmla="*/ 30 h 924"/>
                <a:gd name="T50" fmla="*/ 61 w 3119"/>
                <a:gd name="T51" fmla="*/ 30 h 924"/>
                <a:gd name="T52" fmla="*/ 63 w 3119"/>
                <a:gd name="T53" fmla="*/ 29 h 924"/>
                <a:gd name="T54" fmla="*/ 65 w 3119"/>
                <a:gd name="T55" fmla="*/ 29 h 924"/>
                <a:gd name="T56" fmla="*/ 67 w 3119"/>
                <a:gd name="T57" fmla="*/ 28 h 924"/>
                <a:gd name="T58" fmla="*/ 70 w 3119"/>
                <a:gd name="T59" fmla="*/ 28 h 924"/>
                <a:gd name="T60" fmla="*/ 72 w 3119"/>
                <a:gd name="T61" fmla="*/ 27 h 924"/>
                <a:gd name="T62" fmla="*/ 74 w 3119"/>
                <a:gd name="T63" fmla="*/ 26 h 924"/>
                <a:gd name="T64" fmla="*/ 77 w 3119"/>
                <a:gd name="T65" fmla="*/ 26 h 924"/>
                <a:gd name="T66" fmla="*/ 79 w 3119"/>
                <a:gd name="T67" fmla="*/ 25 h 924"/>
                <a:gd name="T68" fmla="*/ 82 w 3119"/>
                <a:gd name="T69" fmla="*/ 24 h 924"/>
                <a:gd name="T70" fmla="*/ 84 w 3119"/>
                <a:gd name="T71" fmla="*/ 24 h 924"/>
                <a:gd name="T72" fmla="*/ 86 w 3119"/>
                <a:gd name="T73" fmla="*/ 23 h 924"/>
                <a:gd name="T74" fmla="*/ 88 w 3119"/>
                <a:gd name="T75" fmla="*/ 22 h 924"/>
                <a:gd name="T76" fmla="*/ 90 w 3119"/>
                <a:gd name="T77" fmla="*/ 21 h 924"/>
                <a:gd name="T78" fmla="*/ 93 w 3119"/>
                <a:gd name="T79" fmla="*/ 21 h 924"/>
                <a:gd name="T80" fmla="*/ 95 w 3119"/>
                <a:gd name="T81" fmla="*/ 19 h 924"/>
                <a:gd name="T82" fmla="*/ 98 w 3119"/>
                <a:gd name="T83" fmla="*/ 19 h 924"/>
                <a:gd name="T84" fmla="*/ 100 w 3119"/>
                <a:gd name="T85" fmla="*/ 17 h 924"/>
                <a:gd name="T86" fmla="*/ 102 w 3119"/>
                <a:gd name="T87" fmla="*/ 17 h 924"/>
                <a:gd name="T88" fmla="*/ 104 w 3119"/>
                <a:gd name="T89" fmla="*/ 16 h 924"/>
                <a:gd name="T90" fmla="*/ 107 w 3119"/>
                <a:gd name="T91" fmla="*/ 15 h 924"/>
                <a:gd name="T92" fmla="*/ 110 w 3119"/>
                <a:gd name="T93" fmla="*/ 14 h 924"/>
                <a:gd name="T94" fmla="*/ 112 w 3119"/>
                <a:gd name="T95" fmla="*/ 12 h 924"/>
                <a:gd name="T96" fmla="*/ 114 w 3119"/>
                <a:gd name="T97" fmla="*/ 11 h 924"/>
                <a:gd name="T98" fmla="*/ 116 w 3119"/>
                <a:gd name="T99" fmla="*/ 10 h 924"/>
                <a:gd name="T100" fmla="*/ 118 w 3119"/>
                <a:gd name="T101" fmla="*/ 9 h 924"/>
                <a:gd name="T102" fmla="*/ 121 w 3119"/>
                <a:gd name="T103" fmla="*/ 8 h 924"/>
                <a:gd name="T104" fmla="*/ 123 w 3119"/>
                <a:gd name="T105" fmla="*/ 6 h 924"/>
                <a:gd name="T106" fmla="*/ 125 w 3119"/>
                <a:gd name="T107" fmla="*/ 5 h 924"/>
                <a:gd name="T108" fmla="*/ 128 w 3119"/>
                <a:gd name="T109" fmla="*/ 4 h 924"/>
                <a:gd name="T110" fmla="*/ 130 w 3119"/>
                <a:gd name="T111" fmla="*/ 3 h 924"/>
                <a:gd name="T112" fmla="*/ 132 w 3119"/>
                <a:gd name="T113" fmla="*/ 1 h 924"/>
                <a:gd name="T114" fmla="*/ 134 w 3119"/>
                <a:gd name="T115" fmla="*/ 0 h 92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119" h="924">
                  <a:moveTo>
                    <a:pt x="0" y="681"/>
                  </a:moveTo>
                  <a:lnTo>
                    <a:pt x="7" y="688"/>
                  </a:lnTo>
                  <a:lnTo>
                    <a:pt x="14" y="688"/>
                  </a:lnTo>
                  <a:lnTo>
                    <a:pt x="20" y="695"/>
                  </a:lnTo>
                  <a:lnTo>
                    <a:pt x="27" y="695"/>
                  </a:lnTo>
                  <a:lnTo>
                    <a:pt x="34" y="695"/>
                  </a:lnTo>
                  <a:lnTo>
                    <a:pt x="41" y="702"/>
                  </a:lnTo>
                  <a:lnTo>
                    <a:pt x="47" y="702"/>
                  </a:lnTo>
                  <a:lnTo>
                    <a:pt x="54" y="708"/>
                  </a:lnTo>
                  <a:lnTo>
                    <a:pt x="61" y="708"/>
                  </a:lnTo>
                  <a:lnTo>
                    <a:pt x="68" y="715"/>
                  </a:lnTo>
                  <a:lnTo>
                    <a:pt x="74" y="715"/>
                  </a:lnTo>
                  <a:lnTo>
                    <a:pt x="81" y="715"/>
                  </a:lnTo>
                  <a:lnTo>
                    <a:pt x="88" y="722"/>
                  </a:lnTo>
                  <a:lnTo>
                    <a:pt x="95" y="722"/>
                  </a:lnTo>
                  <a:lnTo>
                    <a:pt x="101" y="729"/>
                  </a:lnTo>
                  <a:lnTo>
                    <a:pt x="108" y="729"/>
                  </a:lnTo>
                  <a:lnTo>
                    <a:pt x="115" y="735"/>
                  </a:lnTo>
                  <a:lnTo>
                    <a:pt x="122" y="735"/>
                  </a:lnTo>
                  <a:lnTo>
                    <a:pt x="128" y="735"/>
                  </a:lnTo>
                  <a:lnTo>
                    <a:pt x="135" y="742"/>
                  </a:lnTo>
                  <a:lnTo>
                    <a:pt x="142" y="742"/>
                  </a:lnTo>
                  <a:lnTo>
                    <a:pt x="149" y="749"/>
                  </a:lnTo>
                  <a:lnTo>
                    <a:pt x="155" y="749"/>
                  </a:lnTo>
                  <a:lnTo>
                    <a:pt x="162" y="756"/>
                  </a:lnTo>
                  <a:lnTo>
                    <a:pt x="169" y="756"/>
                  </a:lnTo>
                  <a:lnTo>
                    <a:pt x="176" y="756"/>
                  </a:lnTo>
                  <a:lnTo>
                    <a:pt x="182" y="762"/>
                  </a:lnTo>
                  <a:lnTo>
                    <a:pt x="189" y="762"/>
                  </a:lnTo>
                  <a:lnTo>
                    <a:pt x="196" y="769"/>
                  </a:lnTo>
                  <a:lnTo>
                    <a:pt x="203" y="769"/>
                  </a:lnTo>
                  <a:lnTo>
                    <a:pt x="209" y="769"/>
                  </a:lnTo>
                  <a:lnTo>
                    <a:pt x="216" y="776"/>
                  </a:lnTo>
                  <a:lnTo>
                    <a:pt x="223" y="776"/>
                  </a:lnTo>
                  <a:lnTo>
                    <a:pt x="230" y="783"/>
                  </a:lnTo>
                  <a:lnTo>
                    <a:pt x="236" y="783"/>
                  </a:lnTo>
                  <a:lnTo>
                    <a:pt x="243" y="789"/>
                  </a:lnTo>
                  <a:lnTo>
                    <a:pt x="250" y="789"/>
                  </a:lnTo>
                  <a:lnTo>
                    <a:pt x="257" y="789"/>
                  </a:lnTo>
                  <a:lnTo>
                    <a:pt x="263" y="796"/>
                  </a:lnTo>
                  <a:lnTo>
                    <a:pt x="270" y="796"/>
                  </a:lnTo>
                  <a:lnTo>
                    <a:pt x="277" y="803"/>
                  </a:lnTo>
                  <a:lnTo>
                    <a:pt x="284" y="803"/>
                  </a:lnTo>
                  <a:lnTo>
                    <a:pt x="290" y="803"/>
                  </a:lnTo>
                  <a:lnTo>
                    <a:pt x="297" y="810"/>
                  </a:lnTo>
                  <a:lnTo>
                    <a:pt x="304" y="810"/>
                  </a:lnTo>
                  <a:lnTo>
                    <a:pt x="311" y="816"/>
                  </a:lnTo>
                  <a:lnTo>
                    <a:pt x="317" y="816"/>
                  </a:lnTo>
                  <a:lnTo>
                    <a:pt x="324" y="816"/>
                  </a:lnTo>
                  <a:lnTo>
                    <a:pt x="331" y="823"/>
                  </a:lnTo>
                  <a:lnTo>
                    <a:pt x="338" y="823"/>
                  </a:lnTo>
                  <a:lnTo>
                    <a:pt x="344" y="830"/>
                  </a:lnTo>
                  <a:lnTo>
                    <a:pt x="351" y="830"/>
                  </a:lnTo>
                  <a:lnTo>
                    <a:pt x="358" y="830"/>
                  </a:lnTo>
                  <a:lnTo>
                    <a:pt x="365" y="837"/>
                  </a:lnTo>
                  <a:lnTo>
                    <a:pt x="371" y="837"/>
                  </a:lnTo>
                  <a:lnTo>
                    <a:pt x="378" y="843"/>
                  </a:lnTo>
                  <a:lnTo>
                    <a:pt x="385" y="843"/>
                  </a:lnTo>
                  <a:lnTo>
                    <a:pt x="392" y="843"/>
                  </a:lnTo>
                  <a:lnTo>
                    <a:pt x="398" y="850"/>
                  </a:lnTo>
                  <a:lnTo>
                    <a:pt x="405" y="850"/>
                  </a:lnTo>
                  <a:lnTo>
                    <a:pt x="412" y="850"/>
                  </a:lnTo>
                  <a:lnTo>
                    <a:pt x="419" y="857"/>
                  </a:lnTo>
                  <a:lnTo>
                    <a:pt x="425" y="857"/>
                  </a:lnTo>
                  <a:lnTo>
                    <a:pt x="432" y="857"/>
                  </a:lnTo>
                  <a:lnTo>
                    <a:pt x="439" y="857"/>
                  </a:lnTo>
                  <a:lnTo>
                    <a:pt x="446" y="864"/>
                  </a:lnTo>
                  <a:lnTo>
                    <a:pt x="452" y="864"/>
                  </a:lnTo>
                  <a:lnTo>
                    <a:pt x="459" y="864"/>
                  </a:lnTo>
                  <a:lnTo>
                    <a:pt x="466" y="870"/>
                  </a:lnTo>
                  <a:lnTo>
                    <a:pt x="473" y="870"/>
                  </a:lnTo>
                  <a:lnTo>
                    <a:pt x="479" y="870"/>
                  </a:lnTo>
                  <a:lnTo>
                    <a:pt x="486" y="877"/>
                  </a:lnTo>
                  <a:lnTo>
                    <a:pt x="493" y="877"/>
                  </a:lnTo>
                  <a:lnTo>
                    <a:pt x="500" y="877"/>
                  </a:lnTo>
                  <a:lnTo>
                    <a:pt x="506" y="877"/>
                  </a:lnTo>
                  <a:lnTo>
                    <a:pt x="513" y="884"/>
                  </a:lnTo>
                  <a:lnTo>
                    <a:pt x="520" y="884"/>
                  </a:lnTo>
                  <a:lnTo>
                    <a:pt x="527" y="884"/>
                  </a:lnTo>
                  <a:lnTo>
                    <a:pt x="533" y="884"/>
                  </a:lnTo>
                  <a:lnTo>
                    <a:pt x="540" y="884"/>
                  </a:lnTo>
                  <a:lnTo>
                    <a:pt x="547" y="891"/>
                  </a:lnTo>
                  <a:lnTo>
                    <a:pt x="554" y="891"/>
                  </a:lnTo>
                  <a:lnTo>
                    <a:pt x="560" y="891"/>
                  </a:lnTo>
                  <a:lnTo>
                    <a:pt x="567" y="891"/>
                  </a:lnTo>
                  <a:lnTo>
                    <a:pt x="574" y="897"/>
                  </a:lnTo>
                  <a:lnTo>
                    <a:pt x="581" y="897"/>
                  </a:lnTo>
                  <a:lnTo>
                    <a:pt x="587" y="897"/>
                  </a:lnTo>
                  <a:lnTo>
                    <a:pt x="594" y="897"/>
                  </a:lnTo>
                  <a:lnTo>
                    <a:pt x="601" y="897"/>
                  </a:lnTo>
                  <a:lnTo>
                    <a:pt x="608" y="897"/>
                  </a:lnTo>
                  <a:lnTo>
                    <a:pt x="614" y="904"/>
                  </a:lnTo>
                  <a:lnTo>
                    <a:pt x="621" y="904"/>
                  </a:lnTo>
                  <a:lnTo>
                    <a:pt x="628" y="904"/>
                  </a:lnTo>
                  <a:lnTo>
                    <a:pt x="635" y="904"/>
                  </a:lnTo>
                  <a:lnTo>
                    <a:pt x="641" y="904"/>
                  </a:lnTo>
                  <a:lnTo>
                    <a:pt x="648" y="904"/>
                  </a:lnTo>
                  <a:lnTo>
                    <a:pt x="655" y="911"/>
                  </a:lnTo>
                  <a:lnTo>
                    <a:pt x="662" y="911"/>
                  </a:lnTo>
                  <a:lnTo>
                    <a:pt x="668" y="911"/>
                  </a:lnTo>
                  <a:lnTo>
                    <a:pt x="675" y="911"/>
                  </a:lnTo>
                  <a:lnTo>
                    <a:pt x="682" y="911"/>
                  </a:lnTo>
                  <a:lnTo>
                    <a:pt x="689" y="911"/>
                  </a:lnTo>
                  <a:lnTo>
                    <a:pt x="695" y="911"/>
                  </a:lnTo>
                  <a:lnTo>
                    <a:pt x="702" y="918"/>
                  </a:lnTo>
                  <a:lnTo>
                    <a:pt x="709" y="918"/>
                  </a:lnTo>
                  <a:lnTo>
                    <a:pt x="716" y="918"/>
                  </a:lnTo>
                  <a:lnTo>
                    <a:pt x="722" y="918"/>
                  </a:lnTo>
                  <a:lnTo>
                    <a:pt x="729" y="918"/>
                  </a:lnTo>
                  <a:lnTo>
                    <a:pt x="736" y="918"/>
                  </a:lnTo>
                  <a:lnTo>
                    <a:pt x="743" y="918"/>
                  </a:lnTo>
                  <a:lnTo>
                    <a:pt x="749" y="918"/>
                  </a:lnTo>
                  <a:lnTo>
                    <a:pt x="756" y="918"/>
                  </a:lnTo>
                  <a:lnTo>
                    <a:pt x="763" y="918"/>
                  </a:lnTo>
                  <a:lnTo>
                    <a:pt x="770" y="918"/>
                  </a:lnTo>
                  <a:lnTo>
                    <a:pt x="776" y="918"/>
                  </a:lnTo>
                  <a:lnTo>
                    <a:pt x="783" y="924"/>
                  </a:lnTo>
                  <a:lnTo>
                    <a:pt x="790" y="924"/>
                  </a:lnTo>
                  <a:lnTo>
                    <a:pt x="797" y="924"/>
                  </a:lnTo>
                  <a:lnTo>
                    <a:pt x="803" y="924"/>
                  </a:lnTo>
                  <a:lnTo>
                    <a:pt x="810" y="924"/>
                  </a:lnTo>
                  <a:lnTo>
                    <a:pt x="817" y="924"/>
                  </a:lnTo>
                  <a:lnTo>
                    <a:pt x="824" y="924"/>
                  </a:lnTo>
                  <a:lnTo>
                    <a:pt x="830" y="924"/>
                  </a:lnTo>
                  <a:lnTo>
                    <a:pt x="837" y="924"/>
                  </a:lnTo>
                  <a:lnTo>
                    <a:pt x="844" y="924"/>
                  </a:lnTo>
                  <a:lnTo>
                    <a:pt x="851" y="924"/>
                  </a:lnTo>
                  <a:lnTo>
                    <a:pt x="858" y="924"/>
                  </a:lnTo>
                  <a:lnTo>
                    <a:pt x="864" y="924"/>
                  </a:lnTo>
                  <a:lnTo>
                    <a:pt x="871" y="924"/>
                  </a:lnTo>
                  <a:lnTo>
                    <a:pt x="878" y="924"/>
                  </a:lnTo>
                  <a:lnTo>
                    <a:pt x="885" y="924"/>
                  </a:lnTo>
                  <a:lnTo>
                    <a:pt x="891" y="924"/>
                  </a:lnTo>
                  <a:lnTo>
                    <a:pt x="898" y="924"/>
                  </a:lnTo>
                  <a:lnTo>
                    <a:pt x="905" y="924"/>
                  </a:lnTo>
                  <a:lnTo>
                    <a:pt x="912" y="924"/>
                  </a:lnTo>
                  <a:lnTo>
                    <a:pt x="918" y="924"/>
                  </a:lnTo>
                  <a:lnTo>
                    <a:pt x="925" y="924"/>
                  </a:lnTo>
                  <a:lnTo>
                    <a:pt x="932" y="924"/>
                  </a:lnTo>
                  <a:lnTo>
                    <a:pt x="939" y="924"/>
                  </a:lnTo>
                  <a:lnTo>
                    <a:pt x="945" y="924"/>
                  </a:lnTo>
                  <a:lnTo>
                    <a:pt x="952" y="924"/>
                  </a:lnTo>
                  <a:lnTo>
                    <a:pt x="959" y="924"/>
                  </a:lnTo>
                  <a:lnTo>
                    <a:pt x="966" y="924"/>
                  </a:lnTo>
                  <a:lnTo>
                    <a:pt x="972" y="924"/>
                  </a:lnTo>
                  <a:lnTo>
                    <a:pt x="979" y="924"/>
                  </a:lnTo>
                  <a:lnTo>
                    <a:pt x="986" y="924"/>
                  </a:lnTo>
                  <a:lnTo>
                    <a:pt x="993" y="924"/>
                  </a:lnTo>
                  <a:lnTo>
                    <a:pt x="999" y="924"/>
                  </a:lnTo>
                  <a:lnTo>
                    <a:pt x="1006" y="924"/>
                  </a:lnTo>
                  <a:lnTo>
                    <a:pt x="1013" y="918"/>
                  </a:lnTo>
                  <a:lnTo>
                    <a:pt x="1020" y="918"/>
                  </a:lnTo>
                  <a:lnTo>
                    <a:pt x="1026" y="918"/>
                  </a:lnTo>
                  <a:lnTo>
                    <a:pt x="1033" y="918"/>
                  </a:lnTo>
                  <a:lnTo>
                    <a:pt x="1040" y="918"/>
                  </a:lnTo>
                  <a:lnTo>
                    <a:pt x="1047" y="918"/>
                  </a:lnTo>
                  <a:lnTo>
                    <a:pt x="1053" y="918"/>
                  </a:lnTo>
                  <a:lnTo>
                    <a:pt x="1060" y="918"/>
                  </a:lnTo>
                  <a:lnTo>
                    <a:pt x="1067" y="918"/>
                  </a:lnTo>
                  <a:lnTo>
                    <a:pt x="1074" y="918"/>
                  </a:lnTo>
                  <a:lnTo>
                    <a:pt x="1080" y="918"/>
                  </a:lnTo>
                  <a:lnTo>
                    <a:pt x="1087" y="911"/>
                  </a:lnTo>
                  <a:lnTo>
                    <a:pt x="1094" y="911"/>
                  </a:lnTo>
                  <a:lnTo>
                    <a:pt x="1101" y="911"/>
                  </a:lnTo>
                  <a:lnTo>
                    <a:pt x="1107" y="911"/>
                  </a:lnTo>
                  <a:lnTo>
                    <a:pt x="1114" y="911"/>
                  </a:lnTo>
                  <a:lnTo>
                    <a:pt x="1121" y="911"/>
                  </a:lnTo>
                  <a:lnTo>
                    <a:pt x="1128" y="911"/>
                  </a:lnTo>
                  <a:lnTo>
                    <a:pt x="1134" y="911"/>
                  </a:lnTo>
                  <a:lnTo>
                    <a:pt x="1141" y="911"/>
                  </a:lnTo>
                  <a:lnTo>
                    <a:pt x="1148" y="904"/>
                  </a:lnTo>
                  <a:lnTo>
                    <a:pt x="1155" y="904"/>
                  </a:lnTo>
                  <a:lnTo>
                    <a:pt x="1161" y="904"/>
                  </a:lnTo>
                  <a:lnTo>
                    <a:pt x="1168" y="904"/>
                  </a:lnTo>
                  <a:lnTo>
                    <a:pt x="1175" y="904"/>
                  </a:lnTo>
                  <a:lnTo>
                    <a:pt x="1182" y="904"/>
                  </a:lnTo>
                  <a:lnTo>
                    <a:pt x="1188" y="904"/>
                  </a:lnTo>
                  <a:lnTo>
                    <a:pt x="1195" y="897"/>
                  </a:lnTo>
                  <a:lnTo>
                    <a:pt x="1202" y="897"/>
                  </a:lnTo>
                  <a:lnTo>
                    <a:pt x="1209" y="897"/>
                  </a:lnTo>
                  <a:lnTo>
                    <a:pt x="1215" y="897"/>
                  </a:lnTo>
                  <a:lnTo>
                    <a:pt x="1222" y="897"/>
                  </a:lnTo>
                  <a:lnTo>
                    <a:pt x="1229" y="897"/>
                  </a:lnTo>
                  <a:lnTo>
                    <a:pt x="1236" y="891"/>
                  </a:lnTo>
                  <a:lnTo>
                    <a:pt x="1242" y="891"/>
                  </a:lnTo>
                  <a:lnTo>
                    <a:pt x="1249" y="891"/>
                  </a:lnTo>
                  <a:lnTo>
                    <a:pt x="1256" y="891"/>
                  </a:lnTo>
                  <a:lnTo>
                    <a:pt x="1263" y="891"/>
                  </a:lnTo>
                  <a:lnTo>
                    <a:pt x="1269" y="891"/>
                  </a:lnTo>
                  <a:lnTo>
                    <a:pt x="1276" y="884"/>
                  </a:lnTo>
                  <a:lnTo>
                    <a:pt x="1283" y="884"/>
                  </a:lnTo>
                  <a:lnTo>
                    <a:pt x="1290" y="884"/>
                  </a:lnTo>
                  <a:lnTo>
                    <a:pt x="1296" y="884"/>
                  </a:lnTo>
                  <a:lnTo>
                    <a:pt x="1303" y="884"/>
                  </a:lnTo>
                  <a:lnTo>
                    <a:pt x="1310" y="877"/>
                  </a:lnTo>
                  <a:lnTo>
                    <a:pt x="1317" y="877"/>
                  </a:lnTo>
                  <a:lnTo>
                    <a:pt x="1323" y="877"/>
                  </a:lnTo>
                  <a:lnTo>
                    <a:pt x="1330" y="877"/>
                  </a:lnTo>
                  <a:lnTo>
                    <a:pt x="1337" y="877"/>
                  </a:lnTo>
                  <a:lnTo>
                    <a:pt x="1344" y="870"/>
                  </a:lnTo>
                  <a:lnTo>
                    <a:pt x="1350" y="870"/>
                  </a:lnTo>
                  <a:lnTo>
                    <a:pt x="1357" y="870"/>
                  </a:lnTo>
                  <a:lnTo>
                    <a:pt x="1364" y="870"/>
                  </a:lnTo>
                  <a:lnTo>
                    <a:pt x="1371" y="864"/>
                  </a:lnTo>
                  <a:lnTo>
                    <a:pt x="1377" y="864"/>
                  </a:lnTo>
                  <a:lnTo>
                    <a:pt x="1384" y="864"/>
                  </a:lnTo>
                  <a:lnTo>
                    <a:pt x="1391" y="864"/>
                  </a:lnTo>
                  <a:lnTo>
                    <a:pt x="1398" y="864"/>
                  </a:lnTo>
                  <a:lnTo>
                    <a:pt x="1404" y="857"/>
                  </a:lnTo>
                  <a:lnTo>
                    <a:pt x="1411" y="857"/>
                  </a:lnTo>
                  <a:lnTo>
                    <a:pt x="1418" y="857"/>
                  </a:lnTo>
                  <a:lnTo>
                    <a:pt x="1425" y="857"/>
                  </a:lnTo>
                  <a:lnTo>
                    <a:pt x="1431" y="850"/>
                  </a:lnTo>
                  <a:lnTo>
                    <a:pt x="1438" y="850"/>
                  </a:lnTo>
                  <a:lnTo>
                    <a:pt x="1445" y="850"/>
                  </a:lnTo>
                  <a:lnTo>
                    <a:pt x="1452" y="850"/>
                  </a:lnTo>
                  <a:lnTo>
                    <a:pt x="1458" y="843"/>
                  </a:lnTo>
                  <a:lnTo>
                    <a:pt x="1465" y="843"/>
                  </a:lnTo>
                  <a:lnTo>
                    <a:pt x="1472" y="843"/>
                  </a:lnTo>
                  <a:lnTo>
                    <a:pt x="1479" y="843"/>
                  </a:lnTo>
                  <a:lnTo>
                    <a:pt x="1485" y="837"/>
                  </a:lnTo>
                  <a:lnTo>
                    <a:pt x="1492" y="837"/>
                  </a:lnTo>
                  <a:lnTo>
                    <a:pt x="1499" y="837"/>
                  </a:lnTo>
                  <a:lnTo>
                    <a:pt x="1506" y="830"/>
                  </a:lnTo>
                  <a:lnTo>
                    <a:pt x="1512" y="830"/>
                  </a:lnTo>
                  <a:lnTo>
                    <a:pt x="1519" y="830"/>
                  </a:lnTo>
                  <a:lnTo>
                    <a:pt x="1526" y="830"/>
                  </a:lnTo>
                  <a:lnTo>
                    <a:pt x="1533" y="823"/>
                  </a:lnTo>
                  <a:lnTo>
                    <a:pt x="1539" y="823"/>
                  </a:lnTo>
                  <a:lnTo>
                    <a:pt x="1546" y="823"/>
                  </a:lnTo>
                  <a:lnTo>
                    <a:pt x="1553" y="823"/>
                  </a:lnTo>
                  <a:lnTo>
                    <a:pt x="1560" y="816"/>
                  </a:lnTo>
                  <a:lnTo>
                    <a:pt x="1566" y="816"/>
                  </a:lnTo>
                  <a:lnTo>
                    <a:pt x="1573" y="816"/>
                  </a:lnTo>
                  <a:lnTo>
                    <a:pt x="1580" y="810"/>
                  </a:lnTo>
                  <a:lnTo>
                    <a:pt x="1587" y="810"/>
                  </a:lnTo>
                  <a:lnTo>
                    <a:pt x="1593" y="810"/>
                  </a:lnTo>
                  <a:lnTo>
                    <a:pt x="1600" y="803"/>
                  </a:lnTo>
                  <a:lnTo>
                    <a:pt x="1607" y="803"/>
                  </a:lnTo>
                  <a:lnTo>
                    <a:pt x="1614" y="803"/>
                  </a:lnTo>
                  <a:lnTo>
                    <a:pt x="1620" y="796"/>
                  </a:lnTo>
                  <a:lnTo>
                    <a:pt x="1627" y="796"/>
                  </a:lnTo>
                  <a:lnTo>
                    <a:pt x="1634" y="796"/>
                  </a:lnTo>
                  <a:lnTo>
                    <a:pt x="1641" y="796"/>
                  </a:lnTo>
                  <a:lnTo>
                    <a:pt x="1647" y="789"/>
                  </a:lnTo>
                  <a:lnTo>
                    <a:pt x="1654" y="789"/>
                  </a:lnTo>
                  <a:lnTo>
                    <a:pt x="1661" y="789"/>
                  </a:lnTo>
                  <a:lnTo>
                    <a:pt x="1668" y="783"/>
                  </a:lnTo>
                  <a:lnTo>
                    <a:pt x="1674" y="783"/>
                  </a:lnTo>
                  <a:lnTo>
                    <a:pt x="1681" y="783"/>
                  </a:lnTo>
                  <a:lnTo>
                    <a:pt x="1688" y="776"/>
                  </a:lnTo>
                  <a:lnTo>
                    <a:pt x="1695" y="776"/>
                  </a:lnTo>
                  <a:lnTo>
                    <a:pt x="1701" y="776"/>
                  </a:lnTo>
                  <a:lnTo>
                    <a:pt x="1708" y="769"/>
                  </a:lnTo>
                  <a:lnTo>
                    <a:pt x="1715" y="769"/>
                  </a:lnTo>
                  <a:lnTo>
                    <a:pt x="1722" y="769"/>
                  </a:lnTo>
                  <a:lnTo>
                    <a:pt x="1728" y="762"/>
                  </a:lnTo>
                  <a:lnTo>
                    <a:pt x="1735" y="762"/>
                  </a:lnTo>
                  <a:lnTo>
                    <a:pt x="1742" y="756"/>
                  </a:lnTo>
                  <a:lnTo>
                    <a:pt x="1749" y="756"/>
                  </a:lnTo>
                  <a:lnTo>
                    <a:pt x="1755" y="756"/>
                  </a:lnTo>
                  <a:lnTo>
                    <a:pt x="1762" y="749"/>
                  </a:lnTo>
                  <a:lnTo>
                    <a:pt x="1769" y="749"/>
                  </a:lnTo>
                  <a:lnTo>
                    <a:pt x="1776" y="749"/>
                  </a:lnTo>
                  <a:lnTo>
                    <a:pt x="1782" y="742"/>
                  </a:lnTo>
                  <a:lnTo>
                    <a:pt x="1789" y="742"/>
                  </a:lnTo>
                  <a:lnTo>
                    <a:pt x="1796" y="742"/>
                  </a:lnTo>
                  <a:lnTo>
                    <a:pt x="1803" y="735"/>
                  </a:lnTo>
                  <a:lnTo>
                    <a:pt x="1809" y="735"/>
                  </a:lnTo>
                  <a:lnTo>
                    <a:pt x="1816" y="729"/>
                  </a:lnTo>
                  <a:lnTo>
                    <a:pt x="1823" y="729"/>
                  </a:lnTo>
                  <a:lnTo>
                    <a:pt x="1830" y="729"/>
                  </a:lnTo>
                  <a:lnTo>
                    <a:pt x="1836" y="722"/>
                  </a:lnTo>
                  <a:lnTo>
                    <a:pt x="1843" y="722"/>
                  </a:lnTo>
                  <a:lnTo>
                    <a:pt x="1850" y="722"/>
                  </a:lnTo>
                  <a:lnTo>
                    <a:pt x="1857" y="715"/>
                  </a:lnTo>
                  <a:lnTo>
                    <a:pt x="1863" y="715"/>
                  </a:lnTo>
                  <a:lnTo>
                    <a:pt x="1870" y="708"/>
                  </a:lnTo>
                  <a:lnTo>
                    <a:pt x="1877" y="708"/>
                  </a:lnTo>
                  <a:lnTo>
                    <a:pt x="1884" y="708"/>
                  </a:lnTo>
                  <a:lnTo>
                    <a:pt x="1890" y="702"/>
                  </a:lnTo>
                  <a:lnTo>
                    <a:pt x="1897" y="702"/>
                  </a:lnTo>
                  <a:lnTo>
                    <a:pt x="1904" y="695"/>
                  </a:lnTo>
                  <a:lnTo>
                    <a:pt x="1911" y="695"/>
                  </a:lnTo>
                  <a:lnTo>
                    <a:pt x="1917" y="695"/>
                  </a:lnTo>
                  <a:lnTo>
                    <a:pt x="1924" y="688"/>
                  </a:lnTo>
                  <a:lnTo>
                    <a:pt x="1931" y="688"/>
                  </a:lnTo>
                  <a:lnTo>
                    <a:pt x="1938" y="681"/>
                  </a:lnTo>
                  <a:lnTo>
                    <a:pt x="1944" y="681"/>
                  </a:lnTo>
                  <a:lnTo>
                    <a:pt x="1951" y="681"/>
                  </a:lnTo>
                  <a:lnTo>
                    <a:pt x="1958" y="675"/>
                  </a:lnTo>
                  <a:lnTo>
                    <a:pt x="1965" y="675"/>
                  </a:lnTo>
                  <a:lnTo>
                    <a:pt x="1971" y="668"/>
                  </a:lnTo>
                  <a:lnTo>
                    <a:pt x="1978" y="668"/>
                  </a:lnTo>
                  <a:lnTo>
                    <a:pt x="1985" y="661"/>
                  </a:lnTo>
                  <a:lnTo>
                    <a:pt x="1992" y="661"/>
                  </a:lnTo>
                  <a:lnTo>
                    <a:pt x="1998" y="661"/>
                  </a:lnTo>
                  <a:lnTo>
                    <a:pt x="2005" y="654"/>
                  </a:lnTo>
                  <a:lnTo>
                    <a:pt x="2012" y="654"/>
                  </a:lnTo>
                  <a:lnTo>
                    <a:pt x="2019" y="648"/>
                  </a:lnTo>
                  <a:lnTo>
                    <a:pt x="2025" y="648"/>
                  </a:lnTo>
                  <a:lnTo>
                    <a:pt x="2032" y="641"/>
                  </a:lnTo>
                  <a:lnTo>
                    <a:pt x="2039" y="641"/>
                  </a:lnTo>
                  <a:lnTo>
                    <a:pt x="2046" y="641"/>
                  </a:lnTo>
                  <a:lnTo>
                    <a:pt x="2052" y="634"/>
                  </a:lnTo>
                  <a:lnTo>
                    <a:pt x="2059" y="634"/>
                  </a:lnTo>
                  <a:lnTo>
                    <a:pt x="2066" y="627"/>
                  </a:lnTo>
                  <a:lnTo>
                    <a:pt x="2073" y="627"/>
                  </a:lnTo>
                  <a:lnTo>
                    <a:pt x="2079" y="621"/>
                  </a:lnTo>
                  <a:lnTo>
                    <a:pt x="2086" y="621"/>
                  </a:lnTo>
                  <a:lnTo>
                    <a:pt x="2093" y="614"/>
                  </a:lnTo>
                  <a:lnTo>
                    <a:pt x="2100" y="614"/>
                  </a:lnTo>
                  <a:lnTo>
                    <a:pt x="2106" y="607"/>
                  </a:lnTo>
                  <a:lnTo>
                    <a:pt x="2113" y="607"/>
                  </a:lnTo>
                  <a:lnTo>
                    <a:pt x="2120" y="607"/>
                  </a:lnTo>
                  <a:lnTo>
                    <a:pt x="2127" y="600"/>
                  </a:lnTo>
                  <a:lnTo>
                    <a:pt x="2134" y="600"/>
                  </a:lnTo>
                  <a:lnTo>
                    <a:pt x="2134" y="594"/>
                  </a:lnTo>
                  <a:lnTo>
                    <a:pt x="2140" y="594"/>
                  </a:lnTo>
                  <a:lnTo>
                    <a:pt x="2147" y="587"/>
                  </a:lnTo>
                  <a:lnTo>
                    <a:pt x="2154" y="587"/>
                  </a:lnTo>
                  <a:lnTo>
                    <a:pt x="2161" y="580"/>
                  </a:lnTo>
                  <a:lnTo>
                    <a:pt x="2167" y="580"/>
                  </a:lnTo>
                  <a:lnTo>
                    <a:pt x="2174" y="573"/>
                  </a:lnTo>
                  <a:lnTo>
                    <a:pt x="2181" y="573"/>
                  </a:lnTo>
                  <a:lnTo>
                    <a:pt x="2188" y="567"/>
                  </a:lnTo>
                  <a:lnTo>
                    <a:pt x="2194" y="567"/>
                  </a:lnTo>
                  <a:lnTo>
                    <a:pt x="2201" y="560"/>
                  </a:lnTo>
                  <a:lnTo>
                    <a:pt x="2208" y="560"/>
                  </a:lnTo>
                  <a:lnTo>
                    <a:pt x="2215" y="553"/>
                  </a:lnTo>
                  <a:lnTo>
                    <a:pt x="2221" y="553"/>
                  </a:lnTo>
                  <a:lnTo>
                    <a:pt x="2228" y="546"/>
                  </a:lnTo>
                  <a:lnTo>
                    <a:pt x="2235" y="546"/>
                  </a:lnTo>
                  <a:lnTo>
                    <a:pt x="2242" y="540"/>
                  </a:lnTo>
                  <a:lnTo>
                    <a:pt x="2248" y="540"/>
                  </a:lnTo>
                  <a:lnTo>
                    <a:pt x="2255" y="533"/>
                  </a:lnTo>
                  <a:lnTo>
                    <a:pt x="2262" y="533"/>
                  </a:lnTo>
                  <a:lnTo>
                    <a:pt x="2269" y="526"/>
                  </a:lnTo>
                  <a:lnTo>
                    <a:pt x="2275" y="526"/>
                  </a:lnTo>
                  <a:lnTo>
                    <a:pt x="2282" y="519"/>
                  </a:lnTo>
                  <a:lnTo>
                    <a:pt x="2289" y="519"/>
                  </a:lnTo>
                  <a:lnTo>
                    <a:pt x="2296" y="513"/>
                  </a:lnTo>
                  <a:lnTo>
                    <a:pt x="2302" y="513"/>
                  </a:lnTo>
                  <a:lnTo>
                    <a:pt x="2309" y="506"/>
                  </a:lnTo>
                  <a:lnTo>
                    <a:pt x="2316" y="506"/>
                  </a:lnTo>
                  <a:lnTo>
                    <a:pt x="2323" y="499"/>
                  </a:lnTo>
                  <a:lnTo>
                    <a:pt x="2329" y="499"/>
                  </a:lnTo>
                  <a:lnTo>
                    <a:pt x="2336" y="492"/>
                  </a:lnTo>
                  <a:lnTo>
                    <a:pt x="2343" y="492"/>
                  </a:lnTo>
                  <a:lnTo>
                    <a:pt x="2350" y="486"/>
                  </a:lnTo>
                  <a:lnTo>
                    <a:pt x="2356" y="486"/>
                  </a:lnTo>
                  <a:lnTo>
                    <a:pt x="2363" y="479"/>
                  </a:lnTo>
                  <a:lnTo>
                    <a:pt x="2370" y="472"/>
                  </a:lnTo>
                  <a:lnTo>
                    <a:pt x="2377" y="472"/>
                  </a:lnTo>
                  <a:lnTo>
                    <a:pt x="2383" y="465"/>
                  </a:lnTo>
                  <a:lnTo>
                    <a:pt x="2390" y="465"/>
                  </a:lnTo>
                  <a:lnTo>
                    <a:pt x="2397" y="459"/>
                  </a:lnTo>
                  <a:lnTo>
                    <a:pt x="2404" y="459"/>
                  </a:lnTo>
                  <a:lnTo>
                    <a:pt x="2410" y="452"/>
                  </a:lnTo>
                  <a:lnTo>
                    <a:pt x="2417" y="452"/>
                  </a:lnTo>
                  <a:lnTo>
                    <a:pt x="2424" y="445"/>
                  </a:lnTo>
                  <a:lnTo>
                    <a:pt x="2431" y="445"/>
                  </a:lnTo>
                  <a:lnTo>
                    <a:pt x="2437" y="438"/>
                  </a:lnTo>
                  <a:lnTo>
                    <a:pt x="2444" y="432"/>
                  </a:lnTo>
                  <a:lnTo>
                    <a:pt x="2451" y="432"/>
                  </a:lnTo>
                  <a:lnTo>
                    <a:pt x="2458" y="425"/>
                  </a:lnTo>
                  <a:lnTo>
                    <a:pt x="2464" y="425"/>
                  </a:lnTo>
                  <a:lnTo>
                    <a:pt x="2471" y="418"/>
                  </a:lnTo>
                  <a:lnTo>
                    <a:pt x="2478" y="418"/>
                  </a:lnTo>
                  <a:lnTo>
                    <a:pt x="2485" y="411"/>
                  </a:lnTo>
                  <a:lnTo>
                    <a:pt x="2491" y="411"/>
                  </a:lnTo>
                  <a:lnTo>
                    <a:pt x="2498" y="405"/>
                  </a:lnTo>
                  <a:lnTo>
                    <a:pt x="2505" y="398"/>
                  </a:lnTo>
                  <a:lnTo>
                    <a:pt x="2512" y="398"/>
                  </a:lnTo>
                  <a:lnTo>
                    <a:pt x="2518" y="391"/>
                  </a:lnTo>
                  <a:lnTo>
                    <a:pt x="2525" y="391"/>
                  </a:lnTo>
                  <a:lnTo>
                    <a:pt x="2532" y="384"/>
                  </a:lnTo>
                  <a:lnTo>
                    <a:pt x="2539" y="378"/>
                  </a:lnTo>
                  <a:lnTo>
                    <a:pt x="2545" y="378"/>
                  </a:lnTo>
                  <a:lnTo>
                    <a:pt x="2552" y="371"/>
                  </a:lnTo>
                  <a:lnTo>
                    <a:pt x="2559" y="371"/>
                  </a:lnTo>
                  <a:lnTo>
                    <a:pt x="2566" y="364"/>
                  </a:lnTo>
                  <a:lnTo>
                    <a:pt x="2572" y="364"/>
                  </a:lnTo>
                  <a:lnTo>
                    <a:pt x="2579" y="357"/>
                  </a:lnTo>
                  <a:lnTo>
                    <a:pt x="2586" y="351"/>
                  </a:lnTo>
                  <a:lnTo>
                    <a:pt x="2593" y="351"/>
                  </a:lnTo>
                  <a:lnTo>
                    <a:pt x="2599" y="344"/>
                  </a:lnTo>
                  <a:lnTo>
                    <a:pt x="2606" y="344"/>
                  </a:lnTo>
                  <a:lnTo>
                    <a:pt x="2613" y="337"/>
                  </a:lnTo>
                  <a:lnTo>
                    <a:pt x="2620" y="330"/>
                  </a:lnTo>
                  <a:lnTo>
                    <a:pt x="2626" y="330"/>
                  </a:lnTo>
                  <a:lnTo>
                    <a:pt x="2633" y="324"/>
                  </a:lnTo>
                  <a:lnTo>
                    <a:pt x="2640" y="324"/>
                  </a:lnTo>
                  <a:lnTo>
                    <a:pt x="2647" y="317"/>
                  </a:lnTo>
                  <a:lnTo>
                    <a:pt x="2653" y="310"/>
                  </a:lnTo>
                  <a:lnTo>
                    <a:pt x="2660" y="310"/>
                  </a:lnTo>
                  <a:lnTo>
                    <a:pt x="2667" y="303"/>
                  </a:lnTo>
                  <a:lnTo>
                    <a:pt x="2674" y="297"/>
                  </a:lnTo>
                  <a:lnTo>
                    <a:pt x="2680" y="297"/>
                  </a:lnTo>
                  <a:lnTo>
                    <a:pt x="2687" y="290"/>
                  </a:lnTo>
                  <a:lnTo>
                    <a:pt x="2694" y="290"/>
                  </a:lnTo>
                  <a:lnTo>
                    <a:pt x="2701" y="283"/>
                  </a:lnTo>
                  <a:lnTo>
                    <a:pt x="2707" y="276"/>
                  </a:lnTo>
                  <a:lnTo>
                    <a:pt x="2714" y="276"/>
                  </a:lnTo>
                  <a:lnTo>
                    <a:pt x="2721" y="270"/>
                  </a:lnTo>
                  <a:lnTo>
                    <a:pt x="2728" y="263"/>
                  </a:lnTo>
                  <a:lnTo>
                    <a:pt x="2734" y="263"/>
                  </a:lnTo>
                  <a:lnTo>
                    <a:pt x="2741" y="256"/>
                  </a:lnTo>
                  <a:lnTo>
                    <a:pt x="2748" y="256"/>
                  </a:lnTo>
                  <a:lnTo>
                    <a:pt x="2755" y="249"/>
                  </a:lnTo>
                  <a:lnTo>
                    <a:pt x="2761" y="243"/>
                  </a:lnTo>
                  <a:lnTo>
                    <a:pt x="2768" y="243"/>
                  </a:lnTo>
                  <a:lnTo>
                    <a:pt x="2775" y="236"/>
                  </a:lnTo>
                  <a:lnTo>
                    <a:pt x="2782" y="229"/>
                  </a:lnTo>
                  <a:lnTo>
                    <a:pt x="2788" y="229"/>
                  </a:lnTo>
                  <a:lnTo>
                    <a:pt x="2795" y="222"/>
                  </a:lnTo>
                  <a:lnTo>
                    <a:pt x="2802" y="216"/>
                  </a:lnTo>
                  <a:lnTo>
                    <a:pt x="2809" y="216"/>
                  </a:lnTo>
                  <a:lnTo>
                    <a:pt x="2815" y="209"/>
                  </a:lnTo>
                  <a:lnTo>
                    <a:pt x="2822" y="202"/>
                  </a:lnTo>
                  <a:lnTo>
                    <a:pt x="2829" y="202"/>
                  </a:lnTo>
                  <a:lnTo>
                    <a:pt x="2836" y="195"/>
                  </a:lnTo>
                  <a:lnTo>
                    <a:pt x="2842" y="189"/>
                  </a:lnTo>
                  <a:lnTo>
                    <a:pt x="2849" y="189"/>
                  </a:lnTo>
                  <a:lnTo>
                    <a:pt x="2856" y="182"/>
                  </a:lnTo>
                  <a:lnTo>
                    <a:pt x="2863" y="175"/>
                  </a:lnTo>
                  <a:lnTo>
                    <a:pt x="2869" y="175"/>
                  </a:lnTo>
                  <a:lnTo>
                    <a:pt x="2876" y="168"/>
                  </a:lnTo>
                  <a:lnTo>
                    <a:pt x="2883" y="162"/>
                  </a:lnTo>
                  <a:lnTo>
                    <a:pt x="2890" y="162"/>
                  </a:lnTo>
                  <a:lnTo>
                    <a:pt x="2896" y="155"/>
                  </a:lnTo>
                  <a:lnTo>
                    <a:pt x="2903" y="148"/>
                  </a:lnTo>
                  <a:lnTo>
                    <a:pt x="2910" y="148"/>
                  </a:lnTo>
                  <a:lnTo>
                    <a:pt x="2917" y="141"/>
                  </a:lnTo>
                  <a:lnTo>
                    <a:pt x="2923" y="135"/>
                  </a:lnTo>
                  <a:lnTo>
                    <a:pt x="2930" y="135"/>
                  </a:lnTo>
                  <a:lnTo>
                    <a:pt x="2937" y="128"/>
                  </a:lnTo>
                  <a:lnTo>
                    <a:pt x="2944" y="121"/>
                  </a:lnTo>
                  <a:lnTo>
                    <a:pt x="2950" y="121"/>
                  </a:lnTo>
                  <a:lnTo>
                    <a:pt x="2957" y="114"/>
                  </a:lnTo>
                  <a:lnTo>
                    <a:pt x="2964" y="108"/>
                  </a:lnTo>
                  <a:lnTo>
                    <a:pt x="2971" y="101"/>
                  </a:lnTo>
                  <a:lnTo>
                    <a:pt x="2977" y="101"/>
                  </a:lnTo>
                  <a:lnTo>
                    <a:pt x="2984" y="94"/>
                  </a:lnTo>
                  <a:lnTo>
                    <a:pt x="2991" y="87"/>
                  </a:lnTo>
                  <a:lnTo>
                    <a:pt x="2998" y="87"/>
                  </a:lnTo>
                  <a:lnTo>
                    <a:pt x="3004" y="81"/>
                  </a:lnTo>
                  <a:lnTo>
                    <a:pt x="3011" y="74"/>
                  </a:lnTo>
                  <a:lnTo>
                    <a:pt x="3018" y="67"/>
                  </a:lnTo>
                  <a:lnTo>
                    <a:pt x="3025" y="67"/>
                  </a:lnTo>
                  <a:lnTo>
                    <a:pt x="3031" y="60"/>
                  </a:lnTo>
                  <a:lnTo>
                    <a:pt x="3038" y="54"/>
                  </a:lnTo>
                  <a:lnTo>
                    <a:pt x="3045" y="54"/>
                  </a:lnTo>
                  <a:lnTo>
                    <a:pt x="3052" y="47"/>
                  </a:lnTo>
                  <a:lnTo>
                    <a:pt x="3058" y="40"/>
                  </a:lnTo>
                  <a:lnTo>
                    <a:pt x="3065" y="33"/>
                  </a:lnTo>
                  <a:lnTo>
                    <a:pt x="3072" y="33"/>
                  </a:lnTo>
                  <a:lnTo>
                    <a:pt x="3079" y="27"/>
                  </a:lnTo>
                  <a:lnTo>
                    <a:pt x="3085" y="20"/>
                  </a:lnTo>
                  <a:lnTo>
                    <a:pt x="3092" y="13"/>
                  </a:lnTo>
                  <a:lnTo>
                    <a:pt x="3099" y="13"/>
                  </a:lnTo>
                  <a:lnTo>
                    <a:pt x="3106" y="6"/>
                  </a:lnTo>
                  <a:lnTo>
                    <a:pt x="3112" y="0"/>
                  </a:lnTo>
                  <a:lnTo>
                    <a:pt x="3119" y="0"/>
                  </a:lnTo>
                </a:path>
              </a:pathLst>
            </a:custGeom>
            <a:noFill/>
            <a:ln w="38100">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66652" name="Freeform 72"/>
            <p:cNvSpPr>
              <a:spLocks/>
            </p:cNvSpPr>
            <p:nvPr/>
          </p:nvSpPr>
          <p:spPr bwMode="auto">
            <a:xfrm>
              <a:off x="244" y="1558"/>
              <a:ext cx="2362" cy="867"/>
            </a:xfrm>
            <a:custGeom>
              <a:avLst/>
              <a:gdLst>
                <a:gd name="T0" fmla="*/ 4 w 3056"/>
                <a:gd name="T1" fmla="*/ 4230 h 727"/>
                <a:gd name="T2" fmla="*/ 9 w 3056"/>
                <a:gd name="T3" fmla="*/ 4230 h 727"/>
                <a:gd name="T4" fmla="*/ 14 w 3056"/>
                <a:gd name="T5" fmla="*/ 4230 h 727"/>
                <a:gd name="T6" fmla="*/ 19 w 3056"/>
                <a:gd name="T7" fmla="*/ 4230 h 727"/>
                <a:gd name="T8" fmla="*/ 23 w 3056"/>
                <a:gd name="T9" fmla="*/ 4150 h 727"/>
                <a:gd name="T10" fmla="*/ 27 w 3056"/>
                <a:gd name="T11" fmla="*/ 4045 h 727"/>
                <a:gd name="T12" fmla="*/ 30 w 3056"/>
                <a:gd name="T13" fmla="*/ 3971 h 727"/>
                <a:gd name="T14" fmla="*/ 36 w 3056"/>
                <a:gd name="T15" fmla="*/ 3928 h 727"/>
                <a:gd name="T16" fmla="*/ 39 w 3056"/>
                <a:gd name="T17" fmla="*/ 3895 h 727"/>
                <a:gd name="T18" fmla="*/ 43 w 3056"/>
                <a:gd name="T19" fmla="*/ 3848 h 727"/>
                <a:gd name="T20" fmla="*/ 48 w 3056"/>
                <a:gd name="T21" fmla="*/ 3779 h 727"/>
                <a:gd name="T22" fmla="*/ 52 w 3056"/>
                <a:gd name="T23" fmla="*/ 3699 h 727"/>
                <a:gd name="T24" fmla="*/ 56 w 3056"/>
                <a:gd name="T25" fmla="*/ 3670 h 727"/>
                <a:gd name="T26" fmla="*/ 60 w 3056"/>
                <a:gd name="T27" fmla="*/ 3594 h 727"/>
                <a:gd name="T28" fmla="*/ 64 w 3056"/>
                <a:gd name="T29" fmla="*/ 3479 h 727"/>
                <a:gd name="T30" fmla="*/ 68 w 3056"/>
                <a:gd name="T31" fmla="*/ 3511 h 727"/>
                <a:gd name="T32" fmla="*/ 72 w 3056"/>
                <a:gd name="T33" fmla="*/ 3628 h 727"/>
                <a:gd name="T34" fmla="*/ 76 w 3056"/>
                <a:gd name="T35" fmla="*/ 3628 h 727"/>
                <a:gd name="T36" fmla="*/ 80 w 3056"/>
                <a:gd name="T37" fmla="*/ 3557 h 727"/>
                <a:gd name="T38" fmla="*/ 83 w 3056"/>
                <a:gd name="T39" fmla="*/ 3479 h 727"/>
                <a:gd name="T40" fmla="*/ 88 w 3056"/>
                <a:gd name="T41" fmla="*/ 3362 h 727"/>
                <a:gd name="T42" fmla="*/ 92 w 3056"/>
                <a:gd name="T43" fmla="*/ 3256 h 727"/>
                <a:gd name="T44" fmla="*/ 95 w 3056"/>
                <a:gd name="T45" fmla="*/ 3171 h 727"/>
                <a:gd name="T46" fmla="*/ 100 w 3056"/>
                <a:gd name="T47" fmla="*/ 3102 h 727"/>
                <a:gd name="T48" fmla="*/ 103 w 3056"/>
                <a:gd name="T49" fmla="*/ 2909 h 727"/>
                <a:gd name="T50" fmla="*/ 104 w 3056"/>
                <a:gd name="T51" fmla="*/ 2686 h 727"/>
                <a:gd name="T52" fmla="*/ 107 w 3056"/>
                <a:gd name="T53" fmla="*/ 2501 h 727"/>
                <a:gd name="T54" fmla="*/ 111 w 3056"/>
                <a:gd name="T55" fmla="*/ 2351 h 727"/>
                <a:gd name="T56" fmla="*/ 114 w 3056"/>
                <a:gd name="T57" fmla="*/ 2229 h 727"/>
                <a:gd name="T58" fmla="*/ 118 w 3056"/>
                <a:gd name="T59" fmla="*/ 2120 h 727"/>
                <a:gd name="T60" fmla="*/ 121 w 3056"/>
                <a:gd name="T61" fmla="*/ 1971 h 727"/>
                <a:gd name="T62" fmla="*/ 125 w 3056"/>
                <a:gd name="T63" fmla="*/ 1971 h 727"/>
                <a:gd name="T64" fmla="*/ 128 w 3056"/>
                <a:gd name="T65" fmla="*/ 2151 h 727"/>
                <a:gd name="T66" fmla="*/ 130 w 3056"/>
                <a:gd name="T67" fmla="*/ 2351 h 727"/>
                <a:gd name="T68" fmla="*/ 133 w 3056"/>
                <a:gd name="T69" fmla="*/ 2229 h 727"/>
                <a:gd name="T70" fmla="*/ 135 w 3056"/>
                <a:gd name="T71" fmla="*/ 2080 h 727"/>
                <a:gd name="T72" fmla="*/ 139 w 3056"/>
                <a:gd name="T73" fmla="*/ 2080 h 727"/>
                <a:gd name="T74" fmla="*/ 141 w 3056"/>
                <a:gd name="T75" fmla="*/ 2302 h 727"/>
                <a:gd name="T76" fmla="*/ 143 w 3056"/>
                <a:gd name="T77" fmla="*/ 2501 h 727"/>
                <a:gd name="T78" fmla="*/ 146 w 3056"/>
                <a:gd name="T79" fmla="*/ 2501 h 727"/>
                <a:gd name="T80" fmla="*/ 148 w 3056"/>
                <a:gd name="T81" fmla="*/ 2269 h 727"/>
                <a:gd name="T82" fmla="*/ 151 w 3056"/>
                <a:gd name="T83" fmla="*/ 2000 h 727"/>
                <a:gd name="T84" fmla="*/ 153 w 3056"/>
                <a:gd name="T85" fmla="*/ 1778 h 727"/>
                <a:gd name="T86" fmla="*/ 155 w 3056"/>
                <a:gd name="T87" fmla="*/ 1474 h 727"/>
                <a:gd name="T88" fmla="*/ 157 w 3056"/>
                <a:gd name="T89" fmla="*/ 1138 h 727"/>
                <a:gd name="T90" fmla="*/ 158 w 3056"/>
                <a:gd name="T91" fmla="*/ 836 h 727"/>
                <a:gd name="T92" fmla="*/ 159 w 3056"/>
                <a:gd name="T93" fmla="*/ 534 h 727"/>
                <a:gd name="T94" fmla="*/ 163 w 3056"/>
                <a:gd name="T95" fmla="*/ 413 h 727"/>
                <a:gd name="T96" fmla="*/ 167 w 3056"/>
                <a:gd name="T97" fmla="*/ 302 h 727"/>
                <a:gd name="T98" fmla="*/ 172 w 3056"/>
                <a:gd name="T99" fmla="*/ 229 h 727"/>
                <a:gd name="T100" fmla="*/ 175 w 3056"/>
                <a:gd name="T101" fmla="*/ 149 h 727"/>
                <a:gd name="T102" fmla="*/ 179 w 3056"/>
                <a:gd name="T103" fmla="*/ 76 h 727"/>
                <a:gd name="T104" fmla="*/ 184 w 3056"/>
                <a:gd name="T105" fmla="*/ 42 h 727"/>
                <a:gd name="T106" fmla="*/ 188 w 3056"/>
                <a:gd name="T107" fmla="*/ 0 h 727"/>
                <a:gd name="T108" fmla="*/ 192 w 3056"/>
                <a:gd name="T109" fmla="*/ 0 h 727"/>
                <a:gd name="T110" fmla="*/ 198 w 3056"/>
                <a:gd name="T111" fmla="*/ 0 h 727"/>
                <a:gd name="T112" fmla="*/ 203 w 3056"/>
                <a:gd name="T113" fmla="*/ 2120 h 727"/>
                <a:gd name="T114" fmla="*/ 208 w 3056"/>
                <a:gd name="T115" fmla="*/ 2120 h 727"/>
                <a:gd name="T116" fmla="*/ 213 w 3056"/>
                <a:gd name="T117" fmla="*/ 2120 h 727"/>
                <a:gd name="T118" fmla="*/ 217 w 3056"/>
                <a:gd name="T119" fmla="*/ 2120 h 727"/>
                <a:gd name="T120" fmla="*/ 223 w 3056"/>
                <a:gd name="T121" fmla="*/ 2120 h 727"/>
                <a:gd name="T122" fmla="*/ 227 w 3056"/>
                <a:gd name="T123" fmla="*/ 2120 h 727"/>
                <a:gd name="T124" fmla="*/ 232 w 3056"/>
                <a:gd name="T125" fmla="*/ 2120 h 72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056" h="727">
                  <a:moveTo>
                    <a:pt x="0" y="727"/>
                  </a:moveTo>
                  <a:lnTo>
                    <a:pt x="6" y="727"/>
                  </a:lnTo>
                  <a:lnTo>
                    <a:pt x="12" y="727"/>
                  </a:lnTo>
                  <a:lnTo>
                    <a:pt x="19" y="727"/>
                  </a:lnTo>
                  <a:lnTo>
                    <a:pt x="25" y="727"/>
                  </a:lnTo>
                  <a:lnTo>
                    <a:pt x="32" y="727"/>
                  </a:lnTo>
                  <a:lnTo>
                    <a:pt x="38" y="727"/>
                  </a:lnTo>
                  <a:lnTo>
                    <a:pt x="44" y="727"/>
                  </a:lnTo>
                  <a:lnTo>
                    <a:pt x="51" y="727"/>
                  </a:lnTo>
                  <a:lnTo>
                    <a:pt x="57" y="727"/>
                  </a:lnTo>
                  <a:lnTo>
                    <a:pt x="64" y="727"/>
                  </a:lnTo>
                  <a:lnTo>
                    <a:pt x="70" y="727"/>
                  </a:lnTo>
                  <a:lnTo>
                    <a:pt x="77" y="727"/>
                  </a:lnTo>
                  <a:lnTo>
                    <a:pt x="83" y="727"/>
                  </a:lnTo>
                  <a:lnTo>
                    <a:pt x="89" y="727"/>
                  </a:lnTo>
                  <a:lnTo>
                    <a:pt x="96" y="727"/>
                  </a:lnTo>
                  <a:lnTo>
                    <a:pt x="102" y="727"/>
                  </a:lnTo>
                  <a:lnTo>
                    <a:pt x="109" y="727"/>
                  </a:lnTo>
                  <a:lnTo>
                    <a:pt x="115" y="727"/>
                  </a:lnTo>
                  <a:lnTo>
                    <a:pt x="122" y="727"/>
                  </a:lnTo>
                  <a:lnTo>
                    <a:pt x="128" y="727"/>
                  </a:lnTo>
                  <a:lnTo>
                    <a:pt x="134" y="727"/>
                  </a:lnTo>
                  <a:lnTo>
                    <a:pt x="141" y="727"/>
                  </a:lnTo>
                  <a:lnTo>
                    <a:pt x="147" y="727"/>
                  </a:lnTo>
                  <a:lnTo>
                    <a:pt x="154" y="727"/>
                  </a:lnTo>
                  <a:lnTo>
                    <a:pt x="160" y="727"/>
                  </a:lnTo>
                  <a:lnTo>
                    <a:pt x="166" y="727"/>
                  </a:lnTo>
                  <a:lnTo>
                    <a:pt x="173" y="727"/>
                  </a:lnTo>
                  <a:lnTo>
                    <a:pt x="179" y="727"/>
                  </a:lnTo>
                  <a:lnTo>
                    <a:pt x="186" y="727"/>
                  </a:lnTo>
                  <a:lnTo>
                    <a:pt x="192" y="727"/>
                  </a:lnTo>
                  <a:lnTo>
                    <a:pt x="199" y="727"/>
                  </a:lnTo>
                  <a:lnTo>
                    <a:pt x="205" y="727"/>
                  </a:lnTo>
                  <a:lnTo>
                    <a:pt x="211" y="727"/>
                  </a:lnTo>
                  <a:lnTo>
                    <a:pt x="218" y="727"/>
                  </a:lnTo>
                  <a:lnTo>
                    <a:pt x="224" y="727"/>
                  </a:lnTo>
                  <a:lnTo>
                    <a:pt x="231" y="727"/>
                  </a:lnTo>
                  <a:lnTo>
                    <a:pt x="237" y="727"/>
                  </a:lnTo>
                  <a:lnTo>
                    <a:pt x="244" y="727"/>
                  </a:lnTo>
                  <a:lnTo>
                    <a:pt x="250" y="727"/>
                  </a:lnTo>
                  <a:lnTo>
                    <a:pt x="256" y="727"/>
                  </a:lnTo>
                  <a:lnTo>
                    <a:pt x="263" y="727"/>
                  </a:lnTo>
                  <a:lnTo>
                    <a:pt x="269" y="727"/>
                  </a:lnTo>
                  <a:lnTo>
                    <a:pt x="276" y="727"/>
                  </a:lnTo>
                  <a:lnTo>
                    <a:pt x="282" y="727"/>
                  </a:lnTo>
                  <a:lnTo>
                    <a:pt x="288" y="721"/>
                  </a:lnTo>
                  <a:lnTo>
                    <a:pt x="295" y="721"/>
                  </a:lnTo>
                  <a:lnTo>
                    <a:pt x="301" y="721"/>
                  </a:lnTo>
                  <a:lnTo>
                    <a:pt x="301" y="714"/>
                  </a:lnTo>
                  <a:lnTo>
                    <a:pt x="308" y="714"/>
                  </a:lnTo>
                  <a:lnTo>
                    <a:pt x="314" y="714"/>
                  </a:lnTo>
                  <a:lnTo>
                    <a:pt x="321" y="714"/>
                  </a:lnTo>
                  <a:lnTo>
                    <a:pt x="321" y="708"/>
                  </a:lnTo>
                  <a:lnTo>
                    <a:pt x="327" y="708"/>
                  </a:lnTo>
                  <a:lnTo>
                    <a:pt x="333" y="708"/>
                  </a:lnTo>
                  <a:lnTo>
                    <a:pt x="333" y="701"/>
                  </a:lnTo>
                  <a:lnTo>
                    <a:pt x="340" y="701"/>
                  </a:lnTo>
                  <a:lnTo>
                    <a:pt x="346" y="701"/>
                  </a:lnTo>
                  <a:lnTo>
                    <a:pt x="353" y="701"/>
                  </a:lnTo>
                  <a:lnTo>
                    <a:pt x="353" y="695"/>
                  </a:lnTo>
                  <a:lnTo>
                    <a:pt x="359" y="695"/>
                  </a:lnTo>
                  <a:lnTo>
                    <a:pt x="366" y="695"/>
                  </a:lnTo>
                  <a:lnTo>
                    <a:pt x="366" y="688"/>
                  </a:lnTo>
                  <a:lnTo>
                    <a:pt x="372" y="688"/>
                  </a:lnTo>
                  <a:lnTo>
                    <a:pt x="378" y="688"/>
                  </a:lnTo>
                  <a:lnTo>
                    <a:pt x="385" y="688"/>
                  </a:lnTo>
                  <a:lnTo>
                    <a:pt x="391" y="688"/>
                  </a:lnTo>
                  <a:lnTo>
                    <a:pt x="391" y="682"/>
                  </a:lnTo>
                  <a:lnTo>
                    <a:pt x="398" y="682"/>
                  </a:lnTo>
                  <a:lnTo>
                    <a:pt x="404" y="682"/>
                  </a:lnTo>
                  <a:lnTo>
                    <a:pt x="411" y="682"/>
                  </a:lnTo>
                  <a:lnTo>
                    <a:pt x="417" y="682"/>
                  </a:lnTo>
                  <a:lnTo>
                    <a:pt x="423" y="682"/>
                  </a:lnTo>
                  <a:lnTo>
                    <a:pt x="430" y="682"/>
                  </a:lnTo>
                  <a:lnTo>
                    <a:pt x="436" y="682"/>
                  </a:lnTo>
                  <a:lnTo>
                    <a:pt x="443" y="682"/>
                  </a:lnTo>
                  <a:lnTo>
                    <a:pt x="443" y="675"/>
                  </a:lnTo>
                  <a:lnTo>
                    <a:pt x="449" y="675"/>
                  </a:lnTo>
                  <a:lnTo>
                    <a:pt x="455" y="675"/>
                  </a:lnTo>
                  <a:lnTo>
                    <a:pt x="462" y="675"/>
                  </a:lnTo>
                  <a:lnTo>
                    <a:pt x="468" y="675"/>
                  </a:lnTo>
                  <a:lnTo>
                    <a:pt x="475" y="675"/>
                  </a:lnTo>
                  <a:lnTo>
                    <a:pt x="481" y="675"/>
                  </a:lnTo>
                  <a:lnTo>
                    <a:pt x="488" y="675"/>
                  </a:lnTo>
                  <a:lnTo>
                    <a:pt x="488" y="669"/>
                  </a:lnTo>
                  <a:lnTo>
                    <a:pt x="494" y="669"/>
                  </a:lnTo>
                  <a:lnTo>
                    <a:pt x="500" y="669"/>
                  </a:lnTo>
                  <a:lnTo>
                    <a:pt x="507" y="669"/>
                  </a:lnTo>
                  <a:lnTo>
                    <a:pt x="513" y="669"/>
                  </a:lnTo>
                  <a:lnTo>
                    <a:pt x="520" y="669"/>
                  </a:lnTo>
                  <a:lnTo>
                    <a:pt x="526" y="669"/>
                  </a:lnTo>
                  <a:lnTo>
                    <a:pt x="533" y="669"/>
                  </a:lnTo>
                  <a:lnTo>
                    <a:pt x="533" y="662"/>
                  </a:lnTo>
                  <a:lnTo>
                    <a:pt x="539" y="662"/>
                  </a:lnTo>
                  <a:lnTo>
                    <a:pt x="545" y="662"/>
                  </a:lnTo>
                  <a:lnTo>
                    <a:pt x="552" y="662"/>
                  </a:lnTo>
                  <a:lnTo>
                    <a:pt x="558" y="662"/>
                  </a:lnTo>
                  <a:lnTo>
                    <a:pt x="565" y="662"/>
                  </a:lnTo>
                  <a:lnTo>
                    <a:pt x="571" y="662"/>
                  </a:lnTo>
                  <a:lnTo>
                    <a:pt x="577" y="662"/>
                  </a:lnTo>
                  <a:lnTo>
                    <a:pt x="577" y="656"/>
                  </a:lnTo>
                  <a:lnTo>
                    <a:pt x="584" y="656"/>
                  </a:lnTo>
                  <a:lnTo>
                    <a:pt x="590" y="656"/>
                  </a:lnTo>
                  <a:lnTo>
                    <a:pt x="597" y="656"/>
                  </a:lnTo>
                  <a:lnTo>
                    <a:pt x="603" y="656"/>
                  </a:lnTo>
                  <a:lnTo>
                    <a:pt x="603" y="649"/>
                  </a:lnTo>
                  <a:lnTo>
                    <a:pt x="610" y="649"/>
                  </a:lnTo>
                  <a:lnTo>
                    <a:pt x="616" y="649"/>
                  </a:lnTo>
                  <a:lnTo>
                    <a:pt x="622" y="649"/>
                  </a:lnTo>
                  <a:lnTo>
                    <a:pt x="629" y="649"/>
                  </a:lnTo>
                  <a:lnTo>
                    <a:pt x="635" y="649"/>
                  </a:lnTo>
                  <a:lnTo>
                    <a:pt x="635" y="643"/>
                  </a:lnTo>
                  <a:lnTo>
                    <a:pt x="642" y="643"/>
                  </a:lnTo>
                  <a:lnTo>
                    <a:pt x="648" y="643"/>
                  </a:lnTo>
                  <a:lnTo>
                    <a:pt x="655" y="643"/>
                  </a:lnTo>
                  <a:lnTo>
                    <a:pt x="661" y="643"/>
                  </a:lnTo>
                  <a:lnTo>
                    <a:pt x="661" y="636"/>
                  </a:lnTo>
                  <a:lnTo>
                    <a:pt x="667" y="636"/>
                  </a:lnTo>
                  <a:lnTo>
                    <a:pt x="674" y="636"/>
                  </a:lnTo>
                  <a:lnTo>
                    <a:pt x="680" y="636"/>
                  </a:lnTo>
                  <a:lnTo>
                    <a:pt x="687" y="636"/>
                  </a:lnTo>
                  <a:lnTo>
                    <a:pt x="693" y="636"/>
                  </a:lnTo>
                  <a:lnTo>
                    <a:pt x="699" y="636"/>
                  </a:lnTo>
                  <a:lnTo>
                    <a:pt x="706" y="636"/>
                  </a:lnTo>
                  <a:lnTo>
                    <a:pt x="712" y="636"/>
                  </a:lnTo>
                  <a:lnTo>
                    <a:pt x="712" y="630"/>
                  </a:lnTo>
                  <a:lnTo>
                    <a:pt x="719" y="630"/>
                  </a:lnTo>
                  <a:lnTo>
                    <a:pt x="725" y="630"/>
                  </a:lnTo>
                  <a:lnTo>
                    <a:pt x="732" y="630"/>
                  </a:lnTo>
                  <a:lnTo>
                    <a:pt x="738" y="630"/>
                  </a:lnTo>
                  <a:lnTo>
                    <a:pt x="744" y="630"/>
                  </a:lnTo>
                  <a:lnTo>
                    <a:pt x="751" y="630"/>
                  </a:lnTo>
                  <a:lnTo>
                    <a:pt x="757" y="630"/>
                  </a:lnTo>
                  <a:lnTo>
                    <a:pt x="764" y="630"/>
                  </a:lnTo>
                  <a:lnTo>
                    <a:pt x="764" y="623"/>
                  </a:lnTo>
                  <a:lnTo>
                    <a:pt x="770" y="623"/>
                  </a:lnTo>
                  <a:lnTo>
                    <a:pt x="777" y="623"/>
                  </a:lnTo>
                  <a:lnTo>
                    <a:pt x="777" y="617"/>
                  </a:lnTo>
                  <a:lnTo>
                    <a:pt x="783" y="617"/>
                  </a:lnTo>
                  <a:lnTo>
                    <a:pt x="789" y="617"/>
                  </a:lnTo>
                  <a:lnTo>
                    <a:pt x="796" y="617"/>
                  </a:lnTo>
                  <a:lnTo>
                    <a:pt x="796" y="611"/>
                  </a:lnTo>
                  <a:lnTo>
                    <a:pt x="802" y="611"/>
                  </a:lnTo>
                  <a:lnTo>
                    <a:pt x="809" y="611"/>
                  </a:lnTo>
                  <a:lnTo>
                    <a:pt x="815" y="604"/>
                  </a:lnTo>
                  <a:lnTo>
                    <a:pt x="822" y="604"/>
                  </a:lnTo>
                  <a:lnTo>
                    <a:pt x="828" y="604"/>
                  </a:lnTo>
                  <a:lnTo>
                    <a:pt x="828" y="598"/>
                  </a:lnTo>
                  <a:lnTo>
                    <a:pt x="834" y="598"/>
                  </a:lnTo>
                  <a:lnTo>
                    <a:pt x="841" y="598"/>
                  </a:lnTo>
                  <a:lnTo>
                    <a:pt x="847" y="591"/>
                  </a:lnTo>
                  <a:lnTo>
                    <a:pt x="854" y="591"/>
                  </a:lnTo>
                  <a:lnTo>
                    <a:pt x="860" y="591"/>
                  </a:lnTo>
                  <a:lnTo>
                    <a:pt x="866" y="591"/>
                  </a:lnTo>
                  <a:lnTo>
                    <a:pt x="866" y="598"/>
                  </a:lnTo>
                  <a:lnTo>
                    <a:pt x="873" y="598"/>
                  </a:lnTo>
                  <a:lnTo>
                    <a:pt x="879" y="598"/>
                  </a:lnTo>
                  <a:lnTo>
                    <a:pt x="886" y="598"/>
                  </a:lnTo>
                  <a:lnTo>
                    <a:pt x="886" y="604"/>
                  </a:lnTo>
                  <a:lnTo>
                    <a:pt x="892" y="604"/>
                  </a:lnTo>
                  <a:lnTo>
                    <a:pt x="899" y="604"/>
                  </a:lnTo>
                  <a:lnTo>
                    <a:pt x="899" y="611"/>
                  </a:lnTo>
                  <a:lnTo>
                    <a:pt x="905" y="611"/>
                  </a:lnTo>
                  <a:lnTo>
                    <a:pt x="911" y="611"/>
                  </a:lnTo>
                  <a:lnTo>
                    <a:pt x="918" y="617"/>
                  </a:lnTo>
                  <a:lnTo>
                    <a:pt x="924" y="617"/>
                  </a:lnTo>
                  <a:lnTo>
                    <a:pt x="931" y="617"/>
                  </a:lnTo>
                  <a:lnTo>
                    <a:pt x="931" y="623"/>
                  </a:lnTo>
                  <a:lnTo>
                    <a:pt x="937" y="623"/>
                  </a:lnTo>
                  <a:lnTo>
                    <a:pt x="944" y="623"/>
                  </a:lnTo>
                  <a:lnTo>
                    <a:pt x="944" y="630"/>
                  </a:lnTo>
                  <a:lnTo>
                    <a:pt x="950" y="630"/>
                  </a:lnTo>
                  <a:lnTo>
                    <a:pt x="956" y="630"/>
                  </a:lnTo>
                  <a:lnTo>
                    <a:pt x="963" y="630"/>
                  </a:lnTo>
                  <a:lnTo>
                    <a:pt x="963" y="623"/>
                  </a:lnTo>
                  <a:lnTo>
                    <a:pt x="969" y="623"/>
                  </a:lnTo>
                  <a:lnTo>
                    <a:pt x="976" y="623"/>
                  </a:lnTo>
                  <a:lnTo>
                    <a:pt x="982" y="623"/>
                  </a:lnTo>
                  <a:lnTo>
                    <a:pt x="988" y="623"/>
                  </a:lnTo>
                  <a:lnTo>
                    <a:pt x="995" y="623"/>
                  </a:lnTo>
                  <a:lnTo>
                    <a:pt x="995" y="617"/>
                  </a:lnTo>
                  <a:lnTo>
                    <a:pt x="1001" y="617"/>
                  </a:lnTo>
                  <a:lnTo>
                    <a:pt x="1008" y="617"/>
                  </a:lnTo>
                  <a:lnTo>
                    <a:pt x="1014" y="617"/>
                  </a:lnTo>
                  <a:lnTo>
                    <a:pt x="1021" y="617"/>
                  </a:lnTo>
                  <a:lnTo>
                    <a:pt x="1027" y="617"/>
                  </a:lnTo>
                  <a:lnTo>
                    <a:pt x="1027" y="611"/>
                  </a:lnTo>
                  <a:lnTo>
                    <a:pt x="1033" y="611"/>
                  </a:lnTo>
                  <a:lnTo>
                    <a:pt x="1040" y="611"/>
                  </a:lnTo>
                  <a:lnTo>
                    <a:pt x="1046" y="611"/>
                  </a:lnTo>
                  <a:lnTo>
                    <a:pt x="1053" y="611"/>
                  </a:lnTo>
                  <a:lnTo>
                    <a:pt x="1059" y="611"/>
                  </a:lnTo>
                  <a:lnTo>
                    <a:pt x="1059" y="604"/>
                  </a:lnTo>
                  <a:lnTo>
                    <a:pt x="1066" y="604"/>
                  </a:lnTo>
                  <a:lnTo>
                    <a:pt x="1072" y="604"/>
                  </a:lnTo>
                  <a:lnTo>
                    <a:pt x="1078" y="604"/>
                  </a:lnTo>
                  <a:lnTo>
                    <a:pt x="1085" y="604"/>
                  </a:lnTo>
                  <a:lnTo>
                    <a:pt x="1085" y="598"/>
                  </a:lnTo>
                  <a:lnTo>
                    <a:pt x="1091" y="598"/>
                  </a:lnTo>
                  <a:lnTo>
                    <a:pt x="1098" y="598"/>
                  </a:lnTo>
                  <a:lnTo>
                    <a:pt x="1104" y="598"/>
                  </a:lnTo>
                  <a:lnTo>
                    <a:pt x="1110" y="591"/>
                  </a:lnTo>
                  <a:lnTo>
                    <a:pt x="1117" y="591"/>
                  </a:lnTo>
                  <a:lnTo>
                    <a:pt x="1123" y="591"/>
                  </a:lnTo>
                  <a:lnTo>
                    <a:pt x="1130" y="591"/>
                  </a:lnTo>
                  <a:lnTo>
                    <a:pt x="1136" y="585"/>
                  </a:lnTo>
                  <a:lnTo>
                    <a:pt x="1143" y="585"/>
                  </a:lnTo>
                  <a:lnTo>
                    <a:pt x="1149" y="585"/>
                  </a:lnTo>
                  <a:lnTo>
                    <a:pt x="1155" y="585"/>
                  </a:lnTo>
                  <a:lnTo>
                    <a:pt x="1155" y="578"/>
                  </a:lnTo>
                  <a:lnTo>
                    <a:pt x="1162" y="578"/>
                  </a:lnTo>
                  <a:lnTo>
                    <a:pt x="1168" y="578"/>
                  </a:lnTo>
                  <a:lnTo>
                    <a:pt x="1175" y="572"/>
                  </a:lnTo>
                  <a:lnTo>
                    <a:pt x="1181" y="572"/>
                  </a:lnTo>
                  <a:lnTo>
                    <a:pt x="1188" y="572"/>
                  </a:lnTo>
                  <a:lnTo>
                    <a:pt x="1188" y="565"/>
                  </a:lnTo>
                  <a:lnTo>
                    <a:pt x="1194" y="565"/>
                  </a:lnTo>
                  <a:lnTo>
                    <a:pt x="1200" y="565"/>
                  </a:lnTo>
                  <a:lnTo>
                    <a:pt x="1207" y="565"/>
                  </a:lnTo>
                  <a:lnTo>
                    <a:pt x="1207" y="559"/>
                  </a:lnTo>
                  <a:lnTo>
                    <a:pt x="1213" y="559"/>
                  </a:lnTo>
                  <a:lnTo>
                    <a:pt x="1220" y="559"/>
                  </a:lnTo>
                  <a:lnTo>
                    <a:pt x="1226" y="559"/>
                  </a:lnTo>
                  <a:lnTo>
                    <a:pt x="1226" y="552"/>
                  </a:lnTo>
                  <a:lnTo>
                    <a:pt x="1233" y="552"/>
                  </a:lnTo>
                  <a:lnTo>
                    <a:pt x="1239" y="552"/>
                  </a:lnTo>
                  <a:lnTo>
                    <a:pt x="1245" y="552"/>
                  </a:lnTo>
                  <a:lnTo>
                    <a:pt x="1245" y="546"/>
                  </a:lnTo>
                  <a:lnTo>
                    <a:pt x="1252" y="546"/>
                  </a:lnTo>
                  <a:lnTo>
                    <a:pt x="1258" y="546"/>
                  </a:lnTo>
                  <a:lnTo>
                    <a:pt x="1265" y="546"/>
                  </a:lnTo>
                  <a:lnTo>
                    <a:pt x="1271" y="546"/>
                  </a:lnTo>
                  <a:lnTo>
                    <a:pt x="1271" y="539"/>
                  </a:lnTo>
                  <a:lnTo>
                    <a:pt x="1277" y="539"/>
                  </a:lnTo>
                  <a:lnTo>
                    <a:pt x="1284" y="539"/>
                  </a:lnTo>
                  <a:lnTo>
                    <a:pt x="1290" y="539"/>
                  </a:lnTo>
                  <a:lnTo>
                    <a:pt x="1297" y="533"/>
                  </a:lnTo>
                  <a:lnTo>
                    <a:pt x="1303" y="533"/>
                  </a:lnTo>
                  <a:lnTo>
                    <a:pt x="1310" y="533"/>
                  </a:lnTo>
                  <a:lnTo>
                    <a:pt x="1316" y="533"/>
                  </a:lnTo>
                  <a:lnTo>
                    <a:pt x="1316" y="526"/>
                  </a:lnTo>
                  <a:lnTo>
                    <a:pt x="1322" y="526"/>
                  </a:lnTo>
                  <a:lnTo>
                    <a:pt x="1329" y="526"/>
                  </a:lnTo>
                  <a:lnTo>
                    <a:pt x="1335" y="526"/>
                  </a:lnTo>
                  <a:lnTo>
                    <a:pt x="1335" y="520"/>
                  </a:lnTo>
                  <a:lnTo>
                    <a:pt x="1342" y="520"/>
                  </a:lnTo>
                  <a:lnTo>
                    <a:pt x="1342" y="513"/>
                  </a:lnTo>
                  <a:lnTo>
                    <a:pt x="1348" y="513"/>
                  </a:lnTo>
                  <a:lnTo>
                    <a:pt x="1348" y="507"/>
                  </a:lnTo>
                  <a:lnTo>
                    <a:pt x="1355" y="500"/>
                  </a:lnTo>
                  <a:lnTo>
                    <a:pt x="1355" y="494"/>
                  </a:lnTo>
                  <a:lnTo>
                    <a:pt x="1361" y="494"/>
                  </a:lnTo>
                  <a:lnTo>
                    <a:pt x="1361" y="487"/>
                  </a:lnTo>
                  <a:lnTo>
                    <a:pt x="1367" y="487"/>
                  </a:lnTo>
                  <a:lnTo>
                    <a:pt x="1367" y="481"/>
                  </a:lnTo>
                  <a:lnTo>
                    <a:pt x="1374" y="481"/>
                  </a:lnTo>
                  <a:lnTo>
                    <a:pt x="1374" y="474"/>
                  </a:lnTo>
                  <a:lnTo>
                    <a:pt x="1380" y="474"/>
                  </a:lnTo>
                  <a:lnTo>
                    <a:pt x="1380" y="468"/>
                  </a:lnTo>
                  <a:lnTo>
                    <a:pt x="1380" y="461"/>
                  </a:lnTo>
                  <a:lnTo>
                    <a:pt x="1387" y="461"/>
                  </a:lnTo>
                  <a:lnTo>
                    <a:pt x="1387" y="455"/>
                  </a:lnTo>
                  <a:lnTo>
                    <a:pt x="1393" y="455"/>
                  </a:lnTo>
                  <a:lnTo>
                    <a:pt x="1393" y="448"/>
                  </a:lnTo>
                  <a:lnTo>
                    <a:pt x="1399" y="448"/>
                  </a:lnTo>
                  <a:lnTo>
                    <a:pt x="1399" y="442"/>
                  </a:lnTo>
                  <a:lnTo>
                    <a:pt x="1406" y="442"/>
                  </a:lnTo>
                  <a:lnTo>
                    <a:pt x="1406" y="435"/>
                  </a:lnTo>
                  <a:lnTo>
                    <a:pt x="1412" y="435"/>
                  </a:lnTo>
                  <a:lnTo>
                    <a:pt x="1412" y="429"/>
                  </a:lnTo>
                  <a:lnTo>
                    <a:pt x="1412" y="422"/>
                  </a:lnTo>
                  <a:lnTo>
                    <a:pt x="1419" y="422"/>
                  </a:lnTo>
                  <a:lnTo>
                    <a:pt x="1419" y="416"/>
                  </a:lnTo>
                  <a:lnTo>
                    <a:pt x="1425" y="416"/>
                  </a:lnTo>
                  <a:lnTo>
                    <a:pt x="1425" y="409"/>
                  </a:lnTo>
                  <a:lnTo>
                    <a:pt x="1432" y="409"/>
                  </a:lnTo>
                  <a:lnTo>
                    <a:pt x="1438" y="409"/>
                  </a:lnTo>
                  <a:lnTo>
                    <a:pt x="1438" y="403"/>
                  </a:lnTo>
                  <a:lnTo>
                    <a:pt x="1444" y="403"/>
                  </a:lnTo>
                  <a:lnTo>
                    <a:pt x="1451" y="403"/>
                  </a:lnTo>
                  <a:lnTo>
                    <a:pt x="1457" y="403"/>
                  </a:lnTo>
                  <a:lnTo>
                    <a:pt x="1457" y="396"/>
                  </a:lnTo>
                  <a:lnTo>
                    <a:pt x="1464" y="396"/>
                  </a:lnTo>
                  <a:lnTo>
                    <a:pt x="1470" y="396"/>
                  </a:lnTo>
                  <a:lnTo>
                    <a:pt x="1477" y="396"/>
                  </a:lnTo>
                  <a:lnTo>
                    <a:pt x="1477" y="390"/>
                  </a:lnTo>
                  <a:lnTo>
                    <a:pt x="1483" y="390"/>
                  </a:lnTo>
                  <a:lnTo>
                    <a:pt x="1489" y="390"/>
                  </a:lnTo>
                  <a:lnTo>
                    <a:pt x="1496" y="390"/>
                  </a:lnTo>
                  <a:lnTo>
                    <a:pt x="1496" y="383"/>
                  </a:lnTo>
                  <a:lnTo>
                    <a:pt x="1502" y="383"/>
                  </a:lnTo>
                  <a:lnTo>
                    <a:pt x="1509" y="383"/>
                  </a:lnTo>
                  <a:lnTo>
                    <a:pt x="1515" y="383"/>
                  </a:lnTo>
                  <a:lnTo>
                    <a:pt x="1515" y="377"/>
                  </a:lnTo>
                  <a:lnTo>
                    <a:pt x="1522" y="377"/>
                  </a:lnTo>
                  <a:lnTo>
                    <a:pt x="1528" y="377"/>
                  </a:lnTo>
                  <a:lnTo>
                    <a:pt x="1534" y="370"/>
                  </a:lnTo>
                  <a:lnTo>
                    <a:pt x="1541" y="370"/>
                  </a:lnTo>
                  <a:lnTo>
                    <a:pt x="1547" y="364"/>
                  </a:lnTo>
                  <a:lnTo>
                    <a:pt x="1554" y="364"/>
                  </a:lnTo>
                  <a:lnTo>
                    <a:pt x="1554" y="357"/>
                  </a:lnTo>
                  <a:lnTo>
                    <a:pt x="1560" y="357"/>
                  </a:lnTo>
                  <a:lnTo>
                    <a:pt x="1566" y="357"/>
                  </a:lnTo>
                  <a:lnTo>
                    <a:pt x="1566" y="351"/>
                  </a:lnTo>
                  <a:lnTo>
                    <a:pt x="1573" y="351"/>
                  </a:lnTo>
                  <a:lnTo>
                    <a:pt x="1579" y="351"/>
                  </a:lnTo>
                  <a:lnTo>
                    <a:pt x="1579" y="344"/>
                  </a:lnTo>
                  <a:lnTo>
                    <a:pt x="1586" y="344"/>
                  </a:lnTo>
                  <a:lnTo>
                    <a:pt x="1592" y="344"/>
                  </a:lnTo>
                  <a:lnTo>
                    <a:pt x="1592" y="338"/>
                  </a:lnTo>
                  <a:lnTo>
                    <a:pt x="1599" y="338"/>
                  </a:lnTo>
                  <a:lnTo>
                    <a:pt x="1605" y="338"/>
                  </a:lnTo>
                  <a:lnTo>
                    <a:pt x="1605" y="331"/>
                  </a:lnTo>
                  <a:lnTo>
                    <a:pt x="1611" y="331"/>
                  </a:lnTo>
                  <a:lnTo>
                    <a:pt x="1618" y="331"/>
                  </a:lnTo>
                  <a:lnTo>
                    <a:pt x="1618" y="325"/>
                  </a:lnTo>
                  <a:lnTo>
                    <a:pt x="1624" y="331"/>
                  </a:lnTo>
                  <a:lnTo>
                    <a:pt x="1631" y="331"/>
                  </a:lnTo>
                  <a:lnTo>
                    <a:pt x="1631" y="338"/>
                  </a:lnTo>
                  <a:lnTo>
                    <a:pt x="1637" y="338"/>
                  </a:lnTo>
                  <a:lnTo>
                    <a:pt x="1637" y="344"/>
                  </a:lnTo>
                  <a:lnTo>
                    <a:pt x="1644" y="344"/>
                  </a:lnTo>
                  <a:lnTo>
                    <a:pt x="1644" y="351"/>
                  </a:lnTo>
                  <a:lnTo>
                    <a:pt x="1650" y="351"/>
                  </a:lnTo>
                  <a:lnTo>
                    <a:pt x="1650" y="357"/>
                  </a:lnTo>
                  <a:lnTo>
                    <a:pt x="1656" y="357"/>
                  </a:lnTo>
                  <a:lnTo>
                    <a:pt x="1663" y="364"/>
                  </a:lnTo>
                  <a:lnTo>
                    <a:pt x="1669" y="364"/>
                  </a:lnTo>
                  <a:lnTo>
                    <a:pt x="1669" y="370"/>
                  </a:lnTo>
                  <a:lnTo>
                    <a:pt x="1676" y="370"/>
                  </a:lnTo>
                  <a:lnTo>
                    <a:pt x="1676" y="377"/>
                  </a:lnTo>
                  <a:lnTo>
                    <a:pt x="1682" y="377"/>
                  </a:lnTo>
                  <a:lnTo>
                    <a:pt x="1682" y="383"/>
                  </a:lnTo>
                  <a:lnTo>
                    <a:pt x="1688" y="383"/>
                  </a:lnTo>
                  <a:lnTo>
                    <a:pt x="1688" y="390"/>
                  </a:lnTo>
                  <a:lnTo>
                    <a:pt x="1695" y="390"/>
                  </a:lnTo>
                  <a:lnTo>
                    <a:pt x="1701" y="396"/>
                  </a:lnTo>
                  <a:lnTo>
                    <a:pt x="1708" y="396"/>
                  </a:lnTo>
                  <a:lnTo>
                    <a:pt x="1708" y="403"/>
                  </a:lnTo>
                  <a:lnTo>
                    <a:pt x="1714" y="403"/>
                  </a:lnTo>
                  <a:lnTo>
                    <a:pt x="1714" y="409"/>
                  </a:lnTo>
                  <a:lnTo>
                    <a:pt x="1721" y="409"/>
                  </a:lnTo>
                  <a:lnTo>
                    <a:pt x="1721" y="403"/>
                  </a:lnTo>
                  <a:lnTo>
                    <a:pt x="1727" y="403"/>
                  </a:lnTo>
                  <a:lnTo>
                    <a:pt x="1727" y="396"/>
                  </a:lnTo>
                  <a:lnTo>
                    <a:pt x="1733" y="396"/>
                  </a:lnTo>
                  <a:lnTo>
                    <a:pt x="1733" y="390"/>
                  </a:lnTo>
                  <a:lnTo>
                    <a:pt x="1740" y="390"/>
                  </a:lnTo>
                  <a:lnTo>
                    <a:pt x="1746" y="390"/>
                  </a:lnTo>
                  <a:lnTo>
                    <a:pt x="1746" y="383"/>
                  </a:lnTo>
                  <a:lnTo>
                    <a:pt x="1753" y="383"/>
                  </a:lnTo>
                  <a:lnTo>
                    <a:pt x="1753" y="377"/>
                  </a:lnTo>
                  <a:lnTo>
                    <a:pt x="1759" y="377"/>
                  </a:lnTo>
                  <a:lnTo>
                    <a:pt x="1766" y="377"/>
                  </a:lnTo>
                  <a:lnTo>
                    <a:pt x="1766" y="370"/>
                  </a:lnTo>
                  <a:lnTo>
                    <a:pt x="1772" y="370"/>
                  </a:lnTo>
                  <a:lnTo>
                    <a:pt x="1772" y="364"/>
                  </a:lnTo>
                  <a:lnTo>
                    <a:pt x="1778" y="364"/>
                  </a:lnTo>
                  <a:lnTo>
                    <a:pt x="1785" y="364"/>
                  </a:lnTo>
                  <a:lnTo>
                    <a:pt x="1785" y="357"/>
                  </a:lnTo>
                  <a:lnTo>
                    <a:pt x="1791" y="357"/>
                  </a:lnTo>
                  <a:lnTo>
                    <a:pt x="1791" y="351"/>
                  </a:lnTo>
                  <a:lnTo>
                    <a:pt x="1798" y="351"/>
                  </a:lnTo>
                  <a:lnTo>
                    <a:pt x="1804" y="351"/>
                  </a:lnTo>
                  <a:lnTo>
                    <a:pt x="1804" y="344"/>
                  </a:lnTo>
                  <a:lnTo>
                    <a:pt x="1810" y="344"/>
                  </a:lnTo>
                  <a:lnTo>
                    <a:pt x="1817" y="344"/>
                  </a:lnTo>
                  <a:lnTo>
                    <a:pt x="1817" y="351"/>
                  </a:lnTo>
                  <a:lnTo>
                    <a:pt x="1823" y="351"/>
                  </a:lnTo>
                  <a:lnTo>
                    <a:pt x="1823" y="357"/>
                  </a:lnTo>
                  <a:lnTo>
                    <a:pt x="1830" y="357"/>
                  </a:lnTo>
                  <a:lnTo>
                    <a:pt x="1830" y="364"/>
                  </a:lnTo>
                  <a:lnTo>
                    <a:pt x="1836" y="364"/>
                  </a:lnTo>
                  <a:lnTo>
                    <a:pt x="1836" y="370"/>
                  </a:lnTo>
                  <a:lnTo>
                    <a:pt x="1843" y="370"/>
                  </a:lnTo>
                  <a:lnTo>
                    <a:pt x="1843" y="377"/>
                  </a:lnTo>
                  <a:lnTo>
                    <a:pt x="1849" y="377"/>
                  </a:lnTo>
                  <a:lnTo>
                    <a:pt x="1849" y="383"/>
                  </a:lnTo>
                  <a:lnTo>
                    <a:pt x="1855" y="390"/>
                  </a:lnTo>
                  <a:lnTo>
                    <a:pt x="1862" y="396"/>
                  </a:lnTo>
                  <a:lnTo>
                    <a:pt x="1862" y="403"/>
                  </a:lnTo>
                  <a:lnTo>
                    <a:pt x="1868" y="403"/>
                  </a:lnTo>
                  <a:lnTo>
                    <a:pt x="1868" y="409"/>
                  </a:lnTo>
                  <a:lnTo>
                    <a:pt x="1875" y="409"/>
                  </a:lnTo>
                  <a:lnTo>
                    <a:pt x="1875" y="416"/>
                  </a:lnTo>
                  <a:lnTo>
                    <a:pt x="1881" y="416"/>
                  </a:lnTo>
                  <a:lnTo>
                    <a:pt x="1881" y="422"/>
                  </a:lnTo>
                  <a:lnTo>
                    <a:pt x="1888" y="422"/>
                  </a:lnTo>
                  <a:lnTo>
                    <a:pt x="1888" y="429"/>
                  </a:lnTo>
                  <a:lnTo>
                    <a:pt x="1894" y="429"/>
                  </a:lnTo>
                  <a:lnTo>
                    <a:pt x="1894" y="435"/>
                  </a:lnTo>
                  <a:lnTo>
                    <a:pt x="1900" y="435"/>
                  </a:lnTo>
                  <a:lnTo>
                    <a:pt x="1900" y="442"/>
                  </a:lnTo>
                  <a:lnTo>
                    <a:pt x="1907" y="442"/>
                  </a:lnTo>
                  <a:lnTo>
                    <a:pt x="1907" y="448"/>
                  </a:lnTo>
                  <a:lnTo>
                    <a:pt x="1907" y="442"/>
                  </a:lnTo>
                  <a:lnTo>
                    <a:pt x="1913" y="442"/>
                  </a:lnTo>
                  <a:lnTo>
                    <a:pt x="1913" y="435"/>
                  </a:lnTo>
                  <a:lnTo>
                    <a:pt x="1920" y="435"/>
                  </a:lnTo>
                  <a:lnTo>
                    <a:pt x="1920" y="429"/>
                  </a:lnTo>
                  <a:lnTo>
                    <a:pt x="1926" y="422"/>
                  </a:lnTo>
                  <a:lnTo>
                    <a:pt x="1926" y="416"/>
                  </a:lnTo>
                  <a:lnTo>
                    <a:pt x="1933" y="416"/>
                  </a:lnTo>
                  <a:lnTo>
                    <a:pt x="1933" y="409"/>
                  </a:lnTo>
                  <a:lnTo>
                    <a:pt x="1939" y="409"/>
                  </a:lnTo>
                  <a:lnTo>
                    <a:pt x="1939" y="403"/>
                  </a:lnTo>
                  <a:lnTo>
                    <a:pt x="1945" y="403"/>
                  </a:lnTo>
                  <a:lnTo>
                    <a:pt x="1945" y="396"/>
                  </a:lnTo>
                  <a:lnTo>
                    <a:pt x="1952" y="396"/>
                  </a:lnTo>
                  <a:lnTo>
                    <a:pt x="1952" y="390"/>
                  </a:lnTo>
                  <a:lnTo>
                    <a:pt x="1958" y="383"/>
                  </a:lnTo>
                  <a:lnTo>
                    <a:pt x="1958" y="377"/>
                  </a:lnTo>
                  <a:lnTo>
                    <a:pt x="1965" y="377"/>
                  </a:lnTo>
                  <a:lnTo>
                    <a:pt x="1965" y="370"/>
                  </a:lnTo>
                  <a:lnTo>
                    <a:pt x="1971" y="370"/>
                  </a:lnTo>
                  <a:lnTo>
                    <a:pt x="1971" y="364"/>
                  </a:lnTo>
                  <a:lnTo>
                    <a:pt x="1977" y="364"/>
                  </a:lnTo>
                  <a:lnTo>
                    <a:pt x="1977" y="357"/>
                  </a:lnTo>
                  <a:lnTo>
                    <a:pt x="1984" y="351"/>
                  </a:lnTo>
                  <a:lnTo>
                    <a:pt x="1984" y="344"/>
                  </a:lnTo>
                  <a:lnTo>
                    <a:pt x="1990" y="344"/>
                  </a:lnTo>
                  <a:lnTo>
                    <a:pt x="1990" y="338"/>
                  </a:lnTo>
                  <a:lnTo>
                    <a:pt x="1997" y="338"/>
                  </a:lnTo>
                  <a:lnTo>
                    <a:pt x="1997" y="331"/>
                  </a:lnTo>
                  <a:lnTo>
                    <a:pt x="2003" y="331"/>
                  </a:lnTo>
                  <a:lnTo>
                    <a:pt x="2003" y="325"/>
                  </a:lnTo>
                  <a:lnTo>
                    <a:pt x="2003" y="318"/>
                  </a:lnTo>
                  <a:lnTo>
                    <a:pt x="2010" y="318"/>
                  </a:lnTo>
                  <a:lnTo>
                    <a:pt x="2010" y="312"/>
                  </a:lnTo>
                  <a:lnTo>
                    <a:pt x="2010" y="305"/>
                  </a:lnTo>
                  <a:lnTo>
                    <a:pt x="2016" y="299"/>
                  </a:lnTo>
                  <a:lnTo>
                    <a:pt x="2016" y="292"/>
                  </a:lnTo>
                  <a:lnTo>
                    <a:pt x="2016" y="286"/>
                  </a:lnTo>
                  <a:lnTo>
                    <a:pt x="2022" y="286"/>
                  </a:lnTo>
                  <a:lnTo>
                    <a:pt x="2022" y="279"/>
                  </a:lnTo>
                  <a:lnTo>
                    <a:pt x="2022" y="273"/>
                  </a:lnTo>
                  <a:lnTo>
                    <a:pt x="2029" y="266"/>
                  </a:lnTo>
                  <a:lnTo>
                    <a:pt x="2029" y="260"/>
                  </a:lnTo>
                  <a:lnTo>
                    <a:pt x="2029" y="253"/>
                  </a:lnTo>
                  <a:lnTo>
                    <a:pt x="2035" y="253"/>
                  </a:lnTo>
                  <a:lnTo>
                    <a:pt x="2035" y="247"/>
                  </a:lnTo>
                  <a:lnTo>
                    <a:pt x="2035" y="240"/>
                  </a:lnTo>
                  <a:lnTo>
                    <a:pt x="2042" y="234"/>
                  </a:lnTo>
                  <a:lnTo>
                    <a:pt x="2042" y="227"/>
                  </a:lnTo>
                  <a:lnTo>
                    <a:pt x="2042" y="221"/>
                  </a:lnTo>
                  <a:lnTo>
                    <a:pt x="2048" y="221"/>
                  </a:lnTo>
                  <a:lnTo>
                    <a:pt x="2048" y="214"/>
                  </a:lnTo>
                  <a:lnTo>
                    <a:pt x="2048" y="208"/>
                  </a:lnTo>
                  <a:lnTo>
                    <a:pt x="2055" y="201"/>
                  </a:lnTo>
                  <a:lnTo>
                    <a:pt x="2055" y="195"/>
                  </a:lnTo>
                  <a:lnTo>
                    <a:pt x="2055" y="188"/>
                  </a:lnTo>
                  <a:lnTo>
                    <a:pt x="2061" y="188"/>
                  </a:lnTo>
                  <a:lnTo>
                    <a:pt x="2061" y="182"/>
                  </a:lnTo>
                  <a:lnTo>
                    <a:pt x="2061" y="175"/>
                  </a:lnTo>
                  <a:lnTo>
                    <a:pt x="2067" y="169"/>
                  </a:lnTo>
                  <a:lnTo>
                    <a:pt x="2067" y="162"/>
                  </a:lnTo>
                  <a:lnTo>
                    <a:pt x="2067" y="156"/>
                  </a:lnTo>
                  <a:lnTo>
                    <a:pt x="2074" y="156"/>
                  </a:lnTo>
                  <a:lnTo>
                    <a:pt x="2074" y="149"/>
                  </a:lnTo>
                  <a:lnTo>
                    <a:pt x="2074" y="143"/>
                  </a:lnTo>
                  <a:lnTo>
                    <a:pt x="2080" y="136"/>
                  </a:lnTo>
                  <a:lnTo>
                    <a:pt x="2080" y="130"/>
                  </a:lnTo>
                  <a:lnTo>
                    <a:pt x="2080" y="123"/>
                  </a:lnTo>
                  <a:lnTo>
                    <a:pt x="2087" y="123"/>
                  </a:lnTo>
                  <a:lnTo>
                    <a:pt x="2087" y="117"/>
                  </a:lnTo>
                  <a:lnTo>
                    <a:pt x="2087" y="110"/>
                  </a:lnTo>
                  <a:lnTo>
                    <a:pt x="2093" y="104"/>
                  </a:lnTo>
                  <a:lnTo>
                    <a:pt x="2093" y="97"/>
                  </a:lnTo>
                  <a:lnTo>
                    <a:pt x="2093" y="91"/>
                  </a:lnTo>
                  <a:lnTo>
                    <a:pt x="2099" y="91"/>
                  </a:lnTo>
                  <a:lnTo>
                    <a:pt x="2099" y="84"/>
                  </a:lnTo>
                  <a:lnTo>
                    <a:pt x="2106" y="84"/>
                  </a:lnTo>
                  <a:lnTo>
                    <a:pt x="2112" y="84"/>
                  </a:lnTo>
                  <a:lnTo>
                    <a:pt x="2119" y="84"/>
                  </a:lnTo>
                  <a:lnTo>
                    <a:pt x="2119" y="78"/>
                  </a:lnTo>
                  <a:lnTo>
                    <a:pt x="2125" y="78"/>
                  </a:lnTo>
                  <a:lnTo>
                    <a:pt x="2132" y="78"/>
                  </a:lnTo>
                  <a:lnTo>
                    <a:pt x="2138" y="78"/>
                  </a:lnTo>
                  <a:lnTo>
                    <a:pt x="2138" y="71"/>
                  </a:lnTo>
                  <a:lnTo>
                    <a:pt x="2144" y="71"/>
                  </a:lnTo>
                  <a:lnTo>
                    <a:pt x="2151" y="71"/>
                  </a:lnTo>
                  <a:lnTo>
                    <a:pt x="2157" y="71"/>
                  </a:lnTo>
                  <a:lnTo>
                    <a:pt x="2157" y="65"/>
                  </a:lnTo>
                  <a:lnTo>
                    <a:pt x="2164" y="65"/>
                  </a:lnTo>
                  <a:lnTo>
                    <a:pt x="2170" y="65"/>
                  </a:lnTo>
                  <a:lnTo>
                    <a:pt x="2177" y="58"/>
                  </a:lnTo>
                  <a:lnTo>
                    <a:pt x="2183" y="58"/>
                  </a:lnTo>
                  <a:lnTo>
                    <a:pt x="2189" y="58"/>
                  </a:lnTo>
                  <a:lnTo>
                    <a:pt x="2189" y="52"/>
                  </a:lnTo>
                  <a:lnTo>
                    <a:pt x="2196" y="52"/>
                  </a:lnTo>
                  <a:lnTo>
                    <a:pt x="2202" y="52"/>
                  </a:lnTo>
                  <a:lnTo>
                    <a:pt x="2209" y="52"/>
                  </a:lnTo>
                  <a:lnTo>
                    <a:pt x="2215" y="52"/>
                  </a:lnTo>
                  <a:lnTo>
                    <a:pt x="2221" y="45"/>
                  </a:lnTo>
                  <a:lnTo>
                    <a:pt x="2228" y="45"/>
                  </a:lnTo>
                  <a:lnTo>
                    <a:pt x="2234" y="45"/>
                  </a:lnTo>
                  <a:lnTo>
                    <a:pt x="2241" y="45"/>
                  </a:lnTo>
                  <a:lnTo>
                    <a:pt x="2247" y="45"/>
                  </a:lnTo>
                  <a:lnTo>
                    <a:pt x="2247" y="39"/>
                  </a:lnTo>
                  <a:lnTo>
                    <a:pt x="2254" y="39"/>
                  </a:lnTo>
                  <a:lnTo>
                    <a:pt x="2260" y="39"/>
                  </a:lnTo>
                  <a:lnTo>
                    <a:pt x="2266" y="39"/>
                  </a:lnTo>
                  <a:lnTo>
                    <a:pt x="2273" y="39"/>
                  </a:lnTo>
                  <a:lnTo>
                    <a:pt x="2273" y="33"/>
                  </a:lnTo>
                  <a:lnTo>
                    <a:pt x="2279" y="33"/>
                  </a:lnTo>
                  <a:lnTo>
                    <a:pt x="2286" y="33"/>
                  </a:lnTo>
                  <a:lnTo>
                    <a:pt x="2292" y="33"/>
                  </a:lnTo>
                  <a:lnTo>
                    <a:pt x="2299" y="33"/>
                  </a:lnTo>
                  <a:lnTo>
                    <a:pt x="2305" y="33"/>
                  </a:lnTo>
                  <a:lnTo>
                    <a:pt x="2305" y="26"/>
                  </a:lnTo>
                  <a:lnTo>
                    <a:pt x="2311" y="26"/>
                  </a:lnTo>
                  <a:lnTo>
                    <a:pt x="2318" y="26"/>
                  </a:lnTo>
                  <a:lnTo>
                    <a:pt x="2324" y="26"/>
                  </a:lnTo>
                  <a:lnTo>
                    <a:pt x="2331" y="26"/>
                  </a:lnTo>
                  <a:lnTo>
                    <a:pt x="2331" y="20"/>
                  </a:lnTo>
                  <a:lnTo>
                    <a:pt x="2337" y="20"/>
                  </a:lnTo>
                  <a:lnTo>
                    <a:pt x="2344" y="20"/>
                  </a:lnTo>
                  <a:lnTo>
                    <a:pt x="2350" y="20"/>
                  </a:lnTo>
                  <a:lnTo>
                    <a:pt x="2356" y="20"/>
                  </a:lnTo>
                  <a:lnTo>
                    <a:pt x="2356" y="13"/>
                  </a:lnTo>
                  <a:lnTo>
                    <a:pt x="2363" y="13"/>
                  </a:lnTo>
                  <a:lnTo>
                    <a:pt x="2369" y="13"/>
                  </a:lnTo>
                  <a:lnTo>
                    <a:pt x="2376" y="13"/>
                  </a:lnTo>
                  <a:lnTo>
                    <a:pt x="2382" y="13"/>
                  </a:lnTo>
                  <a:lnTo>
                    <a:pt x="2382" y="7"/>
                  </a:lnTo>
                  <a:lnTo>
                    <a:pt x="2388" y="7"/>
                  </a:lnTo>
                  <a:lnTo>
                    <a:pt x="2395" y="7"/>
                  </a:lnTo>
                  <a:lnTo>
                    <a:pt x="2401" y="7"/>
                  </a:lnTo>
                  <a:lnTo>
                    <a:pt x="2408" y="7"/>
                  </a:lnTo>
                  <a:lnTo>
                    <a:pt x="2414" y="7"/>
                  </a:lnTo>
                  <a:lnTo>
                    <a:pt x="2421" y="7"/>
                  </a:lnTo>
                  <a:lnTo>
                    <a:pt x="2427" y="7"/>
                  </a:lnTo>
                  <a:lnTo>
                    <a:pt x="2433" y="7"/>
                  </a:lnTo>
                  <a:lnTo>
                    <a:pt x="2440" y="7"/>
                  </a:lnTo>
                  <a:lnTo>
                    <a:pt x="2440" y="0"/>
                  </a:lnTo>
                  <a:lnTo>
                    <a:pt x="2446" y="0"/>
                  </a:lnTo>
                  <a:lnTo>
                    <a:pt x="2453" y="0"/>
                  </a:lnTo>
                  <a:lnTo>
                    <a:pt x="2459" y="0"/>
                  </a:lnTo>
                  <a:lnTo>
                    <a:pt x="2466" y="0"/>
                  </a:lnTo>
                  <a:lnTo>
                    <a:pt x="2472" y="0"/>
                  </a:lnTo>
                  <a:lnTo>
                    <a:pt x="2478" y="0"/>
                  </a:lnTo>
                  <a:lnTo>
                    <a:pt x="2485" y="0"/>
                  </a:lnTo>
                  <a:lnTo>
                    <a:pt x="2491" y="0"/>
                  </a:lnTo>
                  <a:lnTo>
                    <a:pt x="2498" y="0"/>
                  </a:lnTo>
                  <a:lnTo>
                    <a:pt x="2504" y="0"/>
                  </a:lnTo>
                  <a:lnTo>
                    <a:pt x="2510" y="0"/>
                  </a:lnTo>
                  <a:lnTo>
                    <a:pt x="2517" y="0"/>
                  </a:lnTo>
                  <a:lnTo>
                    <a:pt x="2523" y="0"/>
                  </a:lnTo>
                  <a:lnTo>
                    <a:pt x="2530" y="0"/>
                  </a:lnTo>
                  <a:lnTo>
                    <a:pt x="2536" y="0"/>
                  </a:lnTo>
                  <a:lnTo>
                    <a:pt x="2543" y="0"/>
                  </a:lnTo>
                  <a:lnTo>
                    <a:pt x="2549" y="0"/>
                  </a:lnTo>
                  <a:lnTo>
                    <a:pt x="2555" y="0"/>
                  </a:lnTo>
                  <a:lnTo>
                    <a:pt x="2562" y="0"/>
                  </a:lnTo>
                  <a:lnTo>
                    <a:pt x="2568" y="0"/>
                  </a:lnTo>
                  <a:lnTo>
                    <a:pt x="2575" y="0"/>
                  </a:lnTo>
                  <a:lnTo>
                    <a:pt x="2581" y="0"/>
                  </a:lnTo>
                  <a:lnTo>
                    <a:pt x="2588" y="0"/>
                  </a:lnTo>
                  <a:lnTo>
                    <a:pt x="2594" y="0"/>
                  </a:lnTo>
                  <a:lnTo>
                    <a:pt x="2600" y="0"/>
                  </a:lnTo>
                  <a:lnTo>
                    <a:pt x="2607" y="0"/>
                  </a:lnTo>
                  <a:lnTo>
                    <a:pt x="2613" y="0"/>
                  </a:lnTo>
                  <a:lnTo>
                    <a:pt x="2620" y="0"/>
                  </a:lnTo>
                  <a:lnTo>
                    <a:pt x="2626" y="364"/>
                  </a:lnTo>
                  <a:lnTo>
                    <a:pt x="2632" y="364"/>
                  </a:lnTo>
                  <a:lnTo>
                    <a:pt x="2639" y="364"/>
                  </a:lnTo>
                  <a:lnTo>
                    <a:pt x="2645" y="364"/>
                  </a:lnTo>
                  <a:lnTo>
                    <a:pt x="2652" y="364"/>
                  </a:lnTo>
                  <a:lnTo>
                    <a:pt x="2658" y="364"/>
                  </a:lnTo>
                  <a:lnTo>
                    <a:pt x="2665" y="364"/>
                  </a:lnTo>
                  <a:lnTo>
                    <a:pt x="2671" y="364"/>
                  </a:lnTo>
                  <a:lnTo>
                    <a:pt x="2677" y="364"/>
                  </a:lnTo>
                  <a:lnTo>
                    <a:pt x="2684" y="364"/>
                  </a:lnTo>
                  <a:lnTo>
                    <a:pt x="2690" y="364"/>
                  </a:lnTo>
                  <a:lnTo>
                    <a:pt x="2697" y="364"/>
                  </a:lnTo>
                  <a:lnTo>
                    <a:pt x="2703" y="364"/>
                  </a:lnTo>
                  <a:lnTo>
                    <a:pt x="2710" y="364"/>
                  </a:lnTo>
                  <a:lnTo>
                    <a:pt x="2716" y="364"/>
                  </a:lnTo>
                  <a:lnTo>
                    <a:pt x="2722" y="364"/>
                  </a:lnTo>
                  <a:lnTo>
                    <a:pt x="2729" y="364"/>
                  </a:lnTo>
                  <a:lnTo>
                    <a:pt x="2735" y="364"/>
                  </a:lnTo>
                  <a:lnTo>
                    <a:pt x="2742" y="364"/>
                  </a:lnTo>
                  <a:lnTo>
                    <a:pt x="2748" y="364"/>
                  </a:lnTo>
                  <a:lnTo>
                    <a:pt x="2755" y="364"/>
                  </a:lnTo>
                  <a:lnTo>
                    <a:pt x="2761" y="364"/>
                  </a:lnTo>
                  <a:lnTo>
                    <a:pt x="2767" y="364"/>
                  </a:lnTo>
                  <a:lnTo>
                    <a:pt x="2774" y="364"/>
                  </a:lnTo>
                  <a:lnTo>
                    <a:pt x="2780" y="364"/>
                  </a:lnTo>
                  <a:lnTo>
                    <a:pt x="2787" y="364"/>
                  </a:lnTo>
                  <a:lnTo>
                    <a:pt x="2793" y="364"/>
                  </a:lnTo>
                  <a:lnTo>
                    <a:pt x="2799" y="364"/>
                  </a:lnTo>
                  <a:lnTo>
                    <a:pt x="2806" y="364"/>
                  </a:lnTo>
                  <a:lnTo>
                    <a:pt x="2812" y="364"/>
                  </a:lnTo>
                  <a:lnTo>
                    <a:pt x="2819" y="364"/>
                  </a:lnTo>
                  <a:lnTo>
                    <a:pt x="2825" y="364"/>
                  </a:lnTo>
                  <a:lnTo>
                    <a:pt x="2832" y="364"/>
                  </a:lnTo>
                  <a:lnTo>
                    <a:pt x="2838" y="364"/>
                  </a:lnTo>
                  <a:lnTo>
                    <a:pt x="2844" y="364"/>
                  </a:lnTo>
                  <a:lnTo>
                    <a:pt x="2851" y="364"/>
                  </a:lnTo>
                  <a:lnTo>
                    <a:pt x="2857" y="364"/>
                  </a:lnTo>
                  <a:lnTo>
                    <a:pt x="2864" y="364"/>
                  </a:lnTo>
                  <a:lnTo>
                    <a:pt x="2870" y="364"/>
                  </a:lnTo>
                  <a:lnTo>
                    <a:pt x="2877" y="364"/>
                  </a:lnTo>
                  <a:lnTo>
                    <a:pt x="2883" y="364"/>
                  </a:lnTo>
                  <a:lnTo>
                    <a:pt x="2889" y="364"/>
                  </a:lnTo>
                  <a:lnTo>
                    <a:pt x="2896" y="364"/>
                  </a:lnTo>
                  <a:lnTo>
                    <a:pt x="2902" y="364"/>
                  </a:lnTo>
                  <a:lnTo>
                    <a:pt x="2909" y="364"/>
                  </a:lnTo>
                  <a:lnTo>
                    <a:pt x="2915" y="364"/>
                  </a:lnTo>
                  <a:lnTo>
                    <a:pt x="2921" y="364"/>
                  </a:lnTo>
                  <a:lnTo>
                    <a:pt x="2928" y="364"/>
                  </a:lnTo>
                  <a:lnTo>
                    <a:pt x="2934" y="364"/>
                  </a:lnTo>
                  <a:lnTo>
                    <a:pt x="2941" y="364"/>
                  </a:lnTo>
                  <a:lnTo>
                    <a:pt x="2947" y="364"/>
                  </a:lnTo>
                  <a:lnTo>
                    <a:pt x="2954" y="364"/>
                  </a:lnTo>
                  <a:lnTo>
                    <a:pt x="2960" y="364"/>
                  </a:lnTo>
                  <a:lnTo>
                    <a:pt x="2966" y="364"/>
                  </a:lnTo>
                  <a:lnTo>
                    <a:pt x="2973" y="364"/>
                  </a:lnTo>
                  <a:lnTo>
                    <a:pt x="2979" y="364"/>
                  </a:lnTo>
                  <a:lnTo>
                    <a:pt x="2986" y="364"/>
                  </a:lnTo>
                  <a:lnTo>
                    <a:pt x="2992" y="364"/>
                  </a:lnTo>
                  <a:lnTo>
                    <a:pt x="2999" y="364"/>
                  </a:lnTo>
                  <a:lnTo>
                    <a:pt x="3005" y="364"/>
                  </a:lnTo>
                  <a:lnTo>
                    <a:pt x="3011" y="364"/>
                  </a:lnTo>
                  <a:lnTo>
                    <a:pt x="3018" y="364"/>
                  </a:lnTo>
                  <a:lnTo>
                    <a:pt x="3024" y="364"/>
                  </a:lnTo>
                  <a:lnTo>
                    <a:pt x="3031" y="364"/>
                  </a:lnTo>
                  <a:lnTo>
                    <a:pt x="3037" y="364"/>
                  </a:lnTo>
                  <a:lnTo>
                    <a:pt x="3043" y="364"/>
                  </a:lnTo>
                  <a:lnTo>
                    <a:pt x="3050" y="364"/>
                  </a:lnTo>
                  <a:lnTo>
                    <a:pt x="3056" y="364"/>
                  </a:lnTo>
                </a:path>
              </a:pathLst>
            </a:custGeom>
            <a:noFill/>
            <a:ln w="30163">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grpSp>
      <p:grpSp>
        <p:nvGrpSpPr>
          <p:cNvPr id="476233" name="Group 73"/>
          <p:cNvGrpSpPr>
            <a:grpSpLocks/>
          </p:cNvGrpSpPr>
          <p:nvPr/>
        </p:nvGrpSpPr>
        <p:grpSpPr bwMode="auto">
          <a:xfrm>
            <a:off x="387350" y="2320925"/>
            <a:ext cx="8343900" cy="1376363"/>
            <a:chOff x="244" y="1558"/>
            <a:chExt cx="5256" cy="867"/>
          </a:xfrm>
        </p:grpSpPr>
        <p:sp>
          <p:nvSpPr>
            <p:cNvPr id="66649" name="Freeform 74"/>
            <p:cNvSpPr>
              <a:spLocks noChangeAspect="1"/>
            </p:cNvSpPr>
            <p:nvPr/>
          </p:nvSpPr>
          <p:spPr bwMode="auto">
            <a:xfrm>
              <a:off x="3148" y="1767"/>
              <a:ext cx="2352" cy="530"/>
            </a:xfrm>
            <a:custGeom>
              <a:avLst/>
              <a:gdLst>
                <a:gd name="T0" fmla="*/ 2 w 3220"/>
                <a:gd name="T1" fmla="*/ 1 h 743"/>
                <a:gd name="T2" fmla="*/ 4 w 3220"/>
                <a:gd name="T3" fmla="*/ 1 h 743"/>
                <a:gd name="T4" fmla="*/ 7 w 3220"/>
                <a:gd name="T5" fmla="*/ 2 h 743"/>
                <a:gd name="T6" fmla="*/ 9 w 3220"/>
                <a:gd name="T7" fmla="*/ 3 h 743"/>
                <a:gd name="T8" fmla="*/ 11 w 3220"/>
                <a:gd name="T9" fmla="*/ 4 h 743"/>
                <a:gd name="T10" fmla="*/ 14 w 3220"/>
                <a:gd name="T11" fmla="*/ 4 h 743"/>
                <a:gd name="T12" fmla="*/ 16 w 3220"/>
                <a:gd name="T13" fmla="*/ 6 h 743"/>
                <a:gd name="T14" fmla="*/ 18 w 3220"/>
                <a:gd name="T15" fmla="*/ 6 h 743"/>
                <a:gd name="T16" fmla="*/ 20 w 3220"/>
                <a:gd name="T17" fmla="*/ 7 h 743"/>
                <a:gd name="T18" fmla="*/ 23 w 3220"/>
                <a:gd name="T19" fmla="*/ 8 h 743"/>
                <a:gd name="T20" fmla="*/ 25 w 3220"/>
                <a:gd name="T21" fmla="*/ 8 h 743"/>
                <a:gd name="T22" fmla="*/ 28 w 3220"/>
                <a:gd name="T23" fmla="*/ 9 h 743"/>
                <a:gd name="T24" fmla="*/ 30 w 3220"/>
                <a:gd name="T25" fmla="*/ 10 h 743"/>
                <a:gd name="T26" fmla="*/ 33 w 3220"/>
                <a:gd name="T27" fmla="*/ 10 h 743"/>
                <a:gd name="T28" fmla="*/ 34 w 3220"/>
                <a:gd name="T29" fmla="*/ 11 h 743"/>
                <a:gd name="T30" fmla="*/ 37 w 3220"/>
                <a:gd name="T31" fmla="*/ 11 h 743"/>
                <a:gd name="T32" fmla="*/ 39 w 3220"/>
                <a:gd name="T33" fmla="*/ 11 h 743"/>
                <a:gd name="T34" fmla="*/ 42 w 3220"/>
                <a:gd name="T35" fmla="*/ 12 h 743"/>
                <a:gd name="T36" fmla="*/ 45 w 3220"/>
                <a:gd name="T37" fmla="*/ 12 h 743"/>
                <a:gd name="T38" fmla="*/ 47 w 3220"/>
                <a:gd name="T39" fmla="*/ 14 h 743"/>
                <a:gd name="T40" fmla="*/ 48 w 3220"/>
                <a:gd name="T41" fmla="*/ 14 h 743"/>
                <a:gd name="T42" fmla="*/ 51 w 3220"/>
                <a:gd name="T43" fmla="*/ 14 h 743"/>
                <a:gd name="T44" fmla="*/ 53 w 3220"/>
                <a:gd name="T45" fmla="*/ 14 h 743"/>
                <a:gd name="T46" fmla="*/ 56 w 3220"/>
                <a:gd name="T47" fmla="*/ 15 h 743"/>
                <a:gd name="T48" fmla="*/ 58 w 3220"/>
                <a:gd name="T49" fmla="*/ 15 h 743"/>
                <a:gd name="T50" fmla="*/ 61 w 3220"/>
                <a:gd name="T51" fmla="*/ 15 h 743"/>
                <a:gd name="T52" fmla="*/ 63 w 3220"/>
                <a:gd name="T53" fmla="*/ 16 h 743"/>
                <a:gd name="T54" fmla="*/ 65 w 3220"/>
                <a:gd name="T55" fmla="*/ 16 h 743"/>
                <a:gd name="T56" fmla="*/ 67 w 3220"/>
                <a:gd name="T57" fmla="*/ 17 h 743"/>
                <a:gd name="T58" fmla="*/ 70 w 3220"/>
                <a:gd name="T59" fmla="*/ 17 h 743"/>
                <a:gd name="T60" fmla="*/ 72 w 3220"/>
                <a:gd name="T61" fmla="*/ 17 h 743"/>
                <a:gd name="T62" fmla="*/ 75 w 3220"/>
                <a:gd name="T63" fmla="*/ 18 h 743"/>
                <a:gd name="T64" fmla="*/ 77 w 3220"/>
                <a:gd name="T65" fmla="*/ 18 h 743"/>
                <a:gd name="T66" fmla="*/ 79 w 3220"/>
                <a:gd name="T67" fmla="*/ 19 h 743"/>
                <a:gd name="T68" fmla="*/ 82 w 3220"/>
                <a:gd name="T69" fmla="*/ 19 h 743"/>
                <a:gd name="T70" fmla="*/ 84 w 3220"/>
                <a:gd name="T71" fmla="*/ 19 h 743"/>
                <a:gd name="T72" fmla="*/ 86 w 3220"/>
                <a:gd name="T73" fmla="*/ 19 h 743"/>
                <a:gd name="T74" fmla="*/ 88 w 3220"/>
                <a:gd name="T75" fmla="*/ 20 h 743"/>
                <a:gd name="T76" fmla="*/ 90 w 3220"/>
                <a:gd name="T77" fmla="*/ 20 h 743"/>
                <a:gd name="T78" fmla="*/ 93 w 3220"/>
                <a:gd name="T79" fmla="*/ 20 h 743"/>
                <a:gd name="T80" fmla="*/ 96 w 3220"/>
                <a:gd name="T81" fmla="*/ 21 h 743"/>
                <a:gd name="T82" fmla="*/ 98 w 3220"/>
                <a:gd name="T83" fmla="*/ 21 h 743"/>
                <a:gd name="T84" fmla="*/ 100 w 3220"/>
                <a:gd name="T85" fmla="*/ 21 h 743"/>
                <a:gd name="T86" fmla="*/ 102 w 3220"/>
                <a:gd name="T87" fmla="*/ 21 h 743"/>
                <a:gd name="T88" fmla="*/ 104 w 3220"/>
                <a:gd name="T89" fmla="*/ 21 h 743"/>
                <a:gd name="T90" fmla="*/ 107 w 3220"/>
                <a:gd name="T91" fmla="*/ 22 h 743"/>
                <a:gd name="T92" fmla="*/ 110 w 3220"/>
                <a:gd name="T93" fmla="*/ 22 h 743"/>
                <a:gd name="T94" fmla="*/ 112 w 3220"/>
                <a:gd name="T95" fmla="*/ 22 h 743"/>
                <a:gd name="T96" fmla="*/ 114 w 3220"/>
                <a:gd name="T97" fmla="*/ 22 h 743"/>
                <a:gd name="T98" fmla="*/ 116 w 3220"/>
                <a:gd name="T99" fmla="*/ 23 h 743"/>
                <a:gd name="T100" fmla="*/ 119 w 3220"/>
                <a:gd name="T101" fmla="*/ 24 h 743"/>
                <a:gd name="T102" fmla="*/ 121 w 3220"/>
                <a:gd name="T103" fmla="*/ 24 h 743"/>
                <a:gd name="T104" fmla="*/ 123 w 3220"/>
                <a:gd name="T105" fmla="*/ 24 h 743"/>
                <a:gd name="T106" fmla="*/ 126 w 3220"/>
                <a:gd name="T107" fmla="*/ 24 h 743"/>
                <a:gd name="T108" fmla="*/ 128 w 3220"/>
                <a:gd name="T109" fmla="*/ 24 h 743"/>
                <a:gd name="T110" fmla="*/ 131 w 3220"/>
                <a:gd name="T111" fmla="*/ 24 h 743"/>
                <a:gd name="T112" fmla="*/ 132 w 3220"/>
                <a:gd name="T113" fmla="*/ 25 h 743"/>
                <a:gd name="T114" fmla="*/ 135 w 3220"/>
                <a:gd name="T115" fmla="*/ 25 h 743"/>
                <a:gd name="T116" fmla="*/ 138 w 3220"/>
                <a:gd name="T117" fmla="*/ 25 h 74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220" h="743">
                  <a:moveTo>
                    <a:pt x="0" y="0"/>
                  </a:moveTo>
                  <a:lnTo>
                    <a:pt x="7" y="7"/>
                  </a:lnTo>
                  <a:lnTo>
                    <a:pt x="14" y="7"/>
                  </a:lnTo>
                  <a:lnTo>
                    <a:pt x="20" y="14"/>
                  </a:lnTo>
                  <a:lnTo>
                    <a:pt x="27" y="14"/>
                  </a:lnTo>
                  <a:lnTo>
                    <a:pt x="34" y="14"/>
                  </a:lnTo>
                  <a:lnTo>
                    <a:pt x="41" y="21"/>
                  </a:lnTo>
                  <a:lnTo>
                    <a:pt x="47" y="21"/>
                  </a:lnTo>
                  <a:lnTo>
                    <a:pt x="54" y="27"/>
                  </a:lnTo>
                  <a:lnTo>
                    <a:pt x="61" y="27"/>
                  </a:lnTo>
                  <a:lnTo>
                    <a:pt x="68" y="34"/>
                  </a:lnTo>
                  <a:lnTo>
                    <a:pt x="74" y="34"/>
                  </a:lnTo>
                  <a:lnTo>
                    <a:pt x="81" y="34"/>
                  </a:lnTo>
                  <a:lnTo>
                    <a:pt x="88" y="41"/>
                  </a:lnTo>
                  <a:lnTo>
                    <a:pt x="95" y="41"/>
                  </a:lnTo>
                  <a:lnTo>
                    <a:pt x="101" y="48"/>
                  </a:lnTo>
                  <a:lnTo>
                    <a:pt x="108" y="48"/>
                  </a:lnTo>
                  <a:lnTo>
                    <a:pt x="115" y="54"/>
                  </a:lnTo>
                  <a:lnTo>
                    <a:pt x="122" y="54"/>
                  </a:lnTo>
                  <a:lnTo>
                    <a:pt x="128" y="54"/>
                  </a:lnTo>
                  <a:lnTo>
                    <a:pt x="135" y="61"/>
                  </a:lnTo>
                  <a:lnTo>
                    <a:pt x="142" y="61"/>
                  </a:lnTo>
                  <a:lnTo>
                    <a:pt x="149" y="68"/>
                  </a:lnTo>
                  <a:lnTo>
                    <a:pt x="155" y="68"/>
                  </a:lnTo>
                  <a:lnTo>
                    <a:pt x="162" y="75"/>
                  </a:lnTo>
                  <a:lnTo>
                    <a:pt x="169" y="75"/>
                  </a:lnTo>
                  <a:lnTo>
                    <a:pt x="176" y="75"/>
                  </a:lnTo>
                  <a:lnTo>
                    <a:pt x="182" y="81"/>
                  </a:lnTo>
                  <a:lnTo>
                    <a:pt x="189" y="81"/>
                  </a:lnTo>
                  <a:lnTo>
                    <a:pt x="196" y="88"/>
                  </a:lnTo>
                  <a:lnTo>
                    <a:pt x="203" y="88"/>
                  </a:lnTo>
                  <a:lnTo>
                    <a:pt x="209" y="88"/>
                  </a:lnTo>
                  <a:lnTo>
                    <a:pt x="216" y="95"/>
                  </a:lnTo>
                  <a:lnTo>
                    <a:pt x="223" y="95"/>
                  </a:lnTo>
                  <a:lnTo>
                    <a:pt x="230" y="102"/>
                  </a:lnTo>
                  <a:lnTo>
                    <a:pt x="236" y="102"/>
                  </a:lnTo>
                  <a:lnTo>
                    <a:pt x="243" y="108"/>
                  </a:lnTo>
                  <a:lnTo>
                    <a:pt x="250" y="108"/>
                  </a:lnTo>
                  <a:lnTo>
                    <a:pt x="257" y="108"/>
                  </a:lnTo>
                  <a:lnTo>
                    <a:pt x="263" y="115"/>
                  </a:lnTo>
                  <a:lnTo>
                    <a:pt x="270" y="115"/>
                  </a:lnTo>
                  <a:lnTo>
                    <a:pt x="277" y="122"/>
                  </a:lnTo>
                  <a:lnTo>
                    <a:pt x="284" y="122"/>
                  </a:lnTo>
                  <a:lnTo>
                    <a:pt x="290" y="122"/>
                  </a:lnTo>
                  <a:lnTo>
                    <a:pt x="297" y="129"/>
                  </a:lnTo>
                  <a:lnTo>
                    <a:pt x="304" y="129"/>
                  </a:lnTo>
                  <a:lnTo>
                    <a:pt x="311" y="135"/>
                  </a:lnTo>
                  <a:lnTo>
                    <a:pt x="317" y="135"/>
                  </a:lnTo>
                  <a:lnTo>
                    <a:pt x="324" y="135"/>
                  </a:lnTo>
                  <a:lnTo>
                    <a:pt x="331" y="142"/>
                  </a:lnTo>
                  <a:lnTo>
                    <a:pt x="338" y="142"/>
                  </a:lnTo>
                  <a:lnTo>
                    <a:pt x="344" y="149"/>
                  </a:lnTo>
                  <a:lnTo>
                    <a:pt x="351" y="149"/>
                  </a:lnTo>
                  <a:lnTo>
                    <a:pt x="358" y="156"/>
                  </a:lnTo>
                  <a:lnTo>
                    <a:pt x="365" y="156"/>
                  </a:lnTo>
                  <a:lnTo>
                    <a:pt x="371" y="156"/>
                  </a:lnTo>
                  <a:lnTo>
                    <a:pt x="378" y="162"/>
                  </a:lnTo>
                  <a:lnTo>
                    <a:pt x="385" y="162"/>
                  </a:lnTo>
                  <a:lnTo>
                    <a:pt x="392" y="162"/>
                  </a:lnTo>
                  <a:lnTo>
                    <a:pt x="398" y="169"/>
                  </a:lnTo>
                  <a:lnTo>
                    <a:pt x="405" y="169"/>
                  </a:lnTo>
                  <a:lnTo>
                    <a:pt x="412" y="176"/>
                  </a:lnTo>
                  <a:lnTo>
                    <a:pt x="419" y="176"/>
                  </a:lnTo>
                  <a:lnTo>
                    <a:pt x="425" y="176"/>
                  </a:lnTo>
                  <a:lnTo>
                    <a:pt x="432" y="183"/>
                  </a:lnTo>
                  <a:lnTo>
                    <a:pt x="439" y="183"/>
                  </a:lnTo>
                  <a:lnTo>
                    <a:pt x="446" y="189"/>
                  </a:lnTo>
                  <a:lnTo>
                    <a:pt x="452" y="189"/>
                  </a:lnTo>
                  <a:lnTo>
                    <a:pt x="459" y="189"/>
                  </a:lnTo>
                  <a:lnTo>
                    <a:pt x="466" y="196"/>
                  </a:lnTo>
                  <a:lnTo>
                    <a:pt x="473" y="196"/>
                  </a:lnTo>
                  <a:lnTo>
                    <a:pt x="479" y="196"/>
                  </a:lnTo>
                  <a:lnTo>
                    <a:pt x="486" y="203"/>
                  </a:lnTo>
                  <a:lnTo>
                    <a:pt x="493" y="203"/>
                  </a:lnTo>
                  <a:lnTo>
                    <a:pt x="500" y="203"/>
                  </a:lnTo>
                  <a:lnTo>
                    <a:pt x="506" y="210"/>
                  </a:lnTo>
                  <a:lnTo>
                    <a:pt x="513" y="210"/>
                  </a:lnTo>
                  <a:lnTo>
                    <a:pt x="520" y="210"/>
                  </a:lnTo>
                  <a:lnTo>
                    <a:pt x="527" y="216"/>
                  </a:lnTo>
                  <a:lnTo>
                    <a:pt x="533" y="216"/>
                  </a:lnTo>
                  <a:lnTo>
                    <a:pt x="540" y="223"/>
                  </a:lnTo>
                  <a:lnTo>
                    <a:pt x="547" y="223"/>
                  </a:lnTo>
                  <a:lnTo>
                    <a:pt x="554" y="223"/>
                  </a:lnTo>
                  <a:lnTo>
                    <a:pt x="560" y="230"/>
                  </a:lnTo>
                  <a:lnTo>
                    <a:pt x="567" y="230"/>
                  </a:lnTo>
                  <a:lnTo>
                    <a:pt x="574" y="230"/>
                  </a:lnTo>
                  <a:lnTo>
                    <a:pt x="581" y="237"/>
                  </a:lnTo>
                  <a:lnTo>
                    <a:pt x="587" y="237"/>
                  </a:lnTo>
                  <a:lnTo>
                    <a:pt x="594" y="237"/>
                  </a:lnTo>
                  <a:lnTo>
                    <a:pt x="601" y="243"/>
                  </a:lnTo>
                  <a:lnTo>
                    <a:pt x="608" y="243"/>
                  </a:lnTo>
                  <a:lnTo>
                    <a:pt x="614" y="243"/>
                  </a:lnTo>
                  <a:lnTo>
                    <a:pt x="621" y="250"/>
                  </a:lnTo>
                  <a:lnTo>
                    <a:pt x="628" y="250"/>
                  </a:lnTo>
                  <a:lnTo>
                    <a:pt x="635" y="250"/>
                  </a:lnTo>
                  <a:lnTo>
                    <a:pt x="641" y="257"/>
                  </a:lnTo>
                  <a:lnTo>
                    <a:pt x="648" y="257"/>
                  </a:lnTo>
                  <a:lnTo>
                    <a:pt x="655" y="257"/>
                  </a:lnTo>
                  <a:lnTo>
                    <a:pt x="662" y="264"/>
                  </a:lnTo>
                  <a:lnTo>
                    <a:pt x="668" y="264"/>
                  </a:lnTo>
                  <a:lnTo>
                    <a:pt x="675" y="264"/>
                  </a:lnTo>
                  <a:lnTo>
                    <a:pt x="682" y="270"/>
                  </a:lnTo>
                  <a:lnTo>
                    <a:pt x="689" y="270"/>
                  </a:lnTo>
                  <a:lnTo>
                    <a:pt x="695" y="270"/>
                  </a:lnTo>
                  <a:lnTo>
                    <a:pt x="702" y="270"/>
                  </a:lnTo>
                  <a:lnTo>
                    <a:pt x="709" y="277"/>
                  </a:lnTo>
                  <a:lnTo>
                    <a:pt x="716" y="277"/>
                  </a:lnTo>
                  <a:lnTo>
                    <a:pt x="722" y="277"/>
                  </a:lnTo>
                  <a:lnTo>
                    <a:pt x="729" y="284"/>
                  </a:lnTo>
                  <a:lnTo>
                    <a:pt x="736" y="284"/>
                  </a:lnTo>
                  <a:lnTo>
                    <a:pt x="743" y="284"/>
                  </a:lnTo>
                  <a:lnTo>
                    <a:pt x="749" y="291"/>
                  </a:lnTo>
                  <a:lnTo>
                    <a:pt x="756" y="291"/>
                  </a:lnTo>
                  <a:lnTo>
                    <a:pt x="763" y="291"/>
                  </a:lnTo>
                  <a:lnTo>
                    <a:pt x="770" y="291"/>
                  </a:lnTo>
                  <a:lnTo>
                    <a:pt x="776" y="297"/>
                  </a:lnTo>
                  <a:lnTo>
                    <a:pt x="783" y="297"/>
                  </a:lnTo>
                  <a:lnTo>
                    <a:pt x="790" y="297"/>
                  </a:lnTo>
                  <a:lnTo>
                    <a:pt x="797" y="304"/>
                  </a:lnTo>
                  <a:lnTo>
                    <a:pt x="803" y="304"/>
                  </a:lnTo>
                  <a:lnTo>
                    <a:pt x="810" y="304"/>
                  </a:lnTo>
                  <a:lnTo>
                    <a:pt x="817" y="311"/>
                  </a:lnTo>
                  <a:lnTo>
                    <a:pt x="824" y="311"/>
                  </a:lnTo>
                  <a:lnTo>
                    <a:pt x="830" y="311"/>
                  </a:lnTo>
                  <a:lnTo>
                    <a:pt x="837" y="311"/>
                  </a:lnTo>
                  <a:lnTo>
                    <a:pt x="844" y="318"/>
                  </a:lnTo>
                  <a:lnTo>
                    <a:pt x="851" y="318"/>
                  </a:lnTo>
                  <a:lnTo>
                    <a:pt x="858" y="318"/>
                  </a:lnTo>
                  <a:lnTo>
                    <a:pt x="864" y="324"/>
                  </a:lnTo>
                  <a:lnTo>
                    <a:pt x="871" y="324"/>
                  </a:lnTo>
                  <a:lnTo>
                    <a:pt x="878" y="324"/>
                  </a:lnTo>
                  <a:lnTo>
                    <a:pt x="885" y="324"/>
                  </a:lnTo>
                  <a:lnTo>
                    <a:pt x="891" y="331"/>
                  </a:lnTo>
                  <a:lnTo>
                    <a:pt x="898" y="331"/>
                  </a:lnTo>
                  <a:lnTo>
                    <a:pt x="905" y="331"/>
                  </a:lnTo>
                  <a:lnTo>
                    <a:pt x="912" y="331"/>
                  </a:lnTo>
                  <a:lnTo>
                    <a:pt x="918" y="338"/>
                  </a:lnTo>
                  <a:lnTo>
                    <a:pt x="925" y="338"/>
                  </a:lnTo>
                  <a:lnTo>
                    <a:pt x="932" y="338"/>
                  </a:lnTo>
                  <a:lnTo>
                    <a:pt x="939" y="345"/>
                  </a:lnTo>
                  <a:lnTo>
                    <a:pt x="945" y="345"/>
                  </a:lnTo>
                  <a:lnTo>
                    <a:pt x="952" y="345"/>
                  </a:lnTo>
                  <a:lnTo>
                    <a:pt x="959" y="345"/>
                  </a:lnTo>
                  <a:lnTo>
                    <a:pt x="966" y="351"/>
                  </a:lnTo>
                  <a:lnTo>
                    <a:pt x="972" y="351"/>
                  </a:lnTo>
                  <a:lnTo>
                    <a:pt x="979" y="351"/>
                  </a:lnTo>
                  <a:lnTo>
                    <a:pt x="986" y="351"/>
                  </a:lnTo>
                  <a:lnTo>
                    <a:pt x="993" y="358"/>
                  </a:lnTo>
                  <a:lnTo>
                    <a:pt x="999" y="358"/>
                  </a:lnTo>
                  <a:lnTo>
                    <a:pt x="1006" y="358"/>
                  </a:lnTo>
                  <a:lnTo>
                    <a:pt x="1013" y="358"/>
                  </a:lnTo>
                  <a:lnTo>
                    <a:pt x="1020" y="365"/>
                  </a:lnTo>
                  <a:lnTo>
                    <a:pt x="1026" y="365"/>
                  </a:lnTo>
                  <a:lnTo>
                    <a:pt x="1033" y="365"/>
                  </a:lnTo>
                  <a:lnTo>
                    <a:pt x="1040" y="365"/>
                  </a:lnTo>
                  <a:lnTo>
                    <a:pt x="1047" y="372"/>
                  </a:lnTo>
                  <a:lnTo>
                    <a:pt x="1053" y="372"/>
                  </a:lnTo>
                  <a:lnTo>
                    <a:pt x="1060" y="372"/>
                  </a:lnTo>
                  <a:lnTo>
                    <a:pt x="1067" y="378"/>
                  </a:lnTo>
                  <a:lnTo>
                    <a:pt x="1074" y="378"/>
                  </a:lnTo>
                  <a:lnTo>
                    <a:pt x="1080" y="378"/>
                  </a:lnTo>
                  <a:lnTo>
                    <a:pt x="1087" y="378"/>
                  </a:lnTo>
                  <a:lnTo>
                    <a:pt x="1094" y="385"/>
                  </a:lnTo>
                  <a:lnTo>
                    <a:pt x="1101" y="385"/>
                  </a:lnTo>
                  <a:lnTo>
                    <a:pt x="1107" y="385"/>
                  </a:lnTo>
                  <a:lnTo>
                    <a:pt x="1114" y="385"/>
                  </a:lnTo>
                  <a:lnTo>
                    <a:pt x="1121" y="392"/>
                  </a:lnTo>
                  <a:lnTo>
                    <a:pt x="1128" y="392"/>
                  </a:lnTo>
                  <a:lnTo>
                    <a:pt x="1134" y="392"/>
                  </a:lnTo>
                  <a:lnTo>
                    <a:pt x="1141" y="392"/>
                  </a:lnTo>
                  <a:lnTo>
                    <a:pt x="1148" y="399"/>
                  </a:lnTo>
                  <a:lnTo>
                    <a:pt x="1155" y="399"/>
                  </a:lnTo>
                  <a:lnTo>
                    <a:pt x="1161" y="399"/>
                  </a:lnTo>
                  <a:lnTo>
                    <a:pt x="1168" y="399"/>
                  </a:lnTo>
                  <a:lnTo>
                    <a:pt x="1175" y="405"/>
                  </a:lnTo>
                  <a:lnTo>
                    <a:pt x="1182" y="405"/>
                  </a:lnTo>
                  <a:lnTo>
                    <a:pt x="1188" y="405"/>
                  </a:lnTo>
                  <a:lnTo>
                    <a:pt x="1195" y="405"/>
                  </a:lnTo>
                  <a:lnTo>
                    <a:pt x="1202" y="405"/>
                  </a:lnTo>
                  <a:lnTo>
                    <a:pt x="1209" y="412"/>
                  </a:lnTo>
                  <a:lnTo>
                    <a:pt x="1215" y="412"/>
                  </a:lnTo>
                  <a:lnTo>
                    <a:pt x="1222" y="412"/>
                  </a:lnTo>
                  <a:lnTo>
                    <a:pt x="1229" y="412"/>
                  </a:lnTo>
                  <a:lnTo>
                    <a:pt x="1236" y="419"/>
                  </a:lnTo>
                  <a:lnTo>
                    <a:pt x="1242" y="419"/>
                  </a:lnTo>
                  <a:lnTo>
                    <a:pt x="1249" y="419"/>
                  </a:lnTo>
                  <a:lnTo>
                    <a:pt x="1256" y="419"/>
                  </a:lnTo>
                  <a:lnTo>
                    <a:pt x="1263" y="426"/>
                  </a:lnTo>
                  <a:lnTo>
                    <a:pt x="1269" y="426"/>
                  </a:lnTo>
                  <a:lnTo>
                    <a:pt x="1276" y="426"/>
                  </a:lnTo>
                  <a:lnTo>
                    <a:pt x="1283" y="426"/>
                  </a:lnTo>
                  <a:lnTo>
                    <a:pt x="1290" y="426"/>
                  </a:lnTo>
                  <a:lnTo>
                    <a:pt x="1296" y="432"/>
                  </a:lnTo>
                  <a:lnTo>
                    <a:pt x="1303" y="432"/>
                  </a:lnTo>
                  <a:lnTo>
                    <a:pt x="1310" y="432"/>
                  </a:lnTo>
                  <a:lnTo>
                    <a:pt x="1317" y="432"/>
                  </a:lnTo>
                  <a:lnTo>
                    <a:pt x="1323" y="439"/>
                  </a:lnTo>
                  <a:lnTo>
                    <a:pt x="1330" y="439"/>
                  </a:lnTo>
                  <a:lnTo>
                    <a:pt x="1337" y="439"/>
                  </a:lnTo>
                  <a:lnTo>
                    <a:pt x="1344" y="439"/>
                  </a:lnTo>
                  <a:lnTo>
                    <a:pt x="1350" y="439"/>
                  </a:lnTo>
                  <a:lnTo>
                    <a:pt x="1357" y="446"/>
                  </a:lnTo>
                  <a:lnTo>
                    <a:pt x="1364" y="446"/>
                  </a:lnTo>
                  <a:lnTo>
                    <a:pt x="1371" y="446"/>
                  </a:lnTo>
                  <a:lnTo>
                    <a:pt x="1377" y="446"/>
                  </a:lnTo>
                  <a:lnTo>
                    <a:pt x="1384" y="446"/>
                  </a:lnTo>
                  <a:lnTo>
                    <a:pt x="1391" y="453"/>
                  </a:lnTo>
                  <a:lnTo>
                    <a:pt x="1398" y="453"/>
                  </a:lnTo>
                  <a:lnTo>
                    <a:pt x="1404" y="453"/>
                  </a:lnTo>
                  <a:lnTo>
                    <a:pt x="1411" y="453"/>
                  </a:lnTo>
                  <a:lnTo>
                    <a:pt x="1418" y="453"/>
                  </a:lnTo>
                  <a:lnTo>
                    <a:pt x="1425" y="459"/>
                  </a:lnTo>
                  <a:lnTo>
                    <a:pt x="1431" y="459"/>
                  </a:lnTo>
                  <a:lnTo>
                    <a:pt x="1438" y="459"/>
                  </a:lnTo>
                  <a:lnTo>
                    <a:pt x="1445" y="459"/>
                  </a:lnTo>
                  <a:lnTo>
                    <a:pt x="1452" y="466"/>
                  </a:lnTo>
                  <a:lnTo>
                    <a:pt x="1458" y="466"/>
                  </a:lnTo>
                  <a:lnTo>
                    <a:pt x="1465" y="466"/>
                  </a:lnTo>
                  <a:lnTo>
                    <a:pt x="1472" y="466"/>
                  </a:lnTo>
                  <a:lnTo>
                    <a:pt x="1479" y="466"/>
                  </a:lnTo>
                  <a:lnTo>
                    <a:pt x="1485" y="473"/>
                  </a:lnTo>
                  <a:lnTo>
                    <a:pt x="1492" y="473"/>
                  </a:lnTo>
                  <a:lnTo>
                    <a:pt x="1499" y="473"/>
                  </a:lnTo>
                  <a:lnTo>
                    <a:pt x="1506" y="473"/>
                  </a:lnTo>
                  <a:lnTo>
                    <a:pt x="1512" y="473"/>
                  </a:lnTo>
                  <a:lnTo>
                    <a:pt x="1519" y="480"/>
                  </a:lnTo>
                  <a:lnTo>
                    <a:pt x="1526" y="480"/>
                  </a:lnTo>
                  <a:lnTo>
                    <a:pt x="1533" y="480"/>
                  </a:lnTo>
                  <a:lnTo>
                    <a:pt x="1539" y="480"/>
                  </a:lnTo>
                  <a:lnTo>
                    <a:pt x="1546" y="480"/>
                  </a:lnTo>
                  <a:lnTo>
                    <a:pt x="1553" y="486"/>
                  </a:lnTo>
                  <a:lnTo>
                    <a:pt x="1560" y="486"/>
                  </a:lnTo>
                  <a:lnTo>
                    <a:pt x="1566" y="486"/>
                  </a:lnTo>
                  <a:lnTo>
                    <a:pt x="1573" y="486"/>
                  </a:lnTo>
                  <a:lnTo>
                    <a:pt x="1580" y="486"/>
                  </a:lnTo>
                  <a:lnTo>
                    <a:pt x="1587" y="486"/>
                  </a:lnTo>
                  <a:lnTo>
                    <a:pt x="1593" y="493"/>
                  </a:lnTo>
                  <a:lnTo>
                    <a:pt x="1600" y="493"/>
                  </a:lnTo>
                  <a:lnTo>
                    <a:pt x="1607" y="493"/>
                  </a:lnTo>
                  <a:lnTo>
                    <a:pt x="1614" y="493"/>
                  </a:lnTo>
                  <a:lnTo>
                    <a:pt x="1620" y="493"/>
                  </a:lnTo>
                  <a:lnTo>
                    <a:pt x="1627" y="500"/>
                  </a:lnTo>
                  <a:lnTo>
                    <a:pt x="1634" y="500"/>
                  </a:lnTo>
                  <a:lnTo>
                    <a:pt x="1641" y="500"/>
                  </a:lnTo>
                  <a:lnTo>
                    <a:pt x="1647" y="500"/>
                  </a:lnTo>
                  <a:lnTo>
                    <a:pt x="1654" y="500"/>
                  </a:lnTo>
                  <a:lnTo>
                    <a:pt x="1661" y="507"/>
                  </a:lnTo>
                  <a:lnTo>
                    <a:pt x="1668" y="507"/>
                  </a:lnTo>
                  <a:lnTo>
                    <a:pt x="1674" y="507"/>
                  </a:lnTo>
                  <a:lnTo>
                    <a:pt x="1681" y="507"/>
                  </a:lnTo>
                  <a:lnTo>
                    <a:pt x="1688" y="507"/>
                  </a:lnTo>
                  <a:lnTo>
                    <a:pt x="1695" y="513"/>
                  </a:lnTo>
                  <a:lnTo>
                    <a:pt x="1701" y="513"/>
                  </a:lnTo>
                  <a:lnTo>
                    <a:pt x="1708" y="513"/>
                  </a:lnTo>
                  <a:lnTo>
                    <a:pt x="1715" y="513"/>
                  </a:lnTo>
                  <a:lnTo>
                    <a:pt x="1722" y="513"/>
                  </a:lnTo>
                  <a:lnTo>
                    <a:pt x="1728" y="513"/>
                  </a:lnTo>
                  <a:lnTo>
                    <a:pt x="1735" y="520"/>
                  </a:lnTo>
                  <a:lnTo>
                    <a:pt x="1742" y="520"/>
                  </a:lnTo>
                  <a:lnTo>
                    <a:pt x="1749" y="520"/>
                  </a:lnTo>
                  <a:lnTo>
                    <a:pt x="1755" y="520"/>
                  </a:lnTo>
                  <a:lnTo>
                    <a:pt x="1762" y="520"/>
                  </a:lnTo>
                  <a:lnTo>
                    <a:pt x="1769" y="527"/>
                  </a:lnTo>
                  <a:lnTo>
                    <a:pt x="1776" y="527"/>
                  </a:lnTo>
                  <a:lnTo>
                    <a:pt x="1782" y="527"/>
                  </a:lnTo>
                  <a:lnTo>
                    <a:pt x="1789" y="527"/>
                  </a:lnTo>
                  <a:lnTo>
                    <a:pt x="1796" y="527"/>
                  </a:lnTo>
                  <a:lnTo>
                    <a:pt x="1803" y="527"/>
                  </a:lnTo>
                  <a:lnTo>
                    <a:pt x="1809" y="534"/>
                  </a:lnTo>
                  <a:lnTo>
                    <a:pt x="1816" y="534"/>
                  </a:lnTo>
                  <a:lnTo>
                    <a:pt x="1823" y="534"/>
                  </a:lnTo>
                  <a:lnTo>
                    <a:pt x="1830" y="534"/>
                  </a:lnTo>
                  <a:lnTo>
                    <a:pt x="1836" y="534"/>
                  </a:lnTo>
                  <a:lnTo>
                    <a:pt x="1843" y="540"/>
                  </a:lnTo>
                  <a:lnTo>
                    <a:pt x="1850" y="540"/>
                  </a:lnTo>
                  <a:lnTo>
                    <a:pt x="1857" y="540"/>
                  </a:lnTo>
                  <a:lnTo>
                    <a:pt x="1863" y="540"/>
                  </a:lnTo>
                  <a:lnTo>
                    <a:pt x="1870" y="540"/>
                  </a:lnTo>
                  <a:lnTo>
                    <a:pt x="1877" y="540"/>
                  </a:lnTo>
                  <a:lnTo>
                    <a:pt x="1884" y="547"/>
                  </a:lnTo>
                  <a:lnTo>
                    <a:pt x="1890" y="547"/>
                  </a:lnTo>
                  <a:lnTo>
                    <a:pt x="1897" y="547"/>
                  </a:lnTo>
                  <a:lnTo>
                    <a:pt x="1904" y="547"/>
                  </a:lnTo>
                  <a:lnTo>
                    <a:pt x="1911" y="547"/>
                  </a:lnTo>
                  <a:lnTo>
                    <a:pt x="1917" y="547"/>
                  </a:lnTo>
                  <a:lnTo>
                    <a:pt x="1924" y="554"/>
                  </a:lnTo>
                  <a:lnTo>
                    <a:pt x="1931" y="554"/>
                  </a:lnTo>
                  <a:lnTo>
                    <a:pt x="1938" y="554"/>
                  </a:lnTo>
                  <a:lnTo>
                    <a:pt x="1944" y="554"/>
                  </a:lnTo>
                  <a:lnTo>
                    <a:pt x="1951" y="554"/>
                  </a:lnTo>
                  <a:lnTo>
                    <a:pt x="1958" y="554"/>
                  </a:lnTo>
                  <a:lnTo>
                    <a:pt x="1965" y="561"/>
                  </a:lnTo>
                  <a:lnTo>
                    <a:pt x="1971" y="561"/>
                  </a:lnTo>
                  <a:lnTo>
                    <a:pt x="1978" y="561"/>
                  </a:lnTo>
                  <a:lnTo>
                    <a:pt x="1985" y="561"/>
                  </a:lnTo>
                  <a:lnTo>
                    <a:pt x="1992" y="561"/>
                  </a:lnTo>
                  <a:lnTo>
                    <a:pt x="1998" y="561"/>
                  </a:lnTo>
                  <a:lnTo>
                    <a:pt x="2005" y="567"/>
                  </a:lnTo>
                  <a:lnTo>
                    <a:pt x="2012" y="567"/>
                  </a:lnTo>
                  <a:lnTo>
                    <a:pt x="2019" y="567"/>
                  </a:lnTo>
                  <a:lnTo>
                    <a:pt x="2025" y="567"/>
                  </a:lnTo>
                  <a:lnTo>
                    <a:pt x="2032" y="567"/>
                  </a:lnTo>
                  <a:lnTo>
                    <a:pt x="2039" y="567"/>
                  </a:lnTo>
                  <a:lnTo>
                    <a:pt x="2046" y="574"/>
                  </a:lnTo>
                  <a:lnTo>
                    <a:pt x="2052" y="574"/>
                  </a:lnTo>
                  <a:lnTo>
                    <a:pt x="2059" y="574"/>
                  </a:lnTo>
                  <a:lnTo>
                    <a:pt x="2066" y="574"/>
                  </a:lnTo>
                  <a:lnTo>
                    <a:pt x="2073" y="574"/>
                  </a:lnTo>
                  <a:lnTo>
                    <a:pt x="2079" y="574"/>
                  </a:lnTo>
                  <a:lnTo>
                    <a:pt x="2086" y="581"/>
                  </a:lnTo>
                  <a:lnTo>
                    <a:pt x="2093" y="581"/>
                  </a:lnTo>
                  <a:lnTo>
                    <a:pt x="2100" y="581"/>
                  </a:lnTo>
                  <a:lnTo>
                    <a:pt x="2106" y="581"/>
                  </a:lnTo>
                  <a:lnTo>
                    <a:pt x="2113" y="581"/>
                  </a:lnTo>
                  <a:lnTo>
                    <a:pt x="2120" y="581"/>
                  </a:lnTo>
                  <a:lnTo>
                    <a:pt x="2127" y="588"/>
                  </a:lnTo>
                  <a:lnTo>
                    <a:pt x="2134" y="588"/>
                  </a:lnTo>
                  <a:lnTo>
                    <a:pt x="2140" y="588"/>
                  </a:lnTo>
                  <a:lnTo>
                    <a:pt x="2147" y="588"/>
                  </a:lnTo>
                  <a:lnTo>
                    <a:pt x="2154" y="588"/>
                  </a:lnTo>
                  <a:lnTo>
                    <a:pt x="2161" y="594"/>
                  </a:lnTo>
                  <a:lnTo>
                    <a:pt x="2167" y="594"/>
                  </a:lnTo>
                  <a:lnTo>
                    <a:pt x="2174" y="594"/>
                  </a:lnTo>
                  <a:lnTo>
                    <a:pt x="2181" y="594"/>
                  </a:lnTo>
                  <a:lnTo>
                    <a:pt x="2188" y="594"/>
                  </a:lnTo>
                  <a:lnTo>
                    <a:pt x="2194" y="594"/>
                  </a:lnTo>
                  <a:lnTo>
                    <a:pt x="2201" y="601"/>
                  </a:lnTo>
                  <a:lnTo>
                    <a:pt x="2208" y="601"/>
                  </a:lnTo>
                  <a:lnTo>
                    <a:pt x="2215" y="601"/>
                  </a:lnTo>
                  <a:lnTo>
                    <a:pt x="2221" y="601"/>
                  </a:lnTo>
                  <a:lnTo>
                    <a:pt x="2228" y="601"/>
                  </a:lnTo>
                  <a:lnTo>
                    <a:pt x="2235" y="601"/>
                  </a:lnTo>
                  <a:lnTo>
                    <a:pt x="2242" y="601"/>
                  </a:lnTo>
                  <a:lnTo>
                    <a:pt x="2248" y="608"/>
                  </a:lnTo>
                  <a:lnTo>
                    <a:pt x="2255" y="608"/>
                  </a:lnTo>
                  <a:lnTo>
                    <a:pt x="2262" y="608"/>
                  </a:lnTo>
                  <a:lnTo>
                    <a:pt x="2269" y="608"/>
                  </a:lnTo>
                  <a:lnTo>
                    <a:pt x="2275" y="608"/>
                  </a:lnTo>
                  <a:lnTo>
                    <a:pt x="2282" y="608"/>
                  </a:lnTo>
                  <a:lnTo>
                    <a:pt x="2289" y="615"/>
                  </a:lnTo>
                  <a:lnTo>
                    <a:pt x="2296" y="615"/>
                  </a:lnTo>
                  <a:lnTo>
                    <a:pt x="2302" y="615"/>
                  </a:lnTo>
                  <a:lnTo>
                    <a:pt x="2309" y="615"/>
                  </a:lnTo>
                  <a:lnTo>
                    <a:pt x="2316" y="615"/>
                  </a:lnTo>
                  <a:lnTo>
                    <a:pt x="2323" y="615"/>
                  </a:lnTo>
                  <a:lnTo>
                    <a:pt x="2329" y="615"/>
                  </a:lnTo>
                  <a:lnTo>
                    <a:pt x="2336" y="621"/>
                  </a:lnTo>
                  <a:lnTo>
                    <a:pt x="2343" y="621"/>
                  </a:lnTo>
                  <a:lnTo>
                    <a:pt x="2350" y="621"/>
                  </a:lnTo>
                  <a:lnTo>
                    <a:pt x="2356" y="621"/>
                  </a:lnTo>
                  <a:lnTo>
                    <a:pt x="2363" y="621"/>
                  </a:lnTo>
                  <a:lnTo>
                    <a:pt x="2370" y="621"/>
                  </a:lnTo>
                  <a:lnTo>
                    <a:pt x="2377" y="628"/>
                  </a:lnTo>
                  <a:lnTo>
                    <a:pt x="2383" y="628"/>
                  </a:lnTo>
                  <a:lnTo>
                    <a:pt x="2390" y="628"/>
                  </a:lnTo>
                  <a:lnTo>
                    <a:pt x="2397" y="628"/>
                  </a:lnTo>
                  <a:lnTo>
                    <a:pt x="2404" y="628"/>
                  </a:lnTo>
                  <a:lnTo>
                    <a:pt x="2410" y="628"/>
                  </a:lnTo>
                  <a:lnTo>
                    <a:pt x="2417" y="628"/>
                  </a:lnTo>
                  <a:lnTo>
                    <a:pt x="2424" y="635"/>
                  </a:lnTo>
                  <a:lnTo>
                    <a:pt x="2431" y="635"/>
                  </a:lnTo>
                  <a:lnTo>
                    <a:pt x="2437" y="635"/>
                  </a:lnTo>
                  <a:lnTo>
                    <a:pt x="2444" y="635"/>
                  </a:lnTo>
                  <a:lnTo>
                    <a:pt x="2451" y="635"/>
                  </a:lnTo>
                  <a:lnTo>
                    <a:pt x="2458" y="635"/>
                  </a:lnTo>
                  <a:lnTo>
                    <a:pt x="2464" y="635"/>
                  </a:lnTo>
                  <a:lnTo>
                    <a:pt x="2471" y="642"/>
                  </a:lnTo>
                  <a:lnTo>
                    <a:pt x="2478" y="642"/>
                  </a:lnTo>
                  <a:lnTo>
                    <a:pt x="2485" y="642"/>
                  </a:lnTo>
                  <a:lnTo>
                    <a:pt x="2491" y="642"/>
                  </a:lnTo>
                  <a:lnTo>
                    <a:pt x="2498" y="642"/>
                  </a:lnTo>
                  <a:lnTo>
                    <a:pt x="2505" y="642"/>
                  </a:lnTo>
                  <a:lnTo>
                    <a:pt x="2512" y="648"/>
                  </a:lnTo>
                  <a:lnTo>
                    <a:pt x="2518" y="648"/>
                  </a:lnTo>
                  <a:lnTo>
                    <a:pt x="2525" y="648"/>
                  </a:lnTo>
                  <a:lnTo>
                    <a:pt x="2532" y="648"/>
                  </a:lnTo>
                  <a:lnTo>
                    <a:pt x="2539" y="648"/>
                  </a:lnTo>
                  <a:lnTo>
                    <a:pt x="2545" y="648"/>
                  </a:lnTo>
                  <a:lnTo>
                    <a:pt x="2552" y="648"/>
                  </a:lnTo>
                  <a:lnTo>
                    <a:pt x="2559" y="655"/>
                  </a:lnTo>
                  <a:lnTo>
                    <a:pt x="2566" y="655"/>
                  </a:lnTo>
                  <a:lnTo>
                    <a:pt x="2572" y="655"/>
                  </a:lnTo>
                  <a:lnTo>
                    <a:pt x="2579" y="655"/>
                  </a:lnTo>
                  <a:lnTo>
                    <a:pt x="2586" y="655"/>
                  </a:lnTo>
                  <a:lnTo>
                    <a:pt x="2593" y="655"/>
                  </a:lnTo>
                  <a:lnTo>
                    <a:pt x="2599" y="655"/>
                  </a:lnTo>
                  <a:lnTo>
                    <a:pt x="2606" y="662"/>
                  </a:lnTo>
                  <a:lnTo>
                    <a:pt x="2613" y="662"/>
                  </a:lnTo>
                  <a:lnTo>
                    <a:pt x="2620" y="662"/>
                  </a:lnTo>
                  <a:lnTo>
                    <a:pt x="2626" y="662"/>
                  </a:lnTo>
                  <a:lnTo>
                    <a:pt x="2633" y="662"/>
                  </a:lnTo>
                  <a:lnTo>
                    <a:pt x="2640" y="662"/>
                  </a:lnTo>
                  <a:lnTo>
                    <a:pt x="2647" y="662"/>
                  </a:lnTo>
                  <a:lnTo>
                    <a:pt x="2653" y="669"/>
                  </a:lnTo>
                  <a:lnTo>
                    <a:pt x="2660" y="669"/>
                  </a:lnTo>
                  <a:lnTo>
                    <a:pt x="2667" y="669"/>
                  </a:lnTo>
                  <a:lnTo>
                    <a:pt x="2674" y="669"/>
                  </a:lnTo>
                  <a:lnTo>
                    <a:pt x="2680" y="669"/>
                  </a:lnTo>
                  <a:lnTo>
                    <a:pt x="2687" y="669"/>
                  </a:lnTo>
                  <a:lnTo>
                    <a:pt x="2694" y="669"/>
                  </a:lnTo>
                  <a:lnTo>
                    <a:pt x="2701" y="675"/>
                  </a:lnTo>
                  <a:lnTo>
                    <a:pt x="2707" y="675"/>
                  </a:lnTo>
                  <a:lnTo>
                    <a:pt x="2714" y="675"/>
                  </a:lnTo>
                  <a:lnTo>
                    <a:pt x="2721" y="675"/>
                  </a:lnTo>
                  <a:lnTo>
                    <a:pt x="2728" y="675"/>
                  </a:lnTo>
                  <a:lnTo>
                    <a:pt x="2734" y="675"/>
                  </a:lnTo>
                  <a:lnTo>
                    <a:pt x="2741" y="675"/>
                  </a:lnTo>
                  <a:lnTo>
                    <a:pt x="2748" y="682"/>
                  </a:lnTo>
                  <a:lnTo>
                    <a:pt x="2755" y="682"/>
                  </a:lnTo>
                  <a:lnTo>
                    <a:pt x="2761" y="682"/>
                  </a:lnTo>
                  <a:lnTo>
                    <a:pt x="2768" y="682"/>
                  </a:lnTo>
                  <a:lnTo>
                    <a:pt x="2775" y="682"/>
                  </a:lnTo>
                  <a:lnTo>
                    <a:pt x="2782" y="682"/>
                  </a:lnTo>
                  <a:lnTo>
                    <a:pt x="2788" y="682"/>
                  </a:lnTo>
                  <a:lnTo>
                    <a:pt x="2795" y="689"/>
                  </a:lnTo>
                  <a:lnTo>
                    <a:pt x="2802" y="689"/>
                  </a:lnTo>
                  <a:lnTo>
                    <a:pt x="2809" y="689"/>
                  </a:lnTo>
                  <a:lnTo>
                    <a:pt x="2815" y="689"/>
                  </a:lnTo>
                  <a:lnTo>
                    <a:pt x="2822" y="689"/>
                  </a:lnTo>
                  <a:lnTo>
                    <a:pt x="2829" y="689"/>
                  </a:lnTo>
                  <a:lnTo>
                    <a:pt x="2836" y="689"/>
                  </a:lnTo>
                  <a:lnTo>
                    <a:pt x="2842" y="689"/>
                  </a:lnTo>
                  <a:lnTo>
                    <a:pt x="2849" y="696"/>
                  </a:lnTo>
                  <a:lnTo>
                    <a:pt x="2856" y="696"/>
                  </a:lnTo>
                  <a:lnTo>
                    <a:pt x="2863" y="696"/>
                  </a:lnTo>
                  <a:lnTo>
                    <a:pt x="2869" y="696"/>
                  </a:lnTo>
                  <a:lnTo>
                    <a:pt x="2876" y="696"/>
                  </a:lnTo>
                  <a:lnTo>
                    <a:pt x="2883" y="696"/>
                  </a:lnTo>
                  <a:lnTo>
                    <a:pt x="2890" y="696"/>
                  </a:lnTo>
                  <a:lnTo>
                    <a:pt x="2896" y="702"/>
                  </a:lnTo>
                  <a:lnTo>
                    <a:pt x="2903" y="702"/>
                  </a:lnTo>
                  <a:lnTo>
                    <a:pt x="2910" y="702"/>
                  </a:lnTo>
                  <a:lnTo>
                    <a:pt x="2917" y="702"/>
                  </a:lnTo>
                  <a:lnTo>
                    <a:pt x="2923" y="702"/>
                  </a:lnTo>
                  <a:lnTo>
                    <a:pt x="2930" y="702"/>
                  </a:lnTo>
                  <a:lnTo>
                    <a:pt x="2937" y="702"/>
                  </a:lnTo>
                  <a:lnTo>
                    <a:pt x="2944" y="709"/>
                  </a:lnTo>
                  <a:lnTo>
                    <a:pt x="2950" y="709"/>
                  </a:lnTo>
                  <a:lnTo>
                    <a:pt x="2957" y="709"/>
                  </a:lnTo>
                  <a:lnTo>
                    <a:pt x="2964" y="709"/>
                  </a:lnTo>
                  <a:lnTo>
                    <a:pt x="2971" y="709"/>
                  </a:lnTo>
                  <a:lnTo>
                    <a:pt x="2977" y="709"/>
                  </a:lnTo>
                  <a:lnTo>
                    <a:pt x="2984" y="709"/>
                  </a:lnTo>
                  <a:lnTo>
                    <a:pt x="2991" y="709"/>
                  </a:lnTo>
                  <a:lnTo>
                    <a:pt x="2998" y="716"/>
                  </a:lnTo>
                  <a:lnTo>
                    <a:pt x="3004" y="716"/>
                  </a:lnTo>
                  <a:lnTo>
                    <a:pt x="3011" y="716"/>
                  </a:lnTo>
                  <a:lnTo>
                    <a:pt x="3018" y="716"/>
                  </a:lnTo>
                  <a:lnTo>
                    <a:pt x="3025" y="716"/>
                  </a:lnTo>
                  <a:lnTo>
                    <a:pt x="3031" y="716"/>
                  </a:lnTo>
                  <a:lnTo>
                    <a:pt x="3038" y="716"/>
                  </a:lnTo>
                  <a:lnTo>
                    <a:pt x="3045" y="723"/>
                  </a:lnTo>
                  <a:lnTo>
                    <a:pt x="3052" y="723"/>
                  </a:lnTo>
                  <a:lnTo>
                    <a:pt x="3058" y="723"/>
                  </a:lnTo>
                  <a:lnTo>
                    <a:pt x="3065" y="723"/>
                  </a:lnTo>
                  <a:lnTo>
                    <a:pt x="3072" y="723"/>
                  </a:lnTo>
                  <a:lnTo>
                    <a:pt x="3079" y="723"/>
                  </a:lnTo>
                  <a:lnTo>
                    <a:pt x="3085" y="723"/>
                  </a:lnTo>
                  <a:lnTo>
                    <a:pt x="3092" y="723"/>
                  </a:lnTo>
                  <a:lnTo>
                    <a:pt x="3099" y="729"/>
                  </a:lnTo>
                  <a:lnTo>
                    <a:pt x="3106" y="729"/>
                  </a:lnTo>
                  <a:lnTo>
                    <a:pt x="3112" y="729"/>
                  </a:lnTo>
                  <a:lnTo>
                    <a:pt x="3119" y="729"/>
                  </a:lnTo>
                  <a:lnTo>
                    <a:pt x="3126" y="729"/>
                  </a:lnTo>
                  <a:lnTo>
                    <a:pt x="3133" y="729"/>
                  </a:lnTo>
                  <a:lnTo>
                    <a:pt x="3139" y="729"/>
                  </a:lnTo>
                  <a:lnTo>
                    <a:pt x="3146" y="736"/>
                  </a:lnTo>
                  <a:lnTo>
                    <a:pt x="3153" y="736"/>
                  </a:lnTo>
                  <a:lnTo>
                    <a:pt x="3160" y="736"/>
                  </a:lnTo>
                  <a:lnTo>
                    <a:pt x="3166" y="736"/>
                  </a:lnTo>
                  <a:lnTo>
                    <a:pt x="3173" y="736"/>
                  </a:lnTo>
                  <a:lnTo>
                    <a:pt x="3180" y="736"/>
                  </a:lnTo>
                  <a:lnTo>
                    <a:pt x="3187" y="736"/>
                  </a:lnTo>
                  <a:lnTo>
                    <a:pt x="3193" y="743"/>
                  </a:lnTo>
                  <a:lnTo>
                    <a:pt x="3200" y="743"/>
                  </a:lnTo>
                  <a:lnTo>
                    <a:pt x="3207" y="743"/>
                  </a:lnTo>
                  <a:lnTo>
                    <a:pt x="3220" y="743"/>
                  </a:lnTo>
                </a:path>
              </a:pathLst>
            </a:custGeom>
            <a:noFill/>
            <a:ln w="3810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66650" name="Freeform 75"/>
            <p:cNvSpPr>
              <a:spLocks/>
            </p:cNvSpPr>
            <p:nvPr/>
          </p:nvSpPr>
          <p:spPr bwMode="auto">
            <a:xfrm>
              <a:off x="244" y="1558"/>
              <a:ext cx="2362" cy="867"/>
            </a:xfrm>
            <a:custGeom>
              <a:avLst/>
              <a:gdLst>
                <a:gd name="T0" fmla="*/ 4 w 3056"/>
                <a:gd name="T1" fmla="*/ 4230 h 727"/>
                <a:gd name="T2" fmla="*/ 9 w 3056"/>
                <a:gd name="T3" fmla="*/ 4230 h 727"/>
                <a:gd name="T4" fmla="*/ 14 w 3056"/>
                <a:gd name="T5" fmla="*/ 4230 h 727"/>
                <a:gd name="T6" fmla="*/ 19 w 3056"/>
                <a:gd name="T7" fmla="*/ 4230 h 727"/>
                <a:gd name="T8" fmla="*/ 23 w 3056"/>
                <a:gd name="T9" fmla="*/ 4150 h 727"/>
                <a:gd name="T10" fmla="*/ 27 w 3056"/>
                <a:gd name="T11" fmla="*/ 4045 h 727"/>
                <a:gd name="T12" fmla="*/ 30 w 3056"/>
                <a:gd name="T13" fmla="*/ 3971 h 727"/>
                <a:gd name="T14" fmla="*/ 36 w 3056"/>
                <a:gd name="T15" fmla="*/ 3928 h 727"/>
                <a:gd name="T16" fmla="*/ 39 w 3056"/>
                <a:gd name="T17" fmla="*/ 3895 h 727"/>
                <a:gd name="T18" fmla="*/ 43 w 3056"/>
                <a:gd name="T19" fmla="*/ 3848 h 727"/>
                <a:gd name="T20" fmla="*/ 48 w 3056"/>
                <a:gd name="T21" fmla="*/ 3779 h 727"/>
                <a:gd name="T22" fmla="*/ 52 w 3056"/>
                <a:gd name="T23" fmla="*/ 3699 h 727"/>
                <a:gd name="T24" fmla="*/ 56 w 3056"/>
                <a:gd name="T25" fmla="*/ 3670 h 727"/>
                <a:gd name="T26" fmla="*/ 60 w 3056"/>
                <a:gd name="T27" fmla="*/ 3594 h 727"/>
                <a:gd name="T28" fmla="*/ 64 w 3056"/>
                <a:gd name="T29" fmla="*/ 3479 h 727"/>
                <a:gd name="T30" fmla="*/ 68 w 3056"/>
                <a:gd name="T31" fmla="*/ 3511 h 727"/>
                <a:gd name="T32" fmla="*/ 72 w 3056"/>
                <a:gd name="T33" fmla="*/ 3628 h 727"/>
                <a:gd name="T34" fmla="*/ 76 w 3056"/>
                <a:gd name="T35" fmla="*/ 3628 h 727"/>
                <a:gd name="T36" fmla="*/ 80 w 3056"/>
                <a:gd name="T37" fmla="*/ 3557 h 727"/>
                <a:gd name="T38" fmla="*/ 83 w 3056"/>
                <a:gd name="T39" fmla="*/ 3479 h 727"/>
                <a:gd name="T40" fmla="*/ 88 w 3056"/>
                <a:gd name="T41" fmla="*/ 3362 h 727"/>
                <a:gd name="T42" fmla="*/ 92 w 3056"/>
                <a:gd name="T43" fmla="*/ 3256 h 727"/>
                <a:gd name="T44" fmla="*/ 95 w 3056"/>
                <a:gd name="T45" fmla="*/ 3171 h 727"/>
                <a:gd name="T46" fmla="*/ 100 w 3056"/>
                <a:gd name="T47" fmla="*/ 3102 h 727"/>
                <a:gd name="T48" fmla="*/ 103 w 3056"/>
                <a:gd name="T49" fmla="*/ 2909 h 727"/>
                <a:gd name="T50" fmla="*/ 104 w 3056"/>
                <a:gd name="T51" fmla="*/ 2686 h 727"/>
                <a:gd name="T52" fmla="*/ 107 w 3056"/>
                <a:gd name="T53" fmla="*/ 2501 h 727"/>
                <a:gd name="T54" fmla="*/ 111 w 3056"/>
                <a:gd name="T55" fmla="*/ 2351 h 727"/>
                <a:gd name="T56" fmla="*/ 114 w 3056"/>
                <a:gd name="T57" fmla="*/ 2229 h 727"/>
                <a:gd name="T58" fmla="*/ 118 w 3056"/>
                <a:gd name="T59" fmla="*/ 2120 h 727"/>
                <a:gd name="T60" fmla="*/ 121 w 3056"/>
                <a:gd name="T61" fmla="*/ 1971 h 727"/>
                <a:gd name="T62" fmla="*/ 125 w 3056"/>
                <a:gd name="T63" fmla="*/ 1971 h 727"/>
                <a:gd name="T64" fmla="*/ 128 w 3056"/>
                <a:gd name="T65" fmla="*/ 2151 h 727"/>
                <a:gd name="T66" fmla="*/ 130 w 3056"/>
                <a:gd name="T67" fmla="*/ 2351 h 727"/>
                <a:gd name="T68" fmla="*/ 133 w 3056"/>
                <a:gd name="T69" fmla="*/ 2229 h 727"/>
                <a:gd name="T70" fmla="*/ 135 w 3056"/>
                <a:gd name="T71" fmla="*/ 2080 h 727"/>
                <a:gd name="T72" fmla="*/ 139 w 3056"/>
                <a:gd name="T73" fmla="*/ 2080 h 727"/>
                <a:gd name="T74" fmla="*/ 141 w 3056"/>
                <a:gd name="T75" fmla="*/ 2302 h 727"/>
                <a:gd name="T76" fmla="*/ 143 w 3056"/>
                <a:gd name="T77" fmla="*/ 2501 h 727"/>
                <a:gd name="T78" fmla="*/ 146 w 3056"/>
                <a:gd name="T79" fmla="*/ 2501 h 727"/>
                <a:gd name="T80" fmla="*/ 148 w 3056"/>
                <a:gd name="T81" fmla="*/ 2269 h 727"/>
                <a:gd name="T82" fmla="*/ 151 w 3056"/>
                <a:gd name="T83" fmla="*/ 2000 h 727"/>
                <a:gd name="T84" fmla="*/ 153 w 3056"/>
                <a:gd name="T85" fmla="*/ 1778 h 727"/>
                <a:gd name="T86" fmla="*/ 155 w 3056"/>
                <a:gd name="T87" fmla="*/ 1474 h 727"/>
                <a:gd name="T88" fmla="*/ 157 w 3056"/>
                <a:gd name="T89" fmla="*/ 1138 h 727"/>
                <a:gd name="T90" fmla="*/ 158 w 3056"/>
                <a:gd name="T91" fmla="*/ 836 h 727"/>
                <a:gd name="T92" fmla="*/ 159 w 3056"/>
                <a:gd name="T93" fmla="*/ 534 h 727"/>
                <a:gd name="T94" fmla="*/ 163 w 3056"/>
                <a:gd name="T95" fmla="*/ 413 h 727"/>
                <a:gd name="T96" fmla="*/ 167 w 3056"/>
                <a:gd name="T97" fmla="*/ 302 h 727"/>
                <a:gd name="T98" fmla="*/ 172 w 3056"/>
                <a:gd name="T99" fmla="*/ 229 h 727"/>
                <a:gd name="T100" fmla="*/ 175 w 3056"/>
                <a:gd name="T101" fmla="*/ 149 h 727"/>
                <a:gd name="T102" fmla="*/ 179 w 3056"/>
                <a:gd name="T103" fmla="*/ 76 h 727"/>
                <a:gd name="T104" fmla="*/ 184 w 3056"/>
                <a:gd name="T105" fmla="*/ 42 h 727"/>
                <a:gd name="T106" fmla="*/ 188 w 3056"/>
                <a:gd name="T107" fmla="*/ 0 h 727"/>
                <a:gd name="T108" fmla="*/ 192 w 3056"/>
                <a:gd name="T109" fmla="*/ 0 h 727"/>
                <a:gd name="T110" fmla="*/ 198 w 3056"/>
                <a:gd name="T111" fmla="*/ 0 h 727"/>
                <a:gd name="T112" fmla="*/ 203 w 3056"/>
                <a:gd name="T113" fmla="*/ 1063 h 727"/>
                <a:gd name="T114" fmla="*/ 208 w 3056"/>
                <a:gd name="T115" fmla="*/ 1063 h 727"/>
                <a:gd name="T116" fmla="*/ 213 w 3056"/>
                <a:gd name="T117" fmla="*/ 1063 h 727"/>
                <a:gd name="T118" fmla="*/ 217 w 3056"/>
                <a:gd name="T119" fmla="*/ 1063 h 727"/>
                <a:gd name="T120" fmla="*/ 223 w 3056"/>
                <a:gd name="T121" fmla="*/ 1063 h 727"/>
                <a:gd name="T122" fmla="*/ 227 w 3056"/>
                <a:gd name="T123" fmla="*/ 1063 h 727"/>
                <a:gd name="T124" fmla="*/ 232 w 3056"/>
                <a:gd name="T125" fmla="*/ 1063 h 72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056" h="727">
                  <a:moveTo>
                    <a:pt x="0" y="727"/>
                  </a:moveTo>
                  <a:lnTo>
                    <a:pt x="6" y="727"/>
                  </a:lnTo>
                  <a:lnTo>
                    <a:pt x="12" y="727"/>
                  </a:lnTo>
                  <a:lnTo>
                    <a:pt x="19" y="727"/>
                  </a:lnTo>
                  <a:lnTo>
                    <a:pt x="25" y="727"/>
                  </a:lnTo>
                  <a:lnTo>
                    <a:pt x="32" y="727"/>
                  </a:lnTo>
                  <a:lnTo>
                    <a:pt x="38" y="727"/>
                  </a:lnTo>
                  <a:lnTo>
                    <a:pt x="44" y="727"/>
                  </a:lnTo>
                  <a:lnTo>
                    <a:pt x="51" y="727"/>
                  </a:lnTo>
                  <a:lnTo>
                    <a:pt x="57" y="727"/>
                  </a:lnTo>
                  <a:lnTo>
                    <a:pt x="64" y="727"/>
                  </a:lnTo>
                  <a:lnTo>
                    <a:pt x="70" y="727"/>
                  </a:lnTo>
                  <a:lnTo>
                    <a:pt x="77" y="727"/>
                  </a:lnTo>
                  <a:lnTo>
                    <a:pt x="83" y="727"/>
                  </a:lnTo>
                  <a:lnTo>
                    <a:pt x="89" y="727"/>
                  </a:lnTo>
                  <a:lnTo>
                    <a:pt x="96" y="727"/>
                  </a:lnTo>
                  <a:lnTo>
                    <a:pt x="102" y="727"/>
                  </a:lnTo>
                  <a:lnTo>
                    <a:pt x="109" y="727"/>
                  </a:lnTo>
                  <a:lnTo>
                    <a:pt x="115" y="727"/>
                  </a:lnTo>
                  <a:lnTo>
                    <a:pt x="122" y="727"/>
                  </a:lnTo>
                  <a:lnTo>
                    <a:pt x="128" y="727"/>
                  </a:lnTo>
                  <a:lnTo>
                    <a:pt x="134" y="727"/>
                  </a:lnTo>
                  <a:lnTo>
                    <a:pt x="141" y="727"/>
                  </a:lnTo>
                  <a:lnTo>
                    <a:pt x="147" y="727"/>
                  </a:lnTo>
                  <a:lnTo>
                    <a:pt x="154" y="727"/>
                  </a:lnTo>
                  <a:lnTo>
                    <a:pt x="160" y="727"/>
                  </a:lnTo>
                  <a:lnTo>
                    <a:pt x="166" y="727"/>
                  </a:lnTo>
                  <a:lnTo>
                    <a:pt x="173" y="727"/>
                  </a:lnTo>
                  <a:lnTo>
                    <a:pt x="179" y="727"/>
                  </a:lnTo>
                  <a:lnTo>
                    <a:pt x="186" y="727"/>
                  </a:lnTo>
                  <a:lnTo>
                    <a:pt x="192" y="727"/>
                  </a:lnTo>
                  <a:lnTo>
                    <a:pt x="199" y="727"/>
                  </a:lnTo>
                  <a:lnTo>
                    <a:pt x="205" y="727"/>
                  </a:lnTo>
                  <a:lnTo>
                    <a:pt x="211" y="727"/>
                  </a:lnTo>
                  <a:lnTo>
                    <a:pt x="218" y="727"/>
                  </a:lnTo>
                  <a:lnTo>
                    <a:pt x="224" y="727"/>
                  </a:lnTo>
                  <a:lnTo>
                    <a:pt x="231" y="727"/>
                  </a:lnTo>
                  <a:lnTo>
                    <a:pt x="237" y="727"/>
                  </a:lnTo>
                  <a:lnTo>
                    <a:pt x="244" y="727"/>
                  </a:lnTo>
                  <a:lnTo>
                    <a:pt x="250" y="727"/>
                  </a:lnTo>
                  <a:lnTo>
                    <a:pt x="256" y="727"/>
                  </a:lnTo>
                  <a:lnTo>
                    <a:pt x="263" y="727"/>
                  </a:lnTo>
                  <a:lnTo>
                    <a:pt x="269" y="727"/>
                  </a:lnTo>
                  <a:lnTo>
                    <a:pt x="276" y="727"/>
                  </a:lnTo>
                  <a:lnTo>
                    <a:pt x="282" y="727"/>
                  </a:lnTo>
                  <a:lnTo>
                    <a:pt x="288" y="721"/>
                  </a:lnTo>
                  <a:lnTo>
                    <a:pt x="295" y="721"/>
                  </a:lnTo>
                  <a:lnTo>
                    <a:pt x="301" y="721"/>
                  </a:lnTo>
                  <a:lnTo>
                    <a:pt x="301" y="714"/>
                  </a:lnTo>
                  <a:lnTo>
                    <a:pt x="308" y="714"/>
                  </a:lnTo>
                  <a:lnTo>
                    <a:pt x="314" y="714"/>
                  </a:lnTo>
                  <a:lnTo>
                    <a:pt x="321" y="714"/>
                  </a:lnTo>
                  <a:lnTo>
                    <a:pt x="321" y="708"/>
                  </a:lnTo>
                  <a:lnTo>
                    <a:pt x="327" y="708"/>
                  </a:lnTo>
                  <a:lnTo>
                    <a:pt x="333" y="708"/>
                  </a:lnTo>
                  <a:lnTo>
                    <a:pt x="333" y="701"/>
                  </a:lnTo>
                  <a:lnTo>
                    <a:pt x="340" y="701"/>
                  </a:lnTo>
                  <a:lnTo>
                    <a:pt x="346" y="701"/>
                  </a:lnTo>
                  <a:lnTo>
                    <a:pt x="353" y="701"/>
                  </a:lnTo>
                  <a:lnTo>
                    <a:pt x="353" y="695"/>
                  </a:lnTo>
                  <a:lnTo>
                    <a:pt x="359" y="695"/>
                  </a:lnTo>
                  <a:lnTo>
                    <a:pt x="366" y="695"/>
                  </a:lnTo>
                  <a:lnTo>
                    <a:pt x="366" y="688"/>
                  </a:lnTo>
                  <a:lnTo>
                    <a:pt x="372" y="688"/>
                  </a:lnTo>
                  <a:lnTo>
                    <a:pt x="378" y="688"/>
                  </a:lnTo>
                  <a:lnTo>
                    <a:pt x="385" y="688"/>
                  </a:lnTo>
                  <a:lnTo>
                    <a:pt x="391" y="688"/>
                  </a:lnTo>
                  <a:lnTo>
                    <a:pt x="391" y="682"/>
                  </a:lnTo>
                  <a:lnTo>
                    <a:pt x="398" y="682"/>
                  </a:lnTo>
                  <a:lnTo>
                    <a:pt x="404" y="682"/>
                  </a:lnTo>
                  <a:lnTo>
                    <a:pt x="411" y="682"/>
                  </a:lnTo>
                  <a:lnTo>
                    <a:pt x="417" y="682"/>
                  </a:lnTo>
                  <a:lnTo>
                    <a:pt x="423" y="682"/>
                  </a:lnTo>
                  <a:lnTo>
                    <a:pt x="430" y="682"/>
                  </a:lnTo>
                  <a:lnTo>
                    <a:pt x="436" y="682"/>
                  </a:lnTo>
                  <a:lnTo>
                    <a:pt x="443" y="682"/>
                  </a:lnTo>
                  <a:lnTo>
                    <a:pt x="443" y="675"/>
                  </a:lnTo>
                  <a:lnTo>
                    <a:pt x="449" y="675"/>
                  </a:lnTo>
                  <a:lnTo>
                    <a:pt x="455" y="675"/>
                  </a:lnTo>
                  <a:lnTo>
                    <a:pt x="462" y="675"/>
                  </a:lnTo>
                  <a:lnTo>
                    <a:pt x="468" y="675"/>
                  </a:lnTo>
                  <a:lnTo>
                    <a:pt x="475" y="675"/>
                  </a:lnTo>
                  <a:lnTo>
                    <a:pt x="481" y="675"/>
                  </a:lnTo>
                  <a:lnTo>
                    <a:pt x="488" y="675"/>
                  </a:lnTo>
                  <a:lnTo>
                    <a:pt x="488" y="669"/>
                  </a:lnTo>
                  <a:lnTo>
                    <a:pt x="494" y="669"/>
                  </a:lnTo>
                  <a:lnTo>
                    <a:pt x="500" y="669"/>
                  </a:lnTo>
                  <a:lnTo>
                    <a:pt x="507" y="669"/>
                  </a:lnTo>
                  <a:lnTo>
                    <a:pt x="513" y="669"/>
                  </a:lnTo>
                  <a:lnTo>
                    <a:pt x="520" y="669"/>
                  </a:lnTo>
                  <a:lnTo>
                    <a:pt x="526" y="669"/>
                  </a:lnTo>
                  <a:lnTo>
                    <a:pt x="533" y="669"/>
                  </a:lnTo>
                  <a:lnTo>
                    <a:pt x="533" y="662"/>
                  </a:lnTo>
                  <a:lnTo>
                    <a:pt x="539" y="662"/>
                  </a:lnTo>
                  <a:lnTo>
                    <a:pt x="545" y="662"/>
                  </a:lnTo>
                  <a:lnTo>
                    <a:pt x="552" y="662"/>
                  </a:lnTo>
                  <a:lnTo>
                    <a:pt x="558" y="662"/>
                  </a:lnTo>
                  <a:lnTo>
                    <a:pt x="565" y="662"/>
                  </a:lnTo>
                  <a:lnTo>
                    <a:pt x="571" y="662"/>
                  </a:lnTo>
                  <a:lnTo>
                    <a:pt x="577" y="662"/>
                  </a:lnTo>
                  <a:lnTo>
                    <a:pt x="577" y="656"/>
                  </a:lnTo>
                  <a:lnTo>
                    <a:pt x="584" y="656"/>
                  </a:lnTo>
                  <a:lnTo>
                    <a:pt x="590" y="656"/>
                  </a:lnTo>
                  <a:lnTo>
                    <a:pt x="597" y="656"/>
                  </a:lnTo>
                  <a:lnTo>
                    <a:pt x="603" y="656"/>
                  </a:lnTo>
                  <a:lnTo>
                    <a:pt x="603" y="649"/>
                  </a:lnTo>
                  <a:lnTo>
                    <a:pt x="610" y="649"/>
                  </a:lnTo>
                  <a:lnTo>
                    <a:pt x="616" y="649"/>
                  </a:lnTo>
                  <a:lnTo>
                    <a:pt x="622" y="649"/>
                  </a:lnTo>
                  <a:lnTo>
                    <a:pt x="629" y="649"/>
                  </a:lnTo>
                  <a:lnTo>
                    <a:pt x="635" y="649"/>
                  </a:lnTo>
                  <a:lnTo>
                    <a:pt x="635" y="643"/>
                  </a:lnTo>
                  <a:lnTo>
                    <a:pt x="642" y="643"/>
                  </a:lnTo>
                  <a:lnTo>
                    <a:pt x="648" y="643"/>
                  </a:lnTo>
                  <a:lnTo>
                    <a:pt x="655" y="643"/>
                  </a:lnTo>
                  <a:lnTo>
                    <a:pt x="661" y="643"/>
                  </a:lnTo>
                  <a:lnTo>
                    <a:pt x="661" y="636"/>
                  </a:lnTo>
                  <a:lnTo>
                    <a:pt x="667" y="636"/>
                  </a:lnTo>
                  <a:lnTo>
                    <a:pt x="674" y="636"/>
                  </a:lnTo>
                  <a:lnTo>
                    <a:pt x="680" y="636"/>
                  </a:lnTo>
                  <a:lnTo>
                    <a:pt x="687" y="636"/>
                  </a:lnTo>
                  <a:lnTo>
                    <a:pt x="693" y="636"/>
                  </a:lnTo>
                  <a:lnTo>
                    <a:pt x="699" y="636"/>
                  </a:lnTo>
                  <a:lnTo>
                    <a:pt x="706" y="636"/>
                  </a:lnTo>
                  <a:lnTo>
                    <a:pt x="712" y="636"/>
                  </a:lnTo>
                  <a:lnTo>
                    <a:pt x="712" y="630"/>
                  </a:lnTo>
                  <a:lnTo>
                    <a:pt x="719" y="630"/>
                  </a:lnTo>
                  <a:lnTo>
                    <a:pt x="725" y="630"/>
                  </a:lnTo>
                  <a:lnTo>
                    <a:pt x="732" y="630"/>
                  </a:lnTo>
                  <a:lnTo>
                    <a:pt x="738" y="630"/>
                  </a:lnTo>
                  <a:lnTo>
                    <a:pt x="744" y="630"/>
                  </a:lnTo>
                  <a:lnTo>
                    <a:pt x="751" y="630"/>
                  </a:lnTo>
                  <a:lnTo>
                    <a:pt x="757" y="630"/>
                  </a:lnTo>
                  <a:lnTo>
                    <a:pt x="764" y="630"/>
                  </a:lnTo>
                  <a:lnTo>
                    <a:pt x="764" y="623"/>
                  </a:lnTo>
                  <a:lnTo>
                    <a:pt x="770" y="623"/>
                  </a:lnTo>
                  <a:lnTo>
                    <a:pt x="777" y="623"/>
                  </a:lnTo>
                  <a:lnTo>
                    <a:pt x="777" y="617"/>
                  </a:lnTo>
                  <a:lnTo>
                    <a:pt x="783" y="617"/>
                  </a:lnTo>
                  <a:lnTo>
                    <a:pt x="789" y="617"/>
                  </a:lnTo>
                  <a:lnTo>
                    <a:pt x="796" y="617"/>
                  </a:lnTo>
                  <a:lnTo>
                    <a:pt x="796" y="611"/>
                  </a:lnTo>
                  <a:lnTo>
                    <a:pt x="802" y="611"/>
                  </a:lnTo>
                  <a:lnTo>
                    <a:pt x="809" y="611"/>
                  </a:lnTo>
                  <a:lnTo>
                    <a:pt x="815" y="604"/>
                  </a:lnTo>
                  <a:lnTo>
                    <a:pt x="822" y="604"/>
                  </a:lnTo>
                  <a:lnTo>
                    <a:pt x="828" y="604"/>
                  </a:lnTo>
                  <a:lnTo>
                    <a:pt x="828" y="598"/>
                  </a:lnTo>
                  <a:lnTo>
                    <a:pt x="834" y="598"/>
                  </a:lnTo>
                  <a:lnTo>
                    <a:pt x="841" y="598"/>
                  </a:lnTo>
                  <a:lnTo>
                    <a:pt x="847" y="591"/>
                  </a:lnTo>
                  <a:lnTo>
                    <a:pt x="854" y="591"/>
                  </a:lnTo>
                  <a:lnTo>
                    <a:pt x="860" y="591"/>
                  </a:lnTo>
                  <a:lnTo>
                    <a:pt x="866" y="591"/>
                  </a:lnTo>
                  <a:lnTo>
                    <a:pt x="866" y="598"/>
                  </a:lnTo>
                  <a:lnTo>
                    <a:pt x="873" y="598"/>
                  </a:lnTo>
                  <a:lnTo>
                    <a:pt x="879" y="598"/>
                  </a:lnTo>
                  <a:lnTo>
                    <a:pt x="886" y="598"/>
                  </a:lnTo>
                  <a:lnTo>
                    <a:pt x="886" y="604"/>
                  </a:lnTo>
                  <a:lnTo>
                    <a:pt x="892" y="604"/>
                  </a:lnTo>
                  <a:lnTo>
                    <a:pt x="899" y="604"/>
                  </a:lnTo>
                  <a:lnTo>
                    <a:pt x="899" y="611"/>
                  </a:lnTo>
                  <a:lnTo>
                    <a:pt x="905" y="611"/>
                  </a:lnTo>
                  <a:lnTo>
                    <a:pt x="911" y="611"/>
                  </a:lnTo>
                  <a:lnTo>
                    <a:pt x="918" y="617"/>
                  </a:lnTo>
                  <a:lnTo>
                    <a:pt x="924" y="617"/>
                  </a:lnTo>
                  <a:lnTo>
                    <a:pt x="931" y="617"/>
                  </a:lnTo>
                  <a:lnTo>
                    <a:pt x="931" y="623"/>
                  </a:lnTo>
                  <a:lnTo>
                    <a:pt x="937" y="623"/>
                  </a:lnTo>
                  <a:lnTo>
                    <a:pt x="944" y="623"/>
                  </a:lnTo>
                  <a:lnTo>
                    <a:pt x="944" y="630"/>
                  </a:lnTo>
                  <a:lnTo>
                    <a:pt x="950" y="630"/>
                  </a:lnTo>
                  <a:lnTo>
                    <a:pt x="956" y="630"/>
                  </a:lnTo>
                  <a:lnTo>
                    <a:pt x="963" y="630"/>
                  </a:lnTo>
                  <a:lnTo>
                    <a:pt x="963" y="623"/>
                  </a:lnTo>
                  <a:lnTo>
                    <a:pt x="969" y="623"/>
                  </a:lnTo>
                  <a:lnTo>
                    <a:pt x="976" y="623"/>
                  </a:lnTo>
                  <a:lnTo>
                    <a:pt x="982" y="623"/>
                  </a:lnTo>
                  <a:lnTo>
                    <a:pt x="988" y="623"/>
                  </a:lnTo>
                  <a:lnTo>
                    <a:pt x="995" y="623"/>
                  </a:lnTo>
                  <a:lnTo>
                    <a:pt x="995" y="617"/>
                  </a:lnTo>
                  <a:lnTo>
                    <a:pt x="1001" y="617"/>
                  </a:lnTo>
                  <a:lnTo>
                    <a:pt x="1008" y="617"/>
                  </a:lnTo>
                  <a:lnTo>
                    <a:pt x="1014" y="617"/>
                  </a:lnTo>
                  <a:lnTo>
                    <a:pt x="1021" y="617"/>
                  </a:lnTo>
                  <a:lnTo>
                    <a:pt x="1027" y="617"/>
                  </a:lnTo>
                  <a:lnTo>
                    <a:pt x="1027" y="611"/>
                  </a:lnTo>
                  <a:lnTo>
                    <a:pt x="1033" y="611"/>
                  </a:lnTo>
                  <a:lnTo>
                    <a:pt x="1040" y="611"/>
                  </a:lnTo>
                  <a:lnTo>
                    <a:pt x="1046" y="611"/>
                  </a:lnTo>
                  <a:lnTo>
                    <a:pt x="1053" y="611"/>
                  </a:lnTo>
                  <a:lnTo>
                    <a:pt x="1059" y="611"/>
                  </a:lnTo>
                  <a:lnTo>
                    <a:pt x="1059" y="604"/>
                  </a:lnTo>
                  <a:lnTo>
                    <a:pt x="1066" y="604"/>
                  </a:lnTo>
                  <a:lnTo>
                    <a:pt x="1072" y="604"/>
                  </a:lnTo>
                  <a:lnTo>
                    <a:pt x="1078" y="604"/>
                  </a:lnTo>
                  <a:lnTo>
                    <a:pt x="1085" y="604"/>
                  </a:lnTo>
                  <a:lnTo>
                    <a:pt x="1085" y="598"/>
                  </a:lnTo>
                  <a:lnTo>
                    <a:pt x="1091" y="598"/>
                  </a:lnTo>
                  <a:lnTo>
                    <a:pt x="1098" y="598"/>
                  </a:lnTo>
                  <a:lnTo>
                    <a:pt x="1104" y="598"/>
                  </a:lnTo>
                  <a:lnTo>
                    <a:pt x="1110" y="591"/>
                  </a:lnTo>
                  <a:lnTo>
                    <a:pt x="1117" y="591"/>
                  </a:lnTo>
                  <a:lnTo>
                    <a:pt x="1123" y="591"/>
                  </a:lnTo>
                  <a:lnTo>
                    <a:pt x="1130" y="591"/>
                  </a:lnTo>
                  <a:lnTo>
                    <a:pt x="1136" y="585"/>
                  </a:lnTo>
                  <a:lnTo>
                    <a:pt x="1143" y="585"/>
                  </a:lnTo>
                  <a:lnTo>
                    <a:pt x="1149" y="585"/>
                  </a:lnTo>
                  <a:lnTo>
                    <a:pt x="1155" y="585"/>
                  </a:lnTo>
                  <a:lnTo>
                    <a:pt x="1155" y="578"/>
                  </a:lnTo>
                  <a:lnTo>
                    <a:pt x="1162" y="578"/>
                  </a:lnTo>
                  <a:lnTo>
                    <a:pt x="1168" y="578"/>
                  </a:lnTo>
                  <a:lnTo>
                    <a:pt x="1175" y="572"/>
                  </a:lnTo>
                  <a:lnTo>
                    <a:pt x="1181" y="572"/>
                  </a:lnTo>
                  <a:lnTo>
                    <a:pt x="1188" y="572"/>
                  </a:lnTo>
                  <a:lnTo>
                    <a:pt x="1188" y="565"/>
                  </a:lnTo>
                  <a:lnTo>
                    <a:pt x="1194" y="565"/>
                  </a:lnTo>
                  <a:lnTo>
                    <a:pt x="1200" y="565"/>
                  </a:lnTo>
                  <a:lnTo>
                    <a:pt x="1207" y="565"/>
                  </a:lnTo>
                  <a:lnTo>
                    <a:pt x="1207" y="559"/>
                  </a:lnTo>
                  <a:lnTo>
                    <a:pt x="1213" y="559"/>
                  </a:lnTo>
                  <a:lnTo>
                    <a:pt x="1220" y="559"/>
                  </a:lnTo>
                  <a:lnTo>
                    <a:pt x="1226" y="559"/>
                  </a:lnTo>
                  <a:lnTo>
                    <a:pt x="1226" y="552"/>
                  </a:lnTo>
                  <a:lnTo>
                    <a:pt x="1233" y="552"/>
                  </a:lnTo>
                  <a:lnTo>
                    <a:pt x="1239" y="552"/>
                  </a:lnTo>
                  <a:lnTo>
                    <a:pt x="1245" y="552"/>
                  </a:lnTo>
                  <a:lnTo>
                    <a:pt x="1245" y="546"/>
                  </a:lnTo>
                  <a:lnTo>
                    <a:pt x="1252" y="546"/>
                  </a:lnTo>
                  <a:lnTo>
                    <a:pt x="1258" y="546"/>
                  </a:lnTo>
                  <a:lnTo>
                    <a:pt x="1265" y="546"/>
                  </a:lnTo>
                  <a:lnTo>
                    <a:pt x="1271" y="546"/>
                  </a:lnTo>
                  <a:lnTo>
                    <a:pt x="1271" y="539"/>
                  </a:lnTo>
                  <a:lnTo>
                    <a:pt x="1277" y="539"/>
                  </a:lnTo>
                  <a:lnTo>
                    <a:pt x="1284" y="539"/>
                  </a:lnTo>
                  <a:lnTo>
                    <a:pt x="1290" y="539"/>
                  </a:lnTo>
                  <a:lnTo>
                    <a:pt x="1297" y="533"/>
                  </a:lnTo>
                  <a:lnTo>
                    <a:pt x="1303" y="533"/>
                  </a:lnTo>
                  <a:lnTo>
                    <a:pt x="1310" y="533"/>
                  </a:lnTo>
                  <a:lnTo>
                    <a:pt x="1316" y="533"/>
                  </a:lnTo>
                  <a:lnTo>
                    <a:pt x="1316" y="526"/>
                  </a:lnTo>
                  <a:lnTo>
                    <a:pt x="1322" y="526"/>
                  </a:lnTo>
                  <a:lnTo>
                    <a:pt x="1329" y="526"/>
                  </a:lnTo>
                  <a:lnTo>
                    <a:pt x="1335" y="526"/>
                  </a:lnTo>
                  <a:lnTo>
                    <a:pt x="1335" y="520"/>
                  </a:lnTo>
                  <a:lnTo>
                    <a:pt x="1342" y="520"/>
                  </a:lnTo>
                  <a:lnTo>
                    <a:pt x="1342" y="513"/>
                  </a:lnTo>
                  <a:lnTo>
                    <a:pt x="1348" y="513"/>
                  </a:lnTo>
                  <a:lnTo>
                    <a:pt x="1348" y="507"/>
                  </a:lnTo>
                  <a:lnTo>
                    <a:pt x="1355" y="500"/>
                  </a:lnTo>
                  <a:lnTo>
                    <a:pt x="1355" y="494"/>
                  </a:lnTo>
                  <a:lnTo>
                    <a:pt x="1361" y="494"/>
                  </a:lnTo>
                  <a:lnTo>
                    <a:pt x="1361" y="487"/>
                  </a:lnTo>
                  <a:lnTo>
                    <a:pt x="1367" y="487"/>
                  </a:lnTo>
                  <a:lnTo>
                    <a:pt x="1367" y="481"/>
                  </a:lnTo>
                  <a:lnTo>
                    <a:pt x="1374" y="481"/>
                  </a:lnTo>
                  <a:lnTo>
                    <a:pt x="1374" y="474"/>
                  </a:lnTo>
                  <a:lnTo>
                    <a:pt x="1380" y="474"/>
                  </a:lnTo>
                  <a:lnTo>
                    <a:pt x="1380" y="468"/>
                  </a:lnTo>
                  <a:lnTo>
                    <a:pt x="1380" y="461"/>
                  </a:lnTo>
                  <a:lnTo>
                    <a:pt x="1387" y="461"/>
                  </a:lnTo>
                  <a:lnTo>
                    <a:pt x="1387" y="455"/>
                  </a:lnTo>
                  <a:lnTo>
                    <a:pt x="1393" y="455"/>
                  </a:lnTo>
                  <a:lnTo>
                    <a:pt x="1393" y="448"/>
                  </a:lnTo>
                  <a:lnTo>
                    <a:pt x="1399" y="448"/>
                  </a:lnTo>
                  <a:lnTo>
                    <a:pt x="1399" y="442"/>
                  </a:lnTo>
                  <a:lnTo>
                    <a:pt x="1406" y="442"/>
                  </a:lnTo>
                  <a:lnTo>
                    <a:pt x="1406" y="435"/>
                  </a:lnTo>
                  <a:lnTo>
                    <a:pt x="1412" y="435"/>
                  </a:lnTo>
                  <a:lnTo>
                    <a:pt x="1412" y="429"/>
                  </a:lnTo>
                  <a:lnTo>
                    <a:pt x="1412" y="422"/>
                  </a:lnTo>
                  <a:lnTo>
                    <a:pt x="1419" y="422"/>
                  </a:lnTo>
                  <a:lnTo>
                    <a:pt x="1419" y="416"/>
                  </a:lnTo>
                  <a:lnTo>
                    <a:pt x="1425" y="416"/>
                  </a:lnTo>
                  <a:lnTo>
                    <a:pt x="1425" y="409"/>
                  </a:lnTo>
                  <a:lnTo>
                    <a:pt x="1432" y="409"/>
                  </a:lnTo>
                  <a:lnTo>
                    <a:pt x="1438" y="409"/>
                  </a:lnTo>
                  <a:lnTo>
                    <a:pt x="1438" y="403"/>
                  </a:lnTo>
                  <a:lnTo>
                    <a:pt x="1444" y="403"/>
                  </a:lnTo>
                  <a:lnTo>
                    <a:pt x="1451" y="403"/>
                  </a:lnTo>
                  <a:lnTo>
                    <a:pt x="1457" y="403"/>
                  </a:lnTo>
                  <a:lnTo>
                    <a:pt x="1457" y="396"/>
                  </a:lnTo>
                  <a:lnTo>
                    <a:pt x="1464" y="396"/>
                  </a:lnTo>
                  <a:lnTo>
                    <a:pt x="1470" y="396"/>
                  </a:lnTo>
                  <a:lnTo>
                    <a:pt x="1477" y="396"/>
                  </a:lnTo>
                  <a:lnTo>
                    <a:pt x="1477" y="390"/>
                  </a:lnTo>
                  <a:lnTo>
                    <a:pt x="1483" y="390"/>
                  </a:lnTo>
                  <a:lnTo>
                    <a:pt x="1489" y="390"/>
                  </a:lnTo>
                  <a:lnTo>
                    <a:pt x="1496" y="390"/>
                  </a:lnTo>
                  <a:lnTo>
                    <a:pt x="1496" y="383"/>
                  </a:lnTo>
                  <a:lnTo>
                    <a:pt x="1502" y="383"/>
                  </a:lnTo>
                  <a:lnTo>
                    <a:pt x="1509" y="383"/>
                  </a:lnTo>
                  <a:lnTo>
                    <a:pt x="1515" y="383"/>
                  </a:lnTo>
                  <a:lnTo>
                    <a:pt x="1515" y="377"/>
                  </a:lnTo>
                  <a:lnTo>
                    <a:pt x="1522" y="377"/>
                  </a:lnTo>
                  <a:lnTo>
                    <a:pt x="1528" y="377"/>
                  </a:lnTo>
                  <a:lnTo>
                    <a:pt x="1534" y="370"/>
                  </a:lnTo>
                  <a:lnTo>
                    <a:pt x="1541" y="370"/>
                  </a:lnTo>
                  <a:lnTo>
                    <a:pt x="1547" y="364"/>
                  </a:lnTo>
                  <a:lnTo>
                    <a:pt x="1554" y="364"/>
                  </a:lnTo>
                  <a:lnTo>
                    <a:pt x="1554" y="357"/>
                  </a:lnTo>
                  <a:lnTo>
                    <a:pt x="1560" y="357"/>
                  </a:lnTo>
                  <a:lnTo>
                    <a:pt x="1566" y="357"/>
                  </a:lnTo>
                  <a:lnTo>
                    <a:pt x="1566" y="351"/>
                  </a:lnTo>
                  <a:lnTo>
                    <a:pt x="1573" y="351"/>
                  </a:lnTo>
                  <a:lnTo>
                    <a:pt x="1579" y="351"/>
                  </a:lnTo>
                  <a:lnTo>
                    <a:pt x="1579" y="344"/>
                  </a:lnTo>
                  <a:lnTo>
                    <a:pt x="1586" y="344"/>
                  </a:lnTo>
                  <a:lnTo>
                    <a:pt x="1592" y="344"/>
                  </a:lnTo>
                  <a:lnTo>
                    <a:pt x="1592" y="338"/>
                  </a:lnTo>
                  <a:lnTo>
                    <a:pt x="1599" y="338"/>
                  </a:lnTo>
                  <a:lnTo>
                    <a:pt x="1605" y="338"/>
                  </a:lnTo>
                  <a:lnTo>
                    <a:pt x="1605" y="331"/>
                  </a:lnTo>
                  <a:lnTo>
                    <a:pt x="1611" y="331"/>
                  </a:lnTo>
                  <a:lnTo>
                    <a:pt x="1618" y="331"/>
                  </a:lnTo>
                  <a:lnTo>
                    <a:pt x="1618" y="325"/>
                  </a:lnTo>
                  <a:lnTo>
                    <a:pt x="1624" y="331"/>
                  </a:lnTo>
                  <a:lnTo>
                    <a:pt x="1631" y="331"/>
                  </a:lnTo>
                  <a:lnTo>
                    <a:pt x="1631" y="338"/>
                  </a:lnTo>
                  <a:lnTo>
                    <a:pt x="1637" y="338"/>
                  </a:lnTo>
                  <a:lnTo>
                    <a:pt x="1637" y="344"/>
                  </a:lnTo>
                  <a:lnTo>
                    <a:pt x="1644" y="344"/>
                  </a:lnTo>
                  <a:lnTo>
                    <a:pt x="1644" y="351"/>
                  </a:lnTo>
                  <a:lnTo>
                    <a:pt x="1650" y="351"/>
                  </a:lnTo>
                  <a:lnTo>
                    <a:pt x="1650" y="357"/>
                  </a:lnTo>
                  <a:lnTo>
                    <a:pt x="1656" y="357"/>
                  </a:lnTo>
                  <a:lnTo>
                    <a:pt x="1663" y="364"/>
                  </a:lnTo>
                  <a:lnTo>
                    <a:pt x="1669" y="364"/>
                  </a:lnTo>
                  <a:lnTo>
                    <a:pt x="1669" y="370"/>
                  </a:lnTo>
                  <a:lnTo>
                    <a:pt x="1676" y="370"/>
                  </a:lnTo>
                  <a:lnTo>
                    <a:pt x="1676" y="377"/>
                  </a:lnTo>
                  <a:lnTo>
                    <a:pt x="1682" y="377"/>
                  </a:lnTo>
                  <a:lnTo>
                    <a:pt x="1682" y="383"/>
                  </a:lnTo>
                  <a:lnTo>
                    <a:pt x="1688" y="383"/>
                  </a:lnTo>
                  <a:lnTo>
                    <a:pt x="1688" y="390"/>
                  </a:lnTo>
                  <a:lnTo>
                    <a:pt x="1695" y="390"/>
                  </a:lnTo>
                  <a:lnTo>
                    <a:pt x="1701" y="396"/>
                  </a:lnTo>
                  <a:lnTo>
                    <a:pt x="1708" y="396"/>
                  </a:lnTo>
                  <a:lnTo>
                    <a:pt x="1708" y="403"/>
                  </a:lnTo>
                  <a:lnTo>
                    <a:pt x="1714" y="403"/>
                  </a:lnTo>
                  <a:lnTo>
                    <a:pt x="1714" y="409"/>
                  </a:lnTo>
                  <a:lnTo>
                    <a:pt x="1721" y="409"/>
                  </a:lnTo>
                  <a:lnTo>
                    <a:pt x="1721" y="403"/>
                  </a:lnTo>
                  <a:lnTo>
                    <a:pt x="1727" y="403"/>
                  </a:lnTo>
                  <a:lnTo>
                    <a:pt x="1727" y="396"/>
                  </a:lnTo>
                  <a:lnTo>
                    <a:pt x="1733" y="396"/>
                  </a:lnTo>
                  <a:lnTo>
                    <a:pt x="1733" y="390"/>
                  </a:lnTo>
                  <a:lnTo>
                    <a:pt x="1740" y="390"/>
                  </a:lnTo>
                  <a:lnTo>
                    <a:pt x="1746" y="390"/>
                  </a:lnTo>
                  <a:lnTo>
                    <a:pt x="1746" y="383"/>
                  </a:lnTo>
                  <a:lnTo>
                    <a:pt x="1753" y="383"/>
                  </a:lnTo>
                  <a:lnTo>
                    <a:pt x="1753" y="377"/>
                  </a:lnTo>
                  <a:lnTo>
                    <a:pt x="1759" y="377"/>
                  </a:lnTo>
                  <a:lnTo>
                    <a:pt x="1766" y="377"/>
                  </a:lnTo>
                  <a:lnTo>
                    <a:pt x="1766" y="370"/>
                  </a:lnTo>
                  <a:lnTo>
                    <a:pt x="1772" y="370"/>
                  </a:lnTo>
                  <a:lnTo>
                    <a:pt x="1772" y="364"/>
                  </a:lnTo>
                  <a:lnTo>
                    <a:pt x="1778" y="364"/>
                  </a:lnTo>
                  <a:lnTo>
                    <a:pt x="1785" y="364"/>
                  </a:lnTo>
                  <a:lnTo>
                    <a:pt x="1785" y="357"/>
                  </a:lnTo>
                  <a:lnTo>
                    <a:pt x="1791" y="357"/>
                  </a:lnTo>
                  <a:lnTo>
                    <a:pt x="1791" y="351"/>
                  </a:lnTo>
                  <a:lnTo>
                    <a:pt x="1798" y="351"/>
                  </a:lnTo>
                  <a:lnTo>
                    <a:pt x="1804" y="351"/>
                  </a:lnTo>
                  <a:lnTo>
                    <a:pt x="1804" y="344"/>
                  </a:lnTo>
                  <a:lnTo>
                    <a:pt x="1810" y="344"/>
                  </a:lnTo>
                  <a:lnTo>
                    <a:pt x="1817" y="344"/>
                  </a:lnTo>
                  <a:lnTo>
                    <a:pt x="1817" y="351"/>
                  </a:lnTo>
                  <a:lnTo>
                    <a:pt x="1823" y="351"/>
                  </a:lnTo>
                  <a:lnTo>
                    <a:pt x="1823" y="357"/>
                  </a:lnTo>
                  <a:lnTo>
                    <a:pt x="1830" y="357"/>
                  </a:lnTo>
                  <a:lnTo>
                    <a:pt x="1830" y="364"/>
                  </a:lnTo>
                  <a:lnTo>
                    <a:pt x="1836" y="364"/>
                  </a:lnTo>
                  <a:lnTo>
                    <a:pt x="1836" y="370"/>
                  </a:lnTo>
                  <a:lnTo>
                    <a:pt x="1843" y="370"/>
                  </a:lnTo>
                  <a:lnTo>
                    <a:pt x="1843" y="377"/>
                  </a:lnTo>
                  <a:lnTo>
                    <a:pt x="1849" y="377"/>
                  </a:lnTo>
                  <a:lnTo>
                    <a:pt x="1849" y="383"/>
                  </a:lnTo>
                  <a:lnTo>
                    <a:pt x="1855" y="390"/>
                  </a:lnTo>
                  <a:lnTo>
                    <a:pt x="1862" y="396"/>
                  </a:lnTo>
                  <a:lnTo>
                    <a:pt x="1862" y="403"/>
                  </a:lnTo>
                  <a:lnTo>
                    <a:pt x="1868" y="403"/>
                  </a:lnTo>
                  <a:lnTo>
                    <a:pt x="1868" y="409"/>
                  </a:lnTo>
                  <a:lnTo>
                    <a:pt x="1875" y="409"/>
                  </a:lnTo>
                  <a:lnTo>
                    <a:pt x="1875" y="416"/>
                  </a:lnTo>
                  <a:lnTo>
                    <a:pt x="1881" y="416"/>
                  </a:lnTo>
                  <a:lnTo>
                    <a:pt x="1881" y="422"/>
                  </a:lnTo>
                  <a:lnTo>
                    <a:pt x="1888" y="422"/>
                  </a:lnTo>
                  <a:lnTo>
                    <a:pt x="1888" y="429"/>
                  </a:lnTo>
                  <a:lnTo>
                    <a:pt x="1894" y="429"/>
                  </a:lnTo>
                  <a:lnTo>
                    <a:pt x="1894" y="435"/>
                  </a:lnTo>
                  <a:lnTo>
                    <a:pt x="1900" y="435"/>
                  </a:lnTo>
                  <a:lnTo>
                    <a:pt x="1900" y="442"/>
                  </a:lnTo>
                  <a:lnTo>
                    <a:pt x="1907" y="442"/>
                  </a:lnTo>
                  <a:lnTo>
                    <a:pt x="1907" y="448"/>
                  </a:lnTo>
                  <a:lnTo>
                    <a:pt x="1907" y="442"/>
                  </a:lnTo>
                  <a:lnTo>
                    <a:pt x="1913" y="442"/>
                  </a:lnTo>
                  <a:lnTo>
                    <a:pt x="1913" y="435"/>
                  </a:lnTo>
                  <a:lnTo>
                    <a:pt x="1920" y="435"/>
                  </a:lnTo>
                  <a:lnTo>
                    <a:pt x="1920" y="429"/>
                  </a:lnTo>
                  <a:lnTo>
                    <a:pt x="1926" y="422"/>
                  </a:lnTo>
                  <a:lnTo>
                    <a:pt x="1926" y="416"/>
                  </a:lnTo>
                  <a:lnTo>
                    <a:pt x="1933" y="416"/>
                  </a:lnTo>
                  <a:lnTo>
                    <a:pt x="1933" y="409"/>
                  </a:lnTo>
                  <a:lnTo>
                    <a:pt x="1939" y="409"/>
                  </a:lnTo>
                  <a:lnTo>
                    <a:pt x="1939" y="403"/>
                  </a:lnTo>
                  <a:lnTo>
                    <a:pt x="1945" y="403"/>
                  </a:lnTo>
                  <a:lnTo>
                    <a:pt x="1945" y="396"/>
                  </a:lnTo>
                  <a:lnTo>
                    <a:pt x="1952" y="396"/>
                  </a:lnTo>
                  <a:lnTo>
                    <a:pt x="1952" y="390"/>
                  </a:lnTo>
                  <a:lnTo>
                    <a:pt x="1958" y="383"/>
                  </a:lnTo>
                  <a:lnTo>
                    <a:pt x="1958" y="377"/>
                  </a:lnTo>
                  <a:lnTo>
                    <a:pt x="1965" y="377"/>
                  </a:lnTo>
                  <a:lnTo>
                    <a:pt x="1965" y="370"/>
                  </a:lnTo>
                  <a:lnTo>
                    <a:pt x="1971" y="370"/>
                  </a:lnTo>
                  <a:lnTo>
                    <a:pt x="1971" y="364"/>
                  </a:lnTo>
                  <a:lnTo>
                    <a:pt x="1977" y="364"/>
                  </a:lnTo>
                  <a:lnTo>
                    <a:pt x="1977" y="357"/>
                  </a:lnTo>
                  <a:lnTo>
                    <a:pt x="1984" y="351"/>
                  </a:lnTo>
                  <a:lnTo>
                    <a:pt x="1984" y="344"/>
                  </a:lnTo>
                  <a:lnTo>
                    <a:pt x="1990" y="344"/>
                  </a:lnTo>
                  <a:lnTo>
                    <a:pt x="1990" y="338"/>
                  </a:lnTo>
                  <a:lnTo>
                    <a:pt x="1997" y="338"/>
                  </a:lnTo>
                  <a:lnTo>
                    <a:pt x="1997" y="331"/>
                  </a:lnTo>
                  <a:lnTo>
                    <a:pt x="2003" y="331"/>
                  </a:lnTo>
                  <a:lnTo>
                    <a:pt x="2003" y="325"/>
                  </a:lnTo>
                  <a:lnTo>
                    <a:pt x="2003" y="318"/>
                  </a:lnTo>
                  <a:lnTo>
                    <a:pt x="2010" y="318"/>
                  </a:lnTo>
                  <a:lnTo>
                    <a:pt x="2010" y="312"/>
                  </a:lnTo>
                  <a:lnTo>
                    <a:pt x="2010" y="305"/>
                  </a:lnTo>
                  <a:lnTo>
                    <a:pt x="2016" y="299"/>
                  </a:lnTo>
                  <a:lnTo>
                    <a:pt x="2016" y="292"/>
                  </a:lnTo>
                  <a:lnTo>
                    <a:pt x="2016" y="286"/>
                  </a:lnTo>
                  <a:lnTo>
                    <a:pt x="2022" y="286"/>
                  </a:lnTo>
                  <a:lnTo>
                    <a:pt x="2022" y="279"/>
                  </a:lnTo>
                  <a:lnTo>
                    <a:pt x="2022" y="273"/>
                  </a:lnTo>
                  <a:lnTo>
                    <a:pt x="2029" y="266"/>
                  </a:lnTo>
                  <a:lnTo>
                    <a:pt x="2029" y="260"/>
                  </a:lnTo>
                  <a:lnTo>
                    <a:pt x="2029" y="253"/>
                  </a:lnTo>
                  <a:lnTo>
                    <a:pt x="2035" y="253"/>
                  </a:lnTo>
                  <a:lnTo>
                    <a:pt x="2035" y="247"/>
                  </a:lnTo>
                  <a:lnTo>
                    <a:pt x="2035" y="240"/>
                  </a:lnTo>
                  <a:lnTo>
                    <a:pt x="2042" y="234"/>
                  </a:lnTo>
                  <a:lnTo>
                    <a:pt x="2042" y="227"/>
                  </a:lnTo>
                  <a:lnTo>
                    <a:pt x="2042" y="221"/>
                  </a:lnTo>
                  <a:lnTo>
                    <a:pt x="2048" y="221"/>
                  </a:lnTo>
                  <a:lnTo>
                    <a:pt x="2048" y="214"/>
                  </a:lnTo>
                  <a:lnTo>
                    <a:pt x="2048" y="208"/>
                  </a:lnTo>
                  <a:lnTo>
                    <a:pt x="2055" y="201"/>
                  </a:lnTo>
                  <a:lnTo>
                    <a:pt x="2055" y="195"/>
                  </a:lnTo>
                  <a:lnTo>
                    <a:pt x="2055" y="188"/>
                  </a:lnTo>
                  <a:lnTo>
                    <a:pt x="2061" y="188"/>
                  </a:lnTo>
                  <a:lnTo>
                    <a:pt x="2061" y="182"/>
                  </a:lnTo>
                  <a:lnTo>
                    <a:pt x="2061" y="175"/>
                  </a:lnTo>
                  <a:lnTo>
                    <a:pt x="2067" y="169"/>
                  </a:lnTo>
                  <a:lnTo>
                    <a:pt x="2067" y="162"/>
                  </a:lnTo>
                  <a:lnTo>
                    <a:pt x="2067" y="156"/>
                  </a:lnTo>
                  <a:lnTo>
                    <a:pt x="2074" y="156"/>
                  </a:lnTo>
                  <a:lnTo>
                    <a:pt x="2074" y="149"/>
                  </a:lnTo>
                  <a:lnTo>
                    <a:pt x="2074" y="143"/>
                  </a:lnTo>
                  <a:lnTo>
                    <a:pt x="2080" y="136"/>
                  </a:lnTo>
                  <a:lnTo>
                    <a:pt x="2080" y="130"/>
                  </a:lnTo>
                  <a:lnTo>
                    <a:pt x="2080" y="123"/>
                  </a:lnTo>
                  <a:lnTo>
                    <a:pt x="2087" y="123"/>
                  </a:lnTo>
                  <a:lnTo>
                    <a:pt x="2087" y="117"/>
                  </a:lnTo>
                  <a:lnTo>
                    <a:pt x="2087" y="110"/>
                  </a:lnTo>
                  <a:lnTo>
                    <a:pt x="2093" y="104"/>
                  </a:lnTo>
                  <a:lnTo>
                    <a:pt x="2093" y="97"/>
                  </a:lnTo>
                  <a:lnTo>
                    <a:pt x="2093" y="91"/>
                  </a:lnTo>
                  <a:lnTo>
                    <a:pt x="2099" y="91"/>
                  </a:lnTo>
                  <a:lnTo>
                    <a:pt x="2099" y="84"/>
                  </a:lnTo>
                  <a:lnTo>
                    <a:pt x="2106" y="84"/>
                  </a:lnTo>
                  <a:lnTo>
                    <a:pt x="2112" y="84"/>
                  </a:lnTo>
                  <a:lnTo>
                    <a:pt x="2119" y="84"/>
                  </a:lnTo>
                  <a:lnTo>
                    <a:pt x="2119" y="78"/>
                  </a:lnTo>
                  <a:lnTo>
                    <a:pt x="2125" y="78"/>
                  </a:lnTo>
                  <a:lnTo>
                    <a:pt x="2132" y="78"/>
                  </a:lnTo>
                  <a:lnTo>
                    <a:pt x="2138" y="78"/>
                  </a:lnTo>
                  <a:lnTo>
                    <a:pt x="2138" y="71"/>
                  </a:lnTo>
                  <a:lnTo>
                    <a:pt x="2144" y="71"/>
                  </a:lnTo>
                  <a:lnTo>
                    <a:pt x="2151" y="71"/>
                  </a:lnTo>
                  <a:lnTo>
                    <a:pt x="2157" y="71"/>
                  </a:lnTo>
                  <a:lnTo>
                    <a:pt x="2157" y="65"/>
                  </a:lnTo>
                  <a:lnTo>
                    <a:pt x="2164" y="65"/>
                  </a:lnTo>
                  <a:lnTo>
                    <a:pt x="2170" y="65"/>
                  </a:lnTo>
                  <a:lnTo>
                    <a:pt x="2177" y="58"/>
                  </a:lnTo>
                  <a:lnTo>
                    <a:pt x="2183" y="58"/>
                  </a:lnTo>
                  <a:lnTo>
                    <a:pt x="2189" y="58"/>
                  </a:lnTo>
                  <a:lnTo>
                    <a:pt x="2189" y="52"/>
                  </a:lnTo>
                  <a:lnTo>
                    <a:pt x="2196" y="52"/>
                  </a:lnTo>
                  <a:lnTo>
                    <a:pt x="2202" y="52"/>
                  </a:lnTo>
                  <a:lnTo>
                    <a:pt x="2209" y="52"/>
                  </a:lnTo>
                  <a:lnTo>
                    <a:pt x="2215" y="52"/>
                  </a:lnTo>
                  <a:lnTo>
                    <a:pt x="2221" y="45"/>
                  </a:lnTo>
                  <a:lnTo>
                    <a:pt x="2228" y="45"/>
                  </a:lnTo>
                  <a:lnTo>
                    <a:pt x="2234" y="45"/>
                  </a:lnTo>
                  <a:lnTo>
                    <a:pt x="2241" y="45"/>
                  </a:lnTo>
                  <a:lnTo>
                    <a:pt x="2247" y="45"/>
                  </a:lnTo>
                  <a:lnTo>
                    <a:pt x="2247" y="39"/>
                  </a:lnTo>
                  <a:lnTo>
                    <a:pt x="2254" y="39"/>
                  </a:lnTo>
                  <a:lnTo>
                    <a:pt x="2260" y="39"/>
                  </a:lnTo>
                  <a:lnTo>
                    <a:pt x="2266" y="39"/>
                  </a:lnTo>
                  <a:lnTo>
                    <a:pt x="2273" y="39"/>
                  </a:lnTo>
                  <a:lnTo>
                    <a:pt x="2273" y="33"/>
                  </a:lnTo>
                  <a:lnTo>
                    <a:pt x="2279" y="33"/>
                  </a:lnTo>
                  <a:lnTo>
                    <a:pt x="2286" y="33"/>
                  </a:lnTo>
                  <a:lnTo>
                    <a:pt x="2292" y="33"/>
                  </a:lnTo>
                  <a:lnTo>
                    <a:pt x="2299" y="33"/>
                  </a:lnTo>
                  <a:lnTo>
                    <a:pt x="2305" y="33"/>
                  </a:lnTo>
                  <a:lnTo>
                    <a:pt x="2305" y="26"/>
                  </a:lnTo>
                  <a:lnTo>
                    <a:pt x="2311" y="26"/>
                  </a:lnTo>
                  <a:lnTo>
                    <a:pt x="2318" y="26"/>
                  </a:lnTo>
                  <a:lnTo>
                    <a:pt x="2324" y="26"/>
                  </a:lnTo>
                  <a:lnTo>
                    <a:pt x="2331" y="26"/>
                  </a:lnTo>
                  <a:lnTo>
                    <a:pt x="2331" y="20"/>
                  </a:lnTo>
                  <a:lnTo>
                    <a:pt x="2337" y="20"/>
                  </a:lnTo>
                  <a:lnTo>
                    <a:pt x="2344" y="20"/>
                  </a:lnTo>
                  <a:lnTo>
                    <a:pt x="2350" y="20"/>
                  </a:lnTo>
                  <a:lnTo>
                    <a:pt x="2356" y="20"/>
                  </a:lnTo>
                  <a:lnTo>
                    <a:pt x="2356" y="13"/>
                  </a:lnTo>
                  <a:lnTo>
                    <a:pt x="2363" y="13"/>
                  </a:lnTo>
                  <a:lnTo>
                    <a:pt x="2369" y="13"/>
                  </a:lnTo>
                  <a:lnTo>
                    <a:pt x="2376" y="13"/>
                  </a:lnTo>
                  <a:lnTo>
                    <a:pt x="2382" y="13"/>
                  </a:lnTo>
                  <a:lnTo>
                    <a:pt x="2382" y="7"/>
                  </a:lnTo>
                  <a:lnTo>
                    <a:pt x="2388" y="7"/>
                  </a:lnTo>
                  <a:lnTo>
                    <a:pt x="2395" y="7"/>
                  </a:lnTo>
                  <a:lnTo>
                    <a:pt x="2401" y="7"/>
                  </a:lnTo>
                  <a:lnTo>
                    <a:pt x="2408" y="7"/>
                  </a:lnTo>
                  <a:lnTo>
                    <a:pt x="2414" y="7"/>
                  </a:lnTo>
                  <a:lnTo>
                    <a:pt x="2421" y="7"/>
                  </a:lnTo>
                  <a:lnTo>
                    <a:pt x="2427" y="7"/>
                  </a:lnTo>
                  <a:lnTo>
                    <a:pt x="2433" y="7"/>
                  </a:lnTo>
                  <a:lnTo>
                    <a:pt x="2440" y="7"/>
                  </a:lnTo>
                  <a:lnTo>
                    <a:pt x="2440" y="0"/>
                  </a:lnTo>
                  <a:lnTo>
                    <a:pt x="2446" y="0"/>
                  </a:lnTo>
                  <a:lnTo>
                    <a:pt x="2453" y="0"/>
                  </a:lnTo>
                  <a:lnTo>
                    <a:pt x="2459" y="0"/>
                  </a:lnTo>
                  <a:lnTo>
                    <a:pt x="2466" y="0"/>
                  </a:lnTo>
                  <a:lnTo>
                    <a:pt x="2472" y="0"/>
                  </a:lnTo>
                  <a:lnTo>
                    <a:pt x="2478" y="0"/>
                  </a:lnTo>
                  <a:lnTo>
                    <a:pt x="2485" y="0"/>
                  </a:lnTo>
                  <a:lnTo>
                    <a:pt x="2491" y="0"/>
                  </a:lnTo>
                  <a:lnTo>
                    <a:pt x="2498" y="0"/>
                  </a:lnTo>
                  <a:lnTo>
                    <a:pt x="2504" y="0"/>
                  </a:lnTo>
                  <a:lnTo>
                    <a:pt x="2510" y="0"/>
                  </a:lnTo>
                  <a:lnTo>
                    <a:pt x="2517" y="0"/>
                  </a:lnTo>
                  <a:lnTo>
                    <a:pt x="2523" y="0"/>
                  </a:lnTo>
                  <a:lnTo>
                    <a:pt x="2530" y="0"/>
                  </a:lnTo>
                  <a:lnTo>
                    <a:pt x="2536" y="0"/>
                  </a:lnTo>
                  <a:lnTo>
                    <a:pt x="2543" y="0"/>
                  </a:lnTo>
                  <a:lnTo>
                    <a:pt x="2549" y="0"/>
                  </a:lnTo>
                  <a:lnTo>
                    <a:pt x="2555" y="0"/>
                  </a:lnTo>
                  <a:lnTo>
                    <a:pt x="2562" y="0"/>
                  </a:lnTo>
                  <a:lnTo>
                    <a:pt x="2568" y="0"/>
                  </a:lnTo>
                  <a:lnTo>
                    <a:pt x="2575" y="0"/>
                  </a:lnTo>
                  <a:lnTo>
                    <a:pt x="2581" y="0"/>
                  </a:lnTo>
                  <a:lnTo>
                    <a:pt x="2588" y="0"/>
                  </a:lnTo>
                  <a:lnTo>
                    <a:pt x="2594" y="0"/>
                  </a:lnTo>
                  <a:lnTo>
                    <a:pt x="2600" y="0"/>
                  </a:lnTo>
                  <a:lnTo>
                    <a:pt x="2607" y="0"/>
                  </a:lnTo>
                  <a:lnTo>
                    <a:pt x="2613" y="0"/>
                  </a:lnTo>
                  <a:lnTo>
                    <a:pt x="2620" y="0"/>
                  </a:lnTo>
                  <a:lnTo>
                    <a:pt x="2626" y="182"/>
                  </a:lnTo>
                  <a:lnTo>
                    <a:pt x="2632" y="182"/>
                  </a:lnTo>
                  <a:lnTo>
                    <a:pt x="2639" y="182"/>
                  </a:lnTo>
                  <a:lnTo>
                    <a:pt x="2645" y="182"/>
                  </a:lnTo>
                  <a:lnTo>
                    <a:pt x="2652" y="182"/>
                  </a:lnTo>
                  <a:lnTo>
                    <a:pt x="2658" y="182"/>
                  </a:lnTo>
                  <a:lnTo>
                    <a:pt x="2665" y="182"/>
                  </a:lnTo>
                  <a:lnTo>
                    <a:pt x="2671" y="182"/>
                  </a:lnTo>
                  <a:lnTo>
                    <a:pt x="2677" y="182"/>
                  </a:lnTo>
                  <a:lnTo>
                    <a:pt x="2684" y="182"/>
                  </a:lnTo>
                  <a:lnTo>
                    <a:pt x="2690" y="182"/>
                  </a:lnTo>
                  <a:lnTo>
                    <a:pt x="2697" y="182"/>
                  </a:lnTo>
                  <a:lnTo>
                    <a:pt x="2703" y="182"/>
                  </a:lnTo>
                  <a:lnTo>
                    <a:pt x="2710" y="182"/>
                  </a:lnTo>
                  <a:lnTo>
                    <a:pt x="2716" y="182"/>
                  </a:lnTo>
                  <a:lnTo>
                    <a:pt x="2722" y="182"/>
                  </a:lnTo>
                  <a:lnTo>
                    <a:pt x="2729" y="182"/>
                  </a:lnTo>
                  <a:lnTo>
                    <a:pt x="2735" y="182"/>
                  </a:lnTo>
                  <a:lnTo>
                    <a:pt x="2742" y="182"/>
                  </a:lnTo>
                  <a:lnTo>
                    <a:pt x="2748" y="182"/>
                  </a:lnTo>
                  <a:lnTo>
                    <a:pt x="2755" y="182"/>
                  </a:lnTo>
                  <a:lnTo>
                    <a:pt x="2761" y="182"/>
                  </a:lnTo>
                  <a:lnTo>
                    <a:pt x="2767" y="182"/>
                  </a:lnTo>
                  <a:lnTo>
                    <a:pt x="2774" y="182"/>
                  </a:lnTo>
                  <a:lnTo>
                    <a:pt x="2780" y="182"/>
                  </a:lnTo>
                  <a:lnTo>
                    <a:pt x="2787" y="182"/>
                  </a:lnTo>
                  <a:lnTo>
                    <a:pt x="2793" y="182"/>
                  </a:lnTo>
                  <a:lnTo>
                    <a:pt x="2799" y="182"/>
                  </a:lnTo>
                  <a:lnTo>
                    <a:pt x="2806" y="182"/>
                  </a:lnTo>
                  <a:lnTo>
                    <a:pt x="2812" y="182"/>
                  </a:lnTo>
                  <a:lnTo>
                    <a:pt x="2819" y="182"/>
                  </a:lnTo>
                  <a:lnTo>
                    <a:pt x="2825" y="182"/>
                  </a:lnTo>
                  <a:lnTo>
                    <a:pt x="2832" y="182"/>
                  </a:lnTo>
                  <a:lnTo>
                    <a:pt x="2838" y="182"/>
                  </a:lnTo>
                  <a:lnTo>
                    <a:pt x="2844" y="182"/>
                  </a:lnTo>
                  <a:lnTo>
                    <a:pt x="2851" y="182"/>
                  </a:lnTo>
                  <a:lnTo>
                    <a:pt x="2857" y="182"/>
                  </a:lnTo>
                  <a:lnTo>
                    <a:pt x="2864" y="182"/>
                  </a:lnTo>
                  <a:lnTo>
                    <a:pt x="2870" y="182"/>
                  </a:lnTo>
                  <a:lnTo>
                    <a:pt x="2877" y="182"/>
                  </a:lnTo>
                  <a:lnTo>
                    <a:pt x="2883" y="182"/>
                  </a:lnTo>
                  <a:lnTo>
                    <a:pt x="2889" y="182"/>
                  </a:lnTo>
                  <a:lnTo>
                    <a:pt x="2896" y="182"/>
                  </a:lnTo>
                  <a:lnTo>
                    <a:pt x="2902" y="182"/>
                  </a:lnTo>
                  <a:lnTo>
                    <a:pt x="2909" y="182"/>
                  </a:lnTo>
                  <a:lnTo>
                    <a:pt x="2915" y="182"/>
                  </a:lnTo>
                  <a:lnTo>
                    <a:pt x="2921" y="182"/>
                  </a:lnTo>
                  <a:lnTo>
                    <a:pt x="2928" y="182"/>
                  </a:lnTo>
                  <a:lnTo>
                    <a:pt x="2934" y="182"/>
                  </a:lnTo>
                  <a:lnTo>
                    <a:pt x="2941" y="182"/>
                  </a:lnTo>
                  <a:lnTo>
                    <a:pt x="2947" y="182"/>
                  </a:lnTo>
                  <a:lnTo>
                    <a:pt x="2954" y="182"/>
                  </a:lnTo>
                  <a:lnTo>
                    <a:pt x="2960" y="182"/>
                  </a:lnTo>
                  <a:lnTo>
                    <a:pt x="2966" y="182"/>
                  </a:lnTo>
                  <a:lnTo>
                    <a:pt x="2973" y="182"/>
                  </a:lnTo>
                  <a:lnTo>
                    <a:pt x="2979" y="182"/>
                  </a:lnTo>
                  <a:lnTo>
                    <a:pt x="2986" y="182"/>
                  </a:lnTo>
                  <a:lnTo>
                    <a:pt x="2992" y="182"/>
                  </a:lnTo>
                  <a:lnTo>
                    <a:pt x="2999" y="182"/>
                  </a:lnTo>
                  <a:lnTo>
                    <a:pt x="3005" y="182"/>
                  </a:lnTo>
                  <a:lnTo>
                    <a:pt x="3011" y="182"/>
                  </a:lnTo>
                  <a:lnTo>
                    <a:pt x="3018" y="182"/>
                  </a:lnTo>
                  <a:lnTo>
                    <a:pt x="3024" y="182"/>
                  </a:lnTo>
                  <a:lnTo>
                    <a:pt x="3031" y="182"/>
                  </a:lnTo>
                  <a:lnTo>
                    <a:pt x="3037" y="182"/>
                  </a:lnTo>
                  <a:lnTo>
                    <a:pt x="3043" y="182"/>
                  </a:lnTo>
                  <a:lnTo>
                    <a:pt x="3050" y="182"/>
                  </a:lnTo>
                  <a:lnTo>
                    <a:pt x="3056" y="182"/>
                  </a:lnTo>
                </a:path>
              </a:pathLst>
            </a:custGeom>
            <a:noFill/>
            <a:ln w="30163">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grpSp>
      <p:sp>
        <p:nvSpPr>
          <p:cNvPr id="66630" name="Rectangle 76"/>
          <p:cNvSpPr>
            <a:spLocks noChangeAspect="1" noChangeArrowheads="1"/>
          </p:cNvSpPr>
          <p:nvPr/>
        </p:nvSpPr>
        <p:spPr bwMode="auto">
          <a:xfrm>
            <a:off x="3848100" y="4168775"/>
            <a:ext cx="3556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a:solidFill>
                  <a:srgbClr val="000000"/>
                </a:solidFill>
                <a:latin typeface="Times New Roman" panose="02020603050405020304" pitchFamily="18" charset="0"/>
              </a:rPr>
              <a:t>2010</a:t>
            </a:r>
            <a:endParaRPr lang="en-US" altLang="en-US" sz="2800" dirty="0">
              <a:solidFill>
                <a:schemeClr val="bg2"/>
              </a:solidFill>
            </a:endParaRPr>
          </a:p>
        </p:txBody>
      </p:sp>
      <p:sp>
        <p:nvSpPr>
          <p:cNvPr id="66631" name="Rectangle 77"/>
          <p:cNvSpPr>
            <a:spLocks noChangeAspect="1" noChangeArrowheads="1"/>
          </p:cNvSpPr>
          <p:nvPr/>
        </p:nvSpPr>
        <p:spPr bwMode="auto">
          <a:xfrm>
            <a:off x="368300" y="4168775"/>
            <a:ext cx="3556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a:solidFill>
                  <a:srgbClr val="000000"/>
                </a:solidFill>
                <a:latin typeface="Times New Roman" panose="02020603050405020304" pitchFamily="18" charset="0"/>
              </a:rPr>
              <a:t>1980</a:t>
            </a:r>
            <a:endParaRPr lang="en-US" altLang="en-US" sz="2800" dirty="0">
              <a:solidFill>
                <a:schemeClr val="bg2"/>
              </a:solidFill>
            </a:endParaRPr>
          </a:p>
        </p:txBody>
      </p:sp>
      <p:sp>
        <p:nvSpPr>
          <p:cNvPr id="66632" name="Rectangle 78"/>
          <p:cNvSpPr>
            <a:spLocks noChangeAspect="1" noChangeArrowheads="1"/>
          </p:cNvSpPr>
          <p:nvPr/>
        </p:nvSpPr>
        <p:spPr bwMode="auto">
          <a:xfrm>
            <a:off x="1562100" y="4152900"/>
            <a:ext cx="3556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a:solidFill>
                  <a:srgbClr val="000000"/>
                </a:solidFill>
                <a:latin typeface="Times New Roman" panose="02020603050405020304" pitchFamily="18" charset="0"/>
              </a:rPr>
              <a:t>1990</a:t>
            </a:r>
            <a:endParaRPr lang="en-US" altLang="en-US" sz="2800" dirty="0">
              <a:solidFill>
                <a:schemeClr val="bg2"/>
              </a:solidFill>
            </a:endParaRPr>
          </a:p>
        </p:txBody>
      </p:sp>
      <p:sp>
        <p:nvSpPr>
          <p:cNvPr id="66633" name="Rectangle 79"/>
          <p:cNvSpPr>
            <a:spLocks noChangeAspect="1" noChangeArrowheads="1"/>
          </p:cNvSpPr>
          <p:nvPr/>
        </p:nvSpPr>
        <p:spPr bwMode="auto">
          <a:xfrm>
            <a:off x="2705100" y="4152900"/>
            <a:ext cx="3556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a:solidFill>
                  <a:srgbClr val="000000"/>
                </a:solidFill>
                <a:latin typeface="Times New Roman" panose="02020603050405020304" pitchFamily="18" charset="0"/>
              </a:rPr>
              <a:t>2000</a:t>
            </a:r>
            <a:endParaRPr lang="en-US" altLang="en-US" sz="2800" dirty="0">
              <a:solidFill>
                <a:schemeClr val="bg2"/>
              </a:solidFill>
            </a:endParaRPr>
          </a:p>
        </p:txBody>
      </p:sp>
      <p:grpSp>
        <p:nvGrpSpPr>
          <p:cNvPr id="476240" name="Group 80"/>
          <p:cNvGrpSpPr>
            <a:grpSpLocks/>
          </p:cNvGrpSpPr>
          <p:nvPr/>
        </p:nvGrpSpPr>
        <p:grpSpPr bwMode="auto">
          <a:xfrm>
            <a:off x="387350" y="2320925"/>
            <a:ext cx="8343900" cy="1641475"/>
            <a:chOff x="244" y="1558"/>
            <a:chExt cx="5256" cy="1034"/>
          </a:xfrm>
        </p:grpSpPr>
        <p:grpSp>
          <p:nvGrpSpPr>
            <p:cNvPr id="66644" name="Group 81"/>
            <p:cNvGrpSpPr>
              <a:grpSpLocks/>
            </p:cNvGrpSpPr>
            <p:nvPr/>
          </p:nvGrpSpPr>
          <p:grpSpPr bwMode="auto">
            <a:xfrm>
              <a:off x="244" y="1558"/>
              <a:ext cx="5256" cy="869"/>
              <a:chOff x="244" y="1558"/>
              <a:chExt cx="5256" cy="869"/>
            </a:xfrm>
          </p:grpSpPr>
          <p:sp>
            <p:nvSpPr>
              <p:cNvPr id="66647" name="Freeform 82"/>
              <p:cNvSpPr>
                <a:spLocks noChangeAspect="1"/>
              </p:cNvSpPr>
              <p:nvPr/>
            </p:nvSpPr>
            <p:spPr bwMode="auto">
              <a:xfrm>
                <a:off x="3148" y="1767"/>
                <a:ext cx="2352" cy="660"/>
              </a:xfrm>
              <a:custGeom>
                <a:avLst/>
                <a:gdLst>
                  <a:gd name="T0" fmla="*/ 2 w 3220"/>
                  <a:gd name="T1" fmla="*/ 1 h 925"/>
                  <a:gd name="T2" fmla="*/ 4 w 3220"/>
                  <a:gd name="T3" fmla="*/ 1 h 925"/>
                  <a:gd name="T4" fmla="*/ 7 w 3220"/>
                  <a:gd name="T5" fmla="*/ 2 h 925"/>
                  <a:gd name="T6" fmla="*/ 9 w 3220"/>
                  <a:gd name="T7" fmla="*/ 3 h 925"/>
                  <a:gd name="T8" fmla="*/ 11 w 3220"/>
                  <a:gd name="T9" fmla="*/ 4 h 925"/>
                  <a:gd name="T10" fmla="*/ 14 w 3220"/>
                  <a:gd name="T11" fmla="*/ 4 h 925"/>
                  <a:gd name="T12" fmla="*/ 16 w 3220"/>
                  <a:gd name="T13" fmla="*/ 6 h 925"/>
                  <a:gd name="T14" fmla="*/ 18 w 3220"/>
                  <a:gd name="T15" fmla="*/ 6 h 925"/>
                  <a:gd name="T16" fmla="*/ 20 w 3220"/>
                  <a:gd name="T17" fmla="*/ 7 h 925"/>
                  <a:gd name="T18" fmla="*/ 23 w 3220"/>
                  <a:gd name="T19" fmla="*/ 8 h 925"/>
                  <a:gd name="T20" fmla="*/ 25 w 3220"/>
                  <a:gd name="T21" fmla="*/ 8 h 925"/>
                  <a:gd name="T22" fmla="*/ 28 w 3220"/>
                  <a:gd name="T23" fmla="*/ 9 h 925"/>
                  <a:gd name="T24" fmla="*/ 30 w 3220"/>
                  <a:gd name="T25" fmla="*/ 10 h 925"/>
                  <a:gd name="T26" fmla="*/ 33 w 3220"/>
                  <a:gd name="T27" fmla="*/ 10 h 925"/>
                  <a:gd name="T28" fmla="*/ 34 w 3220"/>
                  <a:gd name="T29" fmla="*/ 11 h 925"/>
                  <a:gd name="T30" fmla="*/ 37 w 3220"/>
                  <a:gd name="T31" fmla="*/ 11 h 925"/>
                  <a:gd name="T32" fmla="*/ 39 w 3220"/>
                  <a:gd name="T33" fmla="*/ 12 h 925"/>
                  <a:gd name="T34" fmla="*/ 42 w 3220"/>
                  <a:gd name="T35" fmla="*/ 13 h 925"/>
                  <a:gd name="T36" fmla="*/ 45 w 3220"/>
                  <a:gd name="T37" fmla="*/ 14 h 925"/>
                  <a:gd name="T38" fmla="*/ 47 w 3220"/>
                  <a:gd name="T39" fmla="*/ 14 h 925"/>
                  <a:gd name="T40" fmla="*/ 48 w 3220"/>
                  <a:gd name="T41" fmla="*/ 15 h 925"/>
                  <a:gd name="T42" fmla="*/ 51 w 3220"/>
                  <a:gd name="T43" fmla="*/ 15 h 925"/>
                  <a:gd name="T44" fmla="*/ 53 w 3220"/>
                  <a:gd name="T45" fmla="*/ 16 h 925"/>
                  <a:gd name="T46" fmla="*/ 56 w 3220"/>
                  <a:gd name="T47" fmla="*/ 16 h 925"/>
                  <a:gd name="T48" fmla="*/ 58 w 3220"/>
                  <a:gd name="T49" fmla="*/ 17 h 925"/>
                  <a:gd name="T50" fmla="*/ 61 w 3220"/>
                  <a:gd name="T51" fmla="*/ 17 h 925"/>
                  <a:gd name="T52" fmla="*/ 63 w 3220"/>
                  <a:gd name="T53" fmla="*/ 18 h 925"/>
                  <a:gd name="T54" fmla="*/ 65 w 3220"/>
                  <a:gd name="T55" fmla="*/ 19 h 925"/>
                  <a:gd name="T56" fmla="*/ 67 w 3220"/>
                  <a:gd name="T57" fmla="*/ 19 h 925"/>
                  <a:gd name="T58" fmla="*/ 70 w 3220"/>
                  <a:gd name="T59" fmla="*/ 20 h 925"/>
                  <a:gd name="T60" fmla="*/ 72 w 3220"/>
                  <a:gd name="T61" fmla="*/ 20 h 925"/>
                  <a:gd name="T62" fmla="*/ 75 w 3220"/>
                  <a:gd name="T63" fmla="*/ 21 h 925"/>
                  <a:gd name="T64" fmla="*/ 77 w 3220"/>
                  <a:gd name="T65" fmla="*/ 21 h 925"/>
                  <a:gd name="T66" fmla="*/ 79 w 3220"/>
                  <a:gd name="T67" fmla="*/ 21 h 925"/>
                  <a:gd name="T68" fmla="*/ 82 w 3220"/>
                  <a:gd name="T69" fmla="*/ 21 h 925"/>
                  <a:gd name="T70" fmla="*/ 84 w 3220"/>
                  <a:gd name="T71" fmla="*/ 22 h 925"/>
                  <a:gd name="T72" fmla="*/ 86 w 3220"/>
                  <a:gd name="T73" fmla="*/ 22 h 925"/>
                  <a:gd name="T74" fmla="*/ 88 w 3220"/>
                  <a:gd name="T75" fmla="*/ 24 h 925"/>
                  <a:gd name="T76" fmla="*/ 90 w 3220"/>
                  <a:gd name="T77" fmla="*/ 24 h 925"/>
                  <a:gd name="T78" fmla="*/ 93 w 3220"/>
                  <a:gd name="T79" fmla="*/ 24 h 925"/>
                  <a:gd name="T80" fmla="*/ 96 w 3220"/>
                  <a:gd name="T81" fmla="*/ 25 h 925"/>
                  <a:gd name="T82" fmla="*/ 98 w 3220"/>
                  <a:gd name="T83" fmla="*/ 25 h 925"/>
                  <a:gd name="T84" fmla="*/ 100 w 3220"/>
                  <a:gd name="T85" fmla="*/ 25 h 925"/>
                  <a:gd name="T86" fmla="*/ 102 w 3220"/>
                  <a:gd name="T87" fmla="*/ 26 h 925"/>
                  <a:gd name="T88" fmla="*/ 104 w 3220"/>
                  <a:gd name="T89" fmla="*/ 26 h 925"/>
                  <a:gd name="T90" fmla="*/ 107 w 3220"/>
                  <a:gd name="T91" fmla="*/ 26 h 925"/>
                  <a:gd name="T92" fmla="*/ 110 w 3220"/>
                  <a:gd name="T93" fmla="*/ 26 h 925"/>
                  <a:gd name="T94" fmla="*/ 112 w 3220"/>
                  <a:gd name="T95" fmla="*/ 28 h 925"/>
                  <a:gd name="T96" fmla="*/ 114 w 3220"/>
                  <a:gd name="T97" fmla="*/ 28 h 925"/>
                  <a:gd name="T98" fmla="*/ 116 w 3220"/>
                  <a:gd name="T99" fmla="*/ 29 h 925"/>
                  <a:gd name="T100" fmla="*/ 119 w 3220"/>
                  <a:gd name="T101" fmla="*/ 29 h 925"/>
                  <a:gd name="T102" fmla="*/ 121 w 3220"/>
                  <a:gd name="T103" fmla="*/ 29 h 925"/>
                  <a:gd name="T104" fmla="*/ 123 w 3220"/>
                  <a:gd name="T105" fmla="*/ 29 h 925"/>
                  <a:gd name="T106" fmla="*/ 126 w 3220"/>
                  <a:gd name="T107" fmla="*/ 29 h 925"/>
                  <a:gd name="T108" fmla="*/ 128 w 3220"/>
                  <a:gd name="T109" fmla="*/ 30 h 925"/>
                  <a:gd name="T110" fmla="*/ 131 w 3220"/>
                  <a:gd name="T111" fmla="*/ 30 h 925"/>
                  <a:gd name="T112" fmla="*/ 132 w 3220"/>
                  <a:gd name="T113" fmla="*/ 31 h 925"/>
                  <a:gd name="T114" fmla="*/ 135 w 3220"/>
                  <a:gd name="T115" fmla="*/ 31 h 925"/>
                  <a:gd name="T116" fmla="*/ 138 w 3220"/>
                  <a:gd name="T117" fmla="*/ 31 h 9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220" h="925">
                    <a:moveTo>
                      <a:pt x="0" y="0"/>
                    </a:moveTo>
                    <a:lnTo>
                      <a:pt x="7" y="7"/>
                    </a:lnTo>
                    <a:lnTo>
                      <a:pt x="14" y="7"/>
                    </a:lnTo>
                    <a:lnTo>
                      <a:pt x="20" y="14"/>
                    </a:lnTo>
                    <a:lnTo>
                      <a:pt x="27" y="14"/>
                    </a:lnTo>
                    <a:lnTo>
                      <a:pt x="34" y="14"/>
                    </a:lnTo>
                    <a:lnTo>
                      <a:pt x="41" y="21"/>
                    </a:lnTo>
                    <a:lnTo>
                      <a:pt x="47" y="21"/>
                    </a:lnTo>
                    <a:lnTo>
                      <a:pt x="54" y="27"/>
                    </a:lnTo>
                    <a:lnTo>
                      <a:pt x="61" y="27"/>
                    </a:lnTo>
                    <a:lnTo>
                      <a:pt x="68" y="34"/>
                    </a:lnTo>
                    <a:lnTo>
                      <a:pt x="74" y="34"/>
                    </a:lnTo>
                    <a:lnTo>
                      <a:pt x="81" y="34"/>
                    </a:lnTo>
                    <a:lnTo>
                      <a:pt x="88" y="41"/>
                    </a:lnTo>
                    <a:lnTo>
                      <a:pt x="95" y="41"/>
                    </a:lnTo>
                    <a:lnTo>
                      <a:pt x="101" y="48"/>
                    </a:lnTo>
                    <a:lnTo>
                      <a:pt x="108" y="48"/>
                    </a:lnTo>
                    <a:lnTo>
                      <a:pt x="115" y="54"/>
                    </a:lnTo>
                    <a:lnTo>
                      <a:pt x="122" y="54"/>
                    </a:lnTo>
                    <a:lnTo>
                      <a:pt x="128" y="54"/>
                    </a:lnTo>
                    <a:lnTo>
                      <a:pt x="135" y="61"/>
                    </a:lnTo>
                    <a:lnTo>
                      <a:pt x="142" y="61"/>
                    </a:lnTo>
                    <a:lnTo>
                      <a:pt x="149" y="68"/>
                    </a:lnTo>
                    <a:lnTo>
                      <a:pt x="155" y="68"/>
                    </a:lnTo>
                    <a:lnTo>
                      <a:pt x="162" y="75"/>
                    </a:lnTo>
                    <a:lnTo>
                      <a:pt x="169" y="75"/>
                    </a:lnTo>
                    <a:lnTo>
                      <a:pt x="176" y="75"/>
                    </a:lnTo>
                    <a:lnTo>
                      <a:pt x="182" y="81"/>
                    </a:lnTo>
                    <a:lnTo>
                      <a:pt x="189" y="81"/>
                    </a:lnTo>
                    <a:lnTo>
                      <a:pt x="196" y="88"/>
                    </a:lnTo>
                    <a:lnTo>
                      <a:pt x="203" y="88"/>
                    </a:lnTo>
                    <a:lnTo>
                      <a:pt x="209" y="88"/>
                    </a:lnTo>
                    <a:lnTo>
                      <a:pt x="216" y="95"/>
                    </a:lnTo>
                    <a:lnTo>
                      <a:pt x="223" y="95"/>
                    </a:lnTo>
                    <a:lnTo>
                      <a:pt x="230" y="102"/>
                    </a:lnTo>
                    <a:lnTo>
                      <a:pt x="236" y="102"/>
                    </a:lnTo>
                    <a:lnTo>
                      <a:pt x="243" y="108"/>
                    </a:lnTo>
                    <a:lnTo>
                      <a:pt x="250" y="108"/>
                    </a:lnTo>
                    <a:lnTo>
                      <a:pt x="257" y="108"/>
                    </a:lnTo>
                    <a:lnTo>
                      <a:pt x="263" y="115"/>
                    </a:lnTo>
                    <a:lnTo>
                      <a:pt x="270" y="115"/>
                    </a:lnTo>
                    <a:lnTo>
                      <a:pt x="277" y="122"/>
                    </a:lnTo>
                    <a:lnTo>
                      <a:pt x="284" y="122"/>
                    </a:lnTo>
                    <a:lnTo>
                      <a:pt x="290" y="122"/>
                    </a:lnTo>
                    <a:lnTo>
                      <a:pt x="297" y="129"/>
                    </a:lnTo>
                    <a:lnTo>
                      <a:pt x="304" y="129"/>
                    </a:lnTo>
                    <a:lnTo>
                      <a:pt x="311" y="135"/>
                    </a:lnTo>
                    <a:lnTo>
                      <a:pt x="317" y="135"/>
                    </a:lnTo>
                    <a:lnTo>
                      <a:pt x="324" y="135"/>
                    </a:lnTo>
                    <a:lnTo>
                      <a:pt x="331" y="142"/>
                    </a:lnTo>
                    <a:lnTo>
                      <a:pt x="338" y="142"/>
                    </a:lnTo>
                    <a:lnTo>
                      <a:pt x="344" y="149"/>
                    </a:lnTo>
                    <a:lnTo>
                      <a:pt x="351" y="149"/>
                    </a:lnTo>
                    <a:lnTo>
                      <a:pt x="358" y="156"/>
                    </a:lnTo>
                    <a:lnTo>
                      <a:pt x="365" y="156"/>
                    </a:lnTo>
                    <a:lnTo>
                      <a:pt x="371" y="156"/>
                    </a:lnTo>
                    <a:lnTo>
                      <a:pt x="378" y="162"/>
                    </a:lnTo>
                    <a:lnTo>
                      <a:pt x="385" y="162"/>
                    </a:lnTo>
                    <a:lnTo>
                      <a:pt x="392" y="169"/>
                    </a:lnTo>
                    <a:lnTo>
                      <a:pt x="398" y="169"/>
                    </a:lnTo>
                    <a:lnTo>
                      <a:pt x="405" y="169"/>
                    </a:lnTo>
                    <a:lnTo>
                      <a:pt x="412" y="176"/>
                    </a:lnTo>
                    <a:lnTo>
                      <a:pt x="419" y="176"/>
                    </a:lnTo>
                    <a:lnTo>
                      <a:pt x="425" y="176"/>
                    </a:lnTo>
                    <a:lnTo>
                      <a:pt x="432" y="183"/>
                    </a:lnTo>
                    <a:lnTo>
                      <a:pt x="439" y="183"/>
                    </a:lnTo>
                    <a:lnTo>
                      <a:pt x="446" y="189"/>
                    </a:lnTo>
                    <a:lnTo>
                      <a:pt x="452" y="189"/>
                    </a:lnTo>
                    <a:lnTo>
                      <a:pt x="459" y="189"/>
                    </a:lnTo>
                    <a:lnTo>
                      <a:pt x="466" y="196"/>
                    </a:lnTo>
                    <a:lnTo>
                      <a:pt x="473" y="196"/>
                    </a:lnTo>
                    <a:lnTo>
                      <a:pt x="479" y="203"/>
                    </a:lnTo>
                    <a:lnTo>
                      <a:pt x="486" y="203"/>
                    </a:lnTo>
                    <a:lnTo>
                      <a:pt x="493" y="203"/>
                    </a:lnTo>
                    <a:lnTo>
                      <a:pt x="500" y="210"/>
                    </a:lnTo>
                    <a:lnTo>
                      <a:pt x="506" y="210"/>
                    </a:lnTo>
                    <a:lnTo>
                      <a:pt x="513" y="216"/>
                    </a:lnTo>
                    <a:lnTo>
                      <a:pt x="520" y="216"/>
                    </a:lnTo>
                    <a:lnTo>
                      <a:pt x="527" y="216"/>
                    </a:lnTo>
                    <a:lnTo>
                      <a:pt x="533" y="223"/>
                    </a:lnTo>
                    <a:lnTo>
                      <a:pt x="540" y="223"/>
                    </a:lnTo>
                    <a:lnTo>
                      <a:pt x="547" y="223"/>
                    </a:lnTo>
                    <a:lnTo>
                      <a:pt x="554" y="230"/>
                    </a:lnTo>
                    <a:lnTo>
                      <a:pt x="560" y="230"/>
                    </a:lnTo>
                    <a:lnTo>
                      <a:pt x="567" y="237"/>
                    </a:lnTo>
                    <a:lnTo>
                      <a:pt x="574" y="237"/>
                    </a:lnTo>
                    <a:lnTo>
                      <a:pt x="581" y="237"/>
                    </a:lnTo>
                    <a:lnTo>
                      <a:pt x="587" y="243"/>
                    </a:lnTo>
                    <a:lnTo>
                      <a:pt x="594" y="243"/>
                    </a:lnTo>
                    <a:lnTo>
                      <a:pt x="601" y="243"/>
                    </a:lnTo>
                    <a:lnTo>
                      <a:pt x="608" y="250"/>
                    </a:lnTo>
                    <a:lnTo>
                      <a:pt x="614" y="250"/>
                    </a:lnTo>
                    <a:lnTo>
                      <a:pt x="621" y="250"/>
                    </a:lnTo>
                    <a:lnTo>
                      <a:pt x="628" y="257"/>
                    </a:lnTo>
                    <a:lnTo>
                      <a:pt x="635" y="257"/>
                    </a:lnTo>
                    <a:lnTo>
                      <a:pt x="641" y="264"/>
                    </a:lnTo>
                    <a:lnTo>
                      <a:pt x="648" y="264"/>
                    </a:lnTo>
                    <a:lnTo>
                      <a:pt x="655" y="264"/>
                    </a:lnTo>
                    <a:lnTo>
                      <a:pt x="662" y="270"/>
                    </a:lnTo>
                    <a:lnTo>
                      <a:pt x="668" y="270"/>
                    </a:lnTo>
                    <a:lnTo>
                      <a:pt x="675" y="270"/>
                    </a:lnTo>
                    <a:lnTo>
                      <a:pt x="682" y="277"/>
                    </a:lnTo>
                    <a:lnTo>
                      <a:pt x="689" y="277"/>
                    </a:lnTo>
                    <a:lnTo>
                      <a:pt x="695" y="277"/>
                    </a:lnTo>
                    <a:lnTo>
                      <a:pt x="702" y="284"/>
                    </a:lnTo>
                    <a:lnTo>
                      <a:pt x="709" y="284"/>
                    </a:lnTo>
                    <a:lnTo>
                      <a:pt x="716" y="284"/>
                    </a:lnTo>
                    <a:lnTo>
                      <a:pt x="722" y="291"/>
                    </a:lnTo>
                    <a:lnTo>
                      <a:pt x="729" y="291"/>
                    </a:lnTo>
                    <a:lnTo>
                      <a:pt x="736" y="297"/>
                    </a:lnTo>
                    <a:lnTo>
                      <a:pt x="743" y="297"/>
                    </a:lnTo>
                    <a:lnTo>
                      <a:pt x="749" y="297"/>
                    </a:lnTo>
                    <a:lnTo>
                      <a:pt x="756" y="304"/>
                    </a:lnTo>
                    <a:lnTo>
                      <a:pt x="763" y="304"/>
                    </a:lnTo>
                    <a:lnTo>
                      <a:pt x="770" y="304"/>
                    </a:lnTo>
                    <a:lnTo>
                      <a:pt x="776" y="311"/>
                    </a:lnTo>
                    <a:lnTo>
                      <a:pt x="783" y="311"/>
                    </a:lnTo>
                    <a:lnTo>
                      <a:pt x="790" y="311"/>
                    </a:lnTo>
                    <a:lnTo>
                      <a:pt x="797" y="318"/>
                    </a:lnTo>
                    <a:lnTo>
                      <a:pt x="803" y="318"/>
                    </a:lnTo>
                    <a:lnTo>
                      <a:pt x="810" y="318"/>
                    </a:lnTo>
                    <a:lnTo>
                      <a:pt x="817" y="324"/>
                    </a:lnTo>
                    <a:lnTo>
                      <a:pt x="824" y="324"/>
                    </a:lnTo>
                    <a:lnTo>
                      <a:pt x="830" y="324"/>
                    </a:lnTo>
                    <a:lnTo>
                      <a:pt x="837" y="331"/>
                    </a:lnTo>
                    <a:lnTo>
                      <a:pt x="844" y="331"/>
                    </a:lnTo>
                    <a:lnTo>
                      <a:pt x="851" y="331"/>
                    </a:lnTo>
                    <a:lnTo>
                      <a:pt x="858" y="338"/>
                    </a:lnTo>
                    <a:lnTo>
                      <a:pt x="864" y="338"/>
                    </a:lnTo>
                    <a:lnTo>
                      <a:pt x="871" y="338"/>
                    </a:lnTo>
                    <a:lnTo>
                      <a:pt x="878" y="345"/>
                    </a:lnTo>
                    <a:lnTo>
                      <a:pt x="885" y="345"/>
                    </a:lnTo>
                    <a:lnTo>
                      <a:pt x="891" y="345"/>
                    </a:lnTo>
                    <a:lnTo>
                      <a:pt x="898" y="351"/>
                    </a:lnTo>
                    <a:lnTo>
                      <a:pt x="905" y="351"/>
                    </a:lnTo>
                    <a:lnTo>
                      <a:pt x="912" y="351"/>
                    </a:lnTo>
                    <a:lnTo>
                      <a:pt x="918" y="358"/>
                    </a:lnTo>
                    <a:lnTo>
                      <a:pt x="925" y="358"/>
                    </a:lnTo>
                    <a:lnTo>
                      <a:pt x="932" y="358"/>
                    </a:lnTo>
                    <a:lnTo>
                      <a:pt x="939" y="365"/>
                    </a:lnTo>
                    <a:lnTo>
                      <a:pt x="945" y="365"/>
                    </a:lnTo>
                    <a:lnTo>
                      <a:pt x="952" y="365"/>
                    </a:lnTo>
                    <a:lnTo>
                      <a:pt x="959" y="372"/>
                    </a:lnTo>
                    <a:lnTo>
                      <a:pt x="966" y="372"/>
                    </a:lnTo>
                    <a:lnTo>
                      <a:pt x="972" y="372"/>
                    </a:lnTo>
                    <a:lnTo>
                      <a:pt x="979" y="378"/>
                    </a:lnTo>
                    <a:lnTo>
                      <a:pt x="986" y="378"/>
                    </a:lnTo>
                    <a:lnTo>
                      <a:pt x="993" y="378"/>
                    </a:lnTo>
                    <a:lnTo>
                      <a:pt x="999" y="385"/>
                    </a:lnTo>
                    <a:lnTo>
                      <a:pt x="1006" y="385"/>
                    </a:lnTo>
                    <a:lnTo>
                      <a:pt x="1013" y="385"/>
                    </a:lnTo>
                    <a:lnTo>
                      <a:pt x="1020" y="392"/>
                    </a:lnTo>
                    <a:lnTo>
                      <a:pt x="1026" y="392"/>
                    </a:lnTo>
                    <a:lnTo>
                      <a:pt x="1033" y="392"/>
                    </a:lnTo>
                    <a:lnTo>
                      <a:pt x="1040" y="399"/>
                    </a:lnTo>
                    <a:lnTo>
                      <a:pt x="1047" y="399"/>
                    </a:lnTo>
                    <a:lnTo>
                      <a:pt x="1053" y="399"/>
                    </a:lnTo>
                    <a:lnTo>
                      <a:pt x="1060" y="405"/>
                    </a:lnTo>
                    <a:lnTo>
                      <a:pt x="1067" y="405"/>
                    </a:lnTo>
                    <a:lnTo>
                      <a:pt x="1074" y="405"/>
                    </a:lnTo>
                    <a:lnTo>
                      <a:pt x="1080" y="412"/>
                    </a:lnTo>
                    <a:lnTo>
                      <a:pt x="1087" y="412"/>
                    </a:lnTo>
                    <a:lnTo>
                      <a:pt x="1094" y="412"/>
                    </a:lnTo>
                    <a:lnTo>
                      <a:pt x="1101" y="419"/>
                    </a:lnTo>
                    <a:lnTo>
                      <a:pt x="1107" y="419"/>
                    </a:lnTo>
                    <a:lnTo>
                      <a:pt x="1114" y="419"/>
                    </a:lnTo>
                    <a:lnTo>
                      <a:pt x="1121" y="426"/>
                    </a:lnTo>
                    <a:lnTo>
                      <a:pt x="1128" y="426"/>
                    </a:lnTo>
                    <a:lnTo>
                      <a:pt x="1134" y="426"/>
                    </a:lnTo>
                    <a:lnTo>
                      <a:pt x="1141" y="432"/>
                    </a:lnTo>
                    <a:lnTo>
                      <a:pt x="1148" y="432"/>
                    </a:lnTo>
                    <a:lnTo>
                      <a:pt x="1155" y="432"/>
                    </a:lnTo>
                    <a:lnTo>
                      <a:pt x="1161" y="432"/>
                    </a:lnTo>
                    <a:lnTo>
                      <a:pt x="1168" y="439"/>
                    </a:lnTo>
                    <a:lnTo>
                      <a:pt x="1175" y="439"/>
                    </a:lnTo>
                    <a:lnTo>
                      <a:pt x="1182" y="439"/>
                    </a:lnTo>
                    <a:lnTo>
                      <a:pt x="1188" y="446"/>
                    </a:lnTo>
                    <a:lnTo>
                      <a:pt x="1195" y="446"/>
                    </a:lnTo>
                    <a:lnTo>
                      <a:pt x="1202" y="446"/>
                    </a:lnTo>
                    <a:lnTo>
                      <a:pt x="1209" y="453"/>
                    </a:lnTo>
                    <a:lnTo>
                      <a:pt x="1215" y="453"/>
                    </a:lnTo>
                    <a:lnTo>
                      <a:pt x="1222" y="453"/>
                    </a:lnTo>
                    <a:lnTo>
                      <a:pt x="1229" y="453"/>
                    </a:lnTo>
                    <a:lnTo>
                      <a:pt x="1236" y="459"/>
                    </a:lnTo>
                    <a:lnTo>
                      <a:pt x="1242" y="459"/>
                    </a:lnTo>
                    <a:lnTo>
                      <a:pt x="1249" y="459"/>
                    </a:lnTo>
                    <a:lnTo>
                      <a:pt x="1256" y="466"/>
                    </a:lnTo>
                    <a:lnTo>
                      <a:pt x="1263" y="466"/>
                    </a:lnTo>
                    <a:lnTo>
                      <a:pt x="1269" y="466"/>
                    </a:lnTo>
                    <a:lnTo>
                      <a:pt x="1276" y="466"/>
                    </a:lnTo>
                    <a:lnTo>
                      <a:pt x="1283" y="473"/>
                    </a:lnTo>
                    <a:lnTo>
                      <a:pt x="1290" y="473"/>
                    </a:lnTo>
                    <a:lnTo>
                      <a:pt x="1296" y="473"/>
                    </a:lnTo>
                    <a:lnTo>
                      <a:pt x="1303" y="480"/>
                    </a:lnTo>
                    <a:lnTo>
                      <a:pt x="1310" y="480"/>
                    </a:lnTo>
                    <a:lnTo>
                      <a:pt x="1317" y="480"/>
                    </a:lnTo>
                    <a:lnTo>
                      <a:pt x="1323" y="486"/>
                    </a:lnTo>
                    <a:lnTo>
                      <a:pt x="1330" y="486"/>
                    </a:lnTo>
                    <a:lnTo>
                      <a:pt x="1337" y="486"/>
                    </a:lnTo>
                    <a:lnTo>
                      <a:pt x="1344" y="486"/>
                    </a:lnTo>
                    <a:lnTo>
                      <a:pt x="1350" y="493"/>
                    </a:lnTo>
                    <a:lnTo>
                      <a:pt x="1357" y="493"/>
                    </a:lnTo>
                    <a:lnTo>
                      <a:pt x="1364" y="493"/>
                    </a:lnTo>
                    <a:lnTo>
                      <a:pt x="1371" y="500"/>
                    </a:lnTo>
                    <a:lnTo>
                      <a:pt x="1377" y="500"/>
                    </a:lnTo>
                    <a:lnTo>
                      <a:pt x="1384" y="500"/>
                    </a:lnTo>
                    <a:lnTo>
                      <a:pt x="1391" y="500"/>
                    </a:lnTo>
                    <a:lnTo>
                      <a:pt x="1398" y="507"/>
                    </a:lnTo>
                    <a:lnTo>
                      <a:pt x="1404" y="507"/>
                    </a:lnTo>
                    <a:lnTo>
                      <a:pt x="1411" y="507"/>
                    </a:lnTo>
                    <a:lnTo>
                      <a:pt x="1418" y="513"/>
                    </a:lnTo>
                    <a:lnTo>
                      <a:pt x="1425" y="513"/>
                    </a:lnTo>
                    <a:lnTo>
                      <a:pt x="1431" y="513"/>
                    </a:lnTo>
                    <a:lnTo>
                      <a:pt x="1438" y="513"/>
                    </a:lnTo>
                    <a:lnTo>
                      <a:pt x="1445" y="520"/>
                    </a:lnTo>
                    <a:lnTo>
                      <a:pt x="1452" y="520"/>
                    </a:lnTo>
                    <a:lnTo>
                      <a:pt x="1458" y="520"/>
                    </a:lnTo>
                    <a:lnTo>
                      <a:pt x="1465" y="520"/>
                    </a:lnTo>
                    <a:lnTo>
                      <a:pt x="1472" y="527"/>
                    </a:lnTo>
                    <a:lnTo>
                      <a:pt x="1479" y="527"/>
                    </a:lnTo>
                    <a:lnTo>
                      <a:pt x="1485" y="527"/>
                    </a:lnTo>
                    <a:lnTo>
                      <a:pt x="1492" y="534"/>
                    </a:lnTo>
                    <a:lnTo>
                      <a:pt x="1499" y="534"/>
                    </a:lnTo>
                    <a:lnTo>
                      <a:pt x="1506" y="534"/>
                    </a:lnTo>
                    <a:lnTo>
                      <a:pt x="1512" y="534"/>
                    </a:lnTo>
                    <a:lnTo>
                      <a:pt x="1519" y="540"/>
                    </a:lnTo>
                    <a:lnTo>
                      <a:pt x="1526" y="540"/>
                    </a:lnTo>
                    <a:lnTo>
                      <a:pt x="1533" y="540"/>
                    </a:lnTo>
                    <a:lnTo>
                      <a:pt x="1539" y="547"/>
                    </a:lnTo>
                    <a:lnTo>
                      <a:pt x="1546" y="547"/>
                    </a:lnTo>
                    <a:lnTo>
                      <a:pt x="1553" y="547"/>
                    </a:lnTo>
                    <a:lnTo>
                      <a:pt x="1560" y="547"/>
                    </a:lnTo>
                    <a:lnTo>
                      <a:pt x="1566" y="554"/>
                    </a:lnTo>
                    <a:lnTo>
                      <a:pt x="1573" y="554"/>
                    </a:lnTo>
                    <a:lnTo>
                      <a:pt x="1580" y="554"/>
                    </a:lnTo>
                    <a:lnTo>
                      <a:pt x="1587" y="554"/>
                    </a:lnTo>
                    <a:lnTo>
                      <a:pt x="1593" y="561"/>
                    </a:lnTo>
                    <a:lnTo>
                      <a:pt x="1600" y="561"/>
                    </a:lnTo>
                    <a:lnTo>
                      <a:pt x="1607" y="561"/>
                    </a:lnTo>
                    <a:lnTo>
                      <a:pt x="1614" y="567"/>
                    </a:lnTo>
                    <a:lnTo>
                      <a:pt x="1620" y="567"/>
                    </a:lnTo>
                    <a:lnTo>
                      <a:pt x="1627" y="567"/>
                    </a:lnTo>
                    <a:lnTo>
                      <a:pt x="1634" y="567"/>
                    </a:lnTo>
                    <a:lnTo>
                      <a:pt x="1641" y="574"/>
                    </a:lnTo>
                    <a:lnTo>
                      <a:pt x="1647" y="574"/>
                    </a:lnTo>
                    <a:lnTo>
                      <a:pt x="1654" y="574"/>
                    </a:lnTo>
                    <a:lnTo>
                      <a:pt x="1661" y="574"/>
                    </a:lnTo>
                    <a:lnTo>
                      <a:pt x="1668" y="581"/>
                    </a:lnTo>
                    <a:lnTo>
                      <a:pt x="1674" y="581"/>
                    </a:lnTo>
                    <a:lnTo>
                      <a:pt x="1681" y="581"/>
                    </a:lnTo>
                    <a:lnTo>
                      <a:pt x="1688" y="581"/>
                    </a:lnTo>
                    <a:lnTo>
                      <a:pt x="1695" y="588"/>
                    </a:lnTo>
                    <a:lnTo>
                      <a:pt x="1701" y="588"/>
                    </a:lnTo>
                    <a:lnTo>
                      <a:pt x="1708" y="588"/>
                    </a:lnTo>
                    <a:lnTo>
                      <a:pt x="1715" y="594"/>
                    </a:lnTo>
                    <a:lnTo>
                      <a:pt x="1722" y="594"/>
                    </a:lnTo>
                    <a:lnTo>
                      <a:pt x="1728" y="594"/>
                    </a:lnTo>
                    <a:lnTo>
                      <a:pt x="1735" y="594"/>
                    </a:lnTo>
                    <a:lnTo>
                      <a:pt x="1742" y="601"/>
                    </a:lnTo>
                    <a:lnTo>
                      <a:pt x="1749" y="601"/>
                    </a:lnTo>
                    <a:lnTo>
                      <a:pt x="1755" y="601"/>
                    </a:lnTo>
                    <a:lnTo>
                      <a:pt x="1762" y="601"/>
                    </a:lnTo>
                    <a:lnTo>
                      <a:pt x="1769" y="608"/>
                    </a:lnTo>
                    <a:lnTo>
                      <a:pt x="1776" y="608"/>
                    </a:lnTo>
                    <a:lnTo>
                      <a:pt x="1782" y="608"/>
                    </a:lnTo>
                    <a:lnTo>
                      <a:pt x="1789" y="608"/>
                    </a:lnTo>
                    <a:lnTo>
                      <a:pt x="1796" y="615"/>
                    </a:lnTo>
                    <a:lnTo>
                      <a:pt x="1803" y="615"/>
                    </a:lnTo>
                    <a:lnTo>
                      <a:pt x="1809" y="615"/>
                    </a:lnTo>
                    <a:lnTo>
                      <a:pt x="1816" y="615"/>
                    </a:lnTo>
                    <a:lnTo>
                      <a:pt x="1823" y="621"/>
                    </a:lnTo>
                    <a:lnTo>
                      <a:pt x="1830" y="621"/>
                    </a:lnTo>
                    <a:lnTo>
                      <a:pt x="1836" y="621"/>
                    </a:lnTo>
                    <a:lnTo>
                      <a:pt x="1843" y="621"/>
                    </a:lnTo>
                    <a:lnTo>
                      <a:pt x="1850" y="628"/>
                    </a:lnTo>
                    <a:lnTo>
                      <a:pt x="1857" y="628"/>
                    </a:lnTo>
                    <a:lnTo>
                      <a:pt x="1863" y="628"/>
                    </a:lnTo>
                    <a:lnTo>
                      <a:pt x="1870" y="628"/>
                    </a:lnTo>
                    <a:lnTo>
                      <a:pt x="1877" y="635"/>
                    </a:lnTo>
                    <a:lnTo>
                      <a:pt x="1884" y="635"/>
                    </a:lnTo>
                    <a:lnTo>
                      <a:pt x="1890" y="635"/>
                    </a:lnTo>
                    <a:lnTo>
                      <a:pt x="1897" y="635"/>
                    </a:lnTo>
                    <a:lnTo>
                      <a:pt x="1904" y="642"/>
                    </a:lnTo>
                    <a:lnTo>
                      <a:pt x="1911" y="642"/>
                    </a:lnTo>
                    <a:lnTo>
                      <a:pt x="1917" y="642"/>
                    </a:lnTo>
                    <a:lnTo>
                      <a:pt x="1924" y="642"/>
                    </a:lnTo>
                    <a:lnTo>
                      <a:pt x="1931" y="648"/>
                    </a:lnTo>
                    <a:lnTo>
                      <a:pt x="1938" y="648"/>
                    </a:lnTo>
                    <a:lnTo>
                      <a:pt x="1944" y="648"/>
                    </a:lnTo>
                    <a:lnTo>
                      <a:pt x="1951" y="648"/>
                    </a:lnTo>
                    <a:lnTo>
                      <a:pt x="1958" y="655"/>
                    </a:lnTo>
                    <a:lnTo>
                      <a:pt x="1965" y="655"/>
                    </a:lnTo>
                    <a:lnTo>
                      <a:pt x="1971" y="655"/>
                    </a:lnTo>
                    <a:lnTo>
                      <a:pt x="1978" y="655"/>
                    </a:lnTo>
                    <a:lnTo>
                      <a:pt x="1985" y="662"/>
                    </a:lnTo>
                    <a:lnTo>
                      <a:pt x="1992" y="662"/>
                    </a:lnTo>
                    <a:lnTo>
                      <a:pt x="1998" y="662"/>
                    </a:lnTo>
                    <a:lnTo>
                      <a:pt x="2005" y="662"/>
                    </a:lnTo>
                    <a:lnTo>
                      <a:pt x="2012" y="669"/>
                    </a:lnTo>
                    <a:lnTo>
                      <a:pt x="2019" y="669"/>
                    </a:lnTo>
                    <a:lnTo>
                      <a:pt x="2025" y="669"/>
                    </a:lnTo>
                    <a:lnTo>
                      <a:pt x="2032" y="669"/>
                    </a:lnTo>
                    <a:lnTo>
                      <a:pt x="2039" y="675"/>
                    </a:lnTo>
                    <a:lnTo>
                      <a:pt x="2046" y="675"/>
                    </a:lnTo>
                    <a:lnTo>
                      <a:pt x="2052" y="675"/>
                    </a:lnTo>
                    <a:lnTo>
                      <a:pt x="2059" y="675"/>
                    </a:lnTo>
                    <a:lnTo>
                      <a:pt x="2066" y="682"/>
                    </a:lnTo>
                    <a:lnTo>
                      <a:pt x="2073" y="682"/>
                    </a:lnTo>
                    <a:lnTo>
                      <a:pt x="2079" y="682"/>
                    </a:lnTo>
                    <a:lnTo>
                      <a:pt x="2086" y="682"/>
                    </a:lnTo>
                    <a:lnTo>
                      <a:pt x="2093" y="682"/>
                    </a:lnTo>
                    <a:lnTo>
                      <a:pt x="2100" y="689"/>
                    </a:lnTo>
                    <a:lnTo>
                      <a:pt x="2106" y="689"/>
                    </a:lnTo>
                    <a:lnTo>
                      <a:pt x="2113" y="689"/>
                    </a:lnTo>
                    <a:lnTo>
                      <a:pt x="2120" y="689"/>
                    </a:lnTo>
                    <a:lnTo>
                      <a:pt x="2127" y="696"/>
                    </a:lnTo>
                    <a:lnTo>
                      <a:pt x="2134" y="696"/>
                    </a:lnTo>
                    <a:lnTo>
                      <a:pt x="2140" y="696"/>
                    </a:lnTo>
                    <a:lnTo>
                      <a:pt x="2147" y="702"/>
                    </a:lnTo>
                    <a:lnTo>
                      <a:pt x="2154" y="702"/>
                    </a:lnTo>
                    <a:lnTo>
                      <a:pt x="2161" y="702"/>
                    </a:lnTo>
                    <a:lnTo>
                      <a:pt x="2167" y="702"/>
                    </a:lnTo>
                    <a:lnTo>
                      <a:pt x="2174" y="709"/>
                    </a:lnTo>
                    <a:lnTo>
                      <a:pt x="2181" y="709"/>
                    </a:lnTo>
                    <a:lnTo>
                      <a:pt x="2188" y="709"/>
                    </a:lnTo>
                    <a:lnTo>
                      <a:pt x="2194" y="709"/>
                    </a:lnTo>
                    <a:lnTo>
                      <a:pt x="2201" y="709"/>
                    </a:lnTo>
                    <a:lnTo>
                      <a:pt x="2208" y="716"/>
                    </a:lnTo>
                    <a:lnTo>
                      <a:pt x="2215" y="716"/>
                    </a:lnTo>
                    <a:lnTo>
                      <a:pt x="2221" y="716"/>
                    </a:lnTo>
                    <a:lnTo>
                      <a:pt x="2228" y="716"/>
                    </a:lnTo>
                    <a:lnTo>
                      <a:pt x="2235" y="723"/>
                    </a:lnTo>
                    <a:lnTo>
                      <a:pt x="2242" y="723"/>
                    </a:lnTo>
                    <a:lnTo>
                      <a:pt x="2248" y="723"/>
                    </a:lnTo>
                    <a:lnTo>
                      <a:pt x="2255" y="723"/>
                    </a:lnTo>
                    <a:lnTo>
                      <a:pt x="2262" y="729"/>
                    </a:lnTo>
                    <a:lnTo>
                      <a:pt x="2269" y="729"/>
                    </a:lnTo>
                    <a:lnTo>
                      <a:pt x="2275" y="729"/>
                    </a:lnTo>
                    <a:lnTo>
                      <a:pt x="2282" y="729"/>
                    </a:lnTo>
                    <a:lnTo>
                      <a:pt x="2289" y="729"/>
                    </a:lnTo>
                    <a:lnTo>
                      <a:pt x="2296" y="736"/>
                    </a:lnTo>
                    <a:lnTo>
                      <a:pt x="2302" y="736"/>
                    </a:lnTo>
                    <a:lnTo>
                      <a:pt x="2309" y="736"/>
                    </a:lnTo>
                    <a:lnTo>
                      <a:pt x="2316" y="736"/>
                    </a:lnTo>
                    <a:lnTo>
                      <a:pt x="2323" y="743"/>
                    </a:lnTo>
                    <a:lnTo>
                      <a:pt x="2329" y="743"/>
                    </a:lnTo>
                    <a:lnTo>
                      <a:pt x="2336" y="743"/>
                    </a:lnTo>
                    <a:lnTo>
                      <a:pt x="2343" y="743"/>
                    </a:lnTo>
                    <a:lnTo>
                      <a:pt x="2350" y="750"/>
                    </a:lnTo>
                    <a:lnTo>
                      <a:pt x="2356" y="750"/>
                    </a:lnTo>
                    <a:lnTo>
                      <a:pt x="2363" y="750"/>
                    </a:lnTo>
                    <a:lnTo>
                      <a:pt x="2370" y="750"/>
                    </a:lnTo>
                    <a:lnTo>
                      <a:pt x="2377" y="750"/>
                    </a:lnTo>
                    <a:lnTo>
                      <a:pt x="2383" y="756"/>
                    </a:lnTo>
                    <a:lnTo>
                      <a:pt x="2390" y="756"/>
                    </a:lnTo>
                    <a:lnTo>
                      <a:pt x="2397" y="756"/>
                    </a:lnTo>
                    <a:lnTo>
                      <a:pt x="2404" y="756"/>
                    </a:lnTo>
                    <a:lnTo>
                      <a:pt x="2410" y="763"/>
                    </a:lnTo>
                    <a:lnTo>
                      <a:pt x="2417" y="763"/>
                    </a:lnTo>
                    <a:lnTo>
                      <a:pt x="2424" y="763"/>
                    </a:lnTo>
                    <a:lnTo>
                      <a:pt x="2431" y="763"/>
                    </a:lnTo>
                    <a:lnTo>
                      <a:pt x="2437" y="763"/>
                    </a:lnTo>
                    <a:lnTo>
                      <a:pt x="2444" y="770"/>
                    </a:lnTo>
                    <a:lnTo>
                      <a:pt x="2451" y="770"/>
                    </a:lnTo>
                    <a:lnTo>
                      <a:pt x="2458" y="770"/>
                    </a:lnTo>
                    <a:lnTo>
                      <a:pt x="2464" y="770"/>
                    </a:lnTo>
                    <a:lnTo>
                      <a:pt x="2471" y="777"/>
                    </a:lnTo>
                    <a:lnTo>
                      <a:pt x="2478" y="777"/>
                    </a:lnTo>
                    <a:lnTo>
                      <a:pt x="2485" y="777"/>
                    </a:lnTo>
                    <a:lnTo>
                      <a:pt x="2491" y="777"/>
                    </a:lnTo>
                    <a:lnTo>
                      <a:pt x="2498" y="777"/>
                    </a:lnTo>
                    <a:lnTo>
                      <a:pt x="2505" y="783"/>
                    </a:lnTo>
                    <a:lnTo>
                      <a:pt x="2512" y="783"/>
                    </a:lnTo>
                    <a:lnTo>
                      <a:pt x="2518" y="783"/>
                    </a:lnTo>
                    <a:lnTo>
                      <a:pt x="2525" y="783"/>
                    </a:lnTo>
                    <a:lnTo>
                      <a:pt x="2532" y="783"/>
                    </a:lnTo>
                    <a:lnTo>
                      <a:pt x="2539" y="790"/>
                    </a:lnTo>
                    <a:lnTo>
                      <a:pt x="2545" y="790"/>
                    </a:lnTo>
                    <a:lnTo>
                      <a:pt x="2552" y="790"/>
                    </a:lnTo>
                    <a:lnTo>
                      <a:pt x="2559" y="790"/>
                    </a:lnTo>
                    <a:lnTo>
                      <a:pt x="2566" y="797"/>
                    </a:lnTo>
                    <a:lnTo>
                      <a:pt x="2572" y="797"/>
                    </a:lnTo>
                    <a:lnTo>
                      <a:pt x="2579" y="797"/>
                    </a:lnTo>
                    <a:lnTo>
                      <a:pt x="2586" y="797"/>
                    </a:lnTo>
                    <a:lnTo>
                      <a:pt x="2593" y="797"/>
                    </a:lnTo>
                    <a:lnTo>
                      <a:pt x="2599" y="804"/>
                    </a:lnTo>
                    <a:lnTo>
                      <a:pt x="2606" y="804"/>
                    </a:lnTo>
                    <a:lnTo>
                      <a:pt x="2613" y="804"/>
                    </a:lnTo>
                    <a:lnTo>
                      <a:pt x="2620" y="804"/>
                    </a:lnTo>
                    <a:lnTo>
                      <a:pt x="2626" y="804"/>
                    </a:lnTo>
                    <a:lnTo>
                      <a:pt x="2633" y="810"/>
                    </a:lnTo>
                    <a:lnTo>
                      <a:pt x="2640" y="810"/>
                    </a:lnTo>
                    <a:lnTo>
                      <a:pt x="2647" y="810"/>
                    </a:lnTo>
                    <a:lnTo>
                      <a:pt x="2653" y="810"/>
                    </a:lnTo>
                    <a:lnTo>
                      <a:pt x="2660" y="817"/>
                    </a:lnTo>
                    <a:lnTo>
                      <a:pt x="2667" y="817"/>
                    </a:lnTo>
                    <a:lnTo>
                      <a:pt x="2674" y="817"/>
                    </a:lnTo>
                    <a:lnTo>
                      <a:pt x="2680" y="817"/>
                    </a:lnTo>
                    <a:lnTo>
                      <a:pt x="2687" y="817"/>
                    </a:lnTo>
                    <a:lnTo>
                      <a:pt x="2694" y="824"/>
                    </a:lnTo>
                    <a:lnTo>
                      <a:pt x="2701" y="824"/>
                    </a:lnTo>
                    <a:lnTo>
                      <a:pt x="2707" y="824"/>
                    </a:lnTo>
                    <a:lnTo>
                      <a:pt x="2714" y="824"/>
                    </a:lnTo>
                    <a:lnTo>
                      <a:pt x="2721" y="824"/>
                    </a:lnTo>
                    <a:lnTo>
                      <a:pt x="2728" y="831"/>
                    </a:lnTo>
                    <a:lnTo>
                      <a:pt x="2734" y="831"/>
                    </a:lnTo>
                    <a:lnTo>
                      <a:pt x="2741" y="831"/>
                    </a:lnTo>
                    <a:lnTo>
                      <a:pt x="2748" y="831"/>
                    </a:lnTo>
                    <a:lnTo>
                      <a:pt x="2755" y="831"/>
                    </a:lnTo>
                    <a:lnTo>
                      <a:pt x="2761" y="837"/>
                    </a:lnTo>
                    <a:lnTo>
                      <a:pt x="2768" y="837"/>
                    </a:lnTo>
                    <a:lnTo>
                      <a:pt x="2775" y="837"/>
                    </a:lnTo>
                    <a:lnTo>
                      <a:pt x="2782" y="837"/>
                    </a:lnTo>
                    <a:lnTo>
                      <a:pt x="2788" y="837"/>
                    </a:lnTo>
                    <a:lnTo>
                      <a:pt x="2795" y="844"/>
                    </a:lnTo>
                    <a:lnTo>
                      <a:pt x="2802" y="844"/>
                    </a:lnTo>
                    <a:lnTo>
                      <a:pt x="2809" y="844"/>
                    </a:lnTo>
                    <a:lnTo>
                      <a:pt x="2815" y="844"/>
                    </a:lnTo>
                    <a:lnTo>
                      <a:pt x="2822" y="851"/>
                    </a:lnTo>
                    <a:lnTo>
                      <a:pt x="2829" y="851"/>
                    </a:lnTo>
                    <a:lnTo>
                      <a:pt x="2836" y="851"/>
                    </a:lnTo>
                    <a:lnTo>
                      <a:pt x="2842" y="851"/>
                    </a:lnTo>
                    <a:lnTo>
                      <a:pt x="2849" y="851"/>
                    </a:lnTo>
                    <a:lnTo>
                      <a:pt x="2856" y="858"/>
                    </a:lnTo>
                    <a:lnTo>
                      <a:pt x="2863" y="858"/>
                    </a:lnTo>
                    <a:lnTo>
                      <a:pt x="2869" y="858"/>
                    </a:lnTo>
                    <a:lnTo>
                      <a:pt x="2876" y="858"/>
                    </a:lnTo>
                    <a:lnTo>
                      <a:pt x="2883" y="858"/>
                    </a:lnTo>
                    <a:lnTo>
                      <a:pt x="2890" y="864"/>
                    </a:lnTo>
                    <a:lnTo>
                      <a:pt x="2896" y="864"/>
                    </a:lnTo>
                    <a:lnTo>
                      <a:pt x="2903" y="864"/>
                    </a:lnTo>
                    <a:lnTo>
                      <a:pt x="2910" y="864"/>
                    </a:lnTo>
                    <a:lnTo>
                      <a:pt x="2917" y="864"/>
                    </a:lnTo>
                    <a:lnTo>
                      <a:pt x="2923" y="871"/>
                    </a:lnTo>
                    <a:lnTo>
                      <a:pt x="2930" y="871"/>
                    </a:lnTo>
                    <a:lnTo>
                      <a:pt x="2937" y="871"/>
                    </a:lnTo>
                    <a:lnTo>
                      <a:pt x="2944" y="871"/>
                    </a:lnTo>
                    <a:lnTo>
                      <a:pt x="2950" y="871"/>
                    </a:lnTo>
                    <a:lnTo>
                      <a:pt x="2957" y="878"/>
                    </a:lnTo>
                    <a:lnTo>
                      <a:pt x="2964" y="878"/>
                    </a:lnTo>
                    <a:lnTo>
                      <a:pt x="2971" y="878"/>
                    </a:lnTo>
                    <a:lnTo>
                      <a:pt x="2977" y="878"/>
                    </a:lnTo>
                    <a:lnTo>
                      <a:pt x="2984" y="878"/>
                    </a:lnTo>
                    <a:lnTo>
                      <a:pt x="2991" y="885"/>
                    </a:lnTo>
                    <a:lnTo>
                      <a:pt x="2998" y="885"/>
                    </a:lnTo>
                    <a:lnTo>
                      <a:pt x="3004" y="885"/>
                    </a:lnTo>
                    <a:lnTo>
                      <a:pt x="3011" y="885"/>
                    </a:lnTo>
                    <a:lnTo>
                      <a:pt x="3018" y="885"/>
                    </a:lnTo>
                    <a:lnTo>
                      <a:pt x="3025" y="891"/>
                    </a:lnTo>
                    <a:lnTo>
                      <a:pt x="3031" y="891"/>
                    </a:lnTo>
                    <a:lnTo>
                      <a:pt x="3038" y="891"/>
                    </a:lnTo>
                    <a:lnTo>
                      <a:pt x="3045" y="891"/>
                    </a:lnTo>
                    <a:lnTo>
                      <a:pt x="3052" y="891"/>
                    </a:lnTo>
                    <a:lnTo>
                      <a:pt x="3058" y="891"/>
                    </a:lnTo>
                    <a:lnTo>
                      <a:pt x="3065" y="898"/>
                    </a:lnTo>
                    <a:lnTo>
                      <a:pt x="3072" y="898"/>
                    </a:lnTo>
                    <a:lnTo>
                      <a:pt x="3079" y="898"/>
                    </a:lnTo>
                    <a:lnTo>
                      <a:pt x="3085" y="898"/>
                    </a:lnTo>
                    <a:lnTo>
                      <a:pt x="3092" y="898"/>
                    </a:lnTo>
                    <a:lnTo>
                      <a:pt x="3099" y="905"/>
                    </a:lnTo>
                    <a:lnTo>
                      <a:pt x="3106" y="905"/>
                    </a:lnTo>
                    <a:lnTo>
                      <a:pt x="3112" y="905"/>
                    </a:lnTo>
                    <a:lnTo>
                      <a:pt x="3119" y="905"/>
                    </a:lnTo>
                    <a:lnTo>
                      <a:pt x="3126" y="905"/>
                    </a:lnTo>
                    <a:lnTo>
                      <a:pt x="3133" y="912"/>
                    </a:lnTo>
                    <a:lnTo>
                      <a:pt x="3139" y="912"/>
                    </a:lnTo>
                    <a:lnTo>
                      <a:pt x="3146" y="912"/>
                    </a:lnTo>
                    <a:lnTo>
                      <a:pt x="3153" y="912"/>
                    </a:lnTo>
                    <a:lnTo>
                      <a:pt x="3160" y="912"/>
                    </a:lnTo>
                    <a:lnTo>
                      <a:pt x="3166" y="918"/>
                    </a:lnTo>
                    <a:lnTo>
                      <a:pt x="3173" y="918"/>
                    </a:lnTo>
                    <a:lnTo>
                      <a:pt x="3180" y="918"/>
                    </a:lnTo>
                    <a:lnTo>
                      <a:pt x="3187" y="918"/>
                    </a:lnTo>
                    <a:lnTo>
                      <a:pt x="3193" y="925"/>
                    </a:lnTo>
                    <a:lnTo>
                      <a:pt x="3200" y="925"/>
                    </a:lnTo>
                    <a:lnTo>
                      <a:pt x="3207" y="925"/>
                    </a:lnTo>
                    <a:lnTo>
                      <a:pt x="3220" y="925"/>
                    </a:lnTo>
                  </a:path>
                </a:pathLst>
              </a:custGeom>
              <a:noFill/>
              <a:ln w="3810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66648" name="Freeform 83"/>
              <p:cNvSpPr>
                <a:spLocks/>
              </p:cNvSpPr>
              <p:nvPr/>
            </p:nvSpPr>
            <p:spPr bwMode="auto">
              <a:xfrm>
                <a:off x="244" y="1558"/>
                <a:ext cx="2362" cy="867"/>
              </a:xfrm>
              <a:custGeom>
                <a:avLst/>
                <a:gdLst>
                  <a:gd name="T0" fmla="*/ 4 w 3056"/>
                  <a:gd name="T1" fmla="*/ 4230 h 727"/>
                  <a:gd name="T2" fmla="*/ 9 w 3056"/>
                  <a:gd name="T3" fmla="*/ 4230 h 727"/>
                  <a:gd name="T4" fmla="*/ 14 w 3056"/>
                  <a:gd name="T5" fmla="*/ 4230 h 727"/>
                  <a:gd name="T6" fmla="*/ 19 w 3056"/>
                  <a:gd name="T7" fmla="*/ 4230 h 727"/>
                  <a:gd name="T8" fmla="*/ 23 w 3056"/>
                  <a:gd name="T9" fmla="*/ 4150 h 727"/>
                  <a:gd name="T10" fmla="*/ 27 w 3056"/>
                  <a:gd name="T11" fmla="*/ 4045 h 727"/>
                  <a:gd name="T12" fmla="*/ 30 w 3056"/>
                  <a:gd name="T13" fmla="*/ 3971 h 727"/>
                  <a:gd name="T14" fmla="*/ 36 w 3056"/>
                  <a:gd name="T15" fmla="*/ 3928 h 727"/>
                  <a:gd name="T16" fmla="*/ 39 w 3056"/>
                  <a:gd name="T17" fmla="*/ 3895 h 727"/>
                  <a:gd name="T18" fmla="*/ 43 w 3056"/>
                  <a:gd name="T19" fmla="*/ 3848 h 727"/>
                  <a:gd name="T20" fmla="*/ 48 w 3056"/>
                  <a:gd name="T21" fmla="*/ 3779 h 727"/>
                  <a:gd name="T22" fmla="*/ 52 w 3056"/>
                  <a:gd name="T23" fmla="*/ 3699 h 727"/>
                  <a:gd name="T24" fmla="*/ 56 w 3056"/>
                  <a:gd name="T25" fmla="*/ 3670 h 727"/>
                  <a:gd name="T26" fmla="*/ 60 w 3056"/>
                  <a:gd name="T27" fmla="*/ 3594 h 727"/>
                  <a:gd name="T28" fmla="*/ 64 w 3056"/>
                  <a:gd name="T29" fmla="*/ 3479 h 727"/>
                  <a:gd name="T30" fmla="*/ 68 w 3056"/>
                  <a:gd name="T31" fmla="*/ 3511 h 727"/>
                  <a:gd name="T32" fmla="*/ 72 w 3056"/>
                  <a:gd name="T33" fmla="*/ 3628 h 727"/>
                  <a:gd name="T34" fmla="*/ 76 w 3056"/>
                  <a:gd name="T35" fmla="*/ 3628 h 727"/>
                  <a:gd name="T36" fmla="*/ 80 w 3056"/>
                  <a:gd name="T37" fmla="*/ 3557 h 727"/>
                  <a:gd name="T38" fmla="*/ 83 w 3056"/>
                  <a:gd name="T39" fmla="*/ 3479 h 727"/>
                  <a:gd name="T40" fmla="*/ 88 w 3056"/>
                  <a:gd name="T41" fmla="*/ 3362 h 727"/>
                  <a:gd name="T42" fmla="*/ 92 w 3056"/>
                  <a:gd name="T43" fmla="*/ 3256 h 727"/>
                  <a:gd name="T44" fmla="*/ 95 w 3056"/>
                  <a:gd name="T45" fmla="*/ 3171 h 727"/>
                  <a:gd name="T46" fmla="*/ 100 w 3056"/>
                  <a:gd name="T47" fmla="*/ 3102 h 727"/>
                  <a:gd name="T48" fmla="*/ 103 w 3056"/>
                  <a:gd name="T49" fmla="*/ 2909 h 727"/>
                  <a:gd name="T50" fmla="*/ 104 w 3056"/>
                  <a:gd name="T51" fmla="*/ 2686 h 727"/>
                  <a:gd name="T52" fmla="*/ 107 w 3056"/>
                  <a:gd name="T53" fmla="*/ 2501 h 727"/>
                  <a:gd name="T54" fmla="*/ 111 w 3056"/>
                  <a:gd name="T55" fmla="*/ 2351 h 727"/>
                  <a:gd name="T56" fmla="*/ 114 w 3056"/>
                  <a:gd name="T57" fmla="*/ 2229 h 727"/>
                  <a:gd name="T58" fmla="*/ 118 w 3056"/>
                  <a:gd name="T59" fmla="*/ 2120 h 727"/>
                  <a:gd name="T60" fmla="*/ 121 w 3056"/>
                  <a:gd name="T61" fmla="*/ 1971 h 727"/>
                  <a:gd name="T62" fmla="*/ 125 w 3056"/>
                  <a:gd name="T63" fmla="*/ 1971 h 727"/>
                  <a:gd name="T64" fmla="*/ 128 w 3056"/>
                  <a:gd name="T65" fmla="*/ 2151 h 727"/>
                  <a:gd name="T66" fmla="*/ 130 w 3056"/>
                  <a:gd name="T67" fmla="*/ 2351 h 727"/>
                  <a:gd name="T68" fmla="*/ 133 w 3056"/>
                  <a:gd name="T69" fmla="*/ 2229 h 727"/>
                  <a:gd name="T70" fmla="*/ 135 w 3056"/>
                  <a:gd name="T71" fmla="*/ 2080 h 727"/>
                  <a:gd name="T72" fmla="*/ 139 w 3056"/>
                  <a:gd name="T73" fmla="*/ 2080 h 727"/>
                  <a:gd name="T74" fmla="*/ 141 w 3056"/>
                  <a:gd name="T75" fmla="*/ 2302 h 727"/>
                  <a:gd name="T76" fmla="*/ 143 w 3056"/>
                  <a:gd name="T77" fmla="*/ 2501 h 727"/>
                  <a:gd name="T78" fmla="*/ 146 w 3056"/>
                  <a:gd name="T79" fmla="*/ 2501 h 727"/>
                  <a:gd name="T80" fmla="*/ 148 w 3056"/>
                  <a:gd name="T81" fmla="*/ 2269 h 727"/>
                  <a:gd name="T82" fmla="*/ 151 w 3056"/>
                  <a:gd name="T83" fmla="*/ 2000 h 727"/>
                  <a:gd name="T84" fmla="*/ 153 w 3056"/>
                  <a:gd name="T85" fmla="*/ 1778 h 727"/>
                  <a:gd name="T86" fmla="*/ 155 w 3056"/>
                  <a:gd name="T87" fmla="*/ 1474 h 727"/>
                  <a:gd name="T88" fmla="*/ 157 w 3056"/>
                  <a:gd name="T89" fmla="*/ 1138 h 727"/>
                  <a:gd name="T90" fmla="*/ 158 w 3056"/>
                  <a:gd name="T91" fmla="*/ 836 h 727"/>
                  <a:gd name="T92" fmla="*/ 159 w 3056"/>
                  <a:gd name="T93" fmla="*/ 534 h 727"/>
                  <a:gd name="T94" fmla="*/ 163 w 3056"/>
                  <a:gd name="T95" fmla="*/ 413 h 727"/>
                  <a:gd name="T96" fmla="*/ 167 w 3056"/>
                  <a:gd name="T97" fmla="*/ 302 h 727"/>
                  <a:gd name="T98" fmla="*/ 172 w 3056"/>
                  <a:gd name="T99" fmla="*/ 229 h 727"/>
                  <a:gd name="T100" fmla="*/ 175 w 3056"/>
                  <a:gd name="T101" fmla="*/ 149 h 727"/>
                  <a:gd name="T102" fmla="*/ 179 w 3056"/>
                  <a:gd name="T103" fmla="*/ 76 h 727"/>
                  <a:gd name="T104" fmla="*/ 184 w 3056"/>
                  <a:gd name="T105" fmla="*/ 42 h 727"/>
                  <a:gd name="T106" fmla="*/ 188 w 3056"/>
                  <a:gd name="T107" fmla="*/ 0 h 727"/>
                  <a:gd name="T108" fmla="*/ 192 w 3056"/>
                  <a:gd name="T109" fmla="*/ 0 h 727"/>
                  <a:gd name="T110" fmla="*/ 198 w 3056"/>
                  <a:gd name="T111" fmla="*/ 0 h 727"/>
                  <a:gd name="T112" fmla="*/ 203 w 3056"/>
                  <a:gd name="T113" fmla="*/ 534 h 727"/>
                  <a:gd name="T114" fmla="*/ 208 w 3056"/>
                  <a:gd name="T115" fmla="*/ 534 h 727"/>
                  <a:gd name="T116" fmla="*/ 213 w 3056"/>
                  <a:gd name="T117" fmla="*/ 534 h 727"/>
                  <a:gd name="T118" fmla="*/ 217 w 3056"/>
                  <a:gd name="T119" fmla="*/ 534 h 727"/>
                  <a:gd name="T120" fmla="*/ 223 w 3056"/>
                  <a:gd name="T121" fmla="*/ 534 h 727"/>
                  <a:gd name="T122" fmla="*/ 227 w 3056"/>
                  <a:gd name="T123" fmla="*/ 534 h 727"/>
                  <a:gd name="T124" fmla="*/ 232 w 3056"/>
                  <a:gd name="T125" fmla="*/ 534 h 72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056" h="727">
                    <a:moveTo>
                      <a:pt x="0" y="727"/>
                    </a:moveTo>
                    <a:lnTo>
                      <a:pt x="6" y="727"/>
                    </a:lnTo>
                    <a:lnTo>
                      <a:pt x="12" y="727"/>
                    </a:lnTo>
                    <a:lnTo>
                      <a:pt x="19" y="727"/>
                    </a:lnTo>
                    <a:lnTo>
                      <a:pt x="25" y="727"/>
                    </a:lnTo>
                    <a:lnTo>
                      <a:pt x="32" y="727"/>
                    </a:lnTo>
                    <a:lnTo>
                      <a:pt x="38" y="727"/>
                    </a:lnTo>
                    <a:lnTo>
                      <a:pt x="44" y="727"/>
                    </a:lnTo>
                    <a:lnTo>
                      <a:pt x="51" y="727"/>
                    </a:lnTo>
                    <a:lnTo>
                      <a:pt x="57" y="727"/>
                    </a:lnTo>
                    <a:lnTo>
                      <a:pt x="64" y="727"/>
                    </a:lnTo>
                    <a:lnTo>
                      <a:pt x="70" y="727"/>
                    </a:lnTo>
                    <a:lnTo>
                      <a:pt x="77" y="727"/>
                    </a:lnTo>
                    <a:lnTo>
                      <a:pt x="83" y="727"/>
                    </a:lnTo>
                    <a:lnTo>
                      <a:pt x="89" y="727"/>
                    </a:lnTo>
                    <a:lnTo>
                      <a:pt x="96" y="727"/>
                    </a:lnTo>
                    <a:lnTo>
                      <a:pt x="102" y="727"/>
                    </a:lnTo>
                    <a:lnTo>
                      <a:pt x="109" y="727"/>
                    </a:lnTo>
                    <a:lnTo>
                      <a:pt x="115" y="727"/>
                    </a:lnTo>
                    <a:lnTo>
                      <a:pt x="122" y="727"/>
                    </a:lnTo>
                    <a:lnTo>
                      <a:pt x="128" y="727"/>
                    </a:lnTo>
                    <a:lnTo>
                      <a:pt x="134" y="727"/>
                    </a:lnTo>
                    <a:lnTo>
                      <a:pt x="141" y="727"/>
                    </a:lnTo>
                    <a:lnTo>
                      <a:pt x="147" y="727"/>
                    </a:lnTo>
                    <a:lnTo>
                      <a:pt x="154" y="727"/>
                    </a:lnTo>
                    <a:lnTo>
                      <a:pt x="160" y="727"/>
                    </a:lnTo>
                    <a:lnTo>
                      <a:pt x="166" y="727"/>
                    </a:lnTo>
                    <a:lnTo>
                      <a:pt x="173" y="727"/>
                    </a:lnTo>
                    <a:lnTo>
                      <a:pt x="179" y="727"/>
                    </a:lnTo>
                    <a:lnTo>
                      <a:pt x="186" y="727"/>
                    </a:lnTo>
                    <a:lnTo>
                      <a:pt x="192" y="727"/>
                    </a:lnTo>
                    <a:lnTo>
                      <a:pt x="199" y="727"/>
                    </a:lnTo>
                    <a:lnTo>
                      <a:pt x="205" y="727"/>
                    </a:lnTo>
                    <a:lnTo>
                      <a:pt x="211" y="727"/>
                    </a:lnTo>
                    <a:lnTo>
                      <a:pt x="218" y="727"/>
                    </a:lnTo>
                    <a:lnTo>
                      <a:pt x="224" y="727"/>
                    </a:lnTo>
                    <a:lnTo>
                      <a:pt x="231" y="727"/>
                    </a:lnTo>
                    <a:lnTo>
                      <a:pt x="237" y="727"/>
                    </a:lnTo>
                    <a:lnTo>
                      <a:pt x="244" y="727"/>
                    </a:lnTo>
                    <a:lnTo>
                      <a:pt x="250" y="727"/>
                    </a:lnTo>
                    <a:lnTo>
                      <a:pt x="256" y="727"/>
                    </a:lnTo>
                    <a:lnTo>
                      <a:pt x="263" y="727"/>
                    </a:lnTo>
                    <a:lnTo>
                      <a:pt x="269" y="727"/>
                    </a:lnTo>
                    <a:lnTo>
                      <a:pt x="276" y="727"/>
                    </a:lnTo>
                    <a:lnTo>
                      <a:pt x="282" y="727"/>
                    </a:lnTo>
                    <a:lnTo>
                      <a:pt x="288" y="721"/>
                    </a:lnTo>
                    <a:lnTo>
                      <a:pt x="295" y="721"/>
                    </a:lnTo>
                    <a:lnTo>
                      <a:pt x="301" y="721"/>
                    </a:lnTo>
                    <a:lnTo>
                      <a:pt x="301" y="714"/>
                    </a:lnTo>
                    <a:lnTo>
                      <a:pt x="308" y="714"/>
                    </a:lnTo>
                    <a:lnTo>
                      <a:pt x="314" y="714"/>
                    </a:lnTo>
                    <a:lnTo>
                      <a:pt x="321" y="714"/>
                    </a:lnTo>
                    <a:lnTo>
                      <a:pt x="321" y="708"/>
                    </a:lnTo>
                    <a:lnTo>
                      <a:pt x="327" y="708"/>
                    </a:lnTo>
                    <a:lnTo>
                      <a:pt x="333" y="708"/>
                    </a:lnTo>
                    <a:lnTo>
                      <a:pt x="333" y="701"/>
                    </a:lnTo>
                    <a:lnTo>
                      <a:pt x="340" y="701"/>
                    </a:lnTo>
                    <a:lnTo>
                      <a:pt x="346" y="701"/>
                    </a:lnTo>
                    <a:lnTo>
                      <a:pt x="353" y="701"/>
                    </a:lnTo>
                    <a:lnTo>
                      <a:pt x="353" y="695"/>
                    </a:lnTo>
                    <a:lnTo>
                      <a:pt x="359" y="695"/>
                    </a:lnTo>
                    <a:lnTo>
                      <a:pt x="366" y="695"/>
                    </a:lnTo>
                    <a:lnTo>
                      <a:pt x="366" y="688"/>
                    </a:lnTo>
                    <a:lnTo>
                      <a:pt x="372" y="688"/>
                    </a:lnTo>
                    <a:lnTo>
                      <a:pt x="378" y="688"/>
                    </a:lnTo>
                    <a:lnTo>
                      <a:pt x="385" y="688"/>
                    </a:lnTo>
                    <a:lnTo>
                      <a:pt x="391" y="688"/>
                    </a:lnTo>
                    <a:lnTo>
                      <a:pt x="391" y="682"/>
                    </a:lnTo>
                    <a:lnTo>
                      <a:pt x="398" y="682"/>
                    </a:lnTo>
                    <a:lnTo>
                      <a:pt x="404" y="682"/>
                    </a:lnTo>
                    <a:lnTo>
                      <a:pt x="411" y="682"/>
                    </a:lnTo>
                    <a:lnTo>
                      <a:pt x="417" y="682"/>
                    </a:lnTo>
                    <a:lnTo>
                      <a:pt x="423" y="682"/>
                    </a:lnTo>
                    <a:lnTo>
                      <a:pt x="430" y="682"/>
                    </a:lnTo>
                    <a:lnTo>
                      <a:pt x="436" y="682"/>
                    </a:lnTo>
                    <a:lnTo>
                      <a:pt x="443" y="682"/>
                    </a:lnTo>
                    <a:lnTo>
                      <a:pt x="443" y="675"/>
                    </a:lnTo>
                    <a:lnTo>
                      <a:pt x="449" y="675"/>
                    </a:lnTo>
                    <a:lnTo>
                      <a:pt x="455" y="675"/>
                    </a:lnTo>
                    <a:lnTo>
                      <a:pt x="462" y="675"/>
                    </a:lnTo>
                    <a:lnTo>
                      <a:pt x="468" y="675"/>
                    </a:lnTo>
                    <a:lnTo>
                      <a:pt x="475" y="675"/>
                    </a:lnTo>
                    <a:lnTo>
                      <a:pt x="481" y="675"/>
                    </a:lnTo>
                    <a:lnTo>
                      <a:pt x="488" y="675"/>
                    </a:lnTo>
                    <a:lnTo>
                      <a:pt x="488" y="669"/>
                    </a:lnTo>
                    <a:lnTo>
                      <a:pt x="494" y="669"/>
                    </a:lnTo>
                    <a:lnTo>
                      <a:pt x="500" y="669"/>
                    </a:lnTo>
                    <a:lnTo>
                      <a:pt x="507" y="669"/>
                    </a:lnTo>
                    <a:lnTo>
                      <a:pt x="513" y="669"/>
                    </a:lnTo>
                    <a:lnTo>
                      <a:pt x="520" y="669"/>
                    </a:lnTo>
                    <a:lnTo>
                      <a:pt x="526" y="669"/>
                    </a:lnTo>
                    <a:lnTo>
                      <a:pt x="533" y="669"/>
                    </a:lnTo>
                    <a:lnTo>
                      <a:pt x="533" y="662"/>
                    </a:lnTo>
                    <a:lnTo>
                      <a:pt x="539" y="662"/>
                    </a:lnTo>
                    <a:lnTo>
                      <a:pt x="545" y="662"/>
                    </a:lnTo>
                    <a:lnTo>
                      <a:pt x="552" y="662"/>
                    </a:lnTo>
                    <a:lnTo>
                      <a:pt x="558" y="662"/>
                    </a:lnTo>
                    <a:lnTo>
                      <a:pt x="565" y="662"/>
                    </a:lnTo>
                    <a:lnTo>
                      <a:pt x="571" y="662"/>
                    </a:lnTo>
                    <a:lnTo>
                      <a:pt x="577" y="662"/>
                    </a:lnTo>
                    <a:lnTo>
                      <a:pt x="577" y="656"/>
                    </a:lnTo>
                    <a:lnTo>
                      <a:pt x="584" y="656"/>
                    </a:lnTo>
                    <a:lnTo>
                      <a:pt x="590" y="656"/>
                    </a:lnTo>
                    <a:lnTo>
                      <a:pt x="597" y="656"/>
                    </a:lnTo>
                    <a:lnTo>
                      <a:pt x="603" y="656"/>
                    </a:lnTo>
                    <a:lnTo>
                      <a:pt x="603" y="649"/>
                    </a:lnTo>
                    <a:lnTo>
                      <a:pt x="610" y="649"/>
                    </a:lnTo>
                    <a:lnTo>
                      <a:pt x="616" y="649"/>
                    </a:lnTo>
                    <a:lnTo>
                      <a:pt x="622" y="649"/>
                    </a:lnTo>
                    <a:lnTo>
                      <a:pt x="629" y="649"/>
                    </a:lnTo>
                    <a:lnTo>
                      <a:pt x="635" y="649"/>
                    </a:lnTo>
                    <a:lnTo>
                      <a:pt x="635" y="643"/>
                    </a:lnTo>
                    <a:lnTo>
                      <a:pt x="642" y="643"/>
                    </a:lnTo>
                    <a:lnTo>
                      <a:pt x="648" y="643"/>
                    </a:lnTo>
                    <a:lnTo>
                      <a:pt x="655" y="643"/>
                    </a:lnTo>
                    <a:lnTo>
                      <a:pt x="661" y="643"/>
                    </a:lnTo>
                    <a:lnTo>
                      <a:pt x="661" y="636"/>
                    </a:lnTo>
                    <a:lnTo>
                      <a:pt x="667" y="636"/>
                    </a:lnTo>
                    <a:lnTo>
                      <a:pt x="674" y="636"/>
                    </a:lnTo>
                    <a:lnTo>
                      <a:pt x="680" y="636"/>
                    </a:lnTo>
                    <a:lnTo>
                      <a:pt x="687" y="636"/>
                    </a:lnTo>
                    <a:lnTo>
                      <a:pt x="693" y="636"/>
                    </a:lnTo>
                    <a:lnTo>
                      <a:pt x="699" y="636"/>
                    </a:lnTo>
                    <a:lnTo>
                      <a:pt x="706" y="636"/>
                    </a:lnTo>
                    <a:lnTo>
                      <a:pt x="712" y="636"/>
                    </a:lnTo>
                    <a:lnTo>
                      <a:pt x="712" y="630"/>
                    </a:lnTo>
                    <a:lnTo>
                      <a:pt x="719" y="630"/>
                    </a:lnTo>
                    <a:lnTo>
                      <a:pt x="725" y="630"/>
                    </a:lnTo>
                    <a:lnTo>
                      <a:pt x="732" y="630"/>
                    </a:lnTo>
                    <a:lnTo>
                      <a:pt x="738" y="630"/>
                    </a:lnTo>
                    <a:lnTo>
                      <a:pt x="744" y="630"/>
                    </a:lnTo>
                    <a:lnTo>
                      <a:pt x="751" y="630"/>
                    </a:lnTo>
                    <a:lnTo>
                      <a:pt x="757" y="630"/>
                    </a:lnTo>
                    <a:lnTo>
                      <a:pt x="764" y="630"/>
                    </a:lnTo>
                    <a:lnTo>
                      <a:pt x="764" y="623"/>
                    </a:lnTo>
                    <a:lnTo>
                      <a:pt x="770" y="623"/>
                    </a:lnTo>
                    <a:lnTo>
                      <a:pt x="777" y="623"/>
                    </a:lnTo>
                    <a:lnTo>
                      <a:pt x="777" y="617"/>
                    </a:lnTo>
                    <a:lnTo>
                      <a:pt x="783" y="617"/>
                    </a:lnTo>
                    <a:lnTo>
                      <a:pt x="789" y="617"/>
                    </a:lnTo>
                    <a:lnTo>
                      <a:pt x="796" y="617"/>
                    </a:lnTo>
                    <a:lnTo>
                      <a:pt x="796" y="611"/>
                    </a:lnTo>
                    <a:lnTo>
                      <a:pt x="802" y="611"/>
                    </a:lnTo>
                    <a:lnTo>
                      <a:pt x="809" y="611"/>
                    </a:lnTo>
                    <a:lnTo>
                      <a:pt x="815" y="604"/>
                    </a:lnTo>
                    <a:lnTo>
                      <a:pt x="822" y="604"/>
                    </a:lnTo>
                    <a:lnTo>
                      <a:pt x="828" y="604"/>
                    </a:lnTo>
                    <a:lnTo>
                      <a:pt x="828" y="598"/>
                    </a:lnTo>
                    <a:lnTo>
                      <a:pt x="834" y="598"/>
                    </a:lnTo>
                    <a:lnTo>
                      <a:pt x="841" y="598"/>
                    </a:lnTo>
                    <a:lnTo>
                      <a:pt x="847" y="591"/>
                    </a:lnTo>
                    <a:lnTo>
                      <a:pt x="854" y="591"/>
                    </a:lnTo>
                    <a:lnTo>
                      <a:pt x="860" y="591"/>
                    </a:lnTo>
                    <a:lnTo>
                      <a:pt x="866" y="591"/>
                    </a:lnTo>
                    <a:lnTo>
                      <a:pt x="866" y="598"/>
                    </a:lnTo>
                    <a:lnTo>
                      <a:pt x="873" y="598"/>
                    </a:lnTo>
                    <a:lnTo>
                      <a:pt x="879" y="598"/>
                    </a:lnTo>
                    <a:lnTo>
                      <a:pt x="886" y="598"/>
                    </a:lnTo>
                    <a:lnTo>
                      <a:pt x="886" y="604"/>
                    </a:lnTo>
                    <a:lnTo>
                      <a:pt x="892" y="604"/>
                    </a:lnTo>
                    <a:lnTo>
                      <a:pt x="899" y="604"/>
                    </a:lnTo>
                    <a:lnTo>
                      <a:pt x="899" y="611"/>
                    </a:lnTo>
                    <a:lnTo>
                      <a:pt x="905" y="611"/>
                    </a:lnTo>
                    <a:lnTo>
                      <a:pt x="911" y="611"/>
                    </a:lnTo>
                    <a:lnTo>
                      <a:pt x="918" y="617"/>
                    </a:lnTo>
                    <a:lnTo>
                      <a:pt x="924" y="617"/>
                    </a:lnTo>
                    <a:lnTo>
                      <a:pt x="931" y="617"/>
                    </a:lnTo>
                    <a:lnTo>
                      <a:pt x="931" y="623"/>
                    </a:lnTo>
                    <a:lnTo>
                      <a:pt x="937" y="623"/>
                    </a:lnTo>
                    <a:lnTo>
                      <a:pt x="944" y="623"/>
                    </a:lnTo>
                    <a:lnTo>
                      <a:pt x="944" y="630"/>
                    </a:lnTo>
                    <a:lnTo>
                      <a:pt x="950" y="630"/>
                    </a:lnTo>
                    <a:lnTo>
                      <a:pt x="956" y="630"/>
                    </a:lnTo>
                    <a:lnTo>
                      <a:pt x="963" y="630"/>
                    </a:lnTo>
                    <a:lnTo>
                      <a:pt x="963" y="623"/>
                    </a:lnTo>
                    <a:lnTo>
                      <a:pt x="969" y="623"/>
                    </a:lnTo>
                    <a:lnTo>
                      <a:pt x="976" y="623"/>
                    </a:lnTo>
                    <a:lnTo>
                      <a:pt x="982" y="623"/>
                    </a:lnTo>
                    <a:lnTo>
                      <a:pt x="988" y="623"/>
                    </a:lnTo>
                    <a:lnTo>
                      <a:pt x="995" y="623"/>
                    </a:lnTo>
                    <a:lnTo>
                      <a:pt x="995" y="617"/>
                    </a:lnTo>
                    <a:lnTo>
                      <a:pt x="1001" y="617"/>
                    </a:lnTo>
                    <a:lnTo>
                      <a:pt x="1008" y="617"/>
                    </a:lnTo>
                    <a:lnTo>
                      <a:pt x="1014" y="617"/>
                    </a:lnTo>
                    <a:lnTo>
                      <a:pt x="1021" y="617"/>
                    </a:lnTo>
                    <a:lnTo>
                      <a:pt x="1027" y="617"/>
                    </a:lnTo>
                    <a:lnTo>
                      <a:pt x="1027" y="611"/>
                    </a:lnTo>
                    <a:lnTo>
                      <a:pt x="1033" y="611"/>
                    </a:lnTo>
                    <a:lnTo>
                      <a:pt x="1040" y="611"/>
                    </a:lnTo>
                    <a:lnTo>
                      <a:pt x="1046" y="611"/>
                    </a:lnTo>
                    <a:lnTo>
                      <a:pt x="1053" y="611"/>
                    </a:lnTo>
                    <a:lnTo>
                      <a:pt x="1059" y="611"/>
                    </a:lnTo>
                    <a:lnTo>
                      <a:pt x="1059" y="604"/>
                    </a:lnTo>
                    <a:lnTo>
                      <a:pt x="1066" y="604"/>
                    </a:lnTo>
                    <a:lnTo>
                      <a:pt x="1072" y="604"/>
                    </a:lnTo>
                    <a:lnTo>
                      <a:pt x="1078" y="604"/>
                    </a:lnTo>
                    <a:lnTo>
                      <a:pt x="1085" y="604"/>
                    </a:lnTo>
                    <a:lnTo>
                      <a:pt x="1085" y="598"/>
                    </a:lnTo>
                    <a:lnTo>
                      <a:pt x="1091" y="598"/>
                    </a:lnTo>
                    <a:lnTo>
                      <a:pt x="1098" y="598"/>
                    </a:lnTo>
                    <a:lnTo>
                      <a:pt x="1104" y="598"/>
                    </a:lnTo>
                    <a:lnTo>
                      <a:pt x="1110" y="591"/>
                    </a:lnTo>
                    <a:lnTo>
                      <a:pt x="1117" y="591"/>
                    </a:lnTo>
                    <a:lnTo>
                      <a:pt x="1123" y="591"/>
                    </a:lnTo>
                    <a:lnTo>
                      <a:pt x="1130" y="591"/>
                    </a:lnTo>
                    <a:lnTo>
                      <a:pt x="1136" y="585"/>
                    </a:lnTo>
                    <a:lnTo>
                      <a:pt x="1143" y="585"/>
                    </a:lnTo>
                    <a:lnTo>
                      <a:pt x="1149" y="585"/>
                    </a:lnTo>
                    <a:lnTo>
                      <a:pt x="1155" y="585"/>
                    </a:lnTo>
                    <a:lnTo>
                      <a:pt x="1155" y="578"/>
                    </a:lnTo>
                    <a:lnTo>
                      <a:pt x="1162" y="578"/>
                    </a:lnTo>
                    <a:lnTo>
                      <a:pt x="1168" y="578"/>
                    </a:lnTo>
                    <a:lnTo>
                      <a:pt x="1175" y="572"/>
                    </a:lnTo>
                    <a:lnTo>
                      <a:pt x="1181" y="572"/>
                    </a:lnTo>
                    <a:lnTo>
                      <a:pt x="1188" y="572"/>
                    </a:lnTo>
                    <a:lnTo>
                      <a:pt x="1188" y="565"/>
                    </a:lnTo>
                    <a:lnTo>
                      <a:pt x="1194" y="565"/>
                    </a:lnTo>
                    <a:lnTo>
                      <a:pt x="1200" y="565"/>
                    </a:lnTo>
                    <a:lnTo>
                      <a:pt x="1207" y="565"/>
                    </a:lnTo>
                    <a:lnTo>
                      <a:pt x="1207" y="559"/>
                    </a:lnTo>
                    <a:lnTo>
                      <a:pt x="1213" y="559"/>
                    </a:lnTo>
                    <a:lnTo>
                      <a:pt x="1220" y="559"/>
                    </a:lnTo>
                    <a:lnTo>
                      <a:pt x="1226" y="559"/>
                    </a:lnTo>
                    <a:lnTo>
                      <a:pt x="1226" y="552"/>
                    </a:lnTo>
                    <a:lnTo>
                      <a:pt x="1233" y="552"/>
                    </a:lnTo>
                    <a:lnTo>
                      <a:pt x="1239" y="552"/>
                    </a:lnTo>
                    <a:lnTo>
                      <a:pt x="1245" y="552"/>
                    </a:lnTo>
                    <a:lnTo>
                      <a:pt x="1245" y="546"/>
                    </a:lnTo>
                    <a:lnTo>
                      <a:pt x="1252" y="546"/>
                    </a:lnTo>
                    <a:lnTo>
                      <a:pt x="1258" y="546"/>
                    </a:lnTo>
                    <a:lnTo>
                      <a:pt x="1265" y="546"/>
                    </a:lnTo>
                    <a:lnTo>
                      <a:pt x="1271" y="546"/>
                    </a:lnTo>
                    <a:lnTo>
                      <a:pt x="1271" y="539"/>
                    </a:lnTo>
                    <a:lnTo>
                      <a:pt x="1277" y="539"/>
                    </a:lnTo>
                    <a:lnTo>
                      <a:pt x="1284" y="539"/>
                    </a:lnTo>
                    <a:lnTo>
                      <a:pt x="1290" y="539"/>
                    </a:lnTo>
                    <a:lnTo>
                      <a:pt x="1297" y="533"/>
                    </a:lnTo>
                    <a:lnTo>
                      <a:pt x="1303" y="533"/>
                    </a:lnTo>
                    <a:lnTo>
                      <a:pt x="1310" y="533"/>
                    </a:lnTo>
                    <a:lnTo>
                      <a:pt x="1316" y="533"/>
                    </a:lnTo>
                    <a:lnTo>
                      <a:pt x="1316" y="526"/>
                    </a:lnTo>
                    <a:lnTo>
                      <a:pt x="1322" y="526"/>
                    </a:lnTo>
                    <a:lnTo>
                      <a:pt x="1329" y="526"/>
                    </a:lnTo>
                    <a:lnTo>
                      <a:pt x="1335" y="526"/>
                    </a:lnTo>
                    <a:lnTo>
                      <a:pt x="1335" y="520"/>
                    </a:lnTo>
                    <a:lnTo>
                      <a:pt x="1342" y="520"/>
                    </a:lnTo>
                    <a:lnTo>
                      <a:pt x="1342" y="513"/>
                    </a:lnTo>
                    <a:lnTo>
                      <a:pt x="1348" y="513"/>
                    </a:lnTo>
                    <a:lnTo>
                      <a:pt x="1348" y="507"/>
                    </a:lnTo>
                    <a:lnTo>
                      <a:pt x="1355" y="500"/>
                    </a:lnTo>
                    <a:lnTo>
                      <a:pt x="1355" y="494"/>
                    </a:lnTo>
                    <a:lnTo>
                      <a:pt x="1361" y="494"/>
                    </a:lnTo>
                    <a:lnTo>
                      <a:pt x="1361" y="487"/>
                    </a:lnTo>
                    <a:lnTo>
                      <a:pt x="1367" y="487"/>
                    </a:lnTo>
                    <a:lnTo>
                      <a:pt x="1367" y="481"/>
                    </a:lnTo>
                    <a:lnTo>
                      <a:pt x="1374" y="481"/>
                    </a:lnTo>
                    <a:lnTo>
                      <a:pt x="1374" y="474"/>
                    </a:lnTo>
                    <a:lnTo>
                      <a:pt x="1380" y="474"/>
                    </a:lnTo>
                    <a:lnTo>
                      <a:pt x="1380" y="468"/>
                    </a:lnTo>
                    <a:lnTo>
                      <a:pt x="1380" y="461"/>
                    </a:lnTo>
                    <a:lnTo>
                      <a:pt x="1387" y="461"/>
                    </a:lnTo>
                    <a:lnTo>
                      <a:pt x="1387" y="455"/>
                    </a:lnTo>
                    <a:lnTo>
                      <a:pt x="1393" y="455"/>
                    </a:lnTo>
                    <a:lnTo>
                      <a:pt x="1393" y="448"/>
                    </a:lnTo>
                    <a:lnTo>
                      <a:pt x="1399" y="448"/>
                    </a:lnTo>
                    <a:lnTo>
                      <a:pt x="1399" y="442"/>
                    </a:lnTo>
                    <a:lnTo>
                      <a:pt x="1406" y="442"/>
                    </a:lnTo>
                    <a:lnTo>
                      <a:pt x="1406" y="435"/>
                    </a:lnTo>
                    <a:lnTo>
                      <a:pt x="1412" y="435"/>
                    </a:lnTo>
                    <a:lnTo>
                      <a:pt x="1412" y="429"/>
                    </a:lnTo>
                    <a:lnTo>
                      <a:pt x="1412" y="422"/>
                    </a:lnTo>
                    <a:lnTo>
                      <a:pt x="1419" y="422"/>
                    </a:lnTo>
                    <a:lnTo>
                      <a:pt x="1419" y="416"/>
                    </a:lnTo>
                    <a:lnTo>
                      <a:pt x="1425" y="416"/>
                    </a:lnTo>
                    <a:lnTo>
                      <a:pt x="1425" y="409"/>
                    </a:lnTo>
                    <a:lnTo>
                      <a:pt x="1432" y="409"/>
                    </a:lnTo>
                    <a:lnTo>
                      <a:pt x="1438" y="409"/>
                    </a:lnTo>
                    <a:lnTo>
                      <a:pt x="1438" y="403"/>
                    </a:lnTo>
                    <a:lnTo>
                      <a:pt x="1444" y="403"/>
                    </a:lnTo>
                    <a:lnTo>
                      <a:pt x="1451" y="403"/>
                    </a:lnTo>
                    <a:lnTo>
                      <a:pt x="1457" y="403"/>
                    </a:lnTo>
                    <a:lnTo>
                      <a:pt x="1457" y="396"/>
                    </a:lnTo>
                    <a:lnTo>
                      <a:pt x="1464" y="396"/>
                    </a:lnTo>
                    <a:lnTo>
                      <a:pt x="1470" y="396"/>
                    </a:lnTo>
                    <a:lnTo>
                      <a:pt x="1477" y="396"/>
                    </a:lnTo>
                    <a:lnTo>
                      <a:pt x="1477" y="390"/>
                    </a:lnTo>
                    <a:lnTo>
                      <a:pt x="1483" y="390"/>
                    </a:lnTo>
                    <a:lnTo>
                      <a:pt x="1489" y="390"/>
                    </a:lnTo>
                    <a:lnTo>
                      <a:pt x="1496" y="390"/>
                    </a:lnTo>
                    <a:lnTo>
                      <a:pt x="1496" y="383"/>
                    </a:lnTo>
                    <a:lnTo>
                      <a:pt x="1502" y="383"/>
                    </a:lnTo>
                    <a:lnTo>
                      <a:pt x="1509" y="383"/>
                    </a:lnTo>
                    <a:lnTo>
                      <a:pt x="1515" y="383"/>
                    </a:lnTo>
                    <a:lnTo>
                      <a:pt x="1515" y="377"/>
                    </a:lnTo>
                    <a:lnTo>
                      <a:pt x="1522" y="377"/>
                    </a:lnTo>
                    <a:lnTo>
                      <a:pt x="1528" y="377"/>
                    </a:lnTo>
                    <a:lnTo>
                      <a:pt x="1534" y="370"/>
                    </a:lnTo>
                    <a:lnTo>
                      <a:pt x="1541" y="370"/>
                    </a:lnTo>
                    <a:lnTo>
                      <a:pt x="1547" y="364"/>
                    </a:lnTo>
                    <a:lnTo>
                      <a:pt x="1554" y="364"/>
                    </a:lnTo>
                    <a:lnTo>
                      <a:pt x="1554" y="357"/>
                    </a:lnTo>
                    <a:lnTo>
                      <a:pt x="1560" y="357"/>
                    </a:lnTo>
                    <a:lnTo>
                      <a:pt x="1566" y="357"/>
                    </a:lnTo>
                    <a:lnTo>
                      <a:pt x="1566" y="351"/>
                    </a:lnTo>
                    <a:lnTo>
                      <a:pt x="1573" y="351"/>
                    </a:lnTo>
                    <a:lnTo>
                      <a:pt x="1579" y="351"/>
                    </a:lnTo>
                    <a:lnTo>
                      <a:pt x="1579" y="344"/>
                    </a:lnTo>
                    <a:lnTo>
                      <a:pt x="1586" y="344"/>
                    </a:lnTo>
                    <a:lnTo>
                      <a:pt x="1592" y="344"/>
                    </a:lnTo>
                    <a:lnTo>
                      <a:pt x="1592" y="338"/>
                    </a:lnTo>
                    <a:lnTo>
                      <a:pt x="1599" y="338"/>
                    </a:lnTo>
                    <a:lnTo>
                      <a:pt x="1605" y="338"/>
                    </a:lnTo>
                    <a:lnTo>
                      <a:pt x="1605" y="331"/>
                    </a:lnTo>
                    <a:lnTo>
                      <a:pt x="1611" y="331"/>
                    </a:lnTo>
                    <a:lnTo>
                      <a:pt x="1618" y="331"/>
                    </a:lnTo>
                    <a:lnTo>
                      <a:pt x="1618" y="325"/>
                    </a:lnTo>
                    <a:lnTo>
                      <a:pt x="1624" y="331"/>
                    </a:lnTo>
                    <a:lnTo>
                      <a:pt x="1631" y="331"/>
                    </a:lnTo>
                    <a:lnTo>
                      <a:pt x="1631" y="338"/>
                    </a:lnTo>
                    <a:lnTo>
                      <a:pt x="1637" y="338"/>
                    </a:lnTo>
                    <a:lnTo>
                      <a:pt x="1637" y="344"/>
                    </a:lnTo>
                    <a:lnTo>
                      <a:pt x="1644" y="344"/>
                    </a:lnTo>
                    <a:lnTo>
                      <a:pt x="1644" y="351"/>
                    </a:lnTo>
                    <a:lnTo>
                      <a:pt x="1650" y="351"/>
                    </a:lnTo>
                    <a:lnTo>
                      <a:pt x="1650" y="357"/>
                    </a:lnTo>
                    <a:lnTo>
                      <a:pt x="1656" y="357"/>
                    </a:lnTo>
                    <a:lnTo>
                      <a:pt x="1663" y="364"/>
                    </a:lnTo>
                    <a:lnTo>
                      <a:pt x="1669" y="364"/>
                    </a:lnTo>
                    <a:lnTo>
                      <a:pt x="1669" y="370"/>
                    </a:lnTo>
                    <a:lnTo>
                      <a:pt x="1676" y="370"/>
                    </a:lnTo>
                    <a:lnTo>
                      <a:pt x="1676" y="377"/>
                    </a:lnTo>
                    <a:lnTo>
                      <a:pt x="1682" y="377"/>
                    </a:lnTo>
                    <a:lnTo>
                      <a:pt x="1682" y="383"/>
                    </a:lnTo>
                    <a:lnTo>
                      <a:pt x="1688" y="383"/>
                    </a:lnTo>
                    <a:lnTo>
                      <a:pt x="1688" y="390"/>
                    </a:lnTo>
                    <a:lnTo>
                      <a:pt x="1695" y="390"/>
                    </a:lnTo>
                    <a:lnTo>
                      <a:pt x="1701" y="396"/>
                    </a:lnTo>
                    <a:lnTo>
                      <a:pt x="1708" y="396"/>
                    </a:lnTo>
                    <a:lnTo>
                      <a:pt x="1708" y="403"/>
                    </a:lnTo>
                    <a:lnTo>
                      <a:pt x="1714" y="403"/>
                    </a:lnTo>
                    <a:lnTo>
                      <a:pt x="1714" y="409"/>
                    </a:lnTo>
                    <a:lnTo>
                      <a:pt x="1721" y="409"/>
                    </a:lnTo>
                    <a:lnTo>
                      <a:pt x="1721" y="403"/>
                    </a:lnTo>
                    <a:lnTo>
                      <a:pt x="1727" y="403"/>
                    </a:lnTo>
                    <a:lnTo>
                      <a:pt x="1727" y="396"/>
                    </a:lnTo>
                    <a:lnTo>
                      <a:pt x="1733" y="396"/>
                    </a:lnTo>
                    <a:lnTo>
                      <a:pt x="1733" y="390"/>
                    </a:lnTo>
                    <a:lnTo>
                      <a:pt x="1740" y="390"/>
                    </a:lnTo>
                    <a:lnTo>
                      <a:pt x="1746" y="390"/>
                    </a:lnTo>
                    <a:lnTo>
                      <a:pt x="1746" y="383"/>
                    </a:lnTo>
                    <a:lnTo>
                      <a:pt x="1753" y="383"/>
                    </a:lnTo>
                    <a:lnTo>
                      <a:pt x="1753" y="377"/>
                    </a:lnTo>
                    <a:lnTo>
                      <a:pt x="1759" y="377"/>
                    </a:lnTo>
                    <a:lnTo>
                      <a:pt x="1766" y="377"/>
                    </a:lnTo>
                    <a:lnTo>
                      <a:pt x="1766" y="370"/>
                    </a:lnTo>
                    <a:lnTo>
                      <a:pt x="1772" y="370"/>
                    </a:lnTo>
                    <a:lnTo>
                      <a:pt x="1772" y="364"/>
                    </a:lnTo>
                    <a:lnTo>
                      <a:pt x="1778" y="364"/>
                    </a:lnTo>
                    <a:lnTo>
                      <a:pt x="1785" y="364"/>
                    </a:lnTo>
                    <a:lnTo>
                      <a:pt x="1785" y="357"/>
                    </a:lnTo>
                    <a:lnTo>
                      <a:pt x="1791" y="357"/>
                    </a:lnTo>
                    <a:lnTo>
                      <a:pt x="1791" y="351"/>
                    </a:lnTo>
                    <a:lnTo>
                      <a:pt x="1798" y="351"/>
                    </a:lnTo>
                    <a:lnTo>
                      <a:pt x="1804" y="351"/>
                    </a:lnTo>
                    <a:lnTo>
                      <a:pt x="1804" y="344"/>
                    </a:lnTo>
                    <a:lnTo>
                      <a:pt x="1810" y="344"/>
                    </a:lnTo>
                    <a:lnTo>
                      <a:pt x="1817" y="344"/>
                    </a:lnTo>
                    <a:lnTo>
                      <a:pt x="1817" y="351"/>
                    </a:lnTo>
                    <a:lnTo>
                      <a:pt x="1823" y="351"/>
                    </a:lnTo>
                    <a:lnTo>
                      <a:pt x="1823" y="357"/>
                    </a:lnTo>
                    <a:lnTo>
                      <a:pt x="1830" y="357"/>
                    </a:lnTo>
                    <a:lnTo>
                      <a:pt x="1830" y="364"/>
                    </a:lnTo>
                    <a:lnTo>
                      <a:pt x="1836" y="364"/>
                    </a:lnTo>
                    <a:lnTo>
                      <a:pt x="1836" y="370"/>
                    </a:lnTo>
                    <a:lnTo>
                      <a:pt x="1843" y="370"/>
                    </a:lnTo>
                    <a:lnTo>
                      <a:pt x="1843" y="377"/>
                    </a:lnTo>
                    <a:lnTo>
                      <a:pt x="1849" y="377"/>
                    </a:lnTo>
                    <a:lnTo>
                      <a:pt x="1849" y="383"/>
                    </a:lnTo>
                    <a:lnTo>
                      <a:pt x="1855" y="390"/>
                    </a:lnTo>
                    <a:lnTo>
                      <a:pt x="1862" y="396"/>
                    </a:lnTo>
                    <a:lnTo>
                      <a:pt x="1862" y="403"/>
                    </a:lnTo>
                    <a:lnTo>
                      <a:pt x="1868" y="403"/>
                    </a:lnTo>
                    <a:lnTo>
                      <a:pt x="1868" y="409"/>
                    </a:lnTo>
                    <a:lnTo>
                      <a:pt x="1875" y="409"/>
                    </a:lnTo>
                    <a:lnTo>
                      <a:pt x="1875" y="416"/>
                    </a:lnTo>
                    <a:lnTo>
                      <a:pt x="1881" y="416"/>
                    </a:lnTo>
                    <a:lnTo>
                      <a:pt x="1881" y="422"/>
                    </a:lnTo>
                    <a:lnTo>
                      <a:pt x="1888" y="422"/>
                    </a:lnTo>
                    <a:lnTo>
                      <a:pt x="1888" y="429"/>
                    </a:lnTo>
                    <a:lnTo>
                      <a:pt x="1894" y="429"/>
                    </a:lnTo>
                    <a:lnTo>
                      <a:pt x="1894" y="435"/>
                    </a:lnTo>
                    <a:lnTo>
                      <a:pt x="1900" y="435"/>
                    </a:lnTo>
                    <a:lnTo>
                      <a:pt x="1900" y="442"/>
                    </a:lnTo>
                    <a:lnTo>
                      <a:pt x="1907" y="442"/>
                    </a:lnTo>
                    <a:lnTo>
                      <a:pt x="1907" y="448"/>
                    </a:lnTo>
                    <a:lnTo>
                      <a:pt x="1907" y="442"/>
                    </a:lnTo>
                    <a:lnTo>
                      <a:pt x="1913" y="442"/>
                    </a:lnTo>
                    <a:lnTo>
                      <a:pt x="1913" y="435"/>
                    </a:lnTo>
                    <a:lnTo>
                      <a:pt x="1920" y="435"/>
                    </a:lnTo>
                    <a:lnTo>
                      <a:pt x="1920" y="429"/>
                    </a:lnTo>
                    <a:lnTo>
                      <a:pt x="1926" y="422"/>
                    </a:lnTo>
                    <a:lnTo>
                      <a:pt x="1926" y="416"/>
                    </a:lnTo>
                    <a:lnTo>
                      <a:pt x="1933" y="416"/>
                    </a:lnTo>
                    <a:lnTo>
                      <a:pt x="1933" y="409"/>
                    </a:lnTo>
                    <a:lnTo>
                      <a:pt x="1939" y="409"/>
                    </a:lnTo>
                    <a:lnTo>
                      <a:pt x="1939" y="403"/>
                    </a:lnTo>
                    <a:lnTo>
                      <a:pt x="1945" y="403"/>
                    </a:lnTo>
                    <a:lnTo>
                      <a:pt x="1945" y="396"/>
                    </a:lnTo>
                    <a:lnTo>
                      <a:pt x="1952" y="396"/>
                    </a:lnTo>
                    <a:lnTo>
                      <a:pt x="1952" y="390"/>
                    </a:lnTo>
                    <a:lnTo>
                      <a:pt x="1958" y="383"/>
                    </a:lnTo>
                    <a:lnTo>
                      <a:pt x="1958" y="377"/>
                    </a:lnTo>
                    <a:lnTo>
                      <a:pt x="1965" y="377"/>
                    </a:lnTo>
                    <a:lnTo>
                      <a:pt x="1965" y="370"/>
                    </a:lnTo>
                    <a:lnTo>
                      <a:pt x="1971" y="370"/>
                    </a:lnTo>
                    <a:lnTo>
                      <a:pt x="1971" y="364"/>
                    </a:lnTo>
                    <a:lnTo>
                      <a:pt x="1977" y="364"/>
                    </a:lnTo>
                    <a:lnTo>
                      <a:pt x="1977" y="357"/>
                    </a:lnTo>
                    <a:lnTo>
                      <a:pt x="1984" y="351"/>
                    </a:lnTo>
                    <a:lnTo>
                      <a:pt x="1984" y="344"/>
                    </a:lnTo>
                    <a:lnTo>
                      <a:pt x="1990" y="344"/>
                    </a:lnTo>
                    <a:lnTo>
                      <a:pt x="1990" y="338"/>
                    </a:lnTo>
                    <a:lnTo>
                      <a:pt x="1997" y="338"/>
                    </a:lnTo>
                    <a:lnTo>
                      <a:pt x="1997" y="331"/>
                    </a:lnTo>
                    <a:lnTo>
                      <a:pt x="2003" y="331"/>
                    </a:lnTo>
                    <a:lnTo>
                      <a:pt x="2003" y="325"/>
                    </a:lnTo>
                    <a:lnTo>
                      <a:pt x="2003" y="318"/>
                    </a:lnTo>
                    <a:lnTo>
                      <a:pt x="2010" y="318"/>
                    </a:lnTo>
                    <a:lnTo>
                      <a:pt x="2010" y="312"/>
                    </a:lnTo>
                    <a:lnTo>
                      <a:pt x="2010" y="305"/>
                    </a:lnTo>
                    <a:lnTo>
                      <a:pt x="2016" y="299"/>
                    </a:lnTo>
                    <a:lnTo>
                      <a:pt x="2016" y="292"/>
                    </a:lnTo>
                    <a:lnTo>
                      <a:pt x="2016" y="286"/>
                    </a:lnTo>
                    <a:lnTo>
                      <a:pt x="2022" y="286"/>
                    </a:lnTo>
                    <a:lnTo>
                      <a:pt x="2022" y="279"/>
                    </a:lnTo>
                    <a:lnTo>
                      <a:pt x="2022" y="273"/>
                    </a:lnTo>
                    <a:lnTo>
                      <a:pt x="2029" y="266"/>
                    </a:lnTo>
                    <a:lnTo>
                      <a:pt x="2029" y="260"/>
                    </a:lnTo>
                    <a:lnTo>
                      <a:pt x="2029" y="253"/>
                    </a:lnTo>
                    <a:lnTo>
                      <a:pt x="2035" y="253"/>
                    </a:lnTo>
                    <a:lnTo>
                      <a:pt x="2035" y="247"/>
                    </a:lnTo>
                    <a:lnTo>
                      <a:pt x="2035" y="240"/>
                    </a:lnTo>
                    <a:lnTo>
                      <a:pt x="2042" y="234"/>
                    </a:lnTo>
                    <a:lnTo>
                      <a:pt x="2042" y="227"/>
                    </a:lnTo>
                    <a:lnTo>
                      <a:pt x="2042" y="221"/>
                    </a:lnTo>
                    <a:lnTo>
                      <a:pt x="2048" y="221"/>
                    </a:lnTo>
                    <a:lnTo>
                      <a:pt x="2048" y="214"/>
                    </a:lnTo>
                    <a:lnTo>
                      <a:pt x="2048" y="208"/>
                    </a:lnTo>
                    <a:lnTo>
                      <a:pt x="2055" y="201"/>
                    </a:lnTo>
                    <a:lnTo>
                      <a:pt x="2055" y="195"/>
                    </a:lnTo>
                    <a:lnTo>
                      <a:pt x="2055" y="188"/>
                    </a:lnTo>
                    <a:lnTo>
                      <a:pt x="2061" y="188"/>
                    </a:lnTo>
                    <a:lnTo>
                      <a:pt x="2061" y="182"/>
                    </a:lnTo>
                    <a:lnTo>
                      <a:pt x="2061" y="175"/>
                    </a:lnTo>
                    <a:lnTo>
                      <a:pt x="2067" y="169"/>
                    </a:lnTo>
                    <a:lnTo>
                      <a:pt x="2067" y="162"/>
                    </a:lnTo>
                    <a:lnTo>
                      <a:pt x="2067" y="156"/>
                    </a:lnTo>
                    <a:lnTo>
                      <a:pt x="2074" y="156"/>
                    </a:lnTo>
                    <a:lnTo>
                      <a:pt x="2074" y="149"/>
                    </a:lnTo>
                    <a:lnTo>
                      <a:pt x="2074" y="143"/>
                    </a:lnTo>
                    <a:lnTo>
                      <a:pt x="2080" y="136"/>
                    </a:lnTo>
                    <a:lnTo>
                      <a:pt x="2080" y="130"/>
                    </a:lnTo>
                    <a:lnTo>
                      <a:pt x="2080" y="123"/>
                    </a:lnTo>
                    <a:lnTo>
                      <a:pt x="2087" y="123"/>
                    </a:lnTo>
                    <a:lnTo>
                      <a:pt x="2087" y="117"/>
                    </a:lnTo>
                    <a:lnTo>
                      <a:pt x="2087" y="110"/>
                    </a:lnTo>
                    <a:lnTo>
                      <a:pt x="2093" y="104"/>
                    </a:lnTo>
                    <a:lnTo>
                      <a:pt x="2093" y="97"/>
                    </a:lnTo>
                    <a:lnTo>
                      <a:pt x="2093" y="91"/>
                    </a:lnTo>
                    <a:lnTo>
                      <a:pt x="2099" y="91"/>
                    </a:lnTo>
                    <a:lnTo>
                      <a:pt x="2099" y="84"/>
                    </a:lnTo>
                    <a:lnTo>
                      <a:pt x="2106" y="84"/>
                    </a:lnTo>
                    <a:lnTo>
                      <a:pt x="2112" y="84"/>
                    </a:lnTo>
                    <a:lnTo>
                      <a:pt x="2119" y="84"/>
                    </a:lnTo>
                    <a:lnTo>
                      <a:pt x="2119" y="78"/>
                    </a:lnTo>
                    <a:lnTo>
                      <a:pt x="2125" y="78"/>
                    </a:lnTo>
                    <a:lnTo>
                      <a:pt x="2132" y="78"/>
                    </a:lnTo>
                    <a:lnTo>
                      <a:pt x="2138" y="78"/>
                    </a:lnTo>
                    <a:lnTo>
                      <a:pt x="2138" y="71"/>
                    </a:lnTo>
                    <a:lnTo>
                      <a:pt x="2144" y="71"/>
                    </a:lnTo>
                    <a:lnTo>
                      <a:pt x="2151" y="71"/>
                    </a:lnTo>
                    <a:lnTo>
                      <a:pt x="2157" y="71"/>
                    </a:lnTo>
                    <a:lnTo>
                      <a:pt x="2157" y="65"/>
                    </a:lnTo>
                    <a:lnTo>
                      <a:pt x="2164" y="65"/>
                    </a:lnTo>
                    <a:lnTo>
                      <a:pt x="2170" y="65"/>
                    </a:lnTo>
                    <a:lnTo>
                      <a:pt x="2177" y="58"/>
                    </a:lnTo>
                    <a:lnTo>
                      <a:pt x="2183" y="58"/>
                    </a:lnTo>
                    <a:lnTo>
                      <a:pt x="2189" y="58"/>
                    </a:lnTo>
                    <a:lnTo>
                      <a:pt x="2189" y="52"/>
                    </a:lnTo>
                    <a:lnTo>
                      <a:pt x="2196" y="52"/>
                    </a:lnTo>
                    <a:lnTo>
                      <a:pt x="2202" y="52"/>
                    </a:lnTo>
                    <a:lnTo>
                      <a:pt x="2209" y="52"/>
                    </a:lnTo>
                    <a:lnTo>
                      <a:pt x="2215" y="52"/>
                    </a:lnTo>
                    <a:lnTo>
                      <a:pt x="2221" y="45"/>
                    </a:lnTo>
                    <a:lnTo>
                      <a:pt x="2228" y="45"/>
                    </a:lnTo>
                    <a:lnTo>
                      <a:pt x="2234" y="45"/>
                    </a:lnTo>
                    <a:lnTo>
                      <a:pt x="2241" y="45"/>
                    </a:lnTo>
                    <a:lnTo>
                      <a:pt x="2247" y="45"/>
                    </a:lnTo>
                    <a:lnTo>
                      <a:pt x="2247" y="39"/>
                    </a:lnTo>
                    <a:lnTo>
                      <a:pt x="2254" y="39"/>
                    </a:lnTo>
                    <a:lnTo>
                      <a:pt x="2260" y="39"/>
                    </a:lnTo>
                    <a:lnTo>
                      <a:pt x="2266" y="39"/>
                    </a:lnTo>
                    <a:lnTo>
                      <a:pt x="2273" y="39"/>
                    </a:lnTo>
                    <a:lnTo>
                      <a:pt x="2273" y="33"/>
                    </a:lnTo>
                    <a:lnTo>
                      <a:pt x="2279" y="33"/>
                    </a:lnTo>
                    <a:lnTo>
                      <a:pt x="2286" y="33"/>
                    </a:lnTo>
                    <a:lnTo>
                      <a:pt x="2292" y="33"/>
                    </a:lnTo>
                    <a:lnTo>
                      <a:pt x="2299" y="33"/>
                    </a:lnTo>
                    <a:lnTo>
                      <a:pt x="2305" y="33"/>
                    </a:lnTo>
                    <a:lnTo>
                      <a:pt x="2305" y="26"/>
                    </a:lnTo>
                    <a:lnTo>
                      <a:pt x="2311" y="26"/>
                    </a:lnTo>
                    <a:lnTo>
                      <a:pt x="2318" y="26"/>
                    </a:lnTo>
                    <a:lnTo>
                      <a:pt x="2324" y="26"/>
                    </a:lnTo>
                    <a:lnTo>
                      <a:pt x="2331" y="26"/>
                    </a:lnTo>
                    <a:lnTo>
                      <a:pt x="2331" y="20"/>
                    </a:lnTo>
                    <a:lnTo>
                      <a:pt x="2337" y="20"/>
                    </a:lnTo>
                    <a:lnTo>
                      <a:pt x="2344" y="20"/>
                    </a:lnTo>
                    <a:lnTo>
                      <a:pt x="2350" y="20"/>
                    </a:lnTo>
                    <a:lnTo>
                      <a:pt x="2356" y="20"/>
                    </a:lnTo>
                    <a:lnTo>
                      <a:pt x="2356" y="13"/>
                    </a:lnTo>
                    <a:lnTo>
                      <a:pt x="2363" y="13"/>
                    </a:lnTo>
                    <a:lnTo>
                      <a:pt x="2369" y="13"/>
                    </a:lnTo>
                    <a:lnTo>
                      <a:pt x="2376" y="13"/>
                    </a:lnTo>
                    <a:lnTo>
                      <a:pt x="2382" y="13"/>
                    </a:lnTo>
                    <a:lnTo>
                      <a:pt x="2382" y="7"/>
                    </a:lnTo>
                    <a:lnTo>
                      <a:pt x="2388" y="7"/>
                    </a:lnTo>
                    <a:lnTo>
                      <a:pt x="2395" y="7"/>
                    </a:lnTo>
                    <a:lnTo>
                      <a:pt x="2401" y="7"/>
                    </a:lnTo>
                    <a:lnTo>
                      <a:pt x="2408" y="7"/>
                    </a:lnTo>
                    <a:lnTo>
                      <a:pt x="2414" y="7"/>
                    </a:lnTo>
                    <a:lnTo>
                      <a:pt x="2421" y="7"/>
                    </a:lnTo>
                    <a:lnTo>
                      <a:pt x="2427" y="7"/>
                    </a:lnTo>
                    <a:lnTo>
                      <a:pt x="2433" y="7"/>
                    </a:lnTo>
                    <a:lnTo>
                      <a:pt x="2440" y="7"/>
                    </a:lnTo>
                    <a:lnTo>
                      <a:pt x="2440" y="0"/>
                    </a:lnTo>
                    <a:lnTo>
                      <a:pt x="2446" y="0"/>
                    </a:lnTo>
                    <a:lnTo>
                      <a:pt x="2453" y="0"/>
                    </a:lnTo>
                    <a:lnTo>
                      <a:pt x="2459" y="0"/>
                    </a:lnTo>
                    <a:lnTo>
                      <a:pt x="2466" y="0"/>
                    </a:lnTo>
                    <a:lnTo>
                      <a:pt x="2472" y="0"/>
                    </a:lnTo>
                    <a:lnTo>
                      <a:pt x="2478" y="0"/>
                    </a:lnTo>
                    <a:lnTo>
                      <a:pt x="2485" y="0"/>
                    </a:lnTo>
                    <a:lnTo>
                      <a:pt x="2491" y="0"/>
                    </a:lnTo>
                    <a:lnTo>
                      <a:pt x="2498" y="0"/>
                    </a:lnTo>
                    <a:lnTo>
                      <a:pt x="2504" y="0"/>
                    </a:lnTo>
                    <a:lnTo>
                      <a:pt x="2510" y="0"/>
                    </a:lnTo>
                    <a:lnTo>
                      <a:pt x="2517" y="0"/>
                    </a:lnTo>
                    <a:lnTo>
                      <a:pt x="2523" y="0"/>
                    </a:lnTo>
                    <a:lnTo>
                      <a:pt x="2530" y="0"/>
                    </a:lnTo>
                    <a:lnTo>
                      <a:pt x="2536" y="0"/>
                    </a:lnTo>
                    <a:lnTo>
                      <a:pt x="2543" y="0"/>
                    </a:lnTo>
                    <a:lnTo>
                      <a:pt x="2549" y="0"/>
                    </a:lnTo>
                    <a:lnTo>
                      <a:pt x="2555" y="0"/>
                    </a:lnTo>
                    <a:lnTo>
                      <a:pt x="2562" y="0"/>
                    </a:lnTo>
                    <a:lnTo>
                      <a:pt x="2568" y="0"/>
                    </a:lnTo>
                    <a:lnTo>
                      <a:pt x="2575" y="0"/>
                    </a:lnTo>
                    <a:lnTo>
                      <a:pt x="2581" y="0"/>
                    </a:lnTo>
                    <a:lnTo>
                      <a:pt x="2588" y="0"/>
                    </a:lnTo>
                    <a:lnTo>
                      <a:pt x="2594" y="0"/>
                    </a:lnTo>
                    <a:lnTo>
                      <a:pt x="2600" y="0"/>
                    </a:lnTo>
                    <a:lnTo>
                      <a:pt x="2607" y="0"/>
                    </a:lnTo>
                    <a:lnTo>
                      <a:pt x="2613" y="0"/>
                    </a:lnTo>
                    <a:lnTo>
                      <a:pt x="2620" y="0"/>
                    </a:lnTo>
                    <a:lnTo>
                      <a:pt x="2626" y="91"/>
                    </a:lnTo>
                    <a:lnTo>
                      <a:pt x="2632" y="91"/>
                    </a:lnTo>
                    <a:lnTo>
                      <a:pt x="2639" y="91"/>
                    </a:lnTo>
                    <a:lnTo>
                      <a:pt x="2645" y="91"/>
                    </a:lnTo>
                    <a:lnTo>
                      <a:pt x="2652" y="91"/>
                    </a:lnTo>
                    <a:lnTo>
                      <a:pt x="2658" y="91"/>
                    </a:lnTo>
                    <a:lnTo>
                      <a:pt x="2665" y="91"/>
                    </a:lnTo>
                    <a:lnTo>
                      <a:pt x="2671" y="91"/>
                    </a:lnTo>
                    <a:lnTo>
                      <a:pt x="2677" y="91"/>
                    </a:lnTo>
                    <a:lnTo>
                      <a:pt x="2684" y="91"/>
                    </a:lnTo>
                    <a:lnTo>
                      <a:pt x="2690" y="91"/>
                    </a:lnTo>
                    <a:lnTo>
                      <a:pt x="2697" y="91"/>
                    </a:lnTo>
                    <a:lnTo>
                      <a:pt x="2703" y="91"/>
                    </a:lnTo>
                    <a:lnTo>
                      <a:pt x="2710" y="91"/>
                    </a:lnTo>
                    <a:lnTo>
                      <a:pt x="2716" y="91"/>
                    </a:lnTo>
                    <a:lnTo>
                      <a:pt x="2722" y="91"/>
                    </a:lnTo>
                    <a:lnTo>
                      <a:pt x="2729" y="91"/>
                    </a:lnTo>
                    <a:lnTo>
                      <a:pt x="2735" y="91"/>
                    </a:lnTo>
                    <a:lnTo>
                      <a:pt x="2742" y="91"/>
                    </a:lnTo>
                    <a:lnTo>
                      <a:pt x="2748" y="91"/>
                    </a:lnTo>
                    <a:lnTo>
                      <a:pt x="2755" y="91"/>
                    </a:lnTo>
                    <a:lnTo>
                      <a:pt x="2761" y="91"/>
                    </a:lnTo>
                    <a:lnTo>
                      <a:pt x="2767" y="91"/>
                    </a:lnTo>
                    <a:lnTo>
                      <a:pt x="2774" y="91"/>
                    </a:lnTo>
                    <a:lnTo>
                      <a:pt x="2780" y="91"/>
                    </a:lnTo>
                    <a:lnTo>
                      <a:pt x="2787" y="91"/>
                    </a:lnTo>
                    <a:lnTo>
                      <a:pt x="2793" y="91"/>
                    </a:lnTo>
                    <a:lnTo>
                      <a:pt x="2799" y="91"/>
                    </a:lnTo>
                    <a:lnTo>
                      <a:pt x="2806" y="91"/>
                    </a:lnTo>
                    <a:lnTo>
                      <a:pt x="2812" y="91"/>
                    </a:lnTo>
                    <a:lnTo>
                      <a:pt x="2819" y="91"/>
                    </a:lnTo>
                    <a:lnTo>
                      <a:pt x="2825" y="91"/>
                    </a:lnTo>
                    <a:lnTo>
                      <a:pt x="2832" y="91"/>
                    </a:lnTo>
                    <a:lnTo>
                      <a:pt x="2838" y="91"/>
                    </a:lnTo>
                    <a:lnTo>
                      <a:pt x="2844" y="91"/>
                    </a:lnTo>
                    <a:lnTo>
                      <a:pt x="2851" y="91"/>
                    </a:lnTo>
                    <a:lnTo>
                      <a:pt x="2857" y="91"/>
                    </a:lnTo>
                    <a:lnTo>
                      <a:pt x="2864" y="91"/>
                    </a:lnTo>
                    <a:lnTo>
                      <a:pt x="2870" y="91"/>
                    </a:lnTo>
                    <a:lnTo>
                      <a:pt x="2877" y="91"/>
                    </a:lnTo>
                    <a:lnTo>
                      <a:pt x="2883" y="91"/>
                    </a:lnTo>
                    <a:lnTo>
                      <a:pt x="2889" y="91"/>
                    </a:lnTo>
                    <a:lnTo>
                      <a:pt x="2896" y="91"/>
                    </a:lnTo>
                    <a:lnTo>
                      <a:pt x="2902" y="91"/>
                    </a:lnTo>
                    <a:lnTo>
                      <a:pt x="2909" y="91"/>
                    </a:lnTo>
                    <a:lnTo>
                      <a:pt x="2915" y="91"/>
                    </a:lnTo>
                    <a:lnTo>
                      <a:pt x="2921" y="91"/>
                    </a:lnTo>
                    <a:lnTo>
                      <a:pt x="2928" y="91"/>
                    </a:lnTo>
                    <a:lnTo>
                      <a:pt x="2934" y="91"/>
                    </a:lnTo>
                    <a:lnTo>
                      <a:pt x="2941" y="91"/>
                    </a:lnTo>
                    <a:lnTo>
                      <a:pt x="2947" y="91"/>
                    </a:lnTo>
                    <a:lnTo>
                      <a:pt x="2954" y="91"/>
                    </a:lnTo>
                    <a:lnTo>
                      <a:pt x="2960" y="91"/>
                    </a:lnTo>
                    <a:lnTo>
                      <a:pt x="2966" y="91"/>
                    </a:lnTo>
                    <a:lnTo>
                      <a:pt x="2973" y="91"/>
                    </a:lnTo>
                    <a:lnTo>
                      <a:pt x="2979" y="91"/>
                    </a:lnTo>
                    <a:lnTo>
                      <a:pt x="2986" y="91"/>
                    </a:lnTo>
                    <a:lnTo>
                      <a:pt x="2992" y="91"/>
                    </a:lnTo>
                    <a:lnTo>
                      <a:pt x="2999" y="91"/>
                    </a:lnTo>
                    <a:lnTo>
                      <a:pt x="3005" y="91"/>
                    </a:lnTo>
                    <a:lnTo>
                      <a:pt x="3011" y="91"/>
                    </a:lnTo>
                    <a:lnTo>
                      <a:pt x="3018" y="91"/>
                    </a:lnTo>
                    <a:lnTo>
                      <a:pt x="3024" y="91"/>
                    </a:lnTo>
                    <a:lnTo>
                      <a:pt x="3031" y="91"/>
                    </a:lnTo>
                    <a:lnTo>
                      <a:pt x="3037" y="91"/>
                    </a:lnTo>
                    <a:lnTo>
                      <a:pt x="3043" y="91"/>
                    </a:lnTo>
                    <a:lnTo>
                      <a:pt x="3050" y="91"/>
                    </a:lnTo>
                    <a:lnTo>
                      <a:pt x="3056" y="91"/>
                    </a:lnTo>
                  </a:path>
                </a:pathLst>
              </a:custGeom>
              <a:noFill/>
              <a:ln w="30163">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grpSp>
        <p:sp>
          <p:nvSpPr>
            <p:cNvPr id="66645" name="AutoShape 84"/>
            <p:cNvSpPr>
              <a:spLocks noChangeArrowheads="1"/>
            </p:cNvSpPr>
            <p:nvPr/>
          </p:nvSpPr>
          <p:spPr bwMode="auto">
            <a:xfrm flipV="1">
              <a:off x="2232" y="2352"/>
              <a:ext cx="96" cy="240"/>
            </a:xfrm>
            <a:prstGeom prst="upArrow">
              <a:avLst>
                <a:gd name="adj1" fmla="val 50000"/>
                <a:gd name="adj2" fmla="val 625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dirty="0"/>
            </a:p>
          </p:txBody>
        </p:sp>
        <p:sp>
          <p:nvSpPr>
            <p:cNvPr id="66646" name="Text Box 85"/>
            <p:cNvSpPr txBox="1">
              <a:spLocks noChangeArrowheads="1"/>
            </p:cNvSpPr>
            <p:nvPr/>
          </p:nvSpPr>
          <p:spPr bwMode="auto">
            <a:xfrm>
              <a:off x="1176" y="2380"/>
              <a:ext cx="110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FontTx/>
                <a:buNone/>
              </a:pPr>
              <a:r>
                <a:rPr lang="en-US" altLang="en-US" sz="1600" dirty="0">
                  <a:solidFill>
                    <a:schemeClr val="hlink"/>
                  </a:solidFill>
                </a:rPr>
                <a:t>Resilience Drops</a:t>
              </a:r>
            </a:p>
          </p:txBody>
        </p:sp>
      </p:grpSp>
      <p:sp>
        <p:nvSpPr>
          <p:cNvPr id="66635" name="Freeform 86"/>
          <p:cNvSpPr>
            <a:spLocks/>
          </p:cNvSpPr>
          <p:nvPr/>
        </p:nvSpPr>
        <p:spPr bwMode="auto">
          <a:xfrm>
            <a:off x="387350" y="2320925"/>
            <a:ext cx="3749675" cy="1376363"/>
          </a:xfrm>
          <a:custGeom>
            <a:avLst/>
            <a:gdLst>
              <a:gd name="T0" fmla="*/ 2147483646 w 3056"/>
              <a:gd name="T1" fmla="*/ 2147483646 h 727"/>
              <a:gd name="T2" fmla="*/ 2147483646 w 3056"/>
              <a:gd name="T3" fmla="*/ 2147483646 h 727"/>
              <a:gd name="T4" fmla="*/ 2147483646 w 3056"/>
              <a:gd name="T5" fmla="*/ 2147483646 h 727"/>
              <a:gd name="T6" fmla="*/ 2147483646 w 3056"/>
              <a:gd name="T7" fmla="*/ 2147483646 h 727"/>
              <a:gd name="T8" fmla="*/ 2147483646 w 3056"/>
              <a:gd name="T9" fmla="*/ 2147483646 h 727"/>
              <a:gd name="T10" fmla="*/ 2147483646 w 3056"/>
              <a:gd name="T11" fmla="*/ 2147483646 h 727"/>
              <a:gd name="T12" fmla="*/ 2147483646 w 3056"/>
              <a:gd name="T13" fmla="*/ 2147483646 h 727"/>
              <a:gd name="T14" fmla="*/ 2147483646 w 3056"/>
              <a:gd name="T15" fmla="*/ 2147483646 h 727"/>
              <a:gd name="T16" fmla="*/ 2147483646 w 3056"/>
              <a:gd name="T17" fmla="*/ 2147483646 h 727"/>
              <a:gd name="T18" fmla="*/ 2147483646 w 3056"/>
              <a:gd name="T19" fmla="*/ 2147483646 h 727"/>
              <a:gd name="T20" fmla="*/ 2147483646 w 3056"/>
              <a:gd name="T21" fmla="*/ 2147483646 h 727"/>
              <a:gd name="T22" fmla="*/ 2147483646 w 3056"/>
              <a:gd name="T23" fmla="*/ 2147483646 h 727"/>
              <a:gd name="T24" fmla="*/ 2147483646 w 3056"/>
              <a:gd name="T25" fmla="*/ 2147483646 h 727"/>
              <a:gd name="T26" fmla="*/ 2147483646 w 3056"/>
              <a:gd name="T27" fmla="*/ 2147483646 h 727"/>
              <a:gd name="T28" fmla="*/ 2147483646 w 3056"/>
              <a:gd name="T29" fmla="*/ 2147483646 h 727"/>
              <a:gd name="T30" fmla="*/ 2147483646 w 3056"/>
              <a:gd name="T31" fmla="*/ 2147483646 h 727"/>
              <a:gd name="T32" fmla="*/ 2147483646 w 3056"/>
              <a:gd name="T33" fmla="*/ 2147483646 h 727"/>
              <a:gd name="T34" fmla="*/ 2147483646 w 3056"/>
              <a:gd name="T35" fmla="*/ 2147483646 h 727"/>
              <a:gd name="T36" fmla="*/ 2147483646 w 3056"/>
              <a:gd name="T37" fmla="*/ 2147483646 h 727"/>
              <a:gd name="T38" fmla="*/ 2147483646 w 3056"/>
              <a:gd name="T39" fmla="*/ 2147483646 h 727"/>
              <a:gd name="T40" fmla="*/ 2147483646 w 3056"/>
              <a:gd name="T41" fmla="*/ 2147483646 h 727"/>
              <a:gd name="T42" fmla="*/ 2147483646 w 3056"/>
              <a:gd name="T43" fmla="*/ 2147483646 h 727"/>
              <a:gd name="T44" fmla="*/ 2147483646 w 3056"/>
              <a:gd name="T45" fmla="*/ 2147483646 h 727"/>
              <a:gd name="T46" fmla="*/ 2147483646 w 3056"/>
              <a:gd name="T47" fmla="*/ 2147483646 h 727"/>
              <a:gd name="T48" fmla="*/ 2147483646 w 3056"/>
              <a:gd name="T49" fmla="*/ 2147483646 h 727"/>
              <a:gd name="T50" fmla="*/ 2147483646 w 3056"/>
              <a:gd name="T51" fmla="*/ 2147483646 h 727"/>
              <a:gd name="T52" fmla="*/ 2147483646 w 3056"/>
              <a:gd name="T53" fmla="*/ 2147483646 h 727"/>
              <a:gd name="T54" fmla="*/ 2147483646 w 3056"/>
              <a:gd name="T55" fmla="*/ 2147483646 h 727"/>
              <a:gd name="T56" fmla="*/ 2147483646 w 3056"/>
              <a:gd name="T57" fmla="*/ 2147483646 h 727"/>
              <a:gd name="T58" fmla="*/ 2147483646 w 3056"/>
              <a:gd name="T59" fmla="*/ 2147483646 h 727"/>
              <a:gd name="T60" fmla="*/ 2147483646 w 3056"/>
              <a:gd name="T61" fmla="*/ 2147483646 h 727"/>
              <a:gd name="T62" fmla="*/ 2147483646 w 3056"/>
              <a:gd name="T63" fmla="*/ 2147483646 h 727"/>
              <a:gd name="T64" fmla="*/ 2147483646 w 3056"/>
              <a:gd name="T65" fmla="*/ 2147483646 h 727"/>
              <a:gd name="T66" fmla="*/ 2147483646 w 3056"/>
              <a:gd name="T67" fmla="*/ 2147483646 h 727"/>
              <a:gd name="T68" fmla="*/ 2147483646 w 3056"/>
              <a:gd name="T69" fmla="*/ 2147483646 h 727"/>
              <a:gd name="T70" fmla="*/ 2147483646 w 3056"/>
              <a:gd name="T71" fmla="*/ 2147483646 h 727"/>
              <a:gd name="T72" fmla="*/ 2147483646 w 3056"/>
              <a:gd name="T73" fmla="*/ 2147483646 h 727"/>
              <a:gd name="T74" fmla="*/ 2147483646 w 3056"/>
              <a:gd name="T75" fmla="*/ 2147483646 h 727"/>
              <a:gd name="T76" fmla="*/ 2147483646 w 3056"/>
              <a:gd name="T77" fmla="*/ 2147483646 h 727"/>
              <a:gd name="T78" fmla="*/ 2147483646 w 3056"/>
              <a:gd name="T79" fmla="*/ 2147483646 h 727"/>
              <a:gd name="T80" fmla="*/ 2147483646 w 3056"/>
              <a:gd name="T81" fmla="*/ 2147483646 h 727"/>
              <a:gd name="T82" fmla="*/ 2147483646 w 3056"/>
              <a:gd name="T83" fmla="*/ 2147483646 h 727"/>
              <a:gd name="T84" fmla="*/ 2147483646 w 3056"/>
              <a:gd name="T85" fmla="*/ 2147483646 h 727"/>
              <a:gd name="T86" fmla="*/ 2147483646 w 3056"/>
              <a:gd name="T87" fmla="*/ 2147483646 h 727"/>
              <a:gd name="T88" fmla="*/ 2147483646 w 3056"/>
              <a:gd name="T89" fmla="*/ 2147483646 h 727"/>
              <a:gd name="T90" fmla="*/ 2147483646 w 3056"/>
              <a:gd name="T91" fmla="*/ 2147483646 h 727"/>
              <a:gd name="T92" fmla="*/ 2147483646 w 3056"/>
              <a:gd name="T93" fmla="*/ 2147483646 h 727"/>
              <a:gd name="T94" fmla="*/ 2147483646 w 3056"/>
              <a:gd name="T95" fmla="*/ 2147483646 h 727"/>
              <a:gd name="T96" fmla="*/ 2147483646 w 3056"/>
              <a:gd name="T97" fmla="*/ 2147483646 h 727"/>
              <a:gd name="T98" fmla="*/ 2147483646 w 3056"/>
              <a:gd name="T99" fmla="*/ 2147483646 h 727"/>
              <a:gd name="T100" fmla="*/ 2147483646 w 3056"/>
              <a:gd name="T101" fmla="*/ 2147483646 h 727"/>
              <a:gd name="T102" fmla="*/ 2147483646 w 3056"/>
              <a:gd name="T103" fmla="*/ 2147483646 h 727"/>
              <a:gd name="T104" fmla="*/ 2147483646 w 3056"/>
              <a:gd name="T105" fmla="*/ 2147483646 h 727"/>
              <a:gd name="T106" fmla="*/ 2147483646 w 3056"/>
              <a:gd name="T107" fmla="*/ 0 h 727"/>
              <a:gd name="T108" fmla="*/ 2147483646 w 3056"/>
              <a:gd name="T109" fmla="*/ 0 h 727"/>
              <a:gd name="T110" fmla="*/ 2147483646 w 3056"/>
              <a:gd name="T111" fmla="*/ 0 h 727"/>
              <a:gd name="T112" fmla="*/ 2147483646 w 3056"/>
              <a:gd name="T113" fmla="*/ 0 h 727"/>
              <a:gd name="T114" fmla="*/ 2147483646 w 3056"/>
              <a:gd name="T115" fmla="*/ 0 h 727"/>
              <a:gd name="T116" fmla="*/ 2147483646 w 3056"/>
              <a:gd name="T117" fmla="*/ 0 h 727"/>
              <a:gd name="T118" fmla="*/ 2147483646 w 3056"/>
              <a:gd name="T119" fmla="*/ 0 h 727"/>
              <a:gd name="T120" fmla="*/ 2147483646 w 3056"/>
              <a:gd name="T121" fmla="*/ 0 h 727"/>
              <a:gd name="T122" fmla="*/ 2147483646 w 3056"/>
              <a:gd name="T123" fmla="*/ 0 h 727"/>
              <a:gd name="T124" fmla="*/ 2147483646 w 3056"/>
              <a:gd name="T125" fmla="*/ 0 h 72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056" h="727">
                <a:moveTo>
                  <a:pt x="0" y="727"/>
                </a:moveTo>
                <a:lnTo>
                  <a:pt x="6" y="727"/>
                </a:lnTo>
                <a:lnTo>
                  <a:pt x="12" y="727"/>
                </a:lnTo>
                <a:lnTo>
                  <a:pt x="19" y="727"/>
                </a:lnTo>
                <a:lnTo>
                  <a:pt x="25" y="727"/>
                </a:lnTo>
                <a:lnTo>
                  <a:pt x="32" y="727"/>
                </a:lnTo>
                <a:lnTo>
                  <a:pt x="38" y="727"/>
                </a:lnTo>
                <a:lnTo>
                  <a:pt x="44" y="727"/>
                </a:lnTo>
                <a:lnTo>
                  <a:pt x="51" y="727"/>
                </a:lnTo>
                <a:lnTo>
                  <a:pt x="57" y="727"/>
                </a:lnTo>
                <a:lnTo>
                  <a:pt x="64" y="727"/>
                </a:lnTo>
                <a:lnTo>
                  <a:pt x="70" y="727"/>
                </a:lnTo>
                <a:lnTo>
                  <a:pt x="77" y="727"/>
                </a:lnTo>
                <a:lnTo>
                  <a:pt x="83" y="727"/>
                </a:lnTo>
                <a:lnTo>
                  <a:pt x="89" y="727"/>
                </a:lnTo>
                <a:lnTo>
                  <a:pt x="96" y="727"/>
                </a:lnTo>
                <a:lnTo>
                  <a:pt x="102" y="727"/>
                </a:lnTo>
                <a:lnTo>
                  <a:pt x="109" y="727"/>
                </a:lnTo>
                <a:lnTo>
                  <a:pt x="115" y="727"/>
                </a:lnTo>
                <a:lnTo>
                  <a:pt x="122" y="727"/>
                </a:lnTo>
                <a:lnTo>
                  <a:pt x="128" y="727"/>
                </a:lnTo>
                <a:lnTo>
                  <a:pt x="134" y="727"/>
                </a:lnTo>
                <a:lnTo>
                  <a:pt x="141" y="727"/>
                </a:lnTo>
                <a:lnTo>
                  <a:pt x="147" y="727"/>
                </a:lnTo>
                <a:lnTo>
                  <a:pt x="154" y="727"/>
                </a:lnTo>
                <a:lnTo>
                  <a:pt x="160" y="727"/>
                </a:lnTo>
                <a:lnTo>
                  <a:pt x="166" y="727"/>
                </a:lnTo>
                <a:lnTo>
                  <a:pt x="173" y="727"/>
                </a:lnTo>
                <a:lnTo>
                  <a:pt x="179" y="727"/>
                </a:lnTo>
                <a:lnTo>
                  <a:pt x="186" y="727"/>
                </a:lnTo>
                <a:lnTo>
                  <a:pt x="192" y="727"/>
                </a:lnTo>
                <a:lnTo>
                  <a:pt x="199" y="727"/>
                </a:lnTo>
                <a:lnTo>
                  <a:pt x="205" y="727"/>
                </a:lnTo>
                <a:lnTo>
                  <a:pt x="211" y="727"/>
                </a:lnTo>
                <a:lnTo>
                  <a:pt x="218" y="727"/>
                </a:lnTo>
                <a:lnTo>
                  <a:pt x="224" y="727"/>
                </a:lnTo>
                <a:lnTo>
                  <a:pt x="231" y="727"/>
                </a:lnTo>
                <a:lnTo>
                  <a:pt x="237" y="727"/>
                </a:lnTo>
                <a:lnTo>
                  <a:pt x="244" y="727"/>
                </a:lnTo>
                <a:lnTo>
                  <a:pt x="250" y="727"/>
                </a:lnTo>
                <a:lnTo>
                  <a:pt x="256" y="727"/>
                </a:lnTo>
                <a:lnTo>
                  <a:pt x="263" y="727"/>
                </a:lnTo>
                <a:lnTo>
                  <a:pt x="269" y="727"/>
                </a:lnTo>
                <a:lnTo>
                  <a:pt x="276" y="727"/>
                </a:lnTo>
                <a:lnTo>
                  <a:pt x="282" y="727"/>
                </a:lnTo>
                <a:lnTo>
                  <a:pt x="288" y="721"/>
                </a:lnTo>
                <a:lnTo>
                  <a:pt x="295" y="721"/>
                </a:lnTo>
                <a:lnTo>
                  <a:pt x="301" y="721"/>
                </a:lnTo>
                <a:lnTo>
                  <a:pt x="301" y="714"/>
                </a:lnTo>
                <a:lnTo>
                  <a:pt x="308" y="714"/>
                </a:lnTo>
                <a:lnTo>
                  <a:pt x="314" y="714"/>
                </a:lnTo>
                <a:lnTo>
                  <a:pt x="321" y="714"/>
                </a:lnTo>
                <a:lnTo>
                  <a:pt x="321" y="708"/>
                </a:lnTo>
                <a:lnTo>
                  <a:pt x="327" y="708"/>
                </a:lnTo>
                <a:lnTo>
                  <a:pt x="333" y="708"/>
                </a:lnTo>
                <a:lnTo>
                  <a:pt x="333" y="701"/>
                </a:lnTo>
                <a:lnTo>
                  <a:pt x="340" y="701"/>
                </a:lnTo>
                <a:lnTo>
                  <a:pt x="346" y="701"/>
                </a:lnTo>
                <a:lnTo>
                  <a:pt x="353" y="701"/>
                </a:lnTo>
                <a:lnTo>
                  <a:pt x="353" y="695"/>
                </a:lnTo>
                <a:lnTo>
                  <a:pt x="359" y="695"/>
                </a:lnTo>
                <a:lnTo>
                  <a:pt x="366" y="695"/>
                </a:lnTo>
                <a:lnTo>
                  <a:pt x="366" y="688"/>
                </a:lnTo>
                <a:lnTo>
                  <a:pt x="372" y="688"/>
                </a:lnTo>
                <a:lnTo>
                  <a:pt x="378" y="688"/>
                </a:lnTo>
                <a:lnTo>
                  <a:pt x="385" y="688"/>
                </a:lnTo>
                <a:lnTo>
                  <a:pt x="391" y="688"/>
                </a:lnTo>
                <a:lnTo>
                  <a:pt x="391" y="682"/>
                </a:lnTo>
                <a:lnTo>
                  <a:pt x="398" y="682"/>
                </a:lnTo>
                <a:lnTo>
                  <a:pt x="404" y="682"/>
                </a:lnTo>
                <a:lnTo>
                  <a:pt x="411" y="682"/>
                </a:lnTo>
                <a:lnTo>
                  <a:pt x="417" y="682"/>
                </a:lnTo>
                <a:lnTo>
                  <a:pt x="423" y="682"/>
                </a:lnTo>
                <a:lnTo>
                  <a:pt x="430" y="682"/>
                </a:lnTo>
                <a:lnTo>
                  <a:pt x="436" y="682"/>
                </a:lnTo>
                <a:lnTo>
                  <a:pt x="443" y="682"/>
                </a:lnTo>
                <a:lnTo>
                  <a:pt x="443" y="675"/>
                </a:lnTo>
                <a:lnTo>
                  <a:pt x="449" y="675"/>
                </a:lnTo>
                <a:lnTo>
                  <a:pt x="455" y="675"/>
                </a:lnTo>
                <a:lnTo>
                  <a:pt x="462" y="675"/>
                </a:lnTo>
                <a:lnTo>
                  <a:pt x="468" y="675"/>
                </a:lnTo>
                <a:lnTo>
                  <a:pt x="475" y="675"/>
                </a:lnTo>
                <a:lnTo>
                  <a:pt x="481" y="675"/>
                </a:lnTo>
                <a:lnTo>
                  <a:pt x="488" y="675"/>
                </a:lnTo>
                <a:lnTo>
                  <a:pt x="488" y="669"/>
                </a:lnTo>
                <a:lnTo>
                  <a:pt x="494" y="669"/>
                </a:lnTo>
                <a:lnTo>
                  <a:pt x="500" y="669"/>
                </a:lnTo>
                <a:lnTo>
                  <a:pt x="507" y="669"/>
                </a:lnTo>
                <a:lnTo>
                  <a:pt x="513" y="669"/>
                </a:lnTo>
                <a:lnTo>
                  <a:pt x="520" y="669"/>
                </a:lnTo>
                <a:lnTo>
                  <a:pt x="526" y="669"/>
                </a:lnTo>
                <a:lnTo>
                  <a:pt x="533" y="669"/>
                </a:lnTo>
                <a:lnTo>
                  <a:pt x="533" y="662"/>
                </a:lnTo>
                <a:lnTo>
                  <a:pt x="539" y="662"/>
                </a:lnTo>
                <a:lnTo>
                  <a:pt x="545" y="662"/>
                </a:lnTo>
                <a:lnTo>
                  <a:pt x="552" y="662"/>
                </a:lnTo>
                <a:lnTo>
                  <a:pt x="558" y="662"/>
                </a:lnTo>
                <a:lnTo>
                  <a:pt x="565" y="662"/>
                </a:lnTo>
                <a:lnTo>
                  <a:pt x="571" y="662"/>
                </a:lnTo>
                <a:lnTo>
                  <a:pt x="577" y="662"/>
                </a:lnTo>
                <a:lnTo>
                  <a:pt x="577" y="656"/>
                </a:lnTo>
                <a:lnTo>
                  <a:pt x="584" y="656"/>
                </a:lnTo>
                <a:lnTo>
                  <a:pt x="590" y="656"/>
                </a:lnTo>
                <a:lnTo>
                  <a:pt x="597" y="656"/>
                </a:lnTo>
                <a:lnTo>
                  <a:pt x="603" y="656"/>
                </a:lnTo>
                <a:lnTo>
                  <a:pt x="603" y="649"/>
                </a:lnTo>
                <a:lnTo>
                  <a:pt x="610" y="649"/>
                </a:lnTo>
                <a:lnTo>
                  <a:pt x="616" y="649"/>
                </a:lnTo>
                <a:lnTo>
                  <a:pt x="622" y="649"/>
                </a:lnTo>
                <a:lnTo>
                  <a:pt x="629" y="649"/>
                </a:lnTo>
                <a:lnTo>
                  <a:pt x="635" y="649"/>
                </a:lnTo>
                <a:lnTo>
                  <a:pt x="635" y="643"/>
                </a:lnTo>
                <a:lnTo>
                  <a:pt x="642" y="643"/>
                </a:lnTo>
                <a:lnTo>
                  <a:pt x="648" y="643"/>
                </a:lnTo>
                <a:lnTo>
                  <a:pt x="655" y="643"/>
                </a:lnTo>
                <a:lnTo>
                  <a:pt x="661" y="643"/>
                </a:lnTo>
                <a:lnTo>
                  <a:pt x="661" y="636"/>
                </a:lnTo>
                <a:lnTo>
                  <a:pt x="667" y="636"/>
                </a:lnTo>
                <a:lnTo>
                  <a:pt x="674" y="636"/>
                </a:lnTo>
                <a:lnTo>
                  <a:pt x="680" y="636"/>
                </a:lnTo>
                <a:lnTo>
                  <a:pt x="687" y="636"/>
                </a:lnTo>
                <a:lnTo>
                  <a:pt x="693" y="636"/>
                </a:lnTo>
                <a:lnTo>
                  <a:pt x="699" y="636"/>
                </a:lnTo>
                <a:lnTo>
                  <a:pt x="706" y="636"/>
                </a:lnTo>
                <a:lnTo>
                  <a:pt x="712" y="636"/>
                </a:lnTo>
                <a:lnTo>
                  <a:pt x="712" y="630"/>
                </a:lnTo>
                <a:lnTo>
                  <a:pt x="719" y="630"/>
                </a:lnTo>
                <a:lnTo>
                  <a:pt x="725" y="630"/>
                </a:lnTo>
                <a:lnTo>
                  <a:pt x="732" y="630"/>
                </a:lnTo>
                <a:lnTo>
                  <a:pt x="738" y="630"/>
                </a:lnTo>
                <a:lnTo>
                  <a:pt x="744" y="630"/>
                </a:lnTo>
                <a:lnTo>
                  <a:pt x="751" y="630"/>
                </a:lnTo>
                <a:lnTo>
                  <a:pt x="757" y="630"/>
                </a:lnTo>
                <a:lnTo>
                  <a:pt x="764" y="630"/>
                </a:lnTo>
                <a:lnTo>
                  <a:pt x="764" y="623"/>
                </a:lnTo>
                <a:lnTo>
                  <a:pt x="770" y="623"/>
                </a:lnTo>
                <a:lnTo>
                  <a:pt x="777" y="623"/>
                </a:lnTo>
                <a:lnTo>
                  <a:pt x="777" y="617"/>
                </a:lnTo>
                <a:lnTo>
                  <a:pt x="783" y="617"/>
                </a:lnTo>
                <a:lnTo>
                  <a:pt x="789" y="617"/>
                </a:lnTo>
                <a:lnTo>
                  <a:pt x="796" y="617"/>
                </a:lnTo>
                <a:lnTo>
                  <a:pt x="796" y="611"/>
                </a:lnTo>
                <a:lnTo>
                  <a:pt x="802" y="611"/>
                </a:lnTo>
                <a:lnTo>
                  <a:pt x="809" y="611"/>
                </a:lnTo>
                <a:lnTo>
                  <a:pt x="815" y="604"/>
                </a:lnTo>
                <a:lnTo>
                  <a:pt x="822" y="604"/>
                </a:lnTo>
                <a:lnTo>
                  <a:pt x="828" y="604"/>
                </a:lnTo>
                <a:lnTo>
                  <a:pt x="828" y="598"/>
                </a:lnTo>
                <a:lnTo>
                  <a:pt x="834" y="598"/>
                </a:lnTo>
                <a:lnTo>
                  <a:pt x="841" y="598"/>
                </a:lnTo>
                <a:lnTo>
                  <a:pt x="847" y="591"/>
                </a:lnTo>
                <a:lnTo>
                  <a:pt x="854" y="591"/>
                </a:lnTo>
                <a:lnTo>
                  <a:pt x="860" y="591"/>
                </a:lnTo>
                <a:lnTo>
                  <a:pt x="866" y="591"/>
                </a:lnTo>
                <a:lnTo>
                  <a:pt x="866" y="598"/>
                </a:lnTo>
                <a:lnTo>
                  <a:pt x="873" y="598"/>
                </a:lnTo>
                <a:lnTo>
                  <a:pt x="879" y="598"/>
                </a:lnTo>
                <a:lnTo>
                  <a:pt x="886" y="598"/>
                </a:lnTo>
                <a:lnTo>
                  <a:pt x="886" y="604"/>
                </a:lnTo>
                <a:lnTo>
                  <a:pt x="892" y="604"/>
                </a:lnTo>
                <a:lnTo>
                  <a:pt x="899" y="604"/>
                </a:lnTo>
                <a:lnTo>
                  <a:pt x="899" y="611"/>
                </a:lnTo>
                <a:lnTo>
                  <a:pt x="905" y="611"/>
                </a:lnTo>
                <a:lnTo>
                  <a:pt x="911" y="611"/>
                </a:lnTo>
                <a:lnTo>
                  <a:pt x="918" y="617"/>
                </a:lnTo>
                <a:lnTo>
                  <a:pt x="924" y="617"/>
                </a:lnTo>
                <a:lnTo>
                  <a:pt x="931" y="617"/>
                </a:lnTo>
                <a:lnTo>
                  <a:pt x="931" y="623"/>
                </a:lnTo>
                <a:lnTo>
                  <a:pt x="937" y="623"/>
                </a:lnTo>
                <a:lnTo>
                  <a:pt x="944" y="623"/>
                </a:lnTo>
                <a:lnTo>
                  <a:pt x="944" y="630"/>
                </a:lnTo>
                <a:lnTo>
                  <a:pt x="950" y="630"/>
                </a:lnTo>
                <a:lnTo>
                  <a:pt x="956" y="630"/>
                </a:lnTo>
                <a:lnTo>
                  <a:pt x="963" y="630"/>
                </a:lnTo>
                <a:lnTo>
                  <a:pt x="963" y="623"/>
                </a:lnTo>
                <a:lnTo>
                  <a:pt x="969" y="623"/>
                </a:lnTo>
                <a:lnTo>
                  <a:pt x="976" y="623"/>
                </a:lnTo>
                <a:lnTo>
                  <a:pt x="982" y="623"/>
                </a:lnTo>
                <a:lnTo>
                  <a:pt x="988" y="623"/>
                </a:lnTo>
                <a:lnTo>
                  <a:pt x="995" y="623"/>
                </a:lnTo>
                <a:lnTo>
                  <a:pt x="995" y="617"/>
                </a:lnTo>
                <a:lnTo>
                  <a:pt x="1001" y="617"/>
                </a:lnTo>
                <a:lnTo>
                  <a:pt x="1008" y="617"/>
                </a:lnTo>
                <a:lnTo>
                  <a:pt x="1014" y="617"/>
                </a:lnTo>
                <a:lnTo>
                  <a:pt x="1021" y="617"/>
                </a:lnTo>
                <a:lnTo>
                  <a:pt x="1027" y="617"/>
                </a:lnTo>
                <a:lnTo>
                  <a:pt x="1027" y="611"/>
                </a:lnTo>
                <a:lnTo>
                  <a:pt x="1033" y="611"/>
                </a:lnTo>
                <a:lnTo>
                  <a:pt x="1040" y="611"/>
                </a:lnTo>
                <a:lnTo>
                  <a:pt x="1046" y="611"/>
                </a:lnTo>
                <a:lnTo>
                  <a:pt x="1053" y="611"/>
                </a:lnTo>
                <a:lnTo>
                  <a:pt x="1059" y="611"/>
                </a:lnTo>
                <a:lnTo>
                  <a:pt x="1059" y="604"/>
                </a:lnTo>
                <a:lnTo>
                  <a:pt x="1066" y="604"/>
                </a:lnTo>
                <a:lnTo>
                  <a:pt x="1072" y="604"/>
                </a:lnTo>
                <a:lnTo>
                  <a:pt x="1078" y="604"/>
                </a:lnTo>
                <a:lnTo>
                  <a:pt x="1085" y="604"/>
                </a:lnTo>
                <a:lnTo>
                  <a:pt x="1085" y="598"/>
                </a:lnTo>
                <a:lnTo>
                  <a:pt x="1091" y="598"/>
                </a:lnTo>
                <a:lnTo>
                  <a:pt x="1098" y="598"/>
                </a:lnTo>
                <a:lnTo>
                  <a:pt x="1104" y="598"/>
                </a:lnTo>
                <a:lnTo>
                  <a:pt x="1110" y="591"/>
                </a:lnTo>
                <a:lnTo>
                  <a:pt x="1117" y="591"/>
                </a:lnTo>
                <a:lnTo>
                  <a:pt x="1123" y="591"/>
                </a:lnTo>
                <a:lnTo>
                  <a:pt x="1130" y="591"/>
                </a:lnTo>
                <a:lnTo>
                  <a:pt x="1136" y="585"/>
                </a:lnTo>
                <a:lnTo>
                  <a:pt x="1143" y="585"/>
                </a:lnTo>
                <a:lnTo>
                  <a:pt x="1149" y="585"/>
                </a:lnTo>
                <a:lnTo>
                  <a:pt x="1155" y="585"/>
                </a:lnTo>
                <a:lnTo>
                  <a:pt x="1155" y="578"/>
                </a:lnTo>
                <a:lnTo>
                  <a:pt x="1162" y="578"/>
                </a:lnTo>
                <a:lnTo>
                  <a:pt x="1168" y="578"/>
                </a:lnTo>
                <a:lnTo>
                  <a:pt x="1175" y="572"/>
                </a:lnTo>
                <a:lnTo>
                  <a:pt x="1181" y="572"/>
                </a:lnTo>
                <a:lnTo>
                  <a:pt x="1188" y="572"/>
                </a:lnTo>
                <a:lnTo>
                  <a:pt x="1188" y="565"/>
                </a:lnTo>
                <a:lnTo>
                  <a:pt x="1194" y="565"/>
                </a:lnTo>
                <a:lnTo>
                  <a:pt x="1200" y="565"/>
                </a:lnTo>
                <a:lnTo>
                  <a:pt x="1207" y="565"/>
                </a:lnTo>
                <a:lnTo>
                  <a:pt x="1207" y="559"/>
                </a:lnTo>
                <a:lnTo>
                  <a:pt x="1213" y="559"/>
                </a:lnTo>
                <a:lnTo>
                  <a:pt x="1220" y="559"/>
                </a:lnTo>
                <a:lnTo>
                  <a:pt x="1226" y="559"/>
                </a:lnTo>
                <a:lnTo>
                  <a:pt x="1226" y="552"/>
                </a:lnTo>
                <a:lnTo>
                  <a:pt x="1233" y="552"/>
                </a:lnTo>
                <a:lnTo>
                  <a:pt x="1239" y="552"/>
                </a:lnTo>
                <a:lnTo>
                  <a:pt x="1245" y="552"/>
                </a:lnTo>
                <a:lnTo>
                  <a:pt x="1245" y="546"/>
                </a:lnTo>
                <a:lnTo>
                  <a:pt x="1252" y="546"/>
                </a:lnTo>
                <a:lnTo>
                  <a:pt x="1258" y="546"/>
                </a:lnTo>
                <a:lnTo>
                  <a:pt x="1265" y="546"/>
                </a:lnTo>
                <a:lnTo>
                  <a:pt x="1271" y="546"/>
                </a:lnTo>
                <a:lnTo>
                  <a:pt x="1271" y="539"/>
                </a:lnTo>
                <a:lnTo>
                  <a:pt x="1277" y="539"/>
                </a:lnTo>
                <a:lnTo>
                  <a:pt x="1284" y="539"/>
                </a:lnTo>
                <a:lnTo>
                  <a:pt x="1290" y="539"/>
                </a:lnTo>
                <a:lnTo>
                  <a:pt x="1297" y="533"/>
                </a:lnTo>
                <a:lnTo>
                  <a:pt x="1303" y="533"/>
                </a:lnTo>
                <a:lnTo>
                  <a:pt x="1310" y="533"/>
                </a:lnTo>
                <a:lnTo>
                  <a:pt x="1316" y="533"/>
                </a:lnTo>
                <a:lnTo>
                  <a:pt x="1316" y="526"/>
                </a:lnTo>
                <a:lnTo>
                  <a:pt x="1322" y="526"/>
                </a:lnTo>
                <a:lnTo>
                  <a:pt x="1329" y="526"/>
                </a:lnTo>
                <a:lnTo>
                  <a:pt x="1335" y="526"/>
                </a:lnTo>
                <a:lnTo>
                  <a:pt x="1335" y="520"/>
                </a:lnTo>
                <a:lnTo>
                  <a:pt x="1342" y="520"/>
                </a:lnTo>
                <a:lnTo>
                  <a:pt x="1342" y="513"/>
                </a:lnTo>
                <a:lnTo>
                  <a:pt x="1348" y="513"/>
                </a:lnTo>
                <a:lnTo>
                  <a:pt x="1348" y="507"/>
                </a:lnTo>
                <a:lnTo>
                  <a:pt x="1355" y="500"/>
                </a:lnTo>
                <a:lnTo>
                  <a:pt x="1355" y="494"/>
                </a:lnTo>
                <a:lnTo>
                  <a:pt x="1361" y="494"/>
                </a:lnTo>
                <a:lnTo>
                  <a:pt x="1361" y="487"/>
                </a:lnTo>
                <a:lnTo>
                  <a:pt x="1367" y="487"/>
                </a:lnTo>
                <a:lnTo>
                  <a:pt x="1367" y="481"/>
                </a:lnTo>
                <a:lnTo>
                  <a:pt x="1374" y="481"/>
                </a:lnTo>
                <a:lnTo>
                  <a:pt x="1374" y="474"/>
                </a:lnTo>
                <a:lnTo>
                  <a:pt x="1380" y="474"/>
                </a:lnTo>
                <a:lnTo>
                  <a:pt x="1380" y="468"/>
                </a:lnTo>
                <a:lnTo>
                  <a:pt x="1380" y="461"/>
                </a:lnTo>
                <a:lnTo>
                  <a:pt x="1387" y="461"/>
                </a:lnTo>
                <a:lnTo>
                  <a:pt x="1387" y="455"/>
                </a:lnTo>
                <a:lnTo>
                  <a:pt x="1393" y="455"/>
                </a:lnTo>
                <a:lnTo>
                  <a:pt x="1393" y="448"/>
                </a:lnTo>
                <a:lnTo>
                  <a:pt x="1399" y="448"/>
                </a:lnTo>
                <a:lnTo>
                  <a:pt x="1399" y="442"/>
                </a:lnTo>
                <a:lnTo>
                  <a:pt x="1406" y="442"/>
                </a:lnTo>
                <a:lnTo>
                  <a:pt x="1406" y="435"/>
                </a:lnTo>
                <a:lnTo>
                  <a:pt x="1412" y="435"/>
                </a:lnTo>
                <a:lnTo>
                  <a:pt x="1412" y="429"/>
                </a:lnTo>
                <a:lnTo>
                  <a:pt x="1412" y="422"/>
                </a:lnTo>
                <a:lnTo>
                  <a:pt x="1419" y="422"/>
                </a:lnTo>
                <a:lnTo>
                  <a:pt x="1419" y="416"/>
                </a:lnTo>
                <a:lnTo>
                  <a:pt x="1425" y="416"/>
                </a:lnTo>
                <a:lnTo>
                  <a:pt x="1425" y="409"/>
                </a:lnTo>
                <a:lnTo>
                  <a:pt x="1432" y="409"/>
                </a:lnTo>
                <a:lnTo>
                  <a:pt x="1438" y="409"/>
                </a:lnTo>
                <a:lnTo>
                  <a:pt x="1438" y="403"/>
                </a:lnTo>
                <a:lnTo>
                  <a:pt x="1444" y="403"/>
                </a:lnTo>
                <a:lnTo>
                  <a:pt x="1451" y="403"/>
                </a:lnTo>
                <a:lnTo>
                  <a:pt x="1457" y="403"/>
                </a:lnTo>
                <a:lnTo>
                  <a:pt x="1457" y="396"/>
                </a:lnTo>
                <a:lnTo>
                  <a:pt x="1464" y="396"/>
                </a:lnTo>
                <a:lnTo>
                  <a:pt x="1470" y="396"/>
                </a:lnTo>
                <a:lnTo>
                  <a:pt x="1477" y="396"/>
                </a:lnTo>
                <a:lnTo>
                  <a:pt x="1477" y="390"/>
                </a:lnTo>
                <a:lnTo>
                  <a:pt x="1483" y="390"/>
                </a:lnTo>
                <a:lnTo>
                  <a:pt x="1489" y="390"/>
                </a:lnTo>
                <a:lnTo>
                  <a:pt x="1496" y="390"/>
                </a:lnTo>
                <a:lnTo>
                  <a:pt x="1496" y="383"/>
                </a:lnTo>
                <a:lnTo>
                  <a:pt x="1502" y="383"/>
                </a:lnTo>
                <a:lnTo>
                  <a:pt x="1509" y="383"/>
                </a:lnTo>
                <a:lnTo>
                  <a:pt x="1515" y="383"/>
                </a:lnTo>
                <a:lnTo>
                  <a:pt x="1515" y="377"/>
                </a:lnTo>
                <a:lnTo>
                  <a:pt x="1522" y="377"/>
                </a:lnTo>
                <a:lnTo>
                  <a:pt x="1528" y="377"/>
                </a:lnTo>
                <a:lnTo>
                  <a:pt x="1534" y="370"/>
                </a:lnTo>
                <a:lnTo>
                  <a:pt x="1541" y="370"/>
                </a:lnTo>
                <a:lnTo>
                  <a:pt x="1547" y="364"/>
                </a:lnTo>
                <a:lnTo>
                  <a:pt x="1554" y="364"/>
                </a:lnTo>
                <a:lnTo>
                  <a:pt x="1554" y="357"/>
                </a:lnTo>
                <a:lnTo>
                  <a:pt x="1560" y="357"/>
                </a:lnTo>
                <a:lnTo>
                  <a:pt x="1566" y="357"/>
                </a:lnTo>
                <a:lnTo>
                  <a:pt x="1566" y="351"/>
                </a:lnTo>
                <a:lnTo>
                  <a:pt x="1573" y="351"/>
                </a:lnTo>
                <a:lnTo>
                  <a:pt x="1579" y="351"/>
                </a:lnTo>
                <a:lnTo>
                  <a:pt x="1579" y="344"/>
                </a:lnTo>
                <a:lnTo>
                  <a:pt x="1586" y="344"/>
                </a:lnTo>
                <a:lnTo>
                  <a:pt x="1592" y="344"/>
                </a:lnTo>
                <a:lnTo>
                  <a:pt x="1592" y="338"/>
                </a:lnTo>
                <a:lnTo>
                  <a:pt x="1599" y="338"/>
                </a:lnTo>
                <a:lnTo>
                  <a:pt x="1605" y="338"/>
                </a:lnTo>
                <a:lnTo>
                  <a:pt x="1605" y="331"/>
                </a:lnTo>
                <a:lnTo>
                  <a:pt x="1611" y="331"/>
                </a:lnTo>
                <a:lnTo>
                  <a:pt x="1618" y="331"/>
                </a:lnTo>
                <a:lnTo>
                  <a:pt x="1618" y="325"/>
                </a:lnTo>
                <a:lnTo>
                  <a:pt x="1624" y="331"/>
                </a:lnTo>
                <a:lnTo>
                  <a:pt x="1631" y="331"/>
                </a:lnTo>
                <a:lnTo>
                  <a:pt x="1631" y="338"/>
                </a:lnTo>
                <a:lnTo>
                  <a:pt x="1637" y="338"/>
                </a:lnTo>
                <a:lnTo>
                  <a:pt x="1637" y="344"/>
                </a:lnTo>
                <a:lnTo>
                  <a:pt x="1644" y="344"/>
                </a:lnTo>
                <a:lnTo>
                  <a:pt x="1644" y="351"/>
                </a:lnTo>
                <a:lnTo>
                  <a:pt x="1650" y="351"/>
                </a:lnTo>
                <a:lnTo>
                  <a:pt x="1650" y="357"/>
                </a:lnTo>
                <a:lnTo>
                  <a:pt x="1656" y="357"/>
                </a:lnTo>
                <a:lnTo>
                  <a:pt x="1663" y="364"/>
                </a:lnTo>
                <a:lnTo>
                  <a:pt x="1669" y="364"/>
                </a:lnTo>
                <a:lnTo>
                  <a:pt x="1669" y="370"/>
                </a:lnTo>
                <a:lnTo>
                  <a:pt x="1676" y="370"/>
                </a:lnTo>
                <a:lnTo>
                  <a:pt x="1676" y="377"/>
                </a:lnTo>
                <a:lnTo>
                  <a:pt x="1682" y="377"/>
                </a:lnTo>
                <a:lnTo>
                  <a:pt x="1682" y="383"/>
                </a:lnTo>
                <a:lnTo>
                  <a:pt x="1688" y="383"/>
                </a:lnTo>
                <a:lnTo>
                  <a:pt x="1688" y="390"/>
                </a:lnTo>
                <a:lnTo>
                  <a:pt x="1695" y="390"/>
                </a:lnTo>
                <a:lnTo>
                  <a:pt x="1701" y="396"/>
                </a:lnTo>
                <a:lnTo>
                  <a:pt x="1708" y="396"/>
                </a:lnTo>
                <a:lnTo>
                  <a:pt x="1708" y="403"/>
                </a:lnTo>
                <a:lnTo>
                  <a:pt x="1714" y="403"/>
                </a:lnTo>
                <a:lnTo>
                  <a:pt x="1714" y="409"/>
                </a:lnTo>
                <a:lnTo>
                  <a:pt x="1721" y="409"/>
                </a:lnTo>
                <a:lnTo>
                  <a:pt x="1721" y="403"/>
                </a:lnTo>
                <a:lnTo>
                  <a:pt x="1727" y="403"/>
                </a:lnTo>
                <a:lnTo>
                  <a:pt x="1727" y="396"/>
                </a:lnTo>
                <a:lnTo>
                  <a:pt x="1733" y="396"/>
                </a:lnTo>
                <a:lnTo>
                  <a:pt x="1733" y="390"/>
                </a:lnTo>
                <a:lnTo>
                  <a:pt x="1740" y="390"/>
                </a:lnTo>
                <a:lnTo>
                  <a:pt x="1746" y="390"/>
                </a:lnTo>
                <a:lnTo>
                  <a:pt x="1746" y="383"/>
                </a:lnTo>
                <a:lnTo>
                  <a:pt x="1753" y="383"/>
                </a:lnTo>
                <a:lnTo>
                  <a:pt x="1753" y="377"/>
                </a:lnTo>
                <a:lnTo>
                  <a:pt x="1759" y="377"/>
                </a:lnTo>
                <a:lnTo>
                  <a:pt x="1766" y="377"/>
                </a:lnTo>
                <a:lnTo>
                  <a:pt x="1766" y="370"/>
                </a:lnTo>
                <a:lnTo>
                  <a:pt x="1772" y="370"/>
                </a:lnTo>
                <a:lnTo>
                  <a:pt x="1772" y="364"/>
                </a:lnTo>
                <a:lnTo>
                  <a:pt x="1778" y="364"/>
                </a:lnTo>
                <a:lnTo>
                  <a:pt x="1785" y="364"/>
                </a:lnTo>
                <a:lnTo>
                  <a:pt x="1785" y="357"/>
                </a:lnTo>
                <a:lnTo>
                  <a:pt x="1791" y="357"/>
                </a:lnTo>
                <a:lnTo>
                  <a:pt x="1791" y="351"/>
                </a:lnTo>
                <a:lnTo>
                  <a:pt x="1798" y="351"/>
                </a:lnTo>
                <a:lnTo>
                  <a:pt x="1804" y="351"/>
                </a:lnTo>
                <a:lnTo>
                  <a:pt x="1804" y="344"/>
                </a:lnTo>
                <a:lnTo>
                  <a:pt x="1810" y="344"/>
                </a:lnTo>
                <a:lnTo>
                  <a:pt x="1817" y="344"/>
                </a:lnTo>
                <a:lnTo>
                  <a:pt x="1817" y="351"/>
                </a:lnTo>
                <a:lnTo>
                  <a:pt x="1823" y="351"/>
                </a:lnTo>
                <a:lnTo>
                  <a:pt x="1823" y="357"/>
                </a:lnTo>
                <a:lnTo>
                  <a:pt x="1830" y="357"/>
                </a:lnTo>
                <a:lnTo>
                  <a:pt x="1830" y="364"/>
                </a:lnTo>
                <a:lnTo>
                  <a:pt x="1836" y="364"/>
                </a:lnTo>
                <a:lnTo>
                  <a:pt x="1836" y="370"/>
                </a:lnTo>
                <a:lnTo>
                  <a:pt x="1843" y="370"/>
                </a:lnTo>
                <a:lnTo>
                  <a:pt x="1843" y="377"/>
                </a:lnTo>
                <a:lnTo>
                  <a:pt x="1849" y="377"/>
                </a:lnTo>
                <a:lnTo>
                  <a:pt x="1849" y="383"/>
                </a:lnTo>
                <a:lnTo>
                  <a:pt x="1855" y="390"/>
                </a:lnTo>
                <a:lnTo>
                  <a:pt x="1862" y="396"/>
                </a:lnTo>
                <a:lnTo>
                  <a:pt x="1862" y="403"/>
                </a:lnTo>
                <a:lnTo>
                  <a:pt x="1868" y="403"/>
                </a:lnTo>
                <a:lnTo>
                  <a:pt x="1868" y="409"/>
                </a:lnTo>
                <a:lnTo>
                  <a:pt x="1875" y="409"/>
                </a:lnTo>
                <a:lnTo>
                  <a:pt x="1875" y="416"/>
                </a:lnTo>
                <a:lnTo>
                  <a:pt x="1881" y="416"/>
                </a:lnTo>
                <a:lnTo>
                  <a:pt x="1881" y="422"/>
                </a:lnTo>
                <a:lnTo>
                  <a:pt x="1888" y="422"/>
                </a:lnTo>
                <a:lnTo>
                  <a:pt x="1888" y="429"/>
                </a:lnTo>
                <a:lnTo>
                  <a:pt x="1894" y="429"/>
                </a:lnTo>
                <a:lnTo>
                  <a:pt x="1894" y="435"/>
                </a:lnTo>
                <a:lnTo>
                  <a:pt x="1900" y="435"/>
                </a:lnTo>
                <a:lnTo>
                  <a:pt x="1900" y="442"/>
                </a:lnTo>
                <a:lnTo>
                  <a:pt x="1907" y="442"/>
                </a:lnTo>
                <a:lnTo>
                  <a:pt x="1907" y="448"/>
                </a:lnTo>
                <a:lnTo>
                  <a:pt x="1907" y="442"/>
                </a:lnTo>
                <a:lnTo>
                  <a:pt x="1913" y="442"/>
                </a:lnTo>
                <a:lnTo>
                  <a:pt x="1913" y="435"/>
                </a:lnTo>
                <a:lnTo>
                  <a:pt x="1920" y="435"/>
                </a:lnTo>
                <a:lnTo>
                  <a:pt x="1920" y="429"/>
                </a:lnTo>
                <a:lnTo>
                  <a:pt x="1926" y="422"/>
                </a:lnTo>
                <a:lnTo>
                  <a:pt x="1926" y="416"/>
                </a:lnTo>
                <a:lnTo>
                  <a:pt x="1933" y="416"/>
                </a:lnTo>
                <a:lnTo>
                  <a:pt x="1933" y="409"/>
                </a:lnTo>
                <a:lnTo>
                  <a:pt x="1939" y="409"/>
                </a:lnTo>
                <a:lnTo>
                  <a:pt x="1939" y="403"/>
                </a:lnTo>
                <a:lnTo>
                  <a:pt x="1945" y="403"/>
                </a:lnTo>
                <a:lnTo>
                  <a:pt x="1945" y="396"/>
                </a:lnTo>
                <a:lnTo>
                  <a:pt x="1952" y="396"/>
                </a:lnTo>
                <a:lnTo>
                  <a:pt x="1952" y="390"/>
                </a:lnTo>
                <a:lnTo>
                  <a:pt x="1958" y="383"/>
                </a:lnTo>
                <a:lnTo>
                  <a:pt x="1958" y="377"/>
                </a:lnTo>
                <a:lnTo>
                  <a:pt x="1965" y="377"/>
                </a:lnTo>
                <a:lnTo>
                  <a:pt x="1965" y="370"/>
                </a:lnTo>
                <a:lnTo>
                  <a:pt x="1971" y="370"/>
                </a:lnTo>
                <a:lnTo>
                  <a:pt x="1971" y="364"/>
                </a:lnTo>
                <a:lnTo>
                  <a:pt x="1977" y="364"/>
                </a:lnTo>
                <a:lnTo>
                  <a:pt x="1977" y="357"/>
                </a:lnTo>
                <a:lnTo>
                  <a:pt x="1984" y="351"/>
                </a:lnTo>
                <a:lnTo>
                  <a:pt x="1984" y="344"/>
                </a:lnTo>
                <a:lnTo>
                  <a:pt x="1990" y="344"/>
                </a:lnTo>
                <a:lnTo>
                  <a:pt x="1990" y="338"/>
                </a:lnTo>
                <a:lnTo>
                  <a:pt x="1997" y="338"/>
                </a:lnTo>
                <a:lnTo>
                  <a:pt x="1997" y="331"/>
                </a:lnTo>
                <a:lnTo>
                  <a:pt x="2003" y="331"/>
                </a:lnTo>
                <a:lnTo>
                  <a:pt x="2003" y="325"/>
                </a:lnTo>
                <a:lnTo>
                  <a:pt x="2003" y="318"/>
                </a:lnTo>
                <a:lnTo>
                  <a:pt x="2010" y="318"/>
                </a:lnTo>
                <a:lnTo>
                  <a:pt x="2010" y="312"/>
                </a:lnTo>
                <a:lnTo>
                  <a:pt x="2010" y="305"/>
                </a:lnTo>
                <a:lnTo>
                  <a:pt x="2016" y="299"/>
                </a:lnTo>
                <a:lnTo>
                  <a:pt x="2016" y="292"/>
                </a:lnTo>
                <a:lnTo>
                  <a:pt x="2016" y="286"/>
                </a:lnTo>
                <a:lnTo>
                  <a:pt x="2022" y="286"/>
                </a:lnTo>
                <a:lnTo>
                  <a:pt x="2022" y="279"/>
                </a:lnTo>
                <a:lnTo>
                  <a:pt x="2022" y="273"/>
                </a:lnTo>
                <a:lnTo>
                  <a:pt x="2029" y="266"/>
                </a:lnTo>
                <a:lnTo>
                  <a:pt x="2029" y="260"/>
                </a:lnTo>
                <a:lnTo>
                  <a:pt x="2029" y="253"/>
                </a:lnTo>
                <a:lnTo>
                  <a:pt x="2035" y="253"/>
                </a:lnTo>
                <a:lnTo>
                  <a:pt x="2035" y="247"/>
                </a:lnTo>
                <a:lnTo>
                  <a:pt x="2035" y="240"/>
                </a:lnTo>
                <a:lnTo>
                  <a:pt x="2042" y="234"/>
                </a:lnTo>
                <a:lnTo>
                  <a:pt x="2042" y="227"/>
                </a:lnTo>
                <a:lnTo>
                  <a:pt x="2042" y="221"/>
                </a:lnTo>
                <a:lnTo>
                  <a:pt x="2048" y="221"/>
                </a:lnTo>
                <a:lnTo>
                  <a:pt x="2048" y="214"/>
                </a:lnTo>
                <a:lnTo>
                  <a:pt x="2048" y="208"/>
                </a:lnTo>
                <a:lnTo>
                  <a:pt x="2055" y="201"/>
                </a:lnTo>
                <a:lnTo>
                  <a:pt x="2055" y="195"/>
                </a:lnTo>
                <a:lnTo>
                  <a:pt x="2055" y="188"/>
                </a:lnTo>
                <a:lnTo>
                  <a:pt x="2061" y="188"/>
                </a:lnTo>
                <a:lnTo>
                  <a:pt x="2061" y="182"/>
                </a:lnTo>
                <a:lnTo>
                  <a:pt x="2061" y="175"/>
                </a:lnTo>
                <a:lnTo>
                  <a:pt x="2067" y="169"/>
                </a:lnTo>
                <a:lnTo>
                  <a:pt x="2067" y="162"/>
                </a:lnTo>
                <a:lnTo>
                  <a:pt x="2067" y="156"/>
                </a:lnTo>
                <a:lnTo>
                  <a:pt x="2074" y="156"/>
                </a:lnTo>
                <a:lnTo>
                  <a:pt x="2074" y="149"/>
                </a:lnTo>
                <a:lnTo>
                  <a:pt x="2074" y="143"/>
                </a:lnTo>
                <a:lnTo>
                  <a:pt x="2080" y="136"/>
                </a:lnTo>
                <a:lnTo>
                  <a:pt x="2080" y="130"/>
                </a:lnTo>
                <a:lnTo>
                  <a:pt x="2080" y="123"/>
                </a:lnTo>
                <a:lnTo>
                  <a:pt x="2087" y="123"/>
                </a:lnTo>
                <a:lnTo>
                  <a:pt x="2087" y="117"/>
                </a:lnTo>
                <a:lnTo>
                  <a:pt x="2087" y="110"/>
                </a:lnTo>
                <a:lnTo>
                  <a:pt x="2093" y="104"/>
                </a:lnTo>
                <a:lnTo>
                  <a:pt x="2093" y="97"/>
                </a:lnTo>
                <a:lnTo>
                  <a:pt x="2093" y="91"/>
                </a:lnTo>
                <a:lnTo>
                  <a:pt x="2099" y="91"/>
                </a:lnTo>
                <a:lnTo>
                  <a:pt x="2099" y="84"/>
                </a:lnTo>
                <a:lnTo>
                  <a:pt x="2106" y="84"/>
                </a:lnTo>
                <a:lnTo>
                  <a:pt x="2112" y="84"/>
                </a:lnTo>
                <a:lnTo>
                  <a:pt x="2119" y="84"/>
                </a:lnTo>
                <a:lnTo>
                  <a:pt x="2119" y="78"/>
                </a:lnTo>
                <a:lnTo>
                  <a:pt x="2125" y="78"/>
                </a:lnTo>
                <a:lnTo>
                  <a:pt x="2132" y="78"/>
                </a:lnTo>
                <a:lnTo>
                  <a:pt x="2138" y="78"/>
                </a:lnTo>
                <a:lnTo>
                  <a:pt x="2138" y="71"/>
                </a:lnTo>
                <a:lnTo>
                  <a:pt x="2144" y="71"/>
                </a:lnTo>
                <a:lnTo>
                  <a:pt x="2151" y="71"/>
                </a:lnTo>
                <a:lnTo>
                  <a:pt x="2157" y="71"/>
                </a:lnTo>
                <a:lnTo>
                  <a:pt x="2157" y="65"/>
                </a:lnTo>
                <a:lnTo>
                  <a:pt x="2164" y="65"/>
                </a:lnTo>
                <a:lnTo>
                  <a:pt x="2170" y="65"/>
                </a:lnTo>
                <a:lnTo>
                  <a:pt x="2177" y="58"/>
                </a:lnTo>
                <a:lnTo>
                  <a:pt x="2183" y="58"/>
                </a:lnTo>
                <a:lnTo>
                  <a:pt x="2189" y="58"/>
                </a:lnTo>
                <a:lnTo>
                  <a:pt x="2189" y="52"/>
                </a:lnTo>
                <a:lnTo>
                  <a:pt x="2196" y="52"/>
                </a:lnTo>
                <a:lnTo>
                  <a:pt x="2202" y="52"/>
                </a:lnTo>
                <a:lnTo>
                  <a:pt x="2209" y="52"/>
                </a:lnTo>
                <a:lnTo>
                  <a:pt x="2215" y="52"/>
                </a:lnTo>
                <a:lnTo>
                  <a:pt x="2221" y="45"/>
                </a:lnTo>
                <a:lnTo>
                  <a:pt x="2228" y="45"/>
                </a:lnTo>
                <a:lnTo>
                  <a:pt x="2234" y="45"/>
                </a:lnTo>
                <a:lnTo>
                  <a:pt x="2241" y="45"/>
                </a:lnTo>
                <a:lnTo>
                  <a:pt x="2247" y="45"/>
                </a:lnTo>
                <a:lnTo>
                  <a:pt x="2247" y="39"/>
                </a:lnTo>
                <a:lnTo>
                  <a:pt x="2254" y="39"/>
                </a:lnTo>
                <a:lnTo>
                  <a:pt x="2260" y="39"/>
                </a:lnTo>
                <a:lnTo>
                  <a:pt x="2266" y="39"/>
                </a:lnTo>
                <a:lnTo>
                  <a:pt x="2273" y="39"/>
                </a:lnTo>
                <a:lnTo>
                  <a:pt x="2273" y="33"/>
                </a:lnTo>
                <a:lnTo>
                  <a:pt x="2279" y="33"/>
                </a:lnTo>
                <a:lnTo>
                  <a:pt x="2286" y="33"/>
                </a:lnTo>
                <a:lnTo>
                  <a:pt x="2292" y="33"/>
                </a:lnTo>
                <a:lnTo>
                  <a:pt x="2299" y="33"/>
                </a:lnTo>
                <a:lnTo>
                  <a:pt x="2305" y="33"/>
                </a:lnTo>
                <a:lnTo>
                  <a:pt x="2305" y="26"/>
                </a:lnTo>
                <a:lnTo>
                  <a:pt x="2311" y="26"/>
                </a:lnTo>
                <a:lnTo>
                  <a:pt x="2318" y="26"/>
                </a:lnTo>
                <a:lnTo>
                  <a:pt x="2324" y="26"/>
                </a:lnTo>
                <a:lnTo>
                  <a:pt x="2331" y="26"/>
                </a:lnTo>
                <a:lnTo>
                  <a:pt x="2331" y="20"/>
                </a:lnTo>
                <a:lnTo>
                  <a:pt x="2337" y="20"/>
                </a:lnTo>
                <a:lnTo>
                  <a:pt x="2344" y="20"/>
                </a:lnTo>
                <a:lnTo>
                  <a:pt x="2350" y="20"/>
                </a:lnTo>
                <a:lnTo>
                  <a:pt x="2356" y="20"/>
                </a:lnTo>
                <a:lnTo>
                  <a:pt x="2356" y="13"/>
                </a:lnTo>
                <a:lnTo>
                  <a:pt x="2363" y="13"/>
                </a:lnTo>
                <a:lnTo>
                  <a:pt x="2369" y="13"/>
                </a:lnTo>
                <a:lnTo>
                  <a:pt x="2376" y="13"/>
                </a:lnTo>
                <a:lnTo>
                  <a:pt x="2382" y="13"/>
                </a:lnTo>
                <a:lnTo>
                  <a:pt x="2382" y="7"/>
                </a:lnTo>
                <a:lnTo>
                  <a:pt x="2388" y="7"/>
                </a:lnTo>
                <a:lnTo>
                  <a:pt x="2395" y="7"/>
                </a:lnTo>
                <a:lnTo>
                  <a:pt x="2401" y="7"/>
                </a:lnTo>
                <a:lnTo>
                  <a:pt x="2408" y="7"/>
                </a:lnTo>
                <a:lnTo>
                  <a:pt x="2414" y="7"/>
                </a:lnTo>
                <a:lnTo>
                  <a:pt x="2421" y="7"/>
                </a:lnTo>
                <a:lnTo>
                  <a:pt x="2427" y="7"/>
                </a:lnTo>
                <a:lnTo>
                  <a:pt x="2433" y="7"/>
                </a:lnTo>
                <a:lnTo>
                  <a:pt x="2440" y="7"/>
                </a:lnTo>
                <a:lnTo>
                  <a:pt x="2440" y="0"/>
                </a:lnTo>
                <a:lnTo>
                  <a:pt x="2446" y="0"/>
                </a:lnTo>
                <a:lnTo>
                  <a:pt x="2453" y="0"/>
                </a:lnTo>
                <a:lnTo>
                  <a:pt x="2459" y="0"/>
                </a:lnTo>
                <a:lnTo>
                  <a:pt x="2466" y="0"/>
                </a:lnTo>
                <a:lnTo>
                  <a:pt x="2472" y="0"/>
                </a:lnTo>
                <a:lnTo>
                  <a:pt x="2478" y="0"/>
                </a:lnTo>
                <a:lnTo>
                  <a:pt x="2485" y="0"/>
                </a:lnTo>
                <a:lnTo>
                  <a:pt x="2491" y="0"/>
                </a:lnTo>
                <a:lnTo>
                  <a:pt x="2498" y="0"/>
                </a:lnTo>
                <a:lnTo>
                  <a:pt x="2504" y="0"/>
                </a:lnTo>
                <a:lnTo>
                  <a:pt x="2510" y="0"/>
                </a:lnTo>
                <a:lnTo>
                  <a:pt x="2517" y="0"/>
                </a:lnTo>
                <a:lnTo>
                  <a:pt x="2523" y="0"/>
                </a:lnTo>
                <a:lnTo>
                  <a:pt x="2530" y="0"/>
                </a:lnTo>
                <a:lnTo>
                  <a:pt x="2536" y="0"/>
                </a:lnTo>
                <a:lnTo>
                  <a:pt x="2543" y="0"/>
                </a:lnTo>
                <a:lnTo>
                  <a:pt x="2549" y="0"/>
                </a:lnTo>
                <a:lnTo>
                  <a:pt x="2555" y="0"/>
                </a:lnTo>
                <a:lnTo>
                  <a:pt x="2562" y="0"/>
                </a:lnTo>
                <a:lnTo>
                  <a:pt x="2568" y="0"/>
                </a:lnTo>
                <a:lnTo>
                  <a:pt x="2575" y="0"/>
                </a:lnTo>
                <a:lnTo>
                  <a:pt x="2581" y="0"/>
                </a:lnTo>
                <a:lnTo>
                  <a:pt x="2588" y="0"/>
                </a:lnTo>
                <a:lnTo>
                  <a:pt x="2594" y="0"/>
                </a:lnTo>
                <a:lnTo>
                  <a:pt x="2600" y="0"/>
                </a:lnTo>
                <a:lnTo>
                  <a:pt x="2607" y="0"/>
                </a:lnTo>
                <a:lnTo>
                  <a:pt x="2613" y="0"/>
                </a:lnTo>
                <a:lnTo>
                  <a:pt x="2620" y="0"/>
                </a:lnTo>
                <a:lnTo>
                  <a:pt x="2626" y="0"/>
                </a:lnTo>
                <a:lnTo>
                  <a:pt x="2632" y="0"/>
                </a:lnTo>
                <a:lnTo>
                  <a:pt x="2639" y="0"/>
                </a:lnTo>
                <a:lnTo>
                  <a:pt x="2645" y="0"/>
                </a:lnTo>
                <a:lnTo>
                  <a:pt x="2652" y="0"/>
                </a:lnTo>
                <a:lnTo>
                  <a:pt x="2658" y="0"/>
                </a:lnTo>
                <a:lnTo>
                  <a:pt x="2665" y="0"/>
                </a:lnTo>
                <a:lnTo>
                  <a:pt x="2671" y="0"/>
                </a:lnTo>
                <a:lnTo>
                  <a:pt x="2677" y="0"/>
                </a:lnTo>
                <a:lnTo>
                  <a:pt x="2684" y="0"/>
                </a:lnTo>
                <a:lnTo>
                  <a:pt x="2690" y="0"/>
                </a:lnTo>
                <a:lnTo>
                  <a:pt x="2697" y="0"/>
                </a:lnTo>
                <a:lnTo>
                  <a:pt x="2703" y="0"/>
                </a:lnTo>
                <a:lnTo>
                  <a:pt x="2710" y="0"/>
                </a:lnTo>
                <a:lnTo>
                  <a:pt x="2716" y="0"/>
                </a:lnTo>
                <a:lnTo>
                  <a:pt x="2722" y="0"/>
                </a:lnTo>
                <a:lnTo>
                  <a:pt x="2729" y="0"/>
                </a:lnTo>
                <a:lnTo>
                  <a:pt x="2735" y="0"/>
                </a:lnTo>
                <a:lnTo>
                  <a:pt x="2742" y="0"/>
                </a:lnTo>
                <a:lnTo>
                  <a:pt x="2748" y="0"/>
                </a:lnTo>
                <a:lnTo>
                  <a:pt x="2755" y="0"/>
                </a:lnTo>
                <a:lnTo>
                  <a:pt x="2761" y="0"/>
                </a:lnTo>
                <a:lnTo>
                  <a:pt x="2767" y="0"/>
                </a:lnTo>
                <a:lnTo>
                  <a:pt x="2774" y="0"/>
                </a:lnTo>
                <a:lnTo>
                  <a:pt x="2780" y="0"/>
                </a:lnTo>
                <a:lnTo>
                  <a:pt x="2787" y="0"/>
                </a:lnTo>
                <a:lnTo>
                  <a:pt x="2793" y="0"/>
                </a:lnTo>
                <a:lnTo>
                  <a:pt x="2799" y="0"/>
                </a:lnTo>
                <a:lnTo>
                  <a:pt x="2806" y="0"/>
                </a:lnTo>
                <a:lnTo>
                  <a:pt x="2812" y="0"/>
                </a:lnTo>
                <a:lnTo>
                  <a:pt x="2819" y="0"/>
                </a:lnTo>
                <a:lnTo>
                  <a:pt x="2825" y="0"/>
                </a:lnTo>
                <a:lnTo>
                  <a:pt x="2832" y="0"/>
                </a:lnTo>
                <a:lnTo>
                  <a:pt x="2838" y="0"/>
                </a:lnTo>
                <a:lnTo>
                  <a:pt x="2844" y="0"/>
                </a:lnTo>
                <a:lnTo>
                  <a:pt x="2851" y="0"/>
                </a:lnTo>
                <a:lnTo>
                  <a:pt x="2857" y="0"/>
                </a:lnTo>
                <a:lnTo>
                  <a:pt x="2864" y="0"/>
                </a:lnTo>
                <a:lnTo>
                  <a:pt x="2870" y="0"/>
                </a:lnTo>
                <a:lnTo>
                  <a:pt x="2877" y="0"/>
                </a:lnTo>
                <a:lnTo>
                  <a:pt x="2883" y="0"/>
                </a:lnTo>
                <a:lnTo>
                  <a:pt x="2889" y="0"/>
                </a:lnTo>
                <a:lnTo>
                  <a:pt x="2896" y="0"/>
                </a:lnTo>
                <a:lnTo>
                  <a:pt x="2902" y="0"/>
                </a:lnTo>
                <a:lnTo>
                  <a:pt x="2909" y="0"/>
                </a:lnTo>
                <a:lnTo>
                  <a:pt x="2915" y="0"/>
                </a:lnTo>
                <a:lnTo>
                  <a:pt x="2921" y="0"/>
                </a:lnTo>
                <a:lnTo>
                  <a:pt x="2928" y="0"/>
                </a:lnTo>
                <a:lnTo>
                  <a:pt x="2934" y="0"/>
                </a:lnTo>
                <a:lnTo>
                  <a:pt x="2941" y="0"/>
                </a:lnTo>
                <a:lnTo>
                  <a:pt x="2947" y="0"/>
                </a:lnTo>
                <a:lnTo>
                  <a:pt x="2954" y="0"/>
                </a:lnTo>
                <a:lnTo>
                  <a:pt x="2960" y="0"/>
                </a:lnTo>
                <a:lnTo>
                  <a:pt x="2966" y="0"/>
                </a:lnTo>
                <a:lnTo>
                  <a:pt x="2973" y="0"/>
                </a:lnTo>
                <a:lnTo>
                  <a:pt x="2979" y="0"/>
                </a:lnTo>
                <a:lnTo>
                  <a:pt x="2986" y="0"/>
                </a:lnTo>
                <a:lnTo>
                  <a:pt x="2992" y="0"/>
                </a:lnTo>
                <a:lnTo>
                  <a:pt x="2999" y="0"/>
                </a:lnTo>
                <a:lnTo>
                  <a:pt x="3005" y="0"/>
                </a:lnTo>
                <a:lnTo>
                  <a:pt x="3011" y="0"/>
                </a:lnTo>
                <a:lnTo>
                  <a:pt x="3018" y="0"/>
                </a:lnTo>
                <a:lnTo>
                  <a:pt x="3024" y="0"/>
                </a:lnTo>
                <a:lnTo>
                  <a:pt x="3031" y="0"/>
                </a:lnTo>
                <a:lnTo>
                  <a:pt x="3037" y="0"/>
                </a:lnTo>
                <a:lnTo>
                  <a:pt x="3043" y="0"/>
                </a:lnTo>
                <a:lnTo>
                  <a:pt x="3050" y="0"/>
                </a:lnTo>
                <a:lnTo>
                  <a:pt x="3056" y="0"/>
                </a:lnTo>
              </a:path>
            </a:pathLst>
          </a:custGeom>
          <a:noFill/>
          <a:ln w="30163">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66636" name="Rectangle 87"/>
          <p:cNvSpPr>
            <a:spLocks noChangeArrowheads="1"/>
          </p:cNvSpPr>
          <p:nvPr/>
        </p:nvSpPr>
        <p:spPr bwMode="auto">
          <a:xfrm>
            <a:off x="0" y="4953000"/>
            <a:ext cx="21336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lnSpc>
                <a:spcPct val="110000"/>
              </a:lnSpc>
              <a:spcBef>
                <a:spcPct val="0"/>
              </a:spcBef>
              <a:buFontTx/>
              <a:buNone/>
            </a:pPr>
            <a:r>
              <a:rPr lang="en-US" altLang="en-US" sz="1600" b="1" dirty="0">
                <a:solidFill>
                  <a:srgbClr val="006600"/>
                </a:solidFill>
              </a:rPr>
              <a:t>Regime Legitimacy</a:t>
            </a:r>
          </a:p>
          <a:p>
            <a:pPr algn="ctr">
              <a:lnSpc>
                <a:spcPct val="110000"/>
              </a:lnSpc>
              <a:spcBef>
                <a:spcPct val="0"/>
              </a:spcBef>
              <a:buFontTx/>
              <a:buNone/>
            </a:pPr>
            <a:r>
              <a:rPr lang="en-US" altLang="en-US" sz="1400" b="1" dirty="0">
                <a:solidFill>
                  <a:srgbClr val="006600"/>
                </a:solidFill>
              </a:rPr>
              <a:t>election fraud</a:t>
            </a:r>
          </a:p>
        </p:txBody>
      </p:sp>
      <p:sp>
        <p:nvSpPr>
          <p:cNvPr id="66637" name="Rectangle 88"/>
          <p:cNvSpPr>
            <a:spLocks noChangeArrowheads="1"/>
          </p:cNvSpPr>
          <p:nvPr/>
        </p:nvSpPr>
        <p:spPr bwMode="auto">
          <a:xfrm>
            <a:off x="1219200" y="1447800"/>
            <a:ext cx="7620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2000" b="1" dirty="0">
                <a:solidFill>
                  <a:srgbClr val="006600"/>
                </a:solidFill>
              </a:rPr>
              <a:t>Capacities                                                          </a:t>
            </a:r>
            <a:r>
              <a:rPr lang="en-US" altLang="en-US" sz="2000" b="1" dirty="0">
                <a:solidFill>
                  <a:srgbClr val="CC0000"/>
                </a:solidFill>
              </a:rPr>
              <a:t>Loads</a:t>
            </a:r>
          </a:p>
        </p:txBody>
      </p:sp>
      <p:sp>
        <p:nvSpPr>
          <p:cNvPr id="66638" name="Rectangle 89"/>
          <p:cNvSpPr>
            <a:spLocks noChangeArrowheads="1"/>
          </p:cNvSpPr>
          <p:nvPr/>
        </p:nvSpPr>
        <p:spPr bwMode="auto">
          <a:xfrm>
            <a:off x="2057400" y="4724400"/>
            <a:ext cx="27432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lnSpc>
                <a:spcPct val="50000"/>
              </a:lnSpc>
              <a:spcBef>
                <a:spcPct val="50000"/>
              </a:spcBef>
              <a:buFontTx/>
              <a:buNone/>
            </a:pPr>
            <a:r>
              <a:rPr lang="en-US" altLang="en-US" sz="1600" b="1" dirty="0">
                <a:solidFill>
                  <a:srgbClr val="006600"/>
                </a:solidFill>
              </a:rPr>
              <a:t>Economic Performance</a:t>
            </a:r>
          </a:p>
          <a:p>
            <a:pPr algn="ctr">
              <a:lnSpc>
                <a:spcPct val="50000"/>
              </a:lnSpc>
              <a:spcBef>
                <a:spcPct val="50000"/>
              </a:spcBef>
              <a:buFontTx/>
              <a:buNone/>
            </a:pPr>
            <a:r>
              <a:rPr lang="en-US" altLang="en-US" sz="1400" b="1" dirty="0">
                <a:solidFill>
                  <a:srgbClr val="006600"/>
                </a:solidFill>
              </a:rPr>
              <a:t>oil shock</a:t>
            </a:r>
          </a:p>
        </p:txBody>
      </p:sp>
      <p:sp>
        <p:nvSpPr>
          <p:cNvPr id="66639" name="Rectangle 90"/>
          <p:cNvSpPr>
            <a:spLocks noChangeArrowheads="1"/>
          </p:cNvSpPr>
          <p:nvPr/>
        </p:nvSpPr>
        <p:spPr bwMode="auto">
          <a:xfrm>
            <a:off x="4495800" y="5029200"/>
            <a:ext cx="2209800"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lnSpc>
                <a:spcPct val="50000"/>
              </a:lnSpc>
              <a:spcBef>
                <a:spcPct val="50000"/>
              </a:spcBef>
              <a:buFontTx/>
              <a:buNone/>
            </a:pPr>
            <a:r>
              <a:rPr lang="en-US" altLang="en-US" sz="1600" b="1" dirty="0">
                <a:solidFill>
                  <a:srgbClr val="006600"/>
                </a:solidFill>
              </a:rPr>
              <a:t>Social Capacity</a:t>
            </a:r>
          </a:p>
          <a:p>
            <a:pPr algn="ctr">
              <a:lnSpc>
                <a:spcPct val="50000"/>
              </a:lnSpc>
              <a:spcBef>
                <a:spcPct val="75000"/>
              </a:spcBef>
              <a:buFontTx/>
              <a:buNone/>
            </a:pPr>
            <a:r>
              <a:rPr lang="en-US" altLang="en-US" sz="1400" b="1" dirty="0">
                <a:solidFill>
                  <a:srgbClr val="006600"/>
                </a:solidFill>
              </a:rPr>
              <a:t>healthcare failure</a:t>
            </a:r>
          </a:p>
        </p:txBody>
      </p:sp>
      <p:sp>
        <p:nvSpPr>
          <p:cNvPr id="66640" name="Rectangle 91"/>
          <p:cNvSpPr>
            <a:spLocks noChangeArrowheads="1"/>
          </p:cNvSpPr>
          <p:nvPr/>
        </p:nvSpPr>
        <p:spPr bwMode="auto">
          <a:xfrm>
            <a:off x="6400800" y="4724400"/>
            <a:ext cx="2286000"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lnSpc>
                <a:spcPct val="50000"/>
              </a:lnSpc>
              <a:spcBef>
                <a:spcPct val="50000"/>
              </a:spcBef>
              <a:buFontTx/>
              <a:buNone/>
            </a:pPr>
            <a:r>
              <a:rPr lang="en-US" altLang="en-US" sz="1600" b="1" dirty="0">
                <a:solidFill>
                  <a:srgbClr val="006600"/>
                </a:solidFill>
              </a:rPr>
              <a:t>Political Capacity</a:t>
            </a:r>
          </a:p>
          <a:p>
            <a:pPr algn="ctr">
              <a:lnSpc>
                <a:spcPct val="50000"/>
              </a:lnSpc>
              <a:spcBef>
                <a:spcPct val="75000"/>
              </a:spcBef>
              <a:buFontTx/>
              <a:buNone/>
            </a:pPr>
            <a:r>
              <a:rPr lang="en-US" altLang="en-US" sz="1400" b="1" dirty="0">
                <a:solidFill>
                  <a:srgbClr val="006600"/>
                </a:solidFill>
              </a:rPr>
              <a:t>judicial breakdown</a:t>
            </a:r>
          </a:p>
        </p:txBody>
      </p:sp>
      <p:sp>
        <p:nvSpPr>
          <p:cNvPr id="66641" name="Date Placeholder 1"/>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2A93641E-C464-4648-B7A9-738A3B682B58}" type="datetime1">
              <a:rPr lang="en-US" altLang="en-US" sz="1400"/>
              <a:pPr>
                <a:spcBef>
                  <a:spcPct val="0"/>
                </a:spcBef>
                <a:buFontTx/>
                <a:buNone/>
              </a:pPr>
              <a:t>7/17/2021</a:t>
            </a:fld>
            <a:endParaRPr lang="en-US" altLang="en-US" sz="1400" dirty="0"/>
          </a:p>
        </p:txBody>
      </p:sp>
      <p:sp>
        <p:nvSpPr>
          <p:cNvPr id="66642" name="Footer Placeholder 2"/>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a:t>CS3907-80/CS6444-10 Big Data &amp; Analytics</a:t>
            </a:r>
          </a:p>
        </p:txBody>
      </p:sp>
      <p:sp>
        <p:nvSpPr>
          <p:cNvPr id="66643" name="Slide Number Placeholder 3"/>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67DF4ED9-3E18-414D-A318-1EA184F301E4}" type="slidenum">
              <a:rPr lang="en-US" altLang="en-US" sz="1400" smtClean="0"/>
              <a:pPr>
                <a:spcBef>
                  <a:spcPct val="0"/>
                </a:spcBef>
                <a:buFontTx/>
                <a:buNone/>
              </a:pPr>
              <a:t>51</a:t>
            </a:fld>
            <a:endParaRPr lang="en-US" altLang="en-US" sz="1400" dirty="0" smtClean="0"/>
          </a:p>
        </p:txBody>
      </p:sp>
    </p:spTree>
    <p:extLst>
      <p:ext uri="{BB962C8B-B14F-4D97-AF65-F5344CB8AC3E}">
        <p14:creationId xmlns:p14="http://schemas.microsoft.com/office/powerpoint/2010/main" val="32361404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762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7623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7623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76227"/>
                                        </p:tgtEl>
                                        <p:attrNameLst>
                                          <p:attrName>style.visibility</p:attrName>
                                        </p:attrNameLst>
                                      </p:cBhvr>
                                      <p:to>
                                        <p:strVal val="visible"/>
                                      </p:to>
                                    </p:set>
                                  </p:childTnLst>
                                </p:cTn>
                              </p:par>
                            </p:childTnLst>
                          </p:cTn>
                        </p:par>
                        <p:par>
                          <p:cTn id="19" fill="hold" nodeType="afterGroup">
                            <p:stCondLst>
                              <p:cond delay="500"/>
                            </p:stCondLst>
                            <p:childTnLst>
                              <p:par>
                                <p:cTn id="20" presetID="1" presetClass="entr" presetSubtype="0" fill="hold" grpId="0" nodeType="afterEffect">
                                  <p:stCondLst>
                                    <p:cond delay="0"/>
                                  </p:stCondLst>
                                  <p:childTnLst>
                                    <p:set>
                                      <p:cBhvr>
                                        <p:cTn id="21" dur="1" fill="hold">
                                          <p:stCondLst>
                                            <p:cond delay="499"/>
                                          </p:stCondLst>
                                        </p:cTn>
                                        <p:tgtEl>
                                          <p:spTgt spid="4762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200"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altLang="en-US" dirty="0" smtClean="0">
                <a:solidFill>
                  <a:schemeClr val="tx1"/>
                </a:solidFill>
                <a:sym typeface="Wingdings" panose="05000000000000000000" pitchFamily="2" charset="2"/>
              </a:rPr>
              <a:t>Dissident and Insurgent Escalation - V</a:t>
            </a:r>
          </a:p>
        </p:txBody>
      </p:sp>
      <p:sp>
        <p:nvSpPr>
          <p:cNvPr id="68611" name="Rectangle 3"/>
          <p:cNvSpPr>
            <a:spLocks noChangeAspect="1" noChangeArrowheads="1"/>
          </p:cNvSpPr>
          <p:nvPr/>
        </p:nvSpPr>
        <p:spPr bwMode="auto">
          <a:xfrm>
            <a:off x="1943100" y="2514600"/>
            <a:ext cx="5357813" cy="2309813"/>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1800" dirty="0"/>
          </a:p>
        </p:txBody>
      </p:sp>
      <p:sp>
        <p:nvSpPr>
          <p:cNvPr id="68612" name="Line 4"/>
          <p:cNvSpPr>
            <a:spLocks noChangeAspect="1" noChangeShapeType="1"/>
          </p:cNvSpPr>
          <p:nvPr/>
        </p:nvSpPr>
        <p:spPr bwMode="auto">
          <a:xfrm>
            <a:off x="1943100" y="3086100"/>
            <a:ext cx="5348288" cy="1588"/>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8613" name="Line 5"/>
          <p:cNvSpPr>
            <a:spLocks noChangeAspect="1" noChangeShapeType="1"/>
          </p:cNvSpPr>
          <p:nvPr/>
        </p:nvSpPr>
        <p:spPr bwMode="auto">
          <a:xfrm>
            <a:off x="1943100" y="3657600"/>
            <a:ext cx="5348288" cy="1588"/>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8614" name="Line 6"/>
          <p:cNvSpPr>
            <a:spLocks noChangeAspect="1" noChangeShapeType="1"/>
          </p:cNvSpPr>
          <p:nvPr/>
        </p:nvSpPr>
        <p:spPr bwMode="auto">
          <a:xfrm>
            <a:off x="1943100" y="4229100"/>
            <a:ext cx="5348288" cy="1588"/>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8615" name="Rectangle 7"/>
          <p:cNvSpPr>
            <a:spLocks noChangeAspect="1" noChangeArrowheads="1"/>
          </p:cNvSpPr>
          <p:nvPr/>
        </p:nvSpPr>
        <p:spPr bwMode="auto">
          <a:xfrm>
            <a:off x="1314450" y="2514600"/>
            <a:ext cx="558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600" dirty="0">
                <a:solidFill>
                  <a:srgbClr val="000000"/>
                </a:solidFill>
                <a:latin typeface="Times New Roman" panose="02020603050405020304" pitchFamily="18" charset="0"/>
              </a:rPr>
              <a:t>27,000</a:t>
            </a:r>
            <a:endParaRPr lang="en-US" altLang="en-US" sz="2800" dirty="0">
              <a:solidFill>
                <a:schemeClr val="bg2"/>
              </a:solidFill>
            </a:endParaRPr>
          </a:p>
        </p:txBody>
      </p:sp>
      <p:sp>
        <p:nvSpPr>
          <p:cNvPr id="68616" name="Rectangle 8"/>
          <p:cNvSpPr>
            <a:spLocks noChangeAspect="1" noChangeArrowheads="1"/>
          </p:cNvSpPr>
          <p:nvPr/>
        </p:nvSpPr>
        <p:spPr bwMode="auto">
          <a:xfrm>
            <a:off x="1314450" y="3030538"/>
            <a:ext cx="558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600" dirty="0">
                <a:solidFill>
                  <a:srgbClr val="000000"/>
                </a:solidFill>
                <a:latin typeface="Times New Roman" panose="02020603050405020304" pitchFamily="18" charset="0"/>
              </a:rPr>
              <a:t>25,250</a:t>
            </a:r>
            <a:endParaRPr lang="en-US" altLang="en-US" sz="2800" dirty="0">
              <a:solidFill>
                <a:schemeClr val="bg2"/>
              </a:solidFill>
            </a:endParaRPr>
          </a:p>
        </p:txBody>
      </p:sp>
      <p:sp>
        <p:nvSpPr>
          <p:cNvPr id="68617" name="Rectangle 9"/>
          <p:cNvSpPr>
            <a:spLocks noChangeAspect="1" noChangeArrowheads="1"/>
          </p:cNvSpPr>
          <p:nvPr/>
        </p:nvSpPr>
        <p:spPr bwMode="auto">
          <a:xfrm>
            <a:off x="1314450" y="3557588"/>
            <a:ext cx="558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600" dirty="0">
                <a:solidFill>
                  <a:srgbClr val="000000"/>
                </a:solidFill>
                <a:latin typeface="Times New Roman" panose="02020603050405020304" pitchFamily="18" charset="0"/>
              </a:rPr>
              <a:t>23,500</a:t>
            </a:r>
            <a:endParaRPr lang="en-US" altLang="en-US" sz="2800" dirty="0">
              <a:solidFill>
                <a:schemeClr val="bg2"/>
              </a:solidFill>
            </a:endParaRPr>
          </a:p>
        </p:txBody>
      </p:sp>
      <p:sp>
        <p:nvSpPr>
          <p:cNvPr id="68618" name="Rectangle 10"/>
          <p:cNvSpPr>
            <a:spLocks noChangeAspect="1" noChangeArrowheads="1"/>
          </p:cNvSpPr>
          <p:nvPr/>
        </p:nvSpPr>
        <p:spPr bwMode="auto">
          <a:xfrm>
            <a:off x="1314450" y="4073525"/>
            <a:ext cx="558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600" dirty="0">
                <a:solidFill>
                  <a:srgbClr val="000000"/>
                </a:solidFill>
                <a:latin typeface="Times New Roman" panose="02020603050405020304" pitchFamily="18" charset="0"/>
              </a:rPr>
              <a:t>21,750</a:t>
            </a:r>
            <a:endParaRPr lang="en-US" altLang="en-US" sz="2800" dirty="0">
              <a:solidFill>
                <a:schemeClr val="bg2"/>
              </a:solidFill>
            </a:endParaRPr>
          </a:p>
        </p:txBody>
      </p:sp>
      <p:sp>
        <p:nvSpPr>
          <p:cNvPr id="68619" name="Rectangle 11"/>
          <p:cNvSpPr>
            <a:spLocks noChangeAspect="1" noChangeArrowheads="1"/>
          </p:cNvSpPr>
          <p:nvPr/>
        </p:nvSpPr>
        <p:spPr bwMode="auto">
          <a:xfrm>
            <a:off x="1314450" y="4598988"/>
            <a:ext cx="558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600" dirty="0">
                <a:solidFill>
                  <a:srgbClr val="000000"/>
                </a:solidFill>
                <a:latin typeface="Times New Roman" panose="02020603050405020304" pitchFamily="18" charset="0"/>
              </a:rPr>
              <a:t>20,000</a:t>
            </a:r>
            <a:endParaRPr lang="en-US" altLang="en-US" sz="2800" dirty="0">
              <a:solidFill>
                <a:schemeClr val="bg2"/>
              </a:solidFill>
            </a:endParaRPr>
          </a:p>
        </p:txBody>
      </p:sp>
      <p:sp>
        <p:nvSpPr>
          <p:cNvPr id="68620" name="Line 12"/>
          <p:cNvSpPr>
            <a:spLocks noChangeAspect="1" noChangeShapeType="1"/>
          </p:cNvSpPr>
          <p:nvPr/>
        </p:nvSpPr>
        <p:spPr bwMode="auto">
          <a:xfrm>
            <a:off x="2200275" y="2514600"/>
            <a:ext cx="1588" cy="229870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8621" name="Line 13"/>
          <p:cNvSpPr>
            <a:spLocks noChangeAspect="1" noChangeShapeType="1"/>
          </p:cNvSpPr>
          <p:nvPr/>
        </p:nvSpPr>
        <p:spPr bwMode="auto">
          <a:xfrm>
            <a:off x="2468563" y="2514600"/>
            <a:ext cx="1587" cy="229870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8622" name="Line 14"/>
          <p:cNvSpPr>
            <a:spLocks noChangeAspect="1" noChangeShapeType="1"/>
          </p:cNvSpPr>
          <p:nvPr/>
        </p:nvSpPr>
        <p:spPr bwMode="auto">
          <a:xfrm>
            <a:off x="2738438" y="2514600"/>
            <a:ext cx="1587" cy="229870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8623" name="Line 15"/>
          <p:cNvSpPr>
            <a:spLocks noChangeAspect="1" noChangeShapeType="1"/>
          </p:cNvSpPr>
          <p:nvPr/>
        </p:nvSpPr>
        <p:spPr bwMode="auto">
          <a:xfrm>
            <a:off x="3008313" y="2514600"/>
            <a:ext cx="0" cy="229870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8624" name="Line 16"/>
          <p:cNvSpPr>
            <a:spLocks noChangeAspect="1" noChangeShapeType="1"/>
          </p:cNvSpPr>
          <p:nvPr/>
        </p:nvSpPr>
        <p:spPr bwMode="auto">
          <a:xfrm>
            <a:off x="3276600" y="2514600"/>
            <a:ext cx="1588" cy="229870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8625" name="Line 17"/>
          <p:cNvSpPr>
            <a:spLocks noChangeAspect="1" noChangeShapeType="1"/>
          </p:cNvSpPr>
          <p:nvPr/>
        </p:nvSpPr>
        <p:spPr bwMode="auto">
          <a:xfrm>
            <a:off x="3546475" y="2514600"/>
            <a:ext cx="1588" cy="229870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8626" name="Line 18"/>
          <p:cNvSpPr>
            <a:spLocks noChangeAspect="1" noChangeShapeType="1"/>
          </p:cNvSpPr>
          <p:nvPr/>
        </p:nvSpPr>
        <p:spPr bwMode="auto">
          <a:xfrm>
            <a:off x="3803650" y="2514600"/>
            <a:ext cx="1588" cy="229870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8627" name="Line 19"/>
          <p:cNvSpPr>
            <a:spLocks noChangeAspect="1" noChangeShapeType="1"/>
          </p:cNvSpPr>
          <p:nvPr/>
        </p:nvSpPr>
        <p:spPr bwMode="auto">
          <a:xfrm>
            <a:off x="4073525" y="2514600"/>
            <a:ext cx="1588" cy="229870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8628" name="Line 20"/>
          <p:cNvSpPr>
            <a:spLocks noChangeAspect="1" noChangeShapeType="1"/>
          </p:cNvSpPr>
          <p:nvPr/>
        </p:nvSpPr>
        <p:spPr bwMode="auto">
          <a:xfrm>
            <a:off x="4341813" y="2514600"/>
            <a:ext cx="1587" cy="229870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8629" name="Line 21"/>
          <p:cNvSpPr>
            <a:spLocks noChangeAspect="1" noChangeShapeType="1"/>
          </p:cNvSpPr>
          <p:nvPr/>
        </p:nvSpPr>
        <p:spPr bwMode="auto">
          <a:xfrm>
            <a:off x="4610100" y="2514600"/>
            <a:ext cx="1588" cy="229870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8630" name="Line 22"/>
          <p:cNvSpPr>
            <a:spLocks noChangeAspect="1" noChangeShapeType="1"/>
          </p:cNvSpPr>
          <p:nvPr/>
        </p:nvSpPr>
        <p:spPr bwMode="auto">
          <a:xfrm>
            <a:off x="4879975" y="2514600"/>
            <a:ext cx="1588" cy="229870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8631" name="Line 23"/>
          <p:cNvSpPr>
            <a:spLocks noChangeAspect="1" noChangeShapeType="1"/>
          </p:cNvSpPr>
          <p:nvPr/>
        </p:nvSpPr>
        <p:spPr bwMode="auto">
          <a:xfrm>
            <a:off x="5149850" y="2514600"/>
            <a:ext cx="1588" cy="229870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8632" name="Line 24"/>
          <p:cNvSpPr>
            <a:spLocks noChangeAspect="1" noChangeShapeType="1"/>
          </p:cNvSpPr>
          <p:nvPr/>
        </p:nvSpPr>
        <p:spPr bwMode="auto">
          <a:xfrm>
            <a:off x="5418138" y="2514600"/>
            <a:ext cx="1587" cy="229870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8633" name="Line 25"/>
          <p:cNvSpPr>
            <a:spLocks noChangeAspect="1" noChangeShapeType="1"/>
          </p:cNvSpPr>
          <p:nvPr/>
        </p:nvSpPr>
        <p:spPr bwMode="auto">
          <a:xfrm>
            <a:off x="5676900" y="2514600"/>
            <a:ext cx="1588" cy="229870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8634" name="Line 26"/>
          <p:cNvSpPr>
            <a:spLocks noChangeAspect="1" noChangeShapeType="1"/>
          </p:cNvSpPr>
          <p:nvPr/>
        </p:nvSpPr>
        <p:spPr bwMode="auto">
          <a:xfrm>
            <a:off x="5945188" y="2514600"/>
            <a:ext cx="1587" cy="229870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8635" name="Line 27"/>
          <p:cNvSpPr>
            <a:spLocks noChangeAspect="1" noChangeShapeType="1"/>
          </p:cNvSpPr>
          <p:nvPr/>
        </p:nvSpPr>
        <p:spPr bwMode="auto">
          <a:xfrm>
            <a:off x="6227763" y="2533650"/>
            <a:ext cx="1587" cy="229870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8636" name="Line 28"/>
          <p:cNvSpPr>
            <a:spLocks noChangeAspect="1" noChangeShapeType="1"/>
          </p:cNvSpPr>
          <p:nvPr/>
        </p:nvSpPr>
        <p:spPr bwMode="auto">
          <a:xfrm>
            <a:off x="6483350" y="2514600"/>
            <a:ext cx="1588" cy="229870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8637" name="Line 29"/>
          <p:cNvSpPr>
            <a:spLocks noChangeAspect="1" noChangeShapeType="1"/>
          </p:cNvSpPr>
          <p:nvPr/>
        </p:nvSpPr>
        <p:spPr bwMode="auto">
          <a:xfrm>
            <a:off x="6753225" y="2514600"/>
            <a:ext cx="1588" cy="229870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8638" name="Line 30"/>
          <p:cNvSpPr>
            <a:spLocks noChangeAspect="1" noChangeShapeType="1"/>
          </p:cNvSpPr>
          <p:nvPr/>
        </p:nvSpPr>
        <p:spPr bwMode="auto">
          <a:xfrm>
            <a:off x="7021513" y="2514600"/>
            <a:ext cx="1587" cy="2298700"/>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8639" name="Freeform 31"/>
          <p:cNvSpPr>
            <a:spLocks noChangeAspect="1"/>
          </p:cNvSpPr>
          <p:nvPr/>
        </p:nvSpPr>
        <p:spPr bwMode="auto">
          <a:xfrm>
            <a:off x="1943100" y="2671763"/>
            <a:ext cx="5348288" cy="1289050"/>
          </a:xfrm>
          <a:custGeom>
            <a:avLst/>
            <a:gdLst>
              <a:gd name="T0" fmla="*/ 2147483646 w 3743"/>
              <a:gd name="T1" fmla="*/ 2147483646 h 902"/>
              <a:gd name="T2" fmla="*/ 2147483646 w 3743"/>
              <a:gd name="T3" fmla="*/ 2147483646 h 902"/>
              <a:gd name="T4" fmla="*/ 2147483646 w 3743"/>
              <a:gd name="T5" fmla="*/ 2147483646 h 902"/>
              <a:gd name="T6" fmla="*/ 2147483646 w 3743"/>
              <a:gd name="T7" fmla="*/ 2147483646 h 902"/>
              <a:gd name="T8" fmla="*/ 2147483646 w 3743"/>
              <a:gd name="T9" fmla="*/ 2147483646 h 902"/>
              <a:gd name="T10" fmla="*/ 2147483646 w 3743"/>
              <a:gd name="T11" fmla="*/ 2147483646 h 902"/>
              <a:gd name="T12" fmla="*/ 2147483646 w 3743"/>
              <a:gd name="T13" fmla="*/ 2147483646 h 902"/>
              <a:gd name="T14" fmla="*/ 2147483646 w 3743"/>
              <a:gd name="T15" fmla="*/ 2147483646 h 902"/>
              <a:gd name="T16" fmla="*/ 2147483646 w 3743"/>
              <a:gd name="T17" fmla="*/ 2147483646 h 902"/>
              <a:gd name="T18" fmla="*/ 2147483646 w 3743"/>
              <a:gd name="T19" fmla="*/ 2147483646 h 902"/>
              <a:gd name="T20" fmla="*/ 2147483646 w 3743"/>
              <a:gd name="T21" fmla="*/ 2147483646 h 902"/>
              <a:gd name="T22" fmla="*/ 2147483646 w 3743"/>
              <a:gd name="T23" fmla="*/ 2147483646 h 902"/>
              <a:gd name="T24" fmla="*/ 2147483646 w 3743"/>
              <a:gd name="T25" fmla="*/ 2147483646 h 902"/>
              <a:gd name="T26" fmla="*/ 2147483646 w 3743"/>
              <a:gd name="T27" fmla="*/ 2147483646 h 902"/>
              <a:gd name="T28" fmla="*/ 2147483646 w 3743"/>
              <a:gd name="T29" fmla="*/ 2147483646 h 902"/>
              <a:gd name="T30" fmla="*/ 2147483646 w 3743"/>
              <a:gd name="T31" fmla="*/ 2147483646 h 902"/>
              <a:gd name="T32" fmla="*/ 2147483646 w 3743"/>
              <a:gd name="T33" fmla="*/ 2147483646 h 902"/>
              <a:gd name="T34" fmla="*/ 2147483646 w 3743"/>
              <a:gd name="T35" fmla="*/ 2147483646 h 902"/>
              <a:gd name="T36" fmla="*/ 2147483646 w 3743"/>
              <a:gd name="T37" fmla="*/ 2147483646 h 902"/>
              <a:gd name="T38" fmla="*/ 2147483646 w 3743"/>
              <a:gd name="T39" fmla="*/ 2147483646 h 902"/>
              <a:gd name="T40" fmla="*/ 2147483646 w 3743"/>
              <a:gd name="T41" fmla="*/ 2147483646 h 902"/>
              <a:gd name="T42" fmla="*/ 2147483646 w 3743"/>
              <a:gd name="T43" fmla="*/ 2147483646 h 902"/>
              <a:gd name="T44" fmla="*/ 2147483646 w 3743"/>
              <a:gd name="T45" fmla="*/ 2147483646 h 902"/>
              <a:gd name="T46" fmla="*/ 2147483646 w 3743"/>
              <a:gd name="T47" fmla="*/ 2147483646 h 902"/>
              <a:gd name="T48" fmla="*/ 2147483646 w 3743"/>
              <a:gd name="T49" fmla="*/ 2147483646 h 902"/>
              <a:gd name="T50" fmla="*/ 2147483646 w 3743"/>
              <a:gd name="T51" fmla="*/ 2147483646 h 902"/>
              <a:gd name="T52" fmla="*/ 2147483646 w 3743"/>
              <a:gd name="T53" fmla="*/ 2147483646 h 902"/>
              <a:gd name="T54" fmla="*/ 2147483646 w 3743"/>
              <a:gd name="T55" fmla="*/ 2147483646 h 902"/>
              <a:gd name="T56" fmla="*/ 2147483646 w 3743"/>
              <a:gd name="T57" fmla="*/ 2147483646 h 902"/>
              <a:gd name="T58" fmla="*/ 2147483646 w 3743"/>
              <a:gd name="T59" fmla="*/ 2147483646 h 902"/>
              <a:gd name="T60" fmla="*/ 2147483646 w 3743"/>
              <a:gd name="T61" fmla="*/ 2147483646 h 902"/>
              <a:gd name="T62" fmla="*/ 2147483646 w 3743"/>
              <a:gd name="T63" fmla="*/ 2147483646 h 902"/>
              <a:gd name="T64" fmla="*/ 2147483646 w 3743"/>
              <a:gd name="T65" fmla="*/ 2147483646 h 902"/>
              <a:gd name="T66" fmla="*/ 2147483646 w 3743"/>
              <a:gd name="T67" fmla="*/ 2147483646 h 902"/>
              <a:gd name="T68" fmla="*/ 2147483646 w 3743"/>
              <a:gd name="T69" fmla="*/ 2147483646 h 902"/>
              <a:gd name="T70" fmla="*/ 2147483646 w 3743"/>
              <a:gd name="T71" fmla="*/ 2147483646 h 902"/>
              <a:gd name="T72" fmla="*/ 2147483646 w 3743"/>
              <a:gd name="T73" fmla="*/ 2147483646 h 902"/>
              <a:gd name="T74" fmla="*/ 2147483646 w 3743"/>
              <a:gd name="T75" fmla="*/ 2147483646 h 902"/>
              <a:gd name="T76" fmla="*/ 2147483646 w 3743"/>
              <a:gd name="T77" fmla="*/ 2147483646 h 902"/>
              <a:gd name="T78" fmla="*/ 2147483646 w 3743"/>
              <a:gd name="T79" fmla="*/ 2147483646 h 902"/>
              <a:gd name="T80" fmla="*/ 2147483646 w 3743"/>
              <a:gd name="T81" fmla="*/ 2147483646 h 902"/>
              <a:gd name="T82" fmla="*/ 2147483646 w 3743"/>
              <a:gd name="T83" fmla="*/ 2147483646 h 902"/>
              <a:gd name="T84" fmla="*/ 2147483646 w 3743"/>
              <a:gd name="T85" fmla="*/ 2147483646 h 902"/>
              <a:gd name="T86" fmla="*/ 2147483646 w 3743"/>
              <a:gd name="T87" fmla="*/ 2147483646 h 902"/>
              <a:gd name="T88" fmla="*/ 2147483646 w 3743"/>
              <a:gd name="T89" fmla="*/ 2147483646 h 902"/>
              <a:gd name="T90" fmla="*/ 2147483646 w 3743"/>
              <a:gd name="T91" fmla="*/ 2147483646 h 902"/>
              <a:gd name="T92" fmla="*/ 2147483646 w 3743"/>
              <a:gd name="T93" fmla="*/ 2147483646 h 902"/>
              <a:gd name="T94" fmla="*/ 2147483646 w 3743"/>
              <a:gd name="T95" fmla="*/ 2147483646 h 902"/>
              <a:gd name="T96" fmla="*/ 2147483646 w 3743"/>
              <a:gd name="T97" fmla="*/ 2147483646 h 902"/>
              <a:gd name="T98" fmla="*/ 2147483646 w 3743"/>
              <a:gd name="T99" fmla="*/ 2147483646 h 902"/>
              <a:gd name="T100" fmla="*/ 2147483646 w 3743"/>
              <a:gd name="T101" fmla="*/ 2147483646 h 902"/>
              <a:gd name="T102" fmla="*/ 2147483646 w 3743"/>
              <a:gd name="T103" fmla="*/ 2147483646 h 902"/>
              <a:gd name="T104" fmla="*/ 2147483646 w 3743"/>
              <a:gd name="T105" fmla="*/ 2147483646 h 902"/>
              <a:gd name="T106" fmla="*/ 2147483646 w 3743"/>
              <a:gd name="T107" fmla="*/ 2147483646 h 902"/>
              <a:gd name="T108" fmla="*/ 2147483646 w 3743"/>
              <a:gd name="T109" fmla="*/ 2147483646 h 902"/>
              <a:gd name="T110" fmla="*/ 2147483646 w 3743"/>
              <a:gd name="T111" fmla="*/ 2147483646 h 902"/>
              <a:gd name="T112" fmla="*/ 2147483646 w 3743"/>
              <a:gd name="T113" fmla="*/ 2147483646 h 902"/>
              <a:gd name="T114" fmla="*/ 2147483646 w 3743"/>
              <a:gd name="T115" fmla="*/ 2147483646 h 902"/>
              <a:gd name="T116" fmla="*/ 2147483646 w 3743"/>
              <a:gd name="T117" fmla="*/ 2147483646 h 90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743" h="902">
                <a:moveTo>
                  <a:pt x="0" y="792"/>
                </a:moveTo>
                <a:lnTo>
                  <a:pt x="7" y="800"/>
                </a:lnTo>
                <a:lnTo>
                  <a:pt x="15" y="800"/>
                </a:lnTo>
                <a:lnTo>
                  <a:pt x="23" y="800"/>
                </a:lnTo>
                <a:lnTo>
                  <a:pt x="31" y="800"/>
                </a:lnTo>
                <a:lnTo>
                  <a:pt x="39" y="800"/>
                </a:lnTo>
                <a:lnTo>
                  <a:pt x="47" y="800"/>
                </a:lnTo>
                <a:lnTo>
                  <a:pt x="55" y="808"/>
                </a:lnTo>
                <a:lnTo>
                  <a:pt x="62" y="808"/>
                </a:lnTo>
                <a:lnTo>
                  <a:pt x="70" y="808"/>
                </a:lnTo>
                <a:lnTo>
                  <a:pt x="78" y="808"/>
                </a:lnTo>
                <a:lnTo>
                  <a:pt x="86" y="808"/>
                </a:lnTo>
                <a:lnTo>
                  <a:pt x="94" y="816"/>
                </a:lnTo>
                <a:lnTo>
                  <a:pt x="102" y="816"/>
                </a:lnTo>
                <a:lnTo>
                  <a:pt x="109" y="816"/>
                </a:lnTo>
                <a:lnTo>
                  <a:pt x="117" y="816"/>
                </a:lnTo>
                <a:lnTo>
                  <a:pt x="125" y="816"/>
                </a:lnTo>
                <a:lnTo>
                  <a:pt x="133" y="824"/>
                </a:lnTo>
                <a:lnTo>
                  <a:pt x="141" y="824"/>
                </a:lnTo>
                <a:lnTo>
                  <a:pt x="149" y="824"/>
                </a:lnTo>
                <a:lnTo>
                  <a:pt x="157" y="824"/>
                </a:lnTo>
                <a:lnTo>
                  <a:pt x="164" y="824"/>
                </a:lnTo>
                <a:lnTo>
                  <a:pt x="172" y="831"/>
                </a:lnTo>
                <a:lnTo>
                  <a:pt x="180" y="831"/>
                </a:lnTo>
                <a:lnTo>
                  <a:pt x="188" y="831"/>
                </a:lnTo>
                <a:lnTo>
                  <a:pt x="196" y="831"/>
                </a:lnTo>
                <a:lnTo>
                  <a:pt x="204" y="831"/>
                </a:lnTo>
                <a:lnTo>
                  <a:pt x="211" y="839"/>
                </a:lnTo>
                <a:lnTo>
                  <a:pt x="219" y="839"/>
                </a:lnTo>
                <a:lnTo>
                  <a:pt x="227" y="839"/>
                </a:lnTo>
                <a:lnTo>
                  <a:pt x="235" y="839"/>
                </a:lnTo>
                <a:lnTo>
                  <a:pt x="243" y="839"/>
                </a:lnTo>
                <a:lnTo>
                  <a:pt x="251" y="839"/>
                </a:lnTo>
                <a:lnTo>
                  <a:pt x="259" y="847"/>
                </a:lnTo>
                <a:lnTo>
                  <a:pt x="266" y="847"/>
                </a:lnTo>
                <a:lnTo>
                  <a:pt x="274" y="847"/>
                </a:lnTo>
                <a:lnTo>
                  <a:pt x="282" y="847"/>
                </a:lnTo>
                <a:lnTo>
                  <a:pt x="290" y="847"/>
                </a:lnTo>
                <a:lnTo>
                  <a:pt x="298" y="855"/>
                </a:lnTo>
                <a:lnTo>
                  <a:pt x="306" y="855"/>
                </a:lnTo>
                <a:lnTo>
                  <a:pt x="313" y="855"/>
                </a:lnTo>
                <a:lnTo>
                  <a:pt x="321" y="855"/>
                </a:lnTo>
                <a:lnTo>
                  <a:pt x="329" y="855"/>
                </a:lnTo>
                <a:lnTo>
                  <a:pt x="337" y="863"/>
                </a:lnTo>
                <a:lnTo>
                  <a:pt x="345" y="863"/>
                </a:lnTo>
                <a:lnTo>
                  <a:pt x="353" y="863"/>
                </a:lnTo>
                <a:lnTo>
                  <a:pt x="361" y="863"/>
                </a:lnTo>
                <a:lnTo>
                  <a:pt x="368" y="863"/>
                </a:lnTo>
                <a:lnTo>
                  <a:pt x="376" y="871"/>
                </a:lnTo>
                <a:lnTo>
                  <a:pt x="384" y="871"/>
                </a:lnTo>
                <a:lnTo>
                  <a:pt x="392" y="871"/>
                </a:lnTo>
                <a:lnTo>
                  <a:pt x="400" y="871"/>
                </a:lnTo>
                <a:lnTo>
                  <a:pt x="408" y="871"/>
                </a:lnTo>
                <a:lnTo>
                  <a:pt x="415" y="871"/>
                </a:lnTo>
                <a:lnTo>
                  <a:pt x="423" y="879"/>
                </a:lnTo>
                <a:lnTo>
                  <a:pt x="431" y="879"/>
                </a:lnTo>
                <a:lnTo>
                  <a:pt x="439" y="879"/>
                </a:lnTo>
                <a:lnTo>
                  <a:pt x="447" y="879"/>
                </a:lnTo>
                <a:lnTo>
                  <a:pt x="455" y="879"/>
                </a:lnTo>
                <a:lnTo>
                  <a:pt x="463" y="879"/>
                </a:lnTo>
                <a:lnTo>
                  <a:pt x="470" y="879"/>
                </a:lnTo>
                <a:lnTo>
                  <a:pt x="478" y="886"/>
                </a:lnTo>
                <a:lnTo>
                  <a:pt x="486" y="886"/>
                </a:lnTo>
                <a:lnTo>
                  <a:pt x="494" y="886"/>
                </a:lnTo>
                <a:lnTo>
                  <a:pt x="502" y="886"/>
                </a:lnTo>
                <a:lnTo>
                  <a:pt x="510" y="886"/>
                </a:lnTo>
                <a:lnTo>
                  <a:pt x="517" y="886"/>
                </a:lnTo>
                <a:lnTo>
                  <a:pt x="525" y="886"/>
                </a:lnTo>
                <a:lnTo>
                  <a:pt x="533" y="886"/>
                </a:lnTo>
                <a:lnTo>
                  <a:pt x="541" y="894"/>
                </a:lnTo>
                <a:lnTo>
                  <a:pt x="549" y="894"/>
                </a:lnTo>
                <a:lnTo>
                  <a:pt x="557" y="894"/>
                </a:lnTo>
                <a:lnTo>
                  <a:pt x="565" y="894"/>
                </a:lnTo>
                <a:lnTo>
                  <a:pt x="572" y="894"/>
                </a:lnTo>
                <a:lnTo>
                  <a:pt x="580" y="894"/>
                </a:lnTo>
                <a:lnTo>
                  <a:pt x="588" y="894"/>
                </a:lnTo>
                <a:lnTo>
                  <a:pt x="596" y="894"/>
                </a:lnTo>
                <a:lnTo>
                  <a:pt x="604" y="894"/>
                </a:lnTo>
                <a:lnTo>
                  <a:pt x="612" y="894"/>
                </a:lnTo>
                <a:lnTo>
                  <a:pt x="620" y="894"/>
                </a:lnTo>
                <a:lnTo>
                  <a:pt x="627" y="894"/>
                </a:lnTo>
                <a:lnTo>
                  <a:pt x="635" y="894"/>
                </a:lnTo>
                <a:lnTo>
                  <a:pt x="643" y="902"/>
                </a:lnTo>
                <a:lnTo>
                  <a:pt x="651" y="902"/>
                </a:lnTo>
                <a:lnTo>
                  <a:pt x="659" y="902"/>
                </a:lnTo>
                <a:lnTo>
                  <a:pt x="667" y="902"/>
                </a:lnTo>
                <a:lnTo>
                  <a:pt x="674" y="902"/>
                </a:lnTo>
                <a:lnTo>
                  <a:pt x="682" y="902"/>
                </a:lnTo>
                <a:lnTo>
                  <a:pt x="690" y="902"/>
                </a:lnTo>
                <a:lnTo>
                  <a:pt x="698" y="902"/>
                </a:lnTo>
                <a:lnTo>
                  <a:pt x="706" y="902"/>
                </a:lnTo>
                <a:lnTo>
                  <a:pt x="714" y="902"/>
                </a:lnTo>
                <a:lnTo>
                  <a:pt x="722" y="902"/>
                </a:lnTo>
                <a:lnTo>
                  <a:pt x="729" y="902"/>
                </a:lnTo>
                <a:lnTo>
                  <a:pt x="737" y="902"/>
                </a:lnTo>
                <a:lnTo>
                  <a:pt x="745" y="902"/>
                </a:lnTo>
                <a:lnTo>
                  <a:pt x="753" y="902"/>
                </a:lnTo>
                <a:lnTo>
                  <a:pt x="761" y="902"/>
                </a:lnTo>
                <a:lnTo>
                  <a:pt x="769" y="902"/>
                </a:lnTo>
                <a:lnTo>
                  <a:pt x="776" y="902"/>
                </a:lnTo>
                <a:lnTo>
                  <a:pt x="784" y="902"/>
                </a:lnTo>
                <a:lnTo>
                  <a:pt x="792" y="902"/>
                </a:lnTo>
                <a:lnTo>
                  <a:pt x="800" y="902"/>
                </a:lnTo>
                <a:lnTo>
                  <a:pt x="808" y="902"/>
                </a:lnTo>
                <a:lnTo>
                  <a:pt x="816" y="902"/>
                </a:lnTo>
                <a:lnTo>
                  <a:pt x="824" y="902"/>
                </a:lnTo>
                <a:lnTo>
                  <a:pt x="831" y="902"/>
                </a:lnTo>
                <a:lnTo>
                  <a:pt x="839" y="902"/>
                </a:lnTo>
                <a:lnTo>
                  <a:pt x="847" y="902"/>
                </a:lnTo>
                <a:lnTo>
                  <a:pt x="855" y="902"/>
                </a:lnTo>
                <a:lnTo>
                  <a:pt x="863" y="902"/>
                </a:lnTo>
                <a:lnTo>
                  <a:pt x="871" y="902"/>
                </a:lnTo>
                <a:lnTo>
                  <a:pt x="878" y="902"/>
                </a:lnTo>
                <a:lnTo>
                  <a:pt x="886" y="894"/>
                </a:lnTo>
                <a:lnTo>
                  <a:pt x="894" y="894"/>
                </a:lnTo>
                <a:lnTo>
                  <a:pt x="902" y="894"/>
                </a:lnTo>
                <a:lnTo>
                  <a:pt x="910" y="894"/>
                </a:lnTo>
                <a:lnTo>
                  <a:pt x="918" y="894"/>
                </a:lnTo>
                <a:lnTo>
                  <a:pt x="926" y="894"/>
                </a:lnTo>
                <a:lnTo>
                  <a:pt x="933" y="894"/>
                </a:lnTo>
                <a:lnTo>
                  <a:pt x="941" y="894"/>
                </a:lnTo>
                <a:lnTo>
                  <a:pt x="949" y="894"/>
                </a:lnTo>
                <a:lnTo>
                  <a:pt x="957" y="894"/>
                </a:lnTo>
                <a:lnTo>
                  <a:pt x="965" y="894"/>
                </a:lnTo>
                <a:lnTo>
                  <a:pt x="973" y="894"/>
                </a:lnTo>
                <a:lnTo>
                  <a:pt x="980" y="894"/>
                </a:lnTo>
                <a:lnTo>
                  <a:pt x="988" y="894"/>
                </a:lnTo>
                <a:lnTo>
                  <a:pt x="996" y="894"/>
                </a:lnTo>
                <a:lnTo>
                  <a:pt x="1004" y="886"/>
                </a:lnTo>
                <a:lnTo>
                  <a:pt x="1012" y="886"/>
                </a:lnTo>
                <a:lnTo>
                  <a:pt x="1020" y="886"/>
                </a:lnTo>
                <a:lnTo>
                  <a:pt x="1028" y="886"/>
                </a:lnTo>
                <a:lnTo>
                  <a:pt x="1035" y="886"/>
                </a:lnTo>
                <a:lnTo>
                  <a:pt x="1043" y="886"/>
                </a:lnTo>
                <a:lnTo>
                  <a:pt x="1051" y="886"/>
                </a:lnTo>
                <a:lnTo>
                  <a:pt x="1059" y="886"/>
                </a:lnTo>
                <a:lnTo>
                  <a:pt x="1067" y="886"/>
                </a:lnTo>
                <a:lnTo>
                  <a:pt x="1075" y="879"/>
                </a:lnTo>
                <a:lnTo>
                  <a:pt x="1082" y="879"/>
                </a:lnTo>
                <a:lnTo>
                  <a:pt x="1090" y="879"/>
                </a:lnTo>
                <a:lnTo>
                  <a:pt x="1098" y="879"/>
                </a:lnTo>
                <a:lnTo>
                  <a:pt x="1106" y="879"/>
                </a:lnTo>
                <a:lnTo>
                  <a:pt x="1114" y="879"/>
                </a:lnTo>
                <a:lnTo>
                  <a:pt x="1122" y="879"/>
                </a:lnTo>
                <a:lnTo>
                  <a:pt x="1130" y="879"/>
                </a:lnTo>
                <a:lnTo>
                  <a:pt x="1137" y="879"/>
                </a:lnTo>
                <a:lnTo>
                  <a:pt x="1145" y="871"/>
                </a:lnTo>
                <a:lnTo>
                  <a:pt x="1153" y="871"/>
                </a:lnTo>
                <a:lnTo>
                  <a:pt x="1161" y="871"/>
                </a:lnTo>
                <a:lnTo>
                  <a:pt x="1169" y="871"/>
                </a:lnTo>
                <a:lnTo>
                  <a:pt x="1177" y="871"/>
                </a:lnTo>
                <a:lnTo>
                  <a:pt x="1184" y="871"/>
                </a:lnTo>
                <a:lnTo>
                  <a:pt x="1192" y="871"/>
                </a:lnTo>
                <a:lnTo>
                  <a:pt x="1200" y="863"/>
                </a:lnTo>
                <a:lnTo>
                  <a:pt x="1208" y="863"/>
                </a:lnTo>
                <a:lnTo>
                  <a:pt x="1216" y="863"/>
                </a:lnTo>
                <a:lnTo>
                  <a:pt x="1224" y="863"/>
                </a:lnTo>
                <a:lnTo>
                  <a:pt x="1232" y="863"/>
                </a:lnTo>
                <a:lnTo>
                  <a:pt x="1239" y="863"/>
                </a:lnTo>
                <a:lnTo>
                  <a:pt x="1247" y="855"/>
                </a:lnTo>
                <a:lnTo>
                  <a:pt x="1255" y="855"/>
                </a:lnTo>
                <a:lnTo>
                  <a:pt x="1263" y="855"/>
                </a:lnTo>
                <a:lnTo>
                  <a:pt x="1271" y="855"/>
                </a:lnTo>
                <a:lnTo>
                  <a:pt x="1279" y="855"/>
                </a:lnTo>
                <a:lnTo>
                  <a:pt x="1286" y="855"/>
                </a:lnTo>
                <a:lnTo>
                  <a:pt x="1294" y="847"/>
                </a:lnTo>
                <a:lnTo>
                  <a:pt x="1302" y="847"/>
                </a:lnTo>
                <a:lnTo>
                  <a:pt x="1310" y="847"/>
                </a:lnTo>
                <a:lnTo>
                  <a:pt x="1318" y="847"/>
                </a:lnTo>
                <a:lnTo>
                  <a:pt x="1326" y="847"/>
                </a:lnTo>
                <a:lnTo>
                  <a:pt x="1334" y="839"/>
                </a:lnTo>
                <a:lnTo>
                  <a:pt x="1341" y="839"/>
                </a:lnTo>
                <a:lnTo>
                  <a:pt x="1349" y="839"/>
                </a:lnTo>
                <a:lnTo>
                  <a:pt x="1357" y="839"/>
                </a:lnTo>
                <a:lnTo>
                  <a:pt x="1365" y="839"/>
                </a:lnTo>
                <a:lnTo>
                  <a:pt x="1373" y="839"/>
                </a:lnTo>
                <a:lnTo>
                  <a:pt x="1381" y="831"/>
                </a:lnTo>
                <a:lnTo>
                  <a:pt x="1389" y="831"/>
                </a:lnTo>
                <a:lnTo>
                  <a:pt x="1396" y="831"/>
                </a:lnTo>
                <a:lnTo>
                  <a:pt x="1404" y="831"/>
                </a:lnTo>
                <a:lnTo>
                  <a:pt x="1412" y="831"/>
                </a:lnTo>
                <a:lnTo>
                  <a:pt x="1420" y="824"/>
                </a:lnTo>
                <a:lnTo>
                  <a:pt x="1428" y="824"/>
                </a:lnTo>
                <a:lnTo>
                  <a:pt x="1436" y="824"/>
                </a:lnTo>
                <a:lnTo>
                  <a:pt x="1443" y="824"/>
                </a:lnTo>
                <a:lnTo>
                  <a:pt x="1451" y="824"/>
                </a:lnTo>
                <a:lnTo>
                  <a:pt x="1459" y="816"/>
                </a:lnTo>
                <a:lnTo>
                  <a:pt x="1467" y="816"/>
                </a:lnTo>
                <a:lnTo>
                  <a:pt x="1475" y="816"/>
                </a:lnTo>
                <a:lnTo>
                  <a:pt x="1483" y="816"/>
                </a:lnTo>
                <a:lnTo>
                  <a:pt x="1491" y="808"/>
                </a:lnTo>
                <a:lnTo>
                  <a:pt x="1498" y="808"/>
                </a:lnTo>
                <a:lnTo>
                  <a:pt x="1506" y="808"/>
                </a:lnTo>
                <a:lnTo>
                  <a:pt x="1514" y="808"/>
                </a:lnTo>
                <a:lnTo>
                  <a:pt x="1522" y="808"/>
                </a:lnTo>
                <a:lnTo>
                  <a:pt x="1530" y="800"/>
                </a:lnTo>
                <a:lnTo>
                  <a:pt x="1538" y="800"/>
                </a:lnTo>
                <a:lnTo>
                  <a:pt x="1545" y="800"/>
                </a:lnTo>
                <a:lnTo>
                  <a:pt x="1553" y="800"/>
                </a:lnTo>
                <a:lnTo>
                  <a:pt x="1561" y="792"/>
                </a:lnTo>
                <a:lnTo>
                  <a:pt x="1569" y="792"/>
                </a:lnTo>
                <a:lnTo>
                  <a:pt x="1577" y="792"/>
                </a:lnTo>
                <a:lnTo>
                  <a:pt x="1585" y="792"/>
                </a:lnTo>
                <a:lnTo>
                  <a:pt x="1593" y="792"/>
                </a:lnTo>
                <a:lnTo>
                  <a:pt x="1600" y="784"/>
                </a:lnTo>
                <a:lnTo>
                  <a:pt x="1608" y="784"/>
                </a:lnTo>
                <a:lnTo>
                  <a:pt x="1616" y="784"/>
                </a:lnTo>
                <a:lnTo>
                  <a:pt x="1624" y="784"/>
                </a:lnTo>
                <a:lnTo>
                  <a:pt x="1632" y="777"/>
                </a:lnTo>
                <a:lnTo>
                  <a:pt x="1640" y="777"/>
                </a:lnTo>
                <a:lnTo>
                  <a:pt x="1647" y="777"/>
                </a:lnTo>
                <a:lnTo>
                  <a:pt x="1655" y="777"/>
                </a:lnTo>
                <a:lnTo>
                  <a:pt x="1663" y="769"/>
                </a:lnTo>
                <a:lnTo>
                  <a:pt x="1671" y="769"/>
                </a:lnTo>
                <a:lnTo>
                  <a:pt x="1679" y="769"/>
                </a:lnTo>
                <a:lnTo>
                  <a:pt x="1687" y="769"/>
                </a:lnTo>
                <a:lnTo>
                  <a:pt x="1695" y="761"/>
                </a:lnTo>
                <a:lnTo>
                  <a:pt x="1702" y="761"/>
                </a:lnTo>
                <a:lnTo>
                  <a:pt x="1710" y="761"/>
                </a:lnTo>
                <a:lnTo>
                  <a:pt x="1718" y="761"/>
                </a:lnTo>
                <a:lnTo>
                  <a:pt x="1726" y="753"/>
                </a:lnTo>
                <a:lnTo>
                  <a:pt x="1734" y="753"/>
                </a:lnTo>
                <a:lnTo>
                  <a:pt x="1742" y="753"/>
                </a:lnTo>
                <a:lnTo>
                  <a:pt x="1749" y="745"/>
                </a:lnTo>
                <a:lnTo>
                  <a:pt x="1757" y="745"/>
                </a:lnTo>
                <a:lnTo>
                  <a:pt x="1765" y="745"/>
                </a:lnTo>
                <a:lnTo>
                  <a:pt x="1773" y="745"/>
                </a:lnTo>
                <a:lnTo>
                  <a:pt x="1781" y="737"/>
                </a:lnTo>
                <a:lnTo>
                  <a:pt x="1789" y="737"/>
                </a:lnTo>
                <a:lnTo>
                  <a:pt x="1797" y="737"/>
                </a:lnTo>
                <a:lnTo>
                  <a:pt x="1804" y="737"/>
                </a:lnTo>
                <a:lnTo>
                  <a:pt x="1812" y="729"/>
                </a:lnTo>
                <a:lnTo>
                  <a:pt x="1820" y="729"/>
                </a:lnTo>
                <a:lnTo>
                  <a:pt x="1828" y="729"/>
                </a:lnTo>
                <a:lnTo>
                  <a:pt x="1836" y="722"/>
                </a:lnTo>
                <a:lnTo>
                  <a:pt x="1844" y="722"/>
                </a:lnTo>
                <a:lnTo>
                  <a:pt x="1851" y="722"/>
                </a:lnTo>
                <a:lnTo>
                  <a:pt x="1859" y="722"/>
                </a:lnTo>
                <a:lnTo>
                  <a:pt x="1867" y="714"/>
                </a:lnTo>
                <a:lnTo>
                  <a:pt x="1875" y="714"/>
                </a:lnTo>
                <a:lnTo>
                  <a:pt x="1883" y="714"/>
                </a:lnTo>
                <a:lnTo>
                  <a:pt x="1891" y="714"/>
                </a:lnTo>
                <a:lnTo>
                  <a:pt x="1899" y="706"/>
                </a:lnTo>
                <a:lnTo>
                  <a:pt x="1906" y="706"/>
                </a:lnTo>
                <a:lnTo>
                  <a:pt x="1914" y="706"/>
                </a:lnTo>
                <a:lnTo>
                  <a:pt x="1922" y="698"/>
                </a:lnTo>
                <a:lnTo>
                  <a:pt x="1930" y="698"/>
                </a:lnTo>
                <a:lnTo>
                  <a:pt x="1938" y="698"/>
                </a:lnTo>
                <a:lnTo>
                  <a:pt x="1946" y="690"/>
                </a:lnTo>
                <a:lnTo>
                  <a:pt x="1953" y="690"/>
                </a:lnTo>
                <a:lnTo>
                  <a:pt x="1961" y="690"/>
                </a:lnTo>
                <a:lnTo>
                  <a:pt x="1969" y="690"/>
                </a:lnTo>
                <a:lnTo>
                  <a:pt x="1977" y="682"/>
                </a:lnTo>
                <a:lnTo>
                  <a:pt x="1985" y="682"/>
                </a:lnTo>
                <a:lnTo>
                  <a:pt x="1993" y="682"/>
                </a:lnTo>
                <a:lnTo>
                  <a:pt x="2001" y="675"/>
                </a:lnTo>
                <a:lnTo>
                  <a:pt x="2008" y="675"/>
                </a:lnTo>
                <a:lnTo>
                  <a:pt x="2016" y="675"/>
                </a:lnTo>
                <a:lnTo>
                  <a:pt x="2024" y="667"/>
                </a:lnTo>
                <a:lnTo>
                  <a:pt x="2032" y="667"/>
                </a:lnTo>
                <a:lnTo>
                  <a:pt x="2040" y="667"/>
                </a:lnTo>
                <a:lnTo>
                  <a:pt x="2048" y="667"/>
                </a:lnTo>
                <a:lnTo>
                  <a:pt x="2055" y="659"/>
                </a:lnTo>
                <a:lnTo>
                  <a:pt x="2063" y="659"/>
                </a:lnTo>
                <a:lnTo>
                  <a:pt x="2071" y="659"/>
                </a:lnTo>
                <a:lnTo>
                  <a:pt x="2079" y="651"/>
                </a:lnTo>
                <a:lnTo>
                  <a:pt x="2087" y="651"/>
                </a:lnTo>
                <a:lnTo>
                  <a:pt x="2095" y="651"/>
                </a:lnTo>
                <a:lnTo>
                  <a:pt x="2103" y="643"/>
                </a:lnTo>
                <a:lnTo>
                  <a:pt x="2110" y="643"/>
                </a:lnTo>
                <a:lnTo>
                  <a:pt x="2118" y="643"/>
                </a:lnTo>
                <a:lnTo>
                  <a:pt x="2126" y="635"/>
                </a:lnTo>
                <a:lnTo>
                  <a:pt x="2134" y="635"/>
                </a:lnTo>
                <a:lnTo>
                  <a:pt x="2142" y="635"/>
                </a:lnTo>
                <a:lnTo>
                  <a:pt x="2150" y="627"/>
                </a:lnTo>
                <a:lnTo>
                  <a:pt x="2158" y="627"/>
                </a:lnTo>
                <a:lnTo>
                  <a:pt x="2165" y="627"/>
                </a:lnTo>
                <a:lnTo>
                  <a:pt x="2173" y="620"/>
                </a:lnTo>
                <a:lnTo>
                  <a:pt x="2181" y="620"/>
                </a:lnTo>
                <a:lnTo>
                  <a:pt x="2189" y="620"/>
                </a:lnTo>
                <a:lnTo>
                  <a:pt x="2197" y="612"/>
                </a:lnTo>
                <a:lnTo>
                  <a:pt x="2205" y="612"/>
                </a:lnTo>
                <a:lnTo>
                  <a:pt x="2212" y="612"/>
                </a:lnTo>
                <a:lnTo>
                  <a:pt x="2220" y="612"/>
                </a:lnTo>
                <a:lnTo>
                  <a:pt x="2228" y="604"/>
                </a:lnTo>
                <a:lnTo>
                  <a:pt x="2236" y="604"/>
                </a:lnTo>
                <a:lnTo>
                  <a:pt x="2244" y="604"/>
                </a:lnTo>
                <a:lnTo>
                  <a:pt x="2252" y="596"/>
                </a:lnTo>
                <a:lnTo>
                  <a:pt x="2260" y="596"/>
                </a:lnTo>
                <a:lnTo>
                  <a:pt x="2267" y="596"/>
                </a:lnTo>
                <a:lnTo>
                  <a:pt x="2275" y="588"/>
                </a:lnTo>
                <a:lnTo>
                  <a:pt x="2283" y="588"/>
                </a:lnTo>
                <a:lnTo>
                  <a:pt x="2291" y="580"/>
                </a:lnTo>
                <a:lnTo>
                  <a:pt x="2299" y="580"/>
                </a:lnTo>
                <a:lnTo>
                  <a:pt x="2307" y="580"/>
                </a:lnTo>
                <a:lnTo>
                  <a:pt x="2314" y="573"/>
                </a:lnTo>
                <a:lnTo>
                  <a:pt x="2322" y="573"/>
                </a:lnTo>
                <a:lnTo>
                  <a:pt x="2330" y="573"/>
                </a:lnTo>
                <a:lnTo>
                  <a:pt x="2338" y="565"/>
                </a:lnTo>
                <a:lnTo>
                  <a:pt x="2346" y="565"/>
                </a:lnTo>
                <a:lnTo>
                  <a:pt x="2354" y="565"/>
                </a:lnTo>
                <a:lnTo>
                  <a:pt x="2362" y="557"/>
                </a:lnTo>
                <a:lnTo>
                  <a:pt x="2369" y="557"/>
                </a:lnTo>
                <a:lnTo>
                  <a:pt x="2377" y="557"/>
                </a:lnTo>
                <a:lnTo>
                  <a:pt x="2385" y="549"/>
                </a:lnTo>
                <a:lnTo>
                  <a:pt x="2393" y="549"/>
                </a:lnTo>
                <a:lnTo>
                  <a:pt x="2401" y="549"/>
                </a:lnTo>
                <a:lnTo>
                  <a:pt x="2409" y="541"/>
                </a:lnTo>
                <a:lnTo>
                  <a:pt x="2416" y="541"/>
                </a:lnTo>
                <a:lnTo>
                  <a:pt x="2424" y="541"/>
                </a:lnTo>
                <a:lnTo>
                  <a:pt x="2432" y="533"/>
                </a:lnTo>
                <a:lnTo>
                  <a:pt x="2440" y="533"/>
                </a:lnTo>
                <a:lnTo>
                  <a:pt x="2448" y="533"/>
                </a:lnTo>
                <a:lnTo>
                  <a:pt x="2456" y="525"/>
                </a:lnTo>
                <a:lnTo>
                  <a:pt x="2464" y="525"/>
                </a:lnTo>
                <a:lnTo>
                  <a:pt x="2471" y="518"/>
                </a:lnTo>
                <a:lnTo>
                  <a:pt x="2479" y="518"/>
                </a:lnTo>
                <a:lnTo>
                  <a:pt x="2487" y="510"/>
                </a:lnTo>
                <a:lnTo>
                  <a:pt x="2495" y="510"/>
                </a:lnTo>
                <a:lnTo>
                  <a:pt x="2503" y="510"/>
                </a:lnTo>
                <a:lnTo>
                  <a:pt x="2511" y="502"/>
                </a:lnTo>
                <a:lnTo>
                  <a:pt x="2518" y="502"/>
                </a:lnTo>
                <a:lnTo>
                  <a:pt x="2526" y="502"/>
                </a:lnTo>
                <a:lnTo>
                  <a:pt x="2534" y="494"/>
                </a:lnTo>
                <a:lnTo>
                  <a:pt x="2542" y="494"/>
                </a:lnTo>
                <a:lnTo>
                  <a:pt x="2550" y="494"/>
                </a:lnTo>
                <a:lnTo>
                  <a:pt x="2558" y="486"/>
                </a:lnTo>
                <a:lnTo>
                  <a:pt x="2566" y="486"/>
                </a:lnTo>
                <a:lnTo>
                  <a:pt x="2573" y="478"/>
                </a:lnTo>
                <a:lnTo>
                  <a:pt x="2581" y="478"/>
                </a:lnTo>
                <a:lnTo>
                  <a:pt x="2589" y="478"/>
                </a:lnTo>
                <a:lnTo>
                  <a:pt x="2597" y="471"/>
                </a:lnTo>
                <a:lnTo>
                  <a:pt x="2605" y="471"/>
                </a:lnTo>
                <a:lnTo>
                  <a:pt x="2613" y="471"/>
                </a:lnTo>
                <a:lnTo>
                  <a:pt x="2620" y="463"/>
                </a:lnTo>
                <a:lnTo>
                  <a:pt x="2628" y="463"/>
                </a:lnTo>
                <a:lnTo>
                  <a:pt x="2636" y="455"/>
                </a:lnTo>
                <a:lnTo>
                  <a:pt x="2644" y="455"/>
                </a:lnTo>
                <a:lnTo>
                  <a:pt x="2652" y="455"/>
                </a:lnTo>
                <a:lnTo>
                  <a:pt x="2660" y="447"/>
                </a:lnTo>
                <a:lnTo>
                  <a:pt x="2668" y="447"/>
                </a:lnTo>
                <a:lnTo>
                  <a:pt x="2675" y="447"/>
                </a:lnTo>
                <a:lnTo>
                  <a:pt x="2683" y="439"/>
                </a:lnTo>
                <a:lnTo>
                  <a:pt x="2691" y="439"/>
                </a:lnTo>
                <a:lnTo>
                  <a:pt x="2699" y="431"/>
                </a:lnTo>
                <a:lnTo>
                  <a:pt x="2707" y="431"/>
                </a:lnTo>
                <a:lnTo>
                  <a:pt x="2715" y="431"/>
                </a:lnTo>
                <a:lnTo>
                  <a:pt x="2722" y="423"/>
                </a:lnTo>
                <a:lnTo>
                  <a:pt x="2730" y="423"/>
                </a:lnTo>
                <a:lnTo>
                  <a:pt x="2738" y="423"/>
                </a:lnTo>
                <a:lnTo>
                  <a:pt x="2746" y="416"/>
                </a:lnTo>
                <a:lnTo>
                  <a:pt x="2754" y="416"/>
                </a:lnTo>
                <a:lnTo>
                  <a:pt x="2762" y="408"/>
                </a:lnTo>
                <a:lnTo>
                  <a:pt x="2770" y="408"/>
                </a:lnTo>
                <a:lnTo>
                  <a:pt x="2777" y="408"/>
                </a:lnTo>
                <a:lnTo>
                  <a:pt x="2785" y="400"/>
                </a:lnTo>
                <a:lnTo>
                  <a:pt x="2793" y="400"/>
                </a:lnTo>
                <a:lnTo>
                  <a:pt x="2801" y="392"/>
                </a:lnTo>
                <a:lnTo>
                  <a:pt x="2809" y="392"/>
                </a:lnTo>
                <a:lnTo>
                  <a:pt x="2817" y="392"/>
                </a:lnTo>
                <a:lnTo>
                  <a:pt x="2824" y="384"/>
                </a:lnTo>
                <a:lnTo>
                  <a:pt x="2832" y="384"/>
                </a:lnTo>
                <a:lnTo>
                  <a:pt x="2840" y="376"/>
                </a:lnTo>
                <a:lnTo>
                  <a:pt x="2848" y="376"/>
                </a:lnTo>
                <a:lnTo>
                  <a:pt x="2856" y="376"/>
                </a:lnTo>
                <a:lnTo>
                  <a:pt x="2864" y="369"/>
                </a:lnTo>
                <a:lnTo>
                  <a:pt x="2872" y="369"/>
                </a:lnTo>
                <a:lnTo>
                  <a:pt x="2879" y="369"/>
                </a:lnTo>
                <a:lnTo>
                  <a:pt x="2887" y="361"/>
                </a:lnTo>
                <a:lnTo>
                  <a:pt x="2895" y="361"/>
                </a:lnTo>
                <a:lnTo>
                  <a:pt x="2903" y="353"/>
                </a:lnTo>
                <a:lnTo>
                  <a:pt x="2911" y="353"/>
                </a:lnTo>
                <a:lnTo>
                  <a:pt x="2919" y="353"/>
                </a:lnTo>
                <a:lnTo>
                  <a:pt x="2927" y="345"/>
                </a:lnTo>
                <a:lnTo>
                  <a:pt x="2934" y="345"/>
                </a:lnTo>
                <a:lnTo>
                  <a:pt x="2942" y="337"/>
                </a:lnTo>
                <a:lnTo>
                  <a:pt x="2950" y="337"/>
                </a:lnTo>
                <a:lnTo>
                  <a:pt x="2958" y="337"/>
                </a:lnTo>
                <a:lnTo>
                  <a:pt x="2966" y="329"/>
                </a:lnTo>
                <a:lnTo>
                  <a:pt x="2974" y="329"/>
                </a:lnTo>
                <a:lnTo>
                  <a:pt x="2981" y="321"/>
                </a:lnTo>
                <a:lnTo>
                  <a:pt x="2989" y="321"/>
                </a:lnTo>
                <a:lnTo>
                  <a:pt x="2997" y="321"/>
                </a:lnTo>
                <a:lnTo>
                  <a:pt x="3005" y="314"/>
                </a:lnTo>
                <a:lnTo>
                  <a:pt x="3013" y="314"/>
                </a:lnTo>
                <a:lnTo>
                  <a:pt x="3021" y="306"/>
                </a:lnTo>
                <a:lnTo>
                  <a:pt x="3029" y="306"/>
                </a:lnTo>
                <a:lnTo>
                  <a:pt x="3036" y="298"/>
                </a:lnTo>
                <a:lnTo>
                  <a:pt x="3044" y="298"/>
                </a:lnTo>
                <a:lnTo>
                  <a:pt x="3052" y="298"/>
                </a:lnTo>
                <a:lnTo>
                  <a:pt x="3060" y="290"/>
                </a:lnTo>
                <a:lnTo>
                  <a:pt x="3068" y="290"/>
                </a:lnTo>
                <a:lnTo>
                  <a:pt x="3076" y="282"/>
                </a:lnTo>
                <a:lnTo>
                  <a:pt x="3083" y="282"/>
                </a:lnTo>
                <a:lnTo>
                  <a:pt x="3091" y="282"/>
                </a:lnTo>
                <a:lnTo>
                  <a:pt x="3099" y="274"/>
                </a:lnTo>
                <a:lnTo>
                  <a:pt x="3107" y="274"/>
                </a:lnTo>
                <a:lnTo>
                  <a:pt x="3115" y="267"/>
                </a:lnTo>
                <a:lnTo>
                  <a:pt x="3123" y="267"/>
                </a:lnTo>
                <a:lnTo>
                  <a:pt x="3131" y="267"/>
                </a:lnTo>
                <a:lnTo>
                  <a:pt x="3138" y="259"/>
                </a:lnTo>
                <a:lnTo>
                  <a:pt x="3146" y="259"/>
                </a:lnTo>
                <a:lnTo>
                  <a:pt x="3154" y="251"/>
                </a:lnTo>
                <a:lnTo>
                  <a:pt x="3162" y="251"/>
                </a:lnTo>
                <a:lnTo>
                  <a:pt x="3170" y="243"/>
                </a:lnTo>
                <a:lnTo>
                  <a:pt x="3178" y="243"/>
                </a:lnTo>
                <a:lnTo>
                  <a:pt x="3185" y="243"/>
                </a:lnTo>
                <a:lnTo>
                  <a:pt x="3193" y="235"/>
                </a:lnTo>
                <a:lnTo>
                  <a:pt x="3201" y="235"/>
                </a:lnTo>
                <a:lnTo>
                  <a:pt x="3209" y="227"/>
                </a:lnTo>
                <a:lnTo>
                  <a:pt x="3217" y="227"/>
                </a:lnTo>
                <a:lnTo>
                  <a:pt x="3225" y="227"/>
                </a:lnTo>
                <a:lnTo>
                  <a:pt x="3233" y="219"/>
                </a:lnTo>
                <a:lnTo>
                  <a:pt x="3240" y="219"/>
                </a:lnTo>
                <a:lnTo>
                  <a:pt x="3248" y="212"/>
                </a:lnTo>
                <a:lnTo>
                  <a:pt x="3256" y="212"/>
                </a:lnTo>
                <a:lnTo>
                  <a:pt x="3264" y="204"/>
                </a:lnTo>
                <a:lnTo>
                  <a:pt x="3272" y="204"/>
                </a:lnTo>
                <a:lnTo>
                  <a:pt x="3280" y="204"/>
                </a:lnTo>
                <a:lnTo>
                  <a:pt x="3287" y="196"/>
                </a:lnTo>
                <a:lnTo>
                  <a:pt x="3295" y="196"/>
                </a:lnTo>
                <a:lnTo>
                  <a:pt x="3303" y="188"/>
                </a:lnTo>
                <a:lnTo>
                  <a:pt x="3311" y="188"/>
                </a:lnTo>
                <a:lnTo>
                  <a:pt x="3319" y="180"/>
                </a:lnTo>
                <a:lnTo>
                  <a:pt x="3327" y="180"/>
                </a:lnTo>
                <a:lnTo>
                  <a:pt x="3335" y="180"/>
                </a:lnTo>
                <a:lnTo>
                  <a:pt x="3342" y="172"/>
                </a:lnTo>
                <a:lnTo>
                  <a:pt x="3350" y="172"/>
                </a:lnTo>
                <a:lnTo>
                  <a:pt x="3358" y="165"/>
                </a:lnTo>
                <a:lnTo>
                  <a:pt x="3366" y="165"/>
                </a:lnTo>
                <a:lnTo>
                  <a:pt x="3374" y="157"/>
                </a:lnTo>
                <a:lnTo>
                  <a:pt x="3382" y="157"/>
                </a:lnTo>
                <a:lnTo>
                  <a:pt x="3389" y="157"/>
                </a:lnTo>
                <a:lnTo>
                  <a:pt x="3397" y="149"/>
                </a:lnTo>
                <a:lnTo>
                  <a:pt x="3405" y="149"/>
                </a:lnTo>
                <a:lnTo>
                  <a:pt x="3413" y="141"/>
                </a:lnTo>
                <a:lnTo>
                  <a:pt x="3421" y="141"/>
                </a:lnTo>
                <a:lnTo>
                  <a:pt x="3429" y="133"/>
                </a:lnTo>
                <a:lnTo>
                  <a:pt x="3437" y="133"/>
                </a:lnTo>
                <a:lnTo>
                  <a:pt x="3444" y="133"/>
                </a:lnTo>
                <a:lnTo>
                  <a:pt x="3452" y="125"/>
                </a:lnTo>
                <a:lnTo>
                  <a:pt x="3460" y="125"/>
                </a:lnTo>
                <a:lnTo>
                  <a:pt x="3468" y="117"/>
                </a:lnTo>
                <a:lnTo>
                  <a:pt x="3476" y="117"/>
                </a:lnTo>
                <a:lnTo>
                  <a:pt x="3484" y="110"/>
                </a:lnTo>
                <a:lnTo>
                  <a:pt x="3491" y="110"/>
                </a:lnTo>
                <a:lnTo>
                  <a:pt x="3499" y="110"/>
                </a:lnTo>
                <a:lnTo>
                  <a:pt x="3507" y="102"/>
                </a:lnTo>
                <a:lnTo>
                  <a:pt x="3515" y="102"/>
                </a:lnTo>
                <a:lnTo>
                  <a:pt x="3523" y="94"/>
                </a:lnTo>
                <a:lnTo>
                  <a:pt x="3531" y="94"/>
                </a:lnTo>
                <a:lnTo>
                  <a:pt x="3539" y="86"/>
                </a:lnTo>
                <a:lnTo>
                  <a:pt x="3546" y="86"/>
                </a:lnTo>
                <a:lnTo>
                  <a:pt x="3554" y="78"/>
                </a:lnTo>
                <a:lnTo>
                  <a:pt x="3562" y="78"/>
                </a:lnTo>
                <a:lnTo>
                  <a:pt x="3570" y="78"/>
                </a:lnTo>
                <a:lnTo>
                  <a:pt x="3578" y="70"/>
                </a:lnTo>
                <a:lnTo>
                  <a:pt x="3586" y="70"/>
                </a:lnTo>
                <a:lnTo>
                  <a:pt x="3593" y="63"/>
                </a:lnTo>
                <a:lnTo>
                  <a:pt x="3601" y="63"/>
                </a:lnTo>
                <a:lnTo>
                  <a:pt x="3609" y="55"/>
                </a:lnTo>
                <a:lnTo>
                  <a:pt x="3617" y="55"/>
                </a:lnTo>
                <a:lnTo>
                  <a:pt x="3625" y="47"/>
                </a:lnTo>
                <a:lnTo>
                  <a:pt x="3633" y="47"/>
                </a:lnTo>
                <a:lnTo>
                  <a:pt x="3641" y="47"/>
                </a:lnTo>
                <a:lnTo>
                  <a:pt x="3648" y="39"/>
                </a:lnTo>
                <a:lnTo>
                  <a:pt x="3656" y="39"/>
                </a:lnTo>
                <a:lnTo>
                  <a:pt x="3664" y="31"/>
                </a:lnTo>
                <a:lnTo>
                  <a:pt x="3672" y="31"/>
                </a:lnTo>
                <a:lnTo>
                  <a:pt x="3680" y="23"/>
                </a:lnTo>
                <a:lnTo>
                  <a:pt x="3688" y="23"/>
                </a:lnTo>
                <a:lnTo>
                  <a:pt x="3696" y="15"/>
                </a:lnTo>
                <a:lnTo>
                  <a:pt x="3703" y="8"/>
                </a:lnTo>
                <a:lnTo>
                  <a:pt x="3711" y="8"/>
                </a:lnTo>
                <a:lnTo>
                  <a:pt x="3719" y="8"/>
                </a:lnTo>
                <a:lnTo>
                  <a:pt x="3727" y="0"/>
                </a:lnTo>
                <a:lnTo>
                  <a:pt x="3743" y="0"/>
                </a:lnTo>
              </a:path>
            </a:pathLst>
          </a:custGeom>
          <a:noFill/>
          <a:ln w="3810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68640" name="Rectangle 32"/>
          <p:cNvSpPr>
            <a:spLocks noChangeAspect="1" noChangeArrowheads="1"/>
          </p:cNvSpPr>
          <p:nvPr/>
        </p:nvSpPr>
        <p:spPr bwMode="auto">
          <a:xfrm>
            <a:off x="1808163" y="4857750"/>
            <a:ext cx="406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600" dirty="0">
                <a:solidFill>
                  <a:srgbClr val="000000"/>
                </a:solidFill>
                <a:latin typeface="Times New Roman" panose="02020603050405020304" pitchFamily="18" charset="0"/>
              </a:rPr>
              <a:t>2005</a:t>
            </a:r>
            <a:endParaRPr lang="en-US" altLang="en-US" sz="2800" dirty="0">
              <a:solidFill>
                <a:schemeClr val="bg2"/>
              </a:solidFill>
            </a:endParaRPr>
          </a:p>
        </p:txBody>
      </p:sp>
      <p:sp>
        <p:nvSpPr>
          <p:cNvPr id="68641" name="Rectangle 33"/>
          <p:cNvSpPr>
            <a:spLocks noChangeAspect="1" noChangeArrowheads="1"/>
          </p:cNvSpPr>
          <p:nvPr/>
        </p:nvSpPr>
        <p:spPr bwMode="auto">
          <a:xfrm>
            <a:off x="2873375" y="4857750"/>
            <a:ext cx="406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600" dirty="0">
                <a:solidFill>
                  <a:srgbClr val="000000"/>
                </a:solidFill>
                <a:latin typeface="Times New Roman" panose="02020603050405020304" pitchFamily="18" charset="0"/>
              </a:rPr>
              <a:t>2006</a:t>
            </a:r>
            <a:endParaRPr lang="en-US" altLang="en-US" sz="2800" dirty="0">
              <a:solidFill>
                <a:schemeClr val="bg2"/>
              </a:solidFill>
            </a:endParaRPr>
          </a:p>
        </p:txBody>
      </p:sp>
      <p:sp>
        <p:nvSpPr>
          <p:cNvPr id="68642" name="Rectangle 34"/>
          <p:cNvSpPr>
            <a:spLocks noChangeAspect="1" noChangeArrowheads="1"/>
          </p:cNvSpPr>
          <p:nvPr/>
        </p:nvSpPr>
        <p:spPr bwMode="auto">
          <a:xfrm>
            <a:off x="3938588" y="4857750"/>
            <a:ext cx="406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600" dirty="0">
                <a:solidFill>
                  <a:srgbClr val="000000"/>
                </a:solidFill>
                <a:latin typeface="Times New Roman" panose="02020603050405020304" pitchFamily="18" charset="0"/>
              </a:rPr>
              <a:t>2007</a:t>
            </a:r>
            <a:endParaRPr lang="en-US" altLang="en-US" sz="2800" dirty="0">
              <a:solidFill>
                <a:schemeClr val="bg2"/>
              </a:solidFill>
            </a:endParaRPr>
          </a:p>
        </p:txBody>
      </p:sp>
      <p:sp>
        <p:nvSpPr>
          <p:cNvPr id="68643" name="Rectangle 35"/>
          <p:cNvSpPr>
            <a:spLocks noChangeAspect="1" noChangeArrowheads="1"/>
          </p:cNvSpPr>
          <p:nvPr/>
        </p:nvSpPr>
        <p:spPr bwMode="auto">
          <a:xfrm>
            <a:off x="5014913" y="4857750"/>
            <a:ext cx="406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600" dirty="0">
                <a:solidFill>
                  <a:srgbClr val="000000"/>
                </a:solidFill>
                <a:latin typeface="Times New Roman" panose="02020603050405020304" pitchFamily="18" charset="0"/>
              </a:rPr>
              <a:t>2008</a:t>
            </a:r>
            <a:endParaRPr lang="en-US" altLang="en-US" sz="2800" dirty="0">
              <a:solidFill>
                <a:schemeClr val="bg2"/>
              </a:solidFill>
            </a:endParaRPr>
          </a:p>
        </p:txBody>
      </p:sp>
      <p:sp>
        <p:nvSpPr>
          <p:cNvPr id="68644" name="Rectangle 36"/>
          <p:cNvSpPr>
            <a:spLocks noChangeAspect="1" noChangeArrowheads="1"/>
          </p:cNvSpPr>
          <p:nvPr/>
        </p:nvSpPr>
        <p:spPr bwMode="auto">
          <a:xfrm>
            <a:off x="6080125" y="4857750"/>
            <a:ext cx="406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600" dirty="0">
                <a:solidFill>
                  <a:srgbClr val="000000"/>
                </a:solidFill>
                <a:latin typeface="Times New Roman" panose="02020603050405020304" pitchFamily="18" charset="0"/>
              </a:rPr>
              <a:t>2009</a:t>
            </a:r>
            <a:endParaRPr lang="en-US" altLang="en-US" sz="2800" dirty="0">
              <a:solidFill>
                <a:schemeClr val="bg2"/>
              </a:solidFill>
            </a:endParaRPr>
          </a:p>
        </p:txBody>
      </p:sp>
      <p:sp>
        <p:nvSpPr>
          <p:cNvPr id="68645" name="Rectangle 37"/>
          <p:cNvSpPr>
            <a:spLocks noChangeAspect="1" noChangeArrowheads="1"/>
          </p:cNvSpPr>
          <p:nvPr/>
        </p:nvSpPr>
        <p:spPr bwMode="auto">
          <a:xfrm>
            <a:off x="7154863" y="4857750"/>
            <a:ext cx="406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600" dirty="0">
                <a:solidFill>
                  <a:srgbClr val="000000"/>
                </a:solidFill>
                <a:latin typeface="Times New Roman" panose="02020603050405020304" pitchFamily="18" charset="0"/>
              </a:rPr>
              <a:t>2010</a:t>
            </a:r>
            <a:endParaRPr lang="en-US" altLang="en-US" sz="2800" dirty="0">
              <a:solidFill>
                <a:schemeClr val="bg2"/>
              </a:solidFill>
            </a:endParaRPr>
          </a:p>
        </p:txBody>
      </p:sp>
      <p:sp>
        <p:nvSpPr>
          <p:cNvPr id="68646" name="Rectangle 38"/>
          <p:cNvSpPr>
            <a:spLocks noChangeAspect="1" noChangeArrowheads="1"/>
          </p:cNvSpPr>
          <p:nvPr/>
        </p:nvSpPr>
        <p:spPr bwMode="auto">
          <a:xfrm>
            <a:off x="3802063" y="5222875"/>
            <a:ext cx="1066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600" b="1" dirty="0">
                <a:solidFill>
                  <a:srgbClr val="000000"/>
                </a:solidFill>
                <a:latin typeface="Times New Roman" panose="02020603050405020304" pitchFamily="18" charset="0"/>
              </a:rPr>
              <a:t>Time (Year)</a:t>
            </a:r>
            <a:endParaRPr lang="en-US" altLang="en-US" sz="2800" b="1" dirty="0">
              <a:solidFill>
                <a:schemeClr val="bg2"/>
              </a:solidFill>
            </a:endParaRPr>
          </a:p>
        </p:txBody>
      </p:sp>
      <p:sp>
        <p:nvSpPr>
          <p:cNvPr id="68647" name="Rectangle 39"/>
          <p:cNvSpPr>
            <a:spLocks noChangeArrowheads="1"/>
          </p:cNvSpPr>
          <p:nvPr/>
        </p:nvSpPr>
        <p:spPr bwMode="auto">
          <a:xfrm>
            <a:off x="1198563" y="2190750"/>
            <a:ext cx="9255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b="1" dirty="0">
                <a:solidFill>
                  <a:srgbClr val="000000"/>
                </a:solidFill>
                <a:latin typeface="Times New Roman" panose="02020603050405020304" pitchFamily="18" charset="0"/>
              </a:rPr>
              <a:t>Insurgents</a:t>
            </a:r>
          </a:p>
        </p:txBody>
      </p:sp>
      <p:grpSp>
        <p:nvGrpSpPr>
          <p:cNvPr id="478248" name="Group 40"/>
          <p:cNvGrpSpPr>
            <a:grpSpLocks/>
          </p:cNvGrpSpPr>
          <p:nvPr/>
        </p:nvGrpSpPr>
        <p:grpSpPr bwMode="auto">
          <a:xfrm>
            <a:off x="817563" y="3413125"/>
            <a:ext cx="6473825" cy="2668588"/>
            <a:chOff x="672" y="1738"/>
            <a:chExt cx="4078" cy="1681"/>
          </a:xfrm>
        </p:grpSpPr>
        <p:grpSp>
          <p:nvGrpSpPr>
            <p:cNvPr id="68660" name="Group 41"/>
            <p:cNvGrpSpPr>
              <a:grpSpLocks/>
            </p:cNvGrpSpPr>
            <p:nvPr/>
          </p:nvGrpSpPr>
          <p:grpSpPr bwMode="auto">
            <a:xfrm>
              <a:off x="1381" y="1738"/>
              <a:ext cx="3369" cy="626"/>
              <a:chOff x="1404" y="1630"/>
              <a:chExt cx="3369" cy="626"/>
            </a:xfrm>
          </p:grpSpPr>
          <p:sp>
            <p:nvSpPr>
              <p:cNvPr id="68662" name="Freeform 42"/>
              <p:cNvSpPr>
                <a:spLocks noChangeAspect="1"/>
              </p:cNvSpPr>
              <p:nvPr/>
            </p:nvSpPr>
            <p:spPr bwMode="auto">
              <a:xfrm>
                <a:off x="1404" y="1630"/>
                <a:ext cx="3369" cy="514"/>
              </a:xfrm>
              <a:custGeom>
                <a:avLst/>
                <a:gdLst>
                  <a:gd name="T0" fmla="*/ 20 w 3743"/>
                  <a:gd name="T1" fmla="*/ 100 h 572"/>
                  <a:gd name="T2" fmla="*/ 41 w 3743"/>
                  <a:gd name="T3" fmla="*/ 102 h 572"/>
                  <a:gd name="T4" fmla="*/ 62 w 3743"/>
                  <a:gd name="T5" fmla="*/ 107 h 572"/>
                  <a:gd name="T6" fmla="*/ 85 w 3743"/>
                  <a:gd name="T7" fmla="*/ 111 h 572"/>
                  <a:gd name="T8" fmla="*/ 107 w 3743"/>
                  <a:gd name="T9" fmla="*/ 116 h 572"/>
                  <a:gd name="T10" fmla="*/ 128 w 3743"/>
                  <a:gd name="T11" fmla="*/ 119 h 572"/>
                  <a:gd name="T12" fmla="*/ 150 w 3743"/>
                  <a:gd name="T13" fmla="*/ 124 h 572"/>
                  <a:gd name="T14" fmla="*/ 174 w 3743"/>
                  <a:gd name="T15" fmla="*/ 126 h 572"/>
                  <a:gd name="T16" fmla="*/ 194 w 3743"/>
                  <a:gd name="T17" fmla="*/ 129 h 572"/>
                  <a:gd name="T18" fmla="*/ 215 w 3743"/>
                  <a:gd name="T19" fmla="*/ 129 h 572"/>
                  <a:gd name="T20" fmla="*/ 239 w 3743"/>
                  <a:gd name="T21" fmla="*/ 132 h 572"/>
                  <a:gd name="T22" fmla="*/ 260 w 3743"/>
                  <a:gd name="T23" fmla="*/ 132 h 572"/>
                  <a:gd name="T24" fmla="*/ 281 w 3743"/>
                  <a:gd name="T25" fmla="*/ 142 h 572"/>
                  <a:gd name="T26" fmla="*/ 304 w 3743"/>
                  <a:gd name="T27" fmla="*/ 154 h 572"/>
                  <a:gd name="T28" fmla="*/ 325 w 3743"/>
                  <a:gd name="T29" fmla="*/ 161 h 572"/>
                  <a:gd name="T30" fmla="*/ 347 w 3743"/>
                  <a:gd name="T31" fmla="*/ 171 h 572"/>
                  <a:gd name="T32" fmla="*/ 369 w 3743"/>
                  <a:gd name="T33" fmla="*/ 175 h 572"/>
                  <a:gd name="T34" fmla="*/ 391 w 3743"/>
                  <a:gd name="T35" fmla="*/ 180 h 572"/>
                  <a:gd name="T36" fmla="*/ 412 w 3743"/>
                  <a:gd name="T37" fmla="*/ 186 h 572"/>
                  <a:gd name="T38" fmla="*/ 434 w 3743"/>
                  <a:gd name="T39" fmla="*/ 191 h 572"/>
                  <a:gd name="T40" fmla="*/ 457 w 3743"/>
                  <a:gd name="T41" fmla="*/ 194 h 572"/>
                  <a:gd name="T42" fmla="*/ 479 w 3743"/>
                  <a:gd name="T43" fmla="*/ 194 h 572"/>
                  <a:gd name="T44" fmla="*/ 501 w 3743"/>
                  <a:gd name="T45" fmla="*/ 196 h 572"/>
                  <a:gd name="T46" fmla="*/ 523 w 3743"/>
                  <a:gd name="T47" fmla="*/ 196 h 572"/>
                  <a:gd name="T48" fmla="*/ 545 w 3743"/>
                  <a:gd name="T49" fmla="*/ 196 h 572"/>
                  <a:gd name="T50" fmla="*/ 567 w 3743"/>
                  <a:gd name="T51" fmla="*/ 196 h 572"/>
                  <a:gd name="T52" fmla="*/ 588 w 3743"/>
                  <a:gd name="T53" fmla="*/ 194 h 572"/>
                  <a:gd name="T54" fmla="*/ 610 w 3743"/>
                  <a:gd name="T55" fmla="*/ 194 h 572"/>
                  <a:gd name="T56" fmla="*/ 632 w 3743"/>
                  <a:gd name="T57" fmla="*/ 191 h 572"/>
                  <a:gd name="T58" fmla="*/ 653 w 3743"/>
                  <a:gd name="T59" fmla="*/ 189 h 572"/>
                  <a:gd name="T60" fmla="*/ 677 w 3743"/>
                  <a:gd name="T61" fmla="*/ 186 h 572"/>
                  <a:gd name="T62" fmla="*/ 698 w 3743"/>
                  <a:gd name="T63" fmla="*/ 182 h 572"/>
                  <a:gd name="T64" fmla="*/ 719 w 3743"/>
                  <a:gd name="T65" fmla="*/ 180 h 572"/>
                  <a:gd name="T66" fmla="*/ 742 w 3743"/>
                  <a:gd name="T67" fmla="*/ 175 h 572"/>
                  <a:gd name="T68" fmla="*/ 764 w 3743"/>
                  <a:gd name="T69" fmla="*/ 172 h 572"/>
                  <a:gd name="T70" fmla="*/ 785 w 3743"/>
                  <a:gd name="T71" fmla="*/ 167 h 572"/>
                  <a:gd name="T72" fmla="*/ 806 w 3743"/>
                  <a:gd name="T73" fmla="*/ 161 h 572"/>
                  <a:gd name="T74" fmla="*/ 830 w 3743"/>
                  <a:gd name="T75" fmla="*/ 156 h 572"/>
                  <a:gd name="T76" fmla="*/ 851 w 3743"/>
                  <a:gd name="T77" fmla="*/ 151 h 572"/>
                  <a:gd name="T78" fmla="*/ 873 w 3743"/>
                  <a:gd name="T79" fmla="*/ 145 h 572"/>
                  <a:gd name="T80" fmla="*/ 896 w 3743"/>
                  <a:gd name="T81" fmla="*/ 140 h 572"/>
                  <a:gd name="T82" fmla="*/ 917 w 3743"/>
                  <a:gd name="T83" fmla="*/ 132 h 572"/>
                  <a:gd name="T84" fmla="*/ 939 w 3743"/>
                  <a:gd name="T85" fmla="*/ 126 h 572"/>
                  <a:gd name="T86" fmla="*/ 960 w 3743"/>
                  <a:gd name="T87" fmla="*/ 121 h 572"/>
                  <a:gd name="T88" fmla="*/ 984 w 3743"/>
                  <a:gd name="T89" fmla="*/ 112 h 572"/>
                  <a:gd name="T90" fmla="*/ 1004 w 3743"/>
                  <a:gd name="T91" fmla="*/ 107 h 572"/>
                  <a:gd name="T92" fmla="*/ 1026 w 3743"/>
                  <a:gd name="T93" fmla="*/ 100 h 572"/>
                  <a:gd name="T94" fmla="*/ 1049 w 3743"/>
                  <a:gd name="T95" fmla="*/ 91 h 572"/>
                  <a:gd name="T96" fmla="*/ 1070 w 3743"/>
                  <a:gd name="T97" fmla="*/ 86 h 572"/>
                  <a:gd name="T98" fmla="*/ 1093 w 3743"/>
                  <a:gd name="T99" fmla="*/ 77 h 572"/>
                  <a:gd name="T100" fmla="*/ 1114 w 3743"/>
                  <a:gd name="T101" fmla="*/ 69 h 572"/>
                  <a:gd name="T102" fmla="*/ 1136 w 3743"/>
                  <a:gd name="T103" fmla="*/ 61 h 572"/>
                  <a:gd name="T104" fmla="*/ 1158 w 3743"/>
                  <a:gd name="T105" fmla="*/ 54 h 572"/>
                  <a:gd name="T106" fmla="*/ 1180 w 3743"/>
                  <a:gd name="T107" fmla="*/ 46 h 572"/>
                  <a:gd name="T108" fmla="*/ 1202 w 3743"/>
                  <a:gd name="T109" fmla="*/ 38 h 572"/>
                  <a:gd name="T110" fmla="*/ 1224 w 3743"/>
                  <a:gd name="T111" fmla="*/ 29 h 572"/>
                  <a:gd name="T112" fmla="*/ 1245 w 3743"/>
                  <a:gd name="T113" fmla="*/ 21 h 572"/>
                  <a:gd name="T114" fmla="*/ 1268 w 3743"/>
                  <a:gd name="T115" fmla="*/ 13 h 572"/>
                  <a:gd name="T116" fmla="*/ 1291 w 3743"/>
                  <a:gd name="T117" fmla="*/ 4 h 57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743" h="572">
                    <a:moveTo>
                      <a:pt x="0" y="274"/>
                    </a:moveTo>
                    <a:lnTo>
                      <a:pt x="7" y="282"/>
                    </a:lnTo>
                    <a:lnTo>
                      <a:pt x="15" y="282"/>
                    </a:lnTo>
                    <a:lnTo>
                      <a:pt x="23" y="282"/>
                    </a:lnTo>
                    <a:lnTo>
                      <a:pt x="31" y="282"/>
                    </a:lnTo>
                    <a:lnTo>
                      <a:pt x="39" y="282"/>
                    </a:lnTo>
                    <a:lnTo>
                      <a:pt x="47" y="282"/>
                    </a:lnTo>
                    <a:lnTo>
                      <a:pt x="55" y="290"/>
                    </a:lnTo>
                    <a:lnTo>
                      <a:pt x="62" y="290"/>
                    </a:lnTo>
                    <a:lnTo>
                      <a:pt x="70" y="290"/>
                    </a:lnTo>
                    <a:lnTo>
                      <a:pt x="78" y="290"/>
                    </a:lnTo>
                    <a:lnTo>
                      <a:pt x="86" y="290"/>
                    </a:lnTo>
                    <a:lnTo>
                      <a:pt x="94" y="298"/>
                    </a:lnTo>
                    <a:lnTo>
                      <a:pt x="102" y="298"/>
                    </a:lnTo>
                    <a:lnTo>
                      <a:pt x="109" y="298"/>
                    </a:lnTo>
                    <a:lnTo>
                      <a:pt x="117" y="298"/>
                    </a:lnTo>
                    <a:lnTo>
                      <a:pt x="125" y="298"/>
                    </a:lnTo>
                    <a:lnTo>
                      <a:pt x="133" y="306"/>
                    </a:lnTo>
                    <a:lnTo>
                      <a:pt x="141" y="306"/>
                    </a:lnTo>
                    <a:lnTo>
                      <a:pt x="149" y="306"/>
                    </a:lnTo>
                    <a:lnTo>
                      <a:pt x="157" y="306"/>
                    </a:lnTo>
                    <a:lnTo>
                      <a:pt x="164" y="306"/>
                    </a:lnTo>
                    <a:lnTo>
                      <a:pt x="172" y="313"/>
                    </a:lnTo>
                    <a:lnTo>
                      <a:pt x="180" y="313"/>
                    </a:lnTo>
                    <a:lnTo>
                      <a:pt x="188" y="313"/>
                    </a:lnTo>
                    <a:lnTo>
                      <a:pt x="196" y="313"/>
                    </a:lnTo>
                    <a:lnTo>
                      <a:pt x="204" y="313"/>
                    </a:lnTo>
                    <a:lnTo>
                      <a:pt x="211" y="321"/>
                    </a:lnTo>
                    <a:lnTo>
                      <a:pt x="219" y="321"/>
                    </a:lnTo>
                    <a:lnTo>
                      <a:pt x="227" y="321"/>
                    </a:lnTo>
                    <a:lnTo>
                      <a:pt x="235" y="321"/>
                    </a:lnTo>
                    <a:lnTo>
                      <a:pt x="243" y="321"/>
                    </a:lnTo>
                    <a:lnTo>
                      <a:pt x="251" y="321"/>
                    </a:lnTo>
                    <a:lnTo>
                      <a:pt x="259" y="329"/>
                    </a:lnTo>
                    <a:lnTo>
                      <a:pt x="266" y="329"/>
                    </a:lnTo>
                    <a:lnTo>
                      <a:pt x="274" y="329"/>
                    </a:lnTo>
                    <a:lnTo>
                      <a:pt x="282" y="329"/>
                    </a:lnTo>
                    <a:lnTo>
                      <a:pt x="290" y="329"/>
                    </a:lnTo>
                    <a:lnTo>
                      <a:pt x="298" y="337"/>
                    </a:lnTo>
                    <a:lnTo>
                      <a:pt x="306" y="337"/>
                    </a:lnTo>
                    <a:lnTo>
                      <a:pt x="313" y="337"/>
                    </a:lnTo>
                    <a:lnTo>
                      <a:pt x="321" y="337"/>
                    </a:lnTo>
                    <a:lnTo>
                      <a:pt x="329" y="337"/>
                    </a:lnTo>
                    <a:lnTo>
                      <a:pt x="337" y="345"/>
                    </a:lnTo>
                    <a:lnTo>
                      <a:pt x="345" y="345"/>
                    </a:lnTo>
                    <a:lnTo>
                      <a:pt x="353" y="345"/>
                    </a:lnTo>
                    <a:lnTo>
                      <a:pt x="361" y="345"/>
                    </a:lnTo>
                    <a:lnTo>
                      <a:pt x="368" y="345"/>
                    </a:lnTo>
                    <a:lnTo>
                      <a:pt x="376" y="353"/>
                    </a:lnTo>
                    <a:lnTo>
                      <a:pt x="384" y="353"/>
                    </a:lnTo>
                    <a:lnTo>
                      <a:pt x="392" y="353"/>
                    </a:lnTo>
                    <a:lnTo>
                      <a:pt x="400" y="353"/>
                    </a:lnTo>
                    <a:lnTo>
                      <a:pt x="408" y="353"/>
                    </a:lnTo>
                    <a:lnTo>
                      <a:pt x="415" y="353"/>
                    </a:lnTo>
                    <a:lnTo>
                      <a:pt x="423" y="361"/>
                    </a:lnTo>
                    <a:lnTo>
                      <a:pt x="431" y="361"/>
                    </a:lnTo>
                    <a:lnTo>
                      <a:pt x="439" y="361"/>
                    </a:lnTo>
                    <a:lnTo>
                      <a:pt x="447" y="361"/>
                    </a:lnTo>
                    <a:lnTo>
                      <a:pt x="455" y="361"/>
                    </a:lnTo>
                    <a:lnTo>
                      <a:pt x="463" y="361"/>
                    </a:lnTo>
                    <a:lnTo>
                      <a:pt x="470" y="361"/>
                    </a:lnTo>
                    <a:lnTo>
                      <a:pt x="478" y="368"/>
                    </a:lnTo>
                    <a:lnTo>
                      <a:pt x="486" y="368"/>
                    </a:lnTo>
                    <a:lnTo>
                      <a:pt x="494" y="368"/>
                    </a:lnTo>
                    <a:lnTo>
                      <a:pt x="502" y="368"/>
                    </a:lnTo>
                    <a:lnTo>
                      <a:pt x="510" y="368"/>
                    </a:lnTo>
                    <a:lnTo>
                      <a:pt x="517" y="368"/>
                    </a:lnTo>
                    <a:lnTo>
                      <a:pt x="525" y="368"/>
                    </a:lnTo>
                    <a:lnTo>
                      <a:pt x="533" y="368"/>
                    </a:lnTo>
                    <a:lnTo>
                      <a:pt x="541" y="376"/>
                    </a:lnTo>
                    <a:lnTo>
                      <a:pt x="549" y="376"/>
                    </a:lnTo>
                    <a:lnTo>
                      <a:pt x="557" y="376"/>
                    </a:lnTo>
                    <a:lnTo>
                      <a:pt x="565" y="376"/>
                    </a:lnTo>
                    <a:lnTo>
                      <a:pt x="572" y="376"/>
                    </a:lnTo>
                    <a:lnTo>
                      <a:pt x="580" y="376"/>
                    </a:lnTo>
                    <a:lnTo>
                      <a:pt x="588" y="376"/>
                    </a:lnTo>
                    <a:lnTo>
                      <a:pt x="596" y="376"/>
                    </a:lnTo>
                    <a:lnTo>
                      <a:pt x="604" y="376"/>
                    </a:lnTo>
                    <a:lnTo>
                      <a:pt x="612" y="376"/>
                    </a:lnTo>
                    <a:lnTo>
                      <a:pt x="620" y="376"/>
                    </a:lnTo>
                    <a:lnTo>
                      <a:pt x="627" y="376"/>
                    </a:lnTo>
                    <a:lnTo>
                      <a:pt x="635" y="376"/>
                    </a:lnTo>
                    <a:lnTo>
                      <a:pt x="643" y="384"/>
                    </a:lnTo>
                    <a:lnTo>
                      <a:pt x="651" y="384"/>
                    </a:lnTo>
                    <a:lnTo>
                      <a:pt x="659" y="384"/>
                    </a:lnTo>
                    <a:lnTo>
                      <a:pt x="667" y="384"/>
                    </a:lnTo>
                    <a:lnTo>
                      <a:pt x="674" y="384"/>
                    </a:lnTo>
                    <a:lnTo>
                      <a:pt x="682" y="384"/>
                    </a:lnTo>
                    <a:lnTo>
                      <a:pt x="690" y="384"/>
                    </a:lnTo>
                    <a:lnTo>
                      <a:pt x="698" y="384"/>
                    </a:lnTo>
                    <a:lnTo>
                      <a:pt x="706" y="384"/>
                    </a:lnTo>
                    <a:lnTo>
                      <a:pt x="714" y="384"/>
                    </a:lnTo>
                    <a:lnTo>
                      <a:pt x="722" y="384"/>
                    </a:lnTo>
                    <a:lnTo>
                      <a:pt x="729" y="384"/>
                    </a:lnTo>
                    <a:lnTo>
                      <a:pt x="737" y="384"/>
                    </a:lnTo>
                    <a:lnTo>
                      <a:pt x="745" y="384"/>
                    </a:lnTo>
                    <a:lnTo>
                      <a:pt x="753" y="384"/>
                    </a:lnTo>
                    <a:lnTo>
                      <a:pt x="761" y="392"/>
                    </a:lnTo>
                    <a:lnTo>
                      <a:pt x="769" y="392"/>
                    </a:lnTo>
                    <a:lnTo>
                      <a:pt x="776" y="400"/>
                    </a:lnTo>
                    <a:lnTo>
                      <a:pt x="784" y="408"/>
                    </a:lnTo>
                    <a:lnTo>
                      <a:pt x="792" y="408"/>
                    </a:lnTo>
                    <a:lnTo>
                      <a:pt x="800" y="415"/>
                    </a:lnTo>
                    <a:lnTo>
                      <a:pt x="808" y="415"/>
                    </a:lnTo>
                    <a:lnTo>
                      <a:pt x="816" y="423"/>
                    </a:lnTo>
                    <a:lnTo>
                      <a:pt x="824" y="423"/>
                    </a:lnTo>
                    <a:lnTo>
                      <a:pt x="831" y="431"/>
                    </a:lnTo>
                    <a:lnTo>
                      <a:pt x="839" y="431"/>
                    </a:lnTo>
                    <a:lnTo>
                      <a:pt x="847" y="431"/>
                    </a:lnTo>
                    <a:lnTo>
                      <a:pt x="855" y="439"/>
                    </a:lnTo>
                    <a:lnTo>
                      <a:pt x="863" y="439"/>
                    </a:lnTo>
                    <a:lnTo>
                      <a:pt x="871" y="447"/>
                    </a:lnTo>
                    <a:lnTo>
                      <a:pt x="878" y="447"/>
                    </a:lnTo>
                    <a:lnTo>
                      <a:pt x="886" y="455"/>
                    </a:lnTo>
                    <a:lnTo>
                      <a:pt x="894" y="455"/>
                    </a:lnTo>
                    <a:lnTo>
                      <a:pt x="902" y="455"/>
                    </a:lnTo>
                    <a:lnTo>
                      <a:pt x="910" y="463"/>
                    </a:lnTo>
                    <a:lnTo>
                      <a:pt x="918" y="463"/>
                    </a:lnTo>
                    <a:lnTo>
                      <a:pt x="926" y="470"/>
                    </a:lnTo>
                    <a:lnTo>
                      <a:pt x="933" y="470"/>
                    </a:lnTo>
                    <a:lnTo>
                      <a:pt x="941" y="470"/>
                    </a:lnTo>
                    <a:lnTo>
                      <a:pt x="949" y="478"/>
                    </a:lnTo>
                    <a:lnTo>
                      <a:pt x="957" y="478"/>
                    </a:lnTo>
                    <a:lnTo>
                      <a:pt x="965" y="486"/>
                    </a:lnTo>
                    <a:lnTo>
                      <a:pt x="973" y="486"/>
                    </a:lnTo>
                    <a:lnTo>
                      <a:pt x="980" y="486"/>
                    </a:lnTo>
                    <a:lnTo>
                      <a:pt x="988" y="494"/>
                    </a:lnTo>
                    <a:lnTo>
                      <a:pt x="996" y="494"/>
                    </a:lnTo>
                    <a:lnTo>
                      <a:pt x="1004" y="494"/>
                    </a:lnTo>
                    <a:lnTo>
                      <a:pt x="1012" y="494"/>
                    </a:lnTo>
                    <a:lnTo>
                      <a:pt x="1020" y="502"/>
                    </a:lnTo>
                    <a:lnTo>
                      <a:pt x="1028" y="502"/>
                    </a:lnTo>
                    <a:lnTo>
                      <a:pt x="1035" y="502"/>
                    </a:lnTo>
                    <a:lnTo>
                      <a:pt x="1043" y="510"/>
                    </a:lnTo>
                    <a:lnTo>
                      <a:pt x="1051" y="510"/>
                    </a:lnTo>
                    <a:lnTo>
                      <a:pt x="1059" y="510"/>
                    </a:lnTo>
                    <a:lnTo>
                      <a:pt x="1067" y="518"/>
                    </a:lnTo>
                    <a:lnTo>
                      <a:pt x="1075" y="518"/>
                    </a:lnTo>
                    <a:lnTo>
                      <a:pt x="1082" y="518"/>
                    </a:lnTo>
                    <a:lnTo>
                      <a:pt x="1090" y="518"/>
                    </a:lnTo>
                    <a:lnTo>
                      <a:pt x="1098" y="525"/>
                    </a:lnTo>
                    <a:lnTo>
                      <a:pt x="1106" y="525"/>
                    </a:lnTo>
                    <a:lnTo>
                      <a:pt x="1114" y="525"/>
                    </a:lnTo>
                    <a:lnTo>
                      <a:pt x="1122" y="525"/>
                    </a:lnTo>
                    <a:lnTo>
                      <a:pt x="1130" y="533"/>
                    </a:lnTo>
                    <a:lnTo>
                      <a:pt x="1137" y="533"/>
                    </a:lnTo>
                    <a:lnTo>
                      <a:pt x="1145" y="533"/>
                    </a:lnTo>
                    <a:lnTo>
                      <a:pt x="1153" y="533"/>
                    </a:lnTo>
                    <a:lnTo>
                      <a:pt x="1161" y="533"/>
                    </a:lnTo>
                    <a:lnTo>
                      <a:pt x="1169" y="541"/>
                    </a:lnTo>
                    <a:lnTo>
                      <a:pt x="1177" y="541"/>
                    </a:lnTo>
                    <a:lnTo>
                      <a:pt x="1184" y="541"/>
                    </a:lnTo>
                    <a:lnTo>
                      <a:pt x="1192" y="541"/>
                    </a:lnTo>
                    <a:lnTo>
                      <a:pt x="1200" y="541"/>
                    </a:lnTo>
                    <a:lnTo>
                      <a:pt x="1208" y="549"/>
                    </a:lnTo>
                    <a:lnTo>
                      <a:pt x="1216" y="549"/>
                    </a:lnTo>
                    <a:lnTo>
                      <a:pt x="1224" y="549"/>
                    </a:lnTo>
                    <a:lnTo>
                      <a:pt x="1232" y="549"/>
                    </a:lnTo>
                    <a:lnTo>
                      <a:pt x="1239" y="549"/>
                    </a:lnTo>
                    <a:lnTo>
                      <a:pt x="1247" y="557"/>
                    </a:lnTo>
                    <a:lnTo>
                      <a:pt x="1255" y="557"/>
                    </a:lnTo>
                    <a:lnTo>
                      <a:pt x="1263" y="557"/>
                    </a:lnTo>
                    <a:lnTo>
                      <a:pt x="1271" y="557"/>
                    </a:lnTo>
                    <a:lnTo>
                      <a:pt x="1279" y="557"/>
                    </a:lnTo>
                    <a:lnTo>
                      <a:pt x="1286" y="557"/>
                    </a:lnTo>
                    <a:lnTo>
                      <a:pt x="1294" y="557"/>
                    </a:lnTo>
                    <a:lnTo>
                      <a:pt x="1302" y="557"/>
                    </a:lnTo>
                    <a:lnTo>
                      <a:pt x="1310" y="565"/>
                    </a:lnTo>
                    <a:lnTo>
                      <a:pt x="1318" y="565"/>
                    </a:lnTo>
                    <a:lnTo>
                      <a:pt x="1326" y="565"/>
                    </a:lnTo>
                    <a:lnTo>
                      <a:pt x="1334" y="565"/>
                    </a:lnTo>
                    <a:lnTo>
                      <a:pt x="1341" y="565"/>
                    </a:lnTo>
                    <a:lnTo>
                      <a:pt x="1349" y="565"/>
                    </a:lnTo>
                    <a:lnTo>
                      <a:pt x="1357" y="565"/>
                    </a:lnTo>
                    <a:lnTo>
                      <a:pt x="1365" y="565"/>
                    </a:lnTo>
                    <a:lnTo>
                      <a:pt x="1373" y="565"/>
                    </a:lnTo>
                    <a:lnTo>
                      <a:pt x="1381" y="565"/>
                    </a:lnTo>
                    <a:lnTo>
                      <a:pt x="1389" y="565"/>
                    </a:lnTo>
                    <a:lnTo>
                      <a:pt x="1396" y="572"/>
                    </a:lnTo>
                    <a:lnTo>
                      <a:pt x="1404" y="572"/>
                    </a:lnTo>
                    <a:lnTo>
                      <a:pt x="1412" y="572"/>
                    </a:lnTo>
                    <a:lnTo>
                      <a:pt x="1420" y="572"/>
                    </a:lnTo>
                    <a:lnTo>
                      <a:pt x="1428" y="572"/>
                    </a:lnTo>
                    <a:lnTo>
                      <a:pt x="1436" y="572"/>
                    </a:lnTo>
                    <a:lnTo>
                      <a:pt x="1443" y="572"/>
                    </a:lnTo>
                    <a:lnTo>
                      <a:pt x="1451" y="572"/>
                    </a:lnTo>
                    <a:lnTo>
                      <a:pt x="1459" y="572"/>
                    </a:lnTo>
                    <a:lnTo>
                      <a:pt x="1467" y="572"/>
                    </a:lnTo>
                    <a:lnTo>
                      <a:pt x="1475" y="572"/>
                    </a:lnTo>
                    <a:lnTo>
                      <a:pt x="1483" y="572"/>
                    </a:lnTo>
                    <a:lnTo>
                      <a:pt x="1491" y="572"/>
                    </a:lnTo>
                    <a:lnTo>
                      <a:pt x="1498" y="572"/>
                    </a:lnTo>
                    <a:lnTo>
                      <a:pt x="1506" y="572"/>
                    </a:lnTo>
                    <a:lnTo>
                      <a:pt x="1514" y="572"/>
                    </a:lnTo>
                    <a:lnTo>
                      <a:pt x="1522" y="572"/>
                    </a:lnTo>
                    <a:lnTo>
                      <a:pt x="1530" y="572"/>
                    </a:lnTo>
                    <a:lnTo>
                      <a:pt x="1538" y="572"/>
                    </a:lnTo>
                    <a:lnTo>
                      <a:pt x="1545" y="572"/>
                    </a:lnTo>
                    <a:lnTo>
                      <a:pt x="1553" y="572"/>
                    </a:lnTo>
                    <a:lnTo>
                      <a:pt x="1561" y="572"/>
                    </a:lnTo>
                    <a:lnTo>
                      <a:pt x="1569" y="572"/>
                    </a:lnTo>
                    <a:lnTo>
                      <a:pt x="1577" y="572"/>
                    </a:lnTo>
                    <a:lnTo>
                      <a:pt x="1585" y="572"/>
                    </a:lnTo>
                    <a:lnTo>
                      <a:pt x="1593" y="572"/>
                    </a:lnTo>
                    <a:lnTo>
                      <a:pt x="1600" y="572"/>
                    </a:lnTo>
                    <a:lnTo>
                      <a:pt x="1608" y="572"/>
                    </a:lnTo>
                    <a:lnTo>
                      <a:pt x="1616" y="572"/>
                    </a:lnTo>
                    <a:lnTo>
                      <a:pt x="1624" y="572"/>
                    </a:lnTo>
                    <a:lnTo>
                      <a:pt x="1632" y="572"/>
                    </a:lnTo>
                    <a:lnTo>
                      <a:pt x="1640" y="572"/>
                    </a:lnTo>
                    <a:lnTo>
                      <a:pt x="1647" y="572"/>
                    </a:lnTo>
                    <a:lnTo>
                      <a:pt x="1655" y="572"/>
                    </a:lnTo>
                    <a:lnTo>
                      <a:pt x="1663" y="572"/>
                    </a:lnTo>
                    <a:lnTo>
                      <a:pt x="1671" y="572"/>
                    </a:lnTo>
                    <a:lnTo>
                      <a:pt x="1679" y="572"/>
                    </a:lnTo>
                    <a:lnTo>
                      <a:pt x="1687" y="565"/>
                    </a:lnTo>
                    <a:lnTo>
                      <a:pt x="1695" y="565"/>
                    </a:lnTo>
                    <a:lnTo>
                      <a:pt x="1702" y="565"/>
                    </a:lnTo>
                    <a:lnTo>
                      <a:pt x="1710" y="565"/>
                    </a:lnTo>
                    <a:lnTo>
                      <a:pt x="1718" y="565"/>
                    </a:lnTo>
                    <a:lnTo>
                      <a:pt x="1726" y="565"/>
                    </a:lnTo>
                    <a:lnTo>
                      <a:pt x="1734" y="565"/>
                    </a:lnTo>
                    <a:lnTo>
                      <a:pt x="1742" y="565"/>
                    </a:lnTo>
                    <a:lnTo>
                      <a:pt x="1749" y="565"/>
                    </a:lnTo>
                    <a:lnTo>
                      <a:pt x="1757" y="565"/>
                    </a:lnTo>
                    <a:lnTo>
                      <a:pt x="1765" y="565"/>
                    </a:lnTo>
                    <a:lnTo>
                      <a:pt x="1773" y="565"/>
                    </a:lnTo>
                    <a:lnTo>
                      <a:pt x="1781" y="565"/>
                    </a:lnTo>
                    <a:lnTo>
                      <a:pt x="1789" y="557"/>
                    </a:lnTo>
                    <a:lnTo>
                      <a:pt x="1797" y="557"/>
                    </a:lnTo>
                    <a:lnTo>
                      <a:pt x="1804" y="557"/>
                    </a:lnTo>
                    <a:lnTo>
                      <a:pt x="1812" y="557"/>
                    </a:lnTo>
                    <a:lnTo>
                      <a:pt x="1820" y="557"/>
                    </a:lnTo>
                    <a:lnTo>
                      <a:pt x="1828" y="557"/>
                    </a:lnTo>
                    <a:lnTo>
                      <a:pt x="1836" y="557"/>
                    </a:lnTo>
                    <a:lnTo>
                      <a:pt x="1844" y="557"/>
                    </a:lnTo>
                    <a:lnTo>
                      <a:pt x="1851" y="557"/>
                    </a:lnTo>
                    <a:lnTo>
                      <a:pt x="1859" y="549"/>
                    </a:lnTo>
                    <a:lnTo>
                      <a:pt x="1867" y="549"/>
                    </a:lnTo>
                    <a:lnTo>
                      <a:pt x="1875" y="549"/>
                    </a:lnTo>
                    <a:lnTo>
                      <a:pt x="1883" y="549"/>
                    </a:lnTo>
                    <a:lnTo>
                      <a:pt x="1891" y="549"/>
                    </a:lnTo>
                    <a:lnTo>
                      <a:pt x="1899" y="549"/>
                    </a:lnTo>
                    <a:lnTo>
                      <a:pt x="1906" y="549"/>
                    </a:lnTo>
                    <a:lnTo>
                      <a:pt x="1914" y="549"/>
                    </a:lnTo>
                    <a:lnTo>
                      <a:pt x="1922" y="541"/>
                    </a:lnTo>
                    <a:lnTo>
                      <a:pt x="1930" y="541"/>
                    </a:lnTo>
                    <a:lnTo>
                      <a:pt x="1938" y="541"/>
                    </a:lnTo>
                    <a:lnTo>
                      <a:pt x="1946" y="541"/>
                    </a:lnTo>
                    <a:lnTo>
                      <a:pt x="1953" y="541"/>
                    </a:lnTo>
                    <a:lnTo>
                      <a:pt x="1961" y="541"/>
                    </a:lnTo>
                    <a:lnTo>
                      <a:pt x="1969" y="541"/>
                    </a:lnTo>
                    <a:lnTo>
                      <a:pt x="1977" y="533"/>
                    </a:lnTo>
                    <a:lnTo>
                      <a:pt x="1985" y="533"/>
                    </a:lnTo>
                    <a:lnTo>
                      <a:pt x="1993" y="533"/>
                    </a:lnTo>
                    <a:lnTo>
                      <a:pt x="2001" y="533"/>
                    </a:lnTo>
                    <a:lnTo>
                      <a:pt x="2008" y="533"/>
                    </a:lnTo>
                    <a:lnTo>
                      <a:pt x="2016" y="533"/>
                    </a:lnTo>
                    <a:lnTo>
                      <a:pt x="2024" y="525"/>
                    </a:lnTo>
                    <a:lnTo>
                      <a:pt x="2032" y="525"/>
                    </a:lnTo>
                    <a:lnTo>
                      <a:pt x="2040" y="525"/>
                    </a:lnTo>
                    <a:lnTo>
                      <a:pt x="2048" y="525"/>
                    </a:lnTo>
                    <a:lnTo>
                      <a:pt x="2055" y="525"/>
                    </a:lnTo>
                    <a:lnTo>
                      <a:pt x="2063" y="525"/>
                    </a:lnTo>
                    <a:lnTo>
                      <a:pt x="2071" y="518"/>
                    </a:lnTo>
                    <a:lnTo>
                      <a:pt x="2079" y="518"/>
                    </a:lnTo>
                    <a:lnTo>
                      <a:pt x="2087" y="518"/>
                    </a:lnTo>
                    <a:lnTo>
                      <a:pt x="2095" y="518"/>
                    </a:lnTo>
                    <a:lnTo>
                      <a:pt x="2103" y="518"/>
                    </a:lnTo>
                    <a:lnTo>
                      <a:pt x="2110" y="518"/>
                    </a:lnTo>
                    <a:lnTo>
                      <a:pt x="2118" y="510"/>
                    </a:lnTo>
                    <a:lnTo>
                      <a:pt x="2126" y="510"/>
                    </a:lnTo>
                    <a:lnTo>
                      <a:pt x="2134" y="510"/>
                    </a:lnTo>
                    <a:lnTo>
                      <a:pt x="2142" y="510"/>
                    </a:lnTo>
                    <a:lnTo>
                      <a:pt x="2150" y="510"/>
                    </a:lnTo>
                    <a:lnTo>
                      <a:pt x="2158" y="502"/>
                    </a:lnTo>
                    <a:lnTo>
                      <a:pt x="2165" y="502"/>
                    </a:lnTo>
                    <a:lnTo>
                      <a:pt x="2173" y="502"/>
                    </a:lnTo>
                    <a:lnTo>
                      <a:pt x="2181" y="502"/>
                    </a:lnTo>
                    <a:lnTo>
                      <a:pt x="2189" y="502"/>
                    </a:lnTo>
                    <a:lnTo>
                      <a:pt x="2197" y="494"/>
                    </a:lnTo>
                    <a:lnTo>
                      <a:pt x="2205" y="494"/>
                    </a:lnTo>
                    <a:lnTo>
                      <a:pt x="2212" y="494"/>
                    </a:lnTo>
                    <a:lnTo>
                      <a:pt x="2220" y="494"/>
                    </a:lnTo>
                    <a:lnTo>
                      <a:pt x="2228" y="486"/>
                    </a:lnTo>
                    <a:lnTo>
                      <a:pt x="2236" y="486"/>
                    </a:lnTo>
                    <a:lnTo>
                      <a:pt x="2244" y="486"/>
                    </a:lnTo>
                    <a:lnTo>
                      <a:pt x="2252" y="486"/>
                    </a:lnTo>
                    <a:lnTo>
                      <a:pt x="2260" y="486"/>
                    </a:lnTo>
                    <a:lnTo>
                      <a:pt x="2267" y="478"/>
                    </a:lnTo>
                    <a:lnTo>
                      <a:pt x="2275" y="478"/>
                    </a:lnTo>
                    <a:lnTo>
                      <a:pt x="2283" y="478"/>
                    </a:lnTo>
                    <a:lnTo>
                      <a:pt x="2291" y="478"/>
                    </a:lnTo>
                    <a:lnTo>
                      <a:pt x="2299" y="470"/>
                    </a:lnTo>
                    <a:lnTo>
                      <a:pt x="2307" y="470"/>
                    </a:lnTo>
                    <a:lnTo>
                      <a:pt x="2314" y="470"/>
                    </a:lnTo>
                    <a:lnTo>
                      <a:pt x="2322" y="470"/>
                    </a:lnTo>
                    <a:lnTo>
                      <a:pt x="2330" y="470"/>
                    </a:lnTo>
                    <a:lnTo>
                      <a:pt x="2338" y="463"/>
                    </a:lnTo>
                    <a:lnTo>
                      <a:pt x="2346" y="463"/>
                    </a:lnTo>
                    <a:lnTo>
                      <a:pt x="2354" y="463"/>
                    </a:lnTo>
                    <a:lnTo>
                      <a:pt x="2362" y="463"/>
                    </a:lnTo>
                    <a:lnTo>
                      <a:pt x="2369" y="455"/>
                    </a:lnTo>
                    <a:lnTo>
                      <a:pt x="2377" y="455"/>
                    </a:lnTo>
                    <a:lnTo>
                      <a:pt x="2385" y="455"/>
                    </a:lnTo>
                    <a:lnTo>
                      <a:pt x="2393" y="455"/>
                    </a:lnTo>
                    <a:lnTo>
                      <a:pt x="2401" y="447"/>
                    </a:lnTo>
                    <a:lnTo>
                      <a:pt x="2409" y="447"/>
                    </a:lnTo>
                    <a:lnTo>
                      <a:pt x="2416" y="447"/>
                    </a:lnTo>
                    <a:lnTo>
                      <a:pt x="2424" y="447"/>
                    </a:lnTo>
                    <a:lnTo>
                      <a:pt x="2432" y="439"/>
                    </a:lnTo>
                    <a:lnTo>
                      <a:pt x="2440" y="439"/>
                    </a:lnTo>
                    <a:lnTo>
                      <a:pt x="2448" y="439"/>
                    </a:lnTo>
                    <a:lnTo>
                      <a:pt x="2456" y="439"/>
                    </a:lnTo>
                    <a:lnTo>
                      <a:pt x="2464" y="431"/>
                    </a:lnTo>
                    <a:lnTo>
                      <a:pt x="2471" y="431"/>
                    </a:lnTo>
                    <a:lnTo>
                      <a:pt x="2479" y="431"/>
                    </a:lnTo>
                    <a:lnTo>
                      <a:pt x="2487" y="423"/>
                    </a:lnTo>
                    <a:lnTo>
                      <a:pt x="2495" y="423"/>
                    </a:lnTo>
                    <a:lnTo>
                      <a:pt x="2503" y="423"/>
                    </a:lnTo>
                    <a:lnTo>
                      <a:pt x="2511" y="423"/>
                    </a:lnTo>
                    <a:lnTo>
                      <a:pt x="2518" y="415"/>
                    </a:lnTo>
                    <a:lnTo>
                      <a:pt x="2526" y="415"/>
                    </a:lnTo>
                    <a:lnTo>
                      <a:pt x="2534" y="415"/>
                    </a:lnTo>
                    <a:lnTo>
                      <a:pt x="2542" y="408"/>
                    </a:lnTo>
                    <a:lnTo>
                      <a:pt x="2550" y="408"/>
                    </a:lnTo>
                    <a:lnTo>
                      <a:pt x="2558" y="408"/>
                    </a:lnTo>
                    <a:lnTo>
                      <a:pt x="2566" y="408"/>
                    </a:lnTo>
                    <a:lnTo>
                      <a:pt x="2573" y="400"/>
                    </a:lnTo>
                    <a:lnTo>
                      <a:pt x="2581" y="400"/>
                    </a:lnTo>
                    <a:lnTo>
                      <a:pt x="2589" y="400"/>
                    </a:lnTo>
                    <a:lnTo>
                      <a:pt x="2597" y="392"/>
                    </a:lnTo>
                    <a:lnTo>
                      <a:pt x="2605" y="392"/>
                    </a:lnTo>
                    <a:lnTo>
                      <a:pt x="2613" y="392"/>
                    </a:lnTo>
                    <a:lnTo>
                      <a:pt x="2620" y="392"/>
                    </a:lnTo>
                    <a:lnTo>
                      <a:pt x="2628" y="384"/>
                    </a:lnTo>
                    <a:lnTo>
                      <a:pt x="2636" y="384"/>
                    </a:lnTo>
                    <a:lnTo>
                      <a:pt x="2644" y="384"/>
                    </a:lnTo>
                    <a:lnTo>
                      <a:pt x="2652" y="376"/>
                    </a:lnTo>
                    <a:lnTo>
                      <a:pt x="2660" y="376"/>
                    </a:lnTo>
                    <a:lnTo>
                      <a:pt x="2668" y="376"/>
                    </a:lnTo>
                    <a:lnTo>
                      <a:pt x="2675" y="376"/>
                    </a:lnTo>
                    <a:lnTo>
                      <a:pt x="2683" y="368"/>
                    </a:lnTo>
                    <a:lnTo>
                      <a:pt x="2691" y="368"/>
                    </a:lnTo>
                    <a:lnTo>
                      <a:pt x="2699" y="368"/>
                    </a:lnTo>
                    <a:lnTo>
                      <a:pt x="2707" y="361"/>
                    </a:lnTo>
                    <a:lnTo>
                      <a:pt x="2715" y="361"/>
                    </a:lnTo>
                    <a:lnTo>
                      <a:pt x="2722" y="361"/>
                    </a:lnTo>
                    <a:lnTo>
                      <a:pt x="2730" y="361"/>
                    </a:lnTo>
                    <a:lnTo>
                      <a:pt x="2738" y="353"/>
                    </a:lnTo>
                    <a:lnTo>
                      <a:pt x="2746" y="353"/>
                    </a:lnTo>
                    <a:lnTo>
                      <a:pt x="2754" y="353"/>
                    </a:lnTo>
                    <a:lnTo>
                      <a:pt x="2762" y="345"/>
                    </a:lnTo>
                    <a:lnTo>
                      <a:pt x="2770" y="345"/>
                    </a:lnTo>
                    <a:lnTo>
                      <a:pt x="2777" y="345"/>
                    </a:lnTo>
                    <a:lnTo>
                      <a:pt x="2785" y="337"/>
                    </a:lnTo>
                    <a:lnTo>
                      <a:pt x="2793" y="337"/>
                    </a:lnTo>
                    <a:lnTo>
                      <a:pt x="2801" y="337"/>
                    </a:lnTo>
                    <a:lnTo>
                      <a:pt x="2809" y="329"/>
                    </a:lnTo>
                    <a:lnTo>
                      <a:pt x="2817" y="329"/>
                    </a:lnTo>
                    <a:lnTo>
                      <a:pt x="2824" y="329"/>
                    </a:lnTo>
                    <a:lnTo>
                      <a:pt x="2832" y="329"/>
                    </a:lnTo>
                    <a:lnTo>
                      <a:pt x="2840" y="321"/>
                    </a:lnTo>
                    <a:lnTo>
                      <a:pt x="2848" y="321"/>
                    </a:lnTo>
                    <a:lnTo>
                      <a:pt x="2856" y="321"/>
                    </a:lnTo>
                    <a:lnTo>
                      <a:pt x="2864" y="313"/>
                    </a:lnTo>
                    <a:lnTo>
                      <a:pt x="2872" y="313"/>
                    </a:lnTo>
                    <a:lnTo>
                      <a:pt x="2879" y="313"/>
                    </a:lnTo>
                    <a:lnTo>
                      <a:pt x="2887" y="306"/>
                    </a:lnTo>
                    <a:lnTo>
                      <a:pt x="2895" y="306"/>
                    </a:lnTo>
                    <a:lnTo>
                      <a:pt x="2903" y="306"/>
                    </a:lnTo>
                    <a:lnTo>
                      <a:pt x="2911" y="298"/>
                    </a:lnTo>
                    <a:lnTo>
                      <a:pt x="2919" y="298"/>
                    </a:lnTo>
                    <a:lnTo>
                      <a:pt x="2927" y="298"/>
                    </a:lnTo>
                    <a:lnTo>
                      <a:pt x="2934" y="290"/>
                    </a:lnTo>
                    <a:lnTo>
                      <a:pt x="2942" y="290"/>
                    </a:lnTo>
                    <a:lnTo>
                      <a:pt x="2950" y="290"/>
                    </a:lnTo>
                    <a:lnTo>
                      <a:pt x="2958" y="282"/>
                    </a:lnTo>
                    <a:lnTo>
                      <a:pt x="2966" y="282"/>
                    </a:lnTo>
                    <a:lnTo>
                      <a:pt x="2974" y="282"/>
                    </a:lnTo>
                    <a:lnTo>
                      <a:pt x="2981" y="274"/>
                    </a:lnTo>
                    <a:lnTo>
                      <a:pt x="2989" y="274"/>
                    </a:lnTo>
                    <a:lnTo>
                      <a:pt x="2997" y="274"/>
                    </a:lnTo>
                    <a:lnTo>
                      <a:pt x="3005" y="266"/>
                    </a:lnTo>
                    <a:lnTo>
                      <a:pt x="3013" y="266"/>
                    </a:lnTo>
                    <a:lnTo>
                      <a:pt x="3021" y="266"/>
                    </a:lnTo>
                    <a:lnTo>
                      <a:pt x="3029" y="259"/>
                    </a:lnTo>
                    <a:lnTo>
                      <a:pt x="3036" y="259"/>
                    </a:lnTo>
                    <a:lnTo>
                      <a:pt x="3044" y="259"/>
                    </a:lnTo>
                    <a:lnTo>
                      <a:pt x="3052" y="251"/>
                    </a:lnTo>
                    <a:lnTo>
                      <a:pt x="3060" y="251"/>
                    </a:lnTo>
                    <a:lnTo>
                      <a:pt x="3068" y="251"/>
                    </a:lnTo>
                    <a:lnTo>
                      <a:pt x="3076" y="243"/>
                    </a:lnTo>
                    <a:lnTo>
                      <a:pt x="3083" y="243"/>
                    </a:lnTo>
                    <a:lnTo>
                      <a:pt x="3091" y="243"/>
                    </a:lnTo>
                    <a:lnTo>
                      <a:pt x="3099" y="235"/>
                    </a:lnTo>
                    <a:lnTo>
                      <a:pt x="3107" y="235"/>
                    </a:lnTo>
                    <a:lnTo>
                      <a:pt x="3115" y="235"/>
                    </a:lnTo>
                    <a:lnTo>
                      <a:pt x="3123" y="227"/>
                    </a:lnTo>
                    <a:lnTo>
                      <a:pt x="3131" y="227"/>
                    </a:lnTo>
                    <a:lnTo>
                      <a:pt x="3138" y="227"/>
                    </a:lnTo>
                    <a:lnTo>
                      <a:pt x="3146" y="219"/>
                    </a:lnTo>
                    <a:lnTo>
                      <a:pt x="3154" y="219"/>
                    </a:lnTo>
                    <a:lnTo>
                      <a:pt x="3162" y="211"/>
                    </a:lnTo>
                    <a:lnTo>
                      <a:pt x="3170" y="211"/>
                    </a:lnTo>
                    <a:lnTo>
                      <a:pt x="3178" y="211"/>
                    </a:lnTo>
                    <a:lnTo>
                      <a:pt x="3185" y="204"/>
                    </a:lnTo>
                    <a:lnTo>
                      <a:pt x="3193" y="204"/>
                    </a:lnTo>
                    <a:lnTo>
                      <a:pt x="3201" y="204"/>
                    </a:lnTo>
                    <a:lnTo>
                      <a:pt x="3209" y="196"/>
                    </a:lnTo>
                    <a:lnTo>
                      <a:pt x="3217" y="196"/>
                    </a:lnTo>
                    <a:lnTo>
                      <a:pt x="3225" y="196"/>
                    </a:lnTo>
                    <a:lnTo>
                      <a:pt x="3233" y="188"/>
                    </a:lnTo>
                    <a:lnTo>
                      <a:pt x="3240" y="188"/>
                    </a:lnTo>
                    <a:lnTo>
                      <a:pt x="3248" y="188"/>
                    </a:lnTo>
                    <a:lnTo>
                      <a:pt x="3256" y="180"/>
                    </a:lnTo>
                    <a:lnTo>
                      <a:pt x="3264" y="180"/>
                    </a:lnTo>
                    <a:lnTo>
                      <a:pt x="3272" y="180"/>
                    </a:lnTo>
                    <a:lnTo>
                      <a:pt x="3280" y="172"/>
                    </a:lnTo>
                    <a:lnTo>
                      <a:pt x="3287" y="172"/>
                    </a:lnTo>
                    <a:lnTo>
                      <a:pt x="3295" y="164"/>
                    </a:lnTo>
                    <a:lnTo>
                      <a:pt x="3303" y="164"/>
                    </a:lnTo>
                    <a:lnTo>
                      <a:pt x="3311" y="164"/>
                    </a:lnTo>
                    <a:lnTo>
                      <a:pt x="3319" y="157"/>
                    </a:lnTo>
                    <a:lnTo>
                      <a:pt x="3327" y="157"/>
                    </a:lnTo>
                    <a:lnTo>
                      <a:pt x="3335" y="157"/>
                    </a:lnTo>
                    <a:lnTo>
                      <a:pt x="3342" y="149"/>
                    </a:lnTo>
                    <a:lnTo>
                      <a:pt x="3350" y="149"/>
                    </a:lnTo>
                    <a:lnTo>
                      <a:pt x="3358" y="141"/>
                    </a:lnTo>
                    <a:lnTo>
                      <a:pt x="3366" y="141"/>
                    </a:lnTo>
                    <a:lnTo>
                      <a:pt x="3374" y="141"/>
                    </a:lnTo>
                    <a:lnTo>
                      <a:pt x="3382" y="133"/>
                    </a:lnTo>
                    <a:lnTo>
                      <a:pt x="3389" y="133"/>
                    </a:lnTo>
                    <a:lnTo>
                      <a:pt x="3397" y="133"/>
                    </a:lnTo>
                    <a:lnTo>
                      <a:pt x="3405" y="125"/>
                    </a:lnTo>
                    <a:lnTo>
                      <a:pt x="3413" y="125"/>
                    </a:lnTo>
                    <a:lnTo>
                      <a:pt x="3421" y="125"/>
                    </a:lnTo>
                    <a:lnTo>
                      <a:pt x="3429" y="117"/>
                    </a:lnTo>
                    <a:lnTo>
                      <a:pt x="3437" y="117"/>
                    </a:lnTo>
                    <a:lnTo>
                      <a:pt x="3444" y="109"/>
                    </a:lnTo>
                    <a:lnTo>
                      <a:pt x="3452" y="109"/>
                    </a:lnTo>
                    <a:lnTo>
                      <a:pt x="3460" y="109"/>
                    </a:lnTo>
                    <a:lnTo>
                      <a:pt x="3468" y="102"/>
                    </a:lnTo>
                    <a:lnTo>
                      <a:pt x="3476" y="102"/>
                    </a:lnTo>
                    <a:lnTo>
                      <a:pt x="3484" y="102"/>
                    </a:lnTo>
                    <a:lnTo>
                      <a:pt x="3491" y="94"/>
                    </a:lnTo>
                    <a:lnTo>
                      <a:pt x="3499" y="94"/>
                    </a:lnTo>
                    <a:lnTo>
                      <a:pt x="3507" y="86"/>
                    </a:lnTo>
                    <a:lnTo>
                      <a:pt x="3515" y="86"/>
                    </a:lnTo>
                    <a:lnTo>
                      <a:pt x="3523" y="86"/>
                    </a:lnTo>
                    <a:lnTo>
                      <a:pt x="3531" y="78"/>
                    </a:lnTo>
                    <a:lnTo>
                      <a:pt x="3539" y="78"/>
                    </a:lnTo>
                    <a:lnTo>
                      <a:pt x="3546" y="70"/>
                    </a:lnTo>
                    <a:lnTo>
                      <a:pt x="3554" y="70"/>
                    </a:lnTo>
                    <a:lnTo>
                      <a:pt x="3562" y="70"/>
                    </a:lnTo>
                    <a:lnTo>
                      <a:pt x="3570" y="62"/>
                    </a:lnTo>
                    <a:lnTo>
                      <a:pt x="3578" y="62"/>
                    </a:lnTo>
                    <a:lnTo>
                      <a:pt x="3586" y="62"/>
                    </a:lnTo>
                    <a:lnTo>
                      <a:pt x="3593" y="55"/>
                    </a:lnTo>
                    <a:lnTo>
                      <a:pt x="3601" y="55"/>
                    </a:lnTo>
                    <a:lnTo>
                      <a:pt x="3609" y="47"/>
                    </a:lnTo>
                    <a:lnTo>
                      <a:pt x="3617" y="47"/>
                    </a:lnTo>
                    <a:lnTo>
                      <a:pt x="3625" y="47"/>
                    </a:lnTo>
                    <a:lnTo>
                      <a:pt x="3633" y="39"/>
                    </a:lnTo>
                    <a:lnTo>
                      <a:pt x="3641" y="39"/>
                    </a:lnTo>
                    <a:lnTo>
                      <a:pt x="3648" y="31"/>
                    </a:lnTo>
                    <a:lnTo>
                      <a:pt x="3656" y="31"/>
                    </a:lnTo>
                    <a:lnTo>
                      <a:pt x="3664" y="31"/>
                    </a:lnTo>
                    <a:lnTo>
                      <a:pt x="3672" y="23"/>
                    </a:lnTo>
                    <a:lnTo>
                      <a:pt x="3680" y="23"/>
                    </a:lnTo>
                    <a:lnTo>
                      <a:pt x="3688" y="15"/>
                    </a:lnTo>
                    <a:lnTo>
                      <a:pt x="3696" y="15"/>
                    </a:lnTo>
                    <a:lnTo>
                      <a:pt x="3703" y="7"/>
                    </a:lnTo>
                    <a:lnTo>
                      <a:pt x="3711" y="7"/>
                    </a:lnTo>
                    <a:lnTo>
                      <a:pt x="3719" y="0"/>
                    </a:lnTo>
                    <a:lnTo>
                      <a:pt x="3727" y="0"/>
                    </a:lnTo>
                    <a:lnTo>
                      <a:pt x="3743" y="0"/>
                    </a:lnTo>
                  </a:path>
                </a:pathLst>
              </a:custGeom>
              <a:noFill/>
              <a:ln w="3810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68663" name="Text Box 43"/>
              <p:cNvSpPr txBox="1">
                <a:spLocks noChangeArrowheads="1"/>
              </p:cNvSpPr>
              <p:nvPr/>
            </p:nvSpPr>
            <p:spPr bwMode="auto">
              <a:xfrm>
                <a:off x="3600" y="1968"/>
                <a:ext cx="115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200" dirty="0">
                    <a:solidFill>
                      <a:schemeClr val="hlink"/>
                    </a:solidFill>
                  </a:rPr>
                  <a:t>Better insurgent removal</a:t>
                </a:r>
              </a:p>
            </p:txBody>
          </p:sp>
        </p:grpSp>
        <p:sp>
          <p:nvSpPr>
            <p:cNvPr id="68661" name="Rectangle 44"/>
            <p:cNvSpPr>
              <a:spLocks noChangeArrowheads="1"/>
            </p:cNvSpPr>
            <p:nvPr/>
          </p:nvSpPr>
          <p:spPr bwMode="auto">
            <a:xfrm>
              <a:off x="672" y="3024"/>
              <a:ext cx="2304" cy="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lnSpc>
                  <a:spcPct val="110000"/>
                </a:lnSpc>
                <a:spcBef>
                  <a:spcPct val="0"/>
                </a:spcBef>
                <a:buFontTx/>
                <a:buNone/>
              </a:pPr>
              <a:r>
                <a:rPr lang="en-US" altLang="en-US" sz="1800" b="1" dirty="0">
                  <a:solidFill>
                    <a:schemeClr val="hlink"/>
                  </a:solidFill>
                </a:rPr>
                <a:t>Better insurgent removal</a:t>
              </a:r>
            </a:p>
            <a:p>
              <a:pPr algn="ctr">
                <a:lnSpc>
                  <a:spcPct val="110000"/>
                </a:lnSpc>
                <a:spcBef>
                  <a:spcPct val="0"/>
                </a:spcBef>
                <a:buFontTx/>
                <a:buNone/>
              </a:pPr>
              <a:r>
                <a:rPr lang="en-US" altLang="en-US" sz="1400" b="1" dirty="0">
                  <a:solidFill>
                    <a:schemeClr val="hlink"/>
                  </a:solidFill>
                </a:rPr>
                <a:t>intelligence sharing</a:t>
              </a:r>
            </a:p>
          </p:txBody>
        </p:sp>
      </p:grpSp>
      <p:grpSp>
        <p:nvGrpSpPr>
          <p:cNvPr id="478253" name="Group 45"/>
          <p:cNvGrpSpPr>
            <a:grpSpLocks/>
          </p:cNvGrpSpPr>
          <p:nvPr/>
        </p:nvGrpSpPr>
        <p:grpSpPr bwMode="auto">
          <a:xfrm>
            <a:off x="1943100" y="3803650"/>
            <a:ext cx="5348288" cy="2235200"/>
            <a:chOff x="1381" y="1984"/>
            <a:chExt cx="3369" cy="1408"/>
          </a:xfrm>
        </p:grpSpPr>
        <p:grpSp>
          <p:nvGrpSpPr>
            <p:cNvPr id="68656" name="Group 46"/>
            <p:cNvGrpSpPr>
              <a:grpSpLocks/>
            </p:cNvGrpSpPr>
            <p:nvPr/>
          </p:nvGrpSpPr>
          <p:grpSpPr bwMode="auto">
            <a:xfrm>
              <a:off x="1381" y="1984"/>
              <a:ext cx="3369" cy="569"/>
              <a:chOff x="1381" y="2120"/>
              <a:chExt cx="3369" cy="569"/>
            </a:xfrm>
          </p:grpSpPr>
          <p:sp>
            <p:nvSpPr>
              <p:cNvPr id="68658" name="Freeform 47"/>
              <p:cNvSpPr>
                <a:spLocks noChangeAspect="1"/>
              </p:cNvSpPr>
              <p:nvPr/>
            </p:nvSpPr>
            <p:spPr bwMode="auto">
              <a:xfrm>
                <a:off x="1381" y="2120"/>
                <a:ext cx="3369" cy="446"/>
              </a:xfrm>
              <a:custGeom>
                <a:avLst/>
                <a:gdLst>
                  <a:gd name="T0" fmla="*/ 20 w 3743"/>
                  <a:gd name="T1" fmla="*/ 5 h 495"/>
                  <a:gd name="T2" fmla="*/ 41 w 3743"/>
                  <a:gd name="T3" fmla="*/ 9 h 495"/>
                  <a:gd name="T4" fmla="*/ 62 w 3743"/>
                  <a:gd name="T5" fmla="*/ 14 h 495"/>
                  <a:gd name="T6" fmla="*/ 85 w 3743"/>
                  <a:gd name="T7" fmla="*/ 17 h 495"/>
                  <a:gd name="T8" fmla="*/ 107 w 3743"/>
                  <a:gd name="T9" fmla="*/ 22 h 495"/>
                  <a:gd name="T10" fmla="*/ 128 w 3743"/>
                  <a:gd name="T11" fmla="*/ 25 h 495"/>
                  <a:gd name="T12" fmla="*/ 150 w 3743"/>
                  <a:gd name="T13" fmla="*/ 30 h 495"/>
                  <a:gd name="T14" fmla="*/ 174 w 3743"/>
                  <a:gd name="T15" fmla="*/ 33 h 495"/>
                  <a:gd name="T16" fmla="*/ 194 w 3743"/>
                  <a:gd name="T17" fmla="*/ 37 h 495"/>
                  <a:gd name="T18" fmla="*/ 215 w 3743"/>
                  <a:gd name="T19" fmla="*/ 37 h 495"/>
                  <a:gd name="T20" fmla="*/ 239 w 3743"/>
                  <a:gd name="T21" fmla="*/ 39 h 495"/>
                  <a:gd name="T22" fmla="*/ 260 w 3743"/>
                  <a:gd name="T23" fmla="*/ 39 h 495"/>
                  <a:gd name="T24" fmla="*/ 281 w 3743"/>
                  <a:gd name="T25" fmla="*/ 39 h 495"/>
                  <a:gd name="T26" fmla="*/ 304 w 3743"/>
                  <a:gd name="T27" fmla="*/ 39 h 495"/>
                  <a:gd name="T28" fmla="*/ 325 w 3743"/>
                  <a:gd name="T29" fmla="*/ 39 h 495"/>
                  <a:gd name="T30" fmla="*/ 347 w 3743"/>
                  <a:gd name="T31" fmla="*/ 39 h 495"/>
                  <a:gd name="T32" fmla="*/ 369 w 3743"/>
                  <a:gd name="T33" fmla="*/ 39 h 495"/>
                  <a:gd name="T34" fmla="*/ 391 w 3743"/>
                  <a:gd name="T35" fmla="*/ 39 h 495"/>
                  <a:gd name="T36" fmla="*/ 412 w 3743"/>
                  <a:gd name="T37" fmla="*/ 39 h 495"/>
                  <a:gd name="T38" fmla="*/ 434 w 3743"/>
                  <a:gd name="T39" fmla="*/ 41 h 495"/>
                  <a:gd name="T40" fmla="*/ 455 w 3743"/>
                  <a:gd name="T41" fmla="*/ 41 h 495"/>
                  <a:gd name="T42" fmla="*/ 476 w 3743"/>
                  <a:gd name="T43" fmla="*/ 45 h 495"/>
                  <a:gd name="T44" fmla="*/ 499 w 3743"/>
                  <a:gd name="T45" fmla="*/ 45 h 495"/>
                  <a:gd name="T46" fmla="*/ 520 w 3743"/>
                  <a:gd name="T47" fmla="*/ 47 h 495"/>
                  <a:gd name="T48" fmla="*/ 542 w 3743"/>
                  <a:gd name="T49" fmla="*/ 50 h 495"/>
                  <a:gd name="T50" fmla="*/ 564 w 3743"/>
                  <a:gd name="T51" fmla="*/ 52 h 495"/>
                  <a:gd name="T52" fmla="*/ 587 w 3743"/>
                  <a:gd name="T53" fmla="*/ 52 h 495"/>
                  <a:gd name="T54" fmla="*/ 608 w 3743"/>
                  <a:gd name="T55" fmla="*/ 55 h 495"/>
                  <a:gd name="T56" fmla="*/ 630 w 3743"/>
                  <a:gd name="T57" fmla="*/ 58 h 495"/>
                  <a:gd name="T58" fmla="*/ 653 w 3743"/>
                  <a:gd name="T59" fmla="*/ 61 h 495"/>
                  <a:gd name="T60" fmla="*/ 673 w 3743"/>
                  <a:gd name="T61" fmla="*/ 62 h 495"/>
                  <a:gd name="T62" fmla="*/ 696 w 3743"/>
                  <a:gd name="T63" fmla="*/ 67 h 495"/>
                  <a:gd name="T64" fmla="*/ 717 w 3743"/>
                  <a:gd name="T65" fmla="*/ 72 h 495"/>
                  <a:gd name="T66" fmla="*/ 740 w 3743"/>
                  <a:gd name="T67" fmla="*/ 76 h 495"/>
                  <a:gd name="T68" fmla="*/ 761 w 3743"/>
                  <a:gd name="T69" fmla="*/ 77 h 495"/>
                  <a:gd name="T70" fmla="*/ 784 w 3743"/>
                  <a:gd name="T71" fmla="*/ 80 h 495"/>
                  <a:gd name="T72" fmla="*/ 806 w 3743"/>
                  <a:gd name="T73" fmla="*/ 84 h 495"/>
                  <a:gd name="T74" fmla="*/ 826 w 3743"/>
                  <a:gd name="T75" fmla="*/ 89 h 495"/>
                  <a:gd name="T76" fmla="*/ 849 w 3743"/>
                  <a:gd name="T77" fmla="*/ 91 h 495"/>
                  <a:gd name="T78" fmla="*/ 871 w 3743"/>
                  <a:gd name="T79" fmla="*/ 95 h 495"/>
                  <a:gd name="T80" fmla="*/ 893 w 3743"/>
                  <a:gd name="T81" fmla="*/ 100 h 495"/>
                  <a:gd name="T82" fmla="*/ 914 w 3743"/>
                  <a:gd name="T83" fmla="*/ 103 h 495"/>
                  <a:gd name="T84" fmla="*/ 936 w 3743"/>
                  <a:gd name="T85" fmla="*/ 105 h 495"/>
                  <a:gd name="T86" fmla="*/ 959 w 3743"/>
                  <a:gd name="T87" fmla="*/ 111 h 495"/>
                  <a:gd name="T88" fmla="*/ 980 w 3743"/>
                  <a:gd name="T89" fmla="*/ 114 h 495"/>
                  <a:gd name="T90" fmla="*/ 1002 w 3743"/>
                  <a:gd name="T91" fmla="*/ 119 h 495"/>
                  <a:gd name="T92" fmla="*/ 1024 w 3743"/>
                  <a:gd name="T93" fmla="*/ 122 h 495"/>
                  <a:gd name="T94" fmla="*/ 1046 w 3743"/>
                  <a:gd name="T95" fmla="*/ 127 h 495"/>
                  <a:gd name="T96" fmla="*/ 1067 w 3743"/>
                  <a:gd name="T97" fmla="*/ 129 h 495"/>
                  <a:gd name="T98" fmla="*/ 1090 w 3743"/>
                  <a:gd name="T99" fmla="*/ 133 h 495"/>
                  <a:gd name="T100" fmla="*/ 1112 w 3743"/>
                  <a:gd name="T101" fmla="*/ 138 h 495"/>
                  <a:gd name="T102" fmla="*/ 1133 w 3743"/>
                  <a:gd name="T103" fmla="*/ 141 h 495"/>
                  <a:gd name="T104" fmla="*/ 1156 w 3743"/>
                  <a:gd name="T105" fmla="*/ 147 h 495"/>
                  <a:gd name="T106" fmla="*/ 1179 w 3743"/>
                  <a:gd name="T107" fmla="*/ 150 h 495"/>
                  <a:gd name="T108" fmla="*/ 1200 w 3743"/>
                  <a:gd name="T109" fmla="*/ 155 h 495"/>
                  <a:gd name="T110" fmla="*/ 1221 w 3743"/>
                  <a:gd name="T111" fmla="*/ 159 h 495"/>
                  <a:gd name="T112" fmla="*/ 1244 w 3743"/>
                  <a:gd name="T113" fmla="*/ 163 h 495"/>
                  <a:gd name="T114" fmla="*/ 1266 w 3743"/>
                  <a:gd name="T115" fmla="*/ 166 h 495"/>
                  <a:gd name="T116" fmla="*/ 1286 w 3743"/>
                  <a:gd name="T117" fmla="*/ 172 h 49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743" h="495">
                    <a:moveTo>
                      <a:pt x="0" y="0"/>
                    </a:moveTo>
                    <a:lnTo>
                      <a:pt x="7" y="8"/>
                    </a:lnTo>
                    <a:lnTo>
                      <a:pt x="15" y="8"/>
                    </a:lnTo>
                    <a:lnTo>
                      <a:pt x="23" y="8"/>
                    </a:lnTo>
                    <a:lnTo>
                      <a:pt x="31" y="8"/>
                    </a:lnTo>
                    <a:lnTo>
                      <a:pt x="39" y="8"/>
                    </a:lnTo>
                    <a:lnTo>
                      <a:pt x="47" y="8"/>
                    </a:lnTo>
                    <a:lnTo>
                      <a:pt x="55" y="16"/>
                    </a:lnTo>
                    <a:lnTo>
                      <a:pt x="62" y="16"/>
                    </a:lnTo>
                    <a:lnTo>
                      <a:pt x="70" y="16"/>
                    </a:lnTo>
                    <a:lnTo>
                      <a:pt x="78" y="16"/>
                    </a:lnTo>
                    <a:lnTo>
                      <a:pt x="86" y="16"/>
                    </a:lnTo>
                    <a:lnTo>
                      <a:pt x="94" y="24"/>
                    </a:lnTo>
                    <a:lnTo>
                      <a:pt x="102" y="24"/>
                    </a:lnTo>
                    <a:lnTo>
                      <a:pt x="109" y="24"/>
                    </a:lnTo>
                    <a:lnTo>
                      <a:pt x="117" y="24"/>
                    </a:lnTo>
                    <a:lnTo>
                      <a:pt x="125" y="24"/>
                    </a:lnTo>
                    <a:lnTo>
                      <a:pt x="133" y="32"/>
                    </a:lnTo>
                    <a:lnTo>
                      <a:pt x="141" y="32"/>
                    </a:lnTo>
                    <a:lnTo>
                      <a:pt x="149" y="32"/>
                    </a:lnTo>
                    <a:lnTo>
                      <a:pt x="157" y="32"/>
                    </a:lnTo>
                    <a:lnTo>
                      <a:pt x="164" y="32"/>
                    </a:lnTo>
                    <a:lnTo>
                      <a:pt x="172" y="39"/>
                    </a:lnTo>
                    <a:lnTo>
                      <a:pt x="180" y="39"/>
                    </a:lnTo>
                    <a:lnTo>
                      <a:pt x="188" y="39"/>
                    </a:lnTo>
                    <a:lnTo>
                      <a:pt x="196" y="39"/>
                    </a:lnTo>
                    <a:lnTo>
                      <a:pt x="204" y="39"/>
                    </a:lnTo>
                    <a:lnTo>
                      <a:pt x="211" y="47"/>
                    </a:lnTo>
                    <a:lnTo>
                      <a:pt x="219" y="47"/>
                    </a:lnTo>
                    <a:lnTo>
                      <a:pt x="227" y="47"/>
                    </a:lnTo>
                    <a:lnTo>
                      <a:pt x="235" y="47"/>
                    </a:lnTo>
                    <a:lnTo>
                      <a:pt x="243" y="47"/>
                    </a:lnTo>
                    <a:lnTo>
                      <a:pt x="251" y="47"/>
                    </a:lnTo>
                    <a:lnTo>
                      <a:pt x="259" y="55"/>
                    </a:lnTo>
                    <a:lnTo>
                      <a:pt x="266" y="55"/>
                    </a:lnTo>
                    <a:lnTo>
                      <a:pt x="274" y="55"/>
                    </a:lnTo>
                    <a:lnTo>
                      <a:pt x="282" y="55"/>
                    </a:lnTo>
                    <a:lnTo>
                      <a:pt x="290" y="55"/>
                    </a:lnTo>
                    <a:lnTo>
                      <a:pt x="298" y="63"/>
                    </a:lnTo>
                    <a:lnTo>
                      <a:pt x="306" y="63"/>
                    </a:lnTo>
                    <a:lnTo>
                      <a:pt x="313" y="63"/>
                    </a:lnTo>
                    <a:lnTo>
                      <a:pt x="321" y="63"/>
                    </a:lnTo>
                    <a:lnTo>
                      <a:pt x="329" y="63"/>
                    </a:lnTo>
                    <a:lnTo>
                      <a:pt x="337" y="71"/>
                    </a:lnTo>
                    <a:lnTo>
                      <a:pt x="345" y="71"/>
                    </a:lnTo>
                    <a:lnTo>
                      <a:pt x="353" y="71"/>
                    </a:lnTo>
                    <a:lnTo>
                      <a:pt x="361" y="71"/>
                    </a:lnTo>
                    <a:lnTo>
                      <a:pt x="368" y="71"/>
                    </a:lnTo>
                    <a:lnTo>
                      <a:pt x="376" y="79"/>
                    </a:lnTo>
                    <a:lnTo>
                      <a:pt x="384" y="79"/>
                    </a:lnTo>
                    <a:lnTo>
                      <a:pt x="392" y="79"/>
                    </a:lnTo>
                    <a:lnTo>
                      <a:pt x="400" y="79"/>
                    </a:lnTo>
                    <a:lnTo>
                      <a:pt x="408" y="79"/>
                    </a:lnTo>
                    <a:lnTo>
                      <a:pt x="415" y="79"/>
                    </a:lnTo>
                    <a:lnTo>
                      <a:pt x="423" y="87"/>
                    </a:lnTo>
                    <a:lnTo>
                      <a:pt x="431" y="87"/>
                    </a:lnTo>
                    <a:lnTo>
                      <a:pt x="439" y="87"/>
                    </a:lnTo>
                    <a:lnTo>
                      <a:pt x="447" y="87"/>
                    </a:lnTo>
                    <a:lnTo>
                      <a:pt x="455" y="87"/>
                    </a:lnTo>
                    <a:lnTo>
                      <a:pt x="463" y="87"/>
                    </a:lnTo>
                    <a:lnTo>
                      <a:pt x="470" y="87"/>
                    </a:lnTo>
                    <a:lnTo>
                      <a:pt x="478" y="94"/>
                    </a:lnTo>
                    <a:lnTo>
                      <a:pt x="486" y="94"/>
                    </a:lnTo>
                    <a:lnTo>
                      <a:pt x="494" y="94"/>
                    </a:lnTo>
                    <a:lnTo>
                      <a:pt x="502" y="94"/>
                    </a:lnTo>
                    <a:lnTo>
                      <a:pt x="510" y="94"/>
                    </a:lnTo>
                    <a:lnTo>
                      <a:pt x="517" y="94"/>
                    </a:lnTo>
                    <a:lnTo>
                      <a:pt x="525" y="94"/>
                    </a:lnTo>
                    <a:lnTo>
                      <a:pt x="533" y="94"/>
                    </a:lnTo>
                    <a:lnTo>
                      <a:pt x="541" y="102"/>
                    </a:lnTo>
                    <a:lnTo>
                      <a:pt x="549" y="102"/>
                    </a:lnTo>
                    <a:lnTo>
                      <a:pt x="557" y="102"/>
                    </a:lnTo>
                    <a:lnTo>
                      <a:pt x="565" y="102"/>
                    </a:lnTo>
                    <a:lnTo>
                      <a:pt x="572" y="102"/>
                    </a:lnTo>
                    <a:lnTo>
                      <a:pt x="580" y="102"/>
                    </a:lnTo>
                    <a:lnTo>
                      <a:pt x="588" y="102"/>
                    </a:lnTo>
                    <a:lnTo>
                      <a:pt x="596" y="102"/>
                    </a:lnTo>
                    <a:lnTo>
                      <a:pt x="604" y="102"/>
                    </a:lnTo>
                    <a:lnTo>
                      <a:pt x="612" y="102"/>
                    </a:lnTo>
                    <a:lnTo>
                      <a:pt x="620" y="102"/>
                    </a:lnTo>
                    <a:lnTo>
                      <a:pt x="627" y="102"/>
                    </a:lnTo>
                    <a:lnTo>
                      <a:pt x="635" y="102"/>
                    </a:lnTo>
                    <a:lnTo>
                      <a:pt x="643" y="110"/>
                    </a:lnTo>
                    <a:lnTo>
                      <a:pt x="651" y="110"/>
                    </a:lnTo>
                    <a:lnTo>
                      <a:pt x="659" y="110"/>
                    </a:lnTo>
                    <a:lnTo>
                      <a:pt x="667" y="110"/>
                    </a:lnTo>
                    <a:lnTo>
                      <a:pt x="674" y="110"/>
                    </a:lnTo>
                    <a:lnTo>
                      <a:pt x="682" y="110"/>
                    </a:lnTo>
                    <a:lnTo>
                      <a:pt x="690" y="110"/>
                    </a:lnTo>
                    <a:lnTo>
                      <a:pt x="698" y="110"/>
                    </a:lnTo>
                    <a:lnTo>
                      <a:pt x="706" y="110"/>
                    </a:lnTo>
                    <a:lnTo>
                      <a:pt x="714" y="110"/>
                    </a:lnTo>
                    <a:lnTo>
                      <a:pt x="722" y="110"/>
                    </a:lnTo>
                    <a:lnTo>
                      <a:pt x="729" y="110"/>
                    </a:lnTo>
                    <a:lnTo>
                      <a:pt x="737" y="110"/>
                    </a:lnTo>
                    <a:lnTo>
                      <a:pt x="745" y="110"/>
                    </a:lnTo>
                    <a:lnTo>
                      <a:pt x="753" y="110"/>
                    </a:lnTo>
                    <a:lnTo>
                      <a:pt x="761" y="110"/>
                    </a:lnTo>
                    <a:lnTo>
                      <a:pt x="769" y="110"/>
                    </a:lnTo>
                    <a:lnTo>
                      <a:pt x="776" y="110"/>
                    </a:lnTo>
                    <a:lnTo>
                      <a:pt x="784" y="110"/>
                    </a:lnTo>
                    <a:lnTo>
                      <a:pt x="792" y="110"/>
                    </a:lnTo>
                    <a:lnTo>
                      <a:pt x="800" y="110"/>
                    </a:lnTo>
                    <a:lnTo>
                      <a:pt x="808" y="110"/>
                    </a:lnTo>
                    <a:lnTo>
                      <a:pt x="816" y="110"/>
                    </a:lnTo>
                    <a:lnTo>
                      <a:pt x="824" y="110"/>
                    </a:lnTo>
                    <a:lnTo>
                      <a:pt x="831" y="110"/>
                    </a:lnTo>
                    <a:lnTo>
                      <a:pt x="839" y="110"/>
                    </a:lnTo>
                    <a:lnTo>
                      <a:pt x="847" y="110"/>
                    </a:lnTo>
                    <a:lnTo>
                      <a:pt x="855" y="110"/>
                    </a:lnTo>
                    <a:lnTo>
                      <a:pt x="863" y="110"/>
                    </a:lnTo>
                    <a:lnTo>
                      <a:pt x="871" y="110"/>
                    </a:lnTo>
                    <a:lnTo>
                      <a:pt x="878" y="110"/>
                    </a:lnTo>
                    <a:lnTo>
                      <a:pt x="886" y="110"/>
                    </a:lnTo>
                    <a:lnTo>
                      <a:pt x="894" y="110"/>
                    </a:lnTo>
                    <a:lnTo>
                      <a:pt x="902" y="110"/>
                    </a:lnTo>
                    <a:lnTo>
                      <a:pt x="910" y="110"/>
                    </a:lnTo>
                    <a:lnTo>
                      <a:pt x="918" y="110"/>
                    </a:lnTo>
                    <a:lnTo>
                      <a:pt x="926" y="110"/>
                    </a:lnTo>
                    <a:lnTo>
                      <a:pt x="933" y="110"/>
                    </a:lnTo>
                    <a:lnTo>
                      <a:pt x="941" y="110"/>
                    </a:lnTo>
                    <a:lnTo>
                      <a:pt x="949" y="110"/>
                    </a:lnTo>
                    <a:lnTo>
                      <a:pt x="957" y="110"/>
                    </a:lnTo>
                    <a:lnTo>
                      <a:pt x="965" y="110"/>
                    </a:lnTo>
                    <a:lnTo>
                      <a:pt x="973" y="110"/>
                    </a:lnTo>
                    <a:lnTo>
                      <a:pt x="980" y="110"/>
                    </a:lnTo>
                    <a:lnTo>
                      <a:pt x="988" y="110"/>
                    </a:lnTo>
                    <a:lnTo>
                      <a:pt x="996" y="110"/>
                    </a:lnTo>
                    <a:lnTo>
                      <a:pt x="1004" y="110"/>
                    </a:lnTo>
                    <a:lnTo>
                      <a:pt x="1012" y="110"/>
                    </a:lnTo>
                    <a:lnTo>
                      <a:pt x="1020" y="110"/>
                    </a:lnTo>
                    <a:lnTo>
                      <a:pt x="1028" y="110"/>
                    </a:lnTo>
                    <a:lnTo>
                      <a:pt x="1035" y="110"/>
                    </a:lnTo>
                    <a:lnTo>
                      <a:pt x="1043" y="110"/>
                    </a:lnTo>
                    <a:lnTo>
                      <a:pt x="1051" y="110"/>
                    </a:lnTo>
                    <a:lnTo>
                      <a:pt x="1059" y="110"/>
                    </a:lnTo>
                    <a:lnTo>
                      <a:pt x="1067" y="110"/>
                    </a:lnTo>
                    <a:lnTo>
                      <a:pt x="1075" y="110"/>
                    </a:lnTo>
                    <a:lnTo>
                      <a:pt x="1082" y="110"/>
                    </a:lnTo>
                    <a:lnTo>
                      <a:pt x="1090" y="110"/>
                    </a:lnTo>
                    <a:lnTo>
                      <a:pt x="1098" y="110"/>
                    </a:lnTo>
                    <a:lnTo>
                      <a:pt x="1106" y="110"/>
                    </a:lnTo>
                    <a:lnTo>
                      <a:pt x="1114" y="110"/>
                    </a:lnTo>
                    <a:lnTo>
                      <a:pt x="1122" y="110"/>
                    </a:lnTo>
                    <a:lnTo>
                      <a:pt x="1130" y="110"/>
                    </a:lnTo>
                    <a:lnTo>
                      <a:pt x="1137" y="110"/>
                    </a:lnTo>
                    <a:lnTo>
                      <a:pt x="1145" y="110"/>
                    </a:lnTo>
                    <a:lnTo>
                      <a:pt x="1153" y="110"/>
                    </a:lnTo>
                    <a:lnTo>
                      <a:pt x="1161" y="110"/>
                    </a:lnTo>
                    <a:lnTo>
                      <a:pt x="1169" y="110"/>
                    </a:lnTo>
                    <a:lnTo>
                      <a:pt x="1177" y="110"/>
                    </a:lnTo>
                    <a:lnTo>
                      <a:pt x="1184" y="110"/>
                    </a:lnTo>
                    <a:lnTo>
                      <a:pt x="1192" y="110"/>
                    </a:lnTo>
                    <a:lnTo>
                      <a:pt x="1200" y="110"/>
                    </a:lnTo>
                    <a:lnTo>
                      <a:pt x="1208" y="110"/>
                    </a:lnTo>
                    <a:lnTo>
                      <a:pt x="1216" y="110"/>
                    </a:lnTo>
                    <a:lnTo>
                      <a:pt x="1216" y="118"/>
                    </a:lnTo>
                    <a:lnTo>
                      <a:pt x="1224" y="118"/>
                    </a:lnTo>
                    <a:lnTo>
                      <a:pt x="1232" y="118"/>
                    </a:lnTo>
                    <a:lnTo>
                      <a:pt x="1239" y="118"/>
                    </a:lnTo>
                    <a:lnTo>
                      <a:pt x="1247" y="118"/>
                    </a:lnTo>
                    <a:lnTo>
                      <a:pt x="1255" y="118"/>
                    </a:lnTo>
                    <a:lnTo>
                      <a:pt x="1263" y="118"/>
                    </a:lnTo>
                    <a:lnTo>
                      <a:pt x="1271" y="118"/>
                    </a:lnTo>
                    <a:lnTo>
                      <a:pt x="1279" y="118"/>
                    </a:lnTo>
                    <a:lnTo>
                      <a:pt x="1286" y="118"/>
                    </a:lnTo>
                    <a:lnTo>
                      <a:pt x="1294" y="118"/>
                    </a:lnTo>
                    <a:lnTo>
                      <a:pt x="1302" y="118"/>
                    </a:lnTo>
                    <a:lnTo>
                      <a:pt x="1310" y="118"/>
                    </a:lnTo>
                    <a:lnTo>
                      <a:pt x="1318" y="118"/>
                    </a:lnTo>
                    <a:lnTo>
                      <a:pt x="1326" y="118"/>
                    </a:lnTo>
                    <a:lnTo>
                      <a:pt x="1334" y="118"/>
                    </a:lnTo>
                    <a:lnTo>
                      <a:pt x="1341" y="118"/>
                    </a:lnTo>
                    <a:lnTo>
                      <a:pt x="1349" y="126"/>
                    </a:lnTo>
                    <a:lnTo>
                      <a:pt x="1357" y="126"/>
                    </a:lnTo>
                    <a:lnTo>
                      <a:pt x="1365" y="126"/>
                    </a:lnTo>
                    <a:lnTo>
                      <a:pt x="1373" y="126"/>
                    </a:lnTo>
                    <a:lnTo>
                      <a:pt x="1381" y="126"/>
                    </a:lnTo>
                    <a:lnTo>
                      <a:pt x="1389" y="126"/>
                    </a:lnTo>
                    <a:lnTo>
                      <a:pt x="1396" y="126"/>
                    </a:lnTo>
                    <a:lnTo>
                      <a:pt x="1404" y="126"/>
                    </a:lnTo>
                    <a:lnTo>
                      <a:pt x="1412" y="126"/>
                    </a:lnTo>
                    <a:lnTo>
                      <a:pt x="1420" y="126"/>
                    </a:lnTo>
                    <a:lnTo>
                      <a:pt x="1428" y="126"/>
                    </a:lnTo>
                    <a:lnTo>
                      <a:pt x="1436" y="126"/>
                    </a:lnTo>
                    <a:lnTo>
                      <a:pt x="1443" y="126"/>
                    </a:lnTo>
                    <a:lnTo>
                      <a:pt x="1451" y="134"/>
                    </a:lnTo>
                    <a:lnTo>
                      <a:pt x="1459" y="134"/>
                    </a:lnTo>
                    <a:lnTo>
                      <a:pt x="1467" y="134"/>
                    </a:lnTo>
                    <a:lnTo>
                      <a:pt x="1475" y="134"/>
                    </a:lnTo>
                    <a:lnTo>
                      <a:pt x="1483" y="134"/>
                    </a:lnTo>
                    <a:lnTo>
                      <a:pt x="1491" y="134"/>
                    </a:lnTo>
                    <a:lnTo>
                      <a:pt x="1498" y="134"/>
                    </a:lnTo>
                    <a:lnTo>
                      <a:pt x="1506" y="134"/>
                    </a:lnTo>
                    <a:lnTo>
                      <a:pt x="1514" y="134"/>
                    </a:lnTo>
                    <a:lnTo>
                      <a:pt x="1522" y="134"/>
                    </a:lnTo>
                    <a:lnTo>
                      <a:pt x="1530" y="134"/>
                    </a:lnTo>
                    <a:lnTo>
                      <a:pt x="1538" y="141"/>
                    </a:lnTo>
                    <a:lnTo>
                      <a:pt x="1545" y="141"/>
                    </a:lnTo>
                    <a:lnTo>
                      <a:pt x="1553" y="141"/>
                    </a:lnTo>
                    <a:lnTo>
                      <a:pt x="1561" y="141"/>
                    </a:lnTo>
                    <a:lnTo>
                      <a:pt x="1569" y="141"/>
                    </a:lnTo>
                    <a:lnTo>
                      <a:pt x="1577" y="141"/>
                    </a:lnTo>
                    <a:lnTo>
                      <a:pt x="1585" y="141"/>
                    </a:lnTo>
                    <a:lnTo>
                      <a:pt x="1593" y="141"/>
                    </a:lnTo>
                    <a:lnTo>
                      <a:pt x="1600" y="141"/>
                    </a:lnTo>
                    <a:lnTo>
                      <a:pt x="1608" y="141"/>
                    </a:lnTo>
                    <a:lnTo>
                      <a:pt x="1616" y="149"/>
                    </a:lnTo>
                    <a:lnTo>
                      <a:pt x="1624" y="149"/>
                    </a:lnTo>
                    <a:lnTo>
                      <a:pt x="1632" y="149"/>
                    </a:lnTo>
                    <a:lnTo>
                      <a:pt x="1640" y="149"/>
                    </a:lnTo>
                    <a:lnTo>
                      <a:pt x="1647" y="149"/>
                    </a:lnTo>
                    <a:lnTo>
                      <a:pt x="1655" y="149"/>
                    </a:lnTo>
                    <a:lnTo>
                      <a:pt x="1663" y="149"/>
                    </a:lnTo>
                    <a:lnTo>
                      <a:pt x="1671" y="149"/>
                    </a:lnTo>
                    <a:lnTo>
                      <a:pt x="1679" y="149"/>
                    </a:lnTo>
                    <a:lnTo>
                      <a:pt x="1687" y="157"/>
                    </a:lnTo>
                    <a:lnTo>
                      <a:pt x="1695" y="157"/>
                    </a:lnTo>
                    <a:lnTo>
                      <a:pt x="1702" y="157"/>
                    </a:lnTo>
                    <a:lnTo>
                      <a:pt x="1710" y="157"/>
                    </a:lnTo>
                    <a:lnTo>
                      <a:pt x="1718" y="157"/>
                    </a:lnTo>
                    <a:lnTo>
                      <a:pt x="1726" y="157"/>
                    </a:lnTo>
                    <a:lnTo>
                      <a:pt x="1734" y="157"/>
                    </a:lnTo>
                    <a:lnTo>
                      <a:pt x="1742" y="157"/>
                    </a:lnTo>
                    <a:lnTo>
                      <a:pt x="1749" y="157"/>
                    </a:lnTo>
                    <a:lnTo>
                      <a:pt x="1757" y="165"/>
                    </a:lnTo>
                    <a:lnTo>
                      <a:pt x="1765" y="165"/>
                    </a:lnTo>
                    <a:lnTo>
                      <a:pt x="1773" y="165"/>
                    </a:lnTo>
                    <a:lnTo>
                      <a:pt x="1781" y="165"/>
                    </a:lnTo>
                    <a:lnTo>
                      <a:pt x="1789" y="165"/>
                    </a:lnTo>
                    <a:lnTo>
                      <a:pt x="1797" y="165"/>
                    </a:lnTo>
                    <a:lnTo>
                      <a:pt x="1804" y="165"/>
                    </a:lnTo>
                    <a:lnTo>
                      <a:pt x="1812" y="165"/>
                    </a:lnTo>
                    <a:lnTo>
                      <a:pt x="1820" y="173"/>
                    </a:lnTo>
                    <a:lnTo>
                      <a:pt x="1828" y="173"/>
                    </a:lnTo>
                    <a:lnTo>
                      <a:pt x="1836" y="173"/>
                    </a:lnTo>
                    <a:lnTo>
                      <a:pt x="1844" y="173"/>
                    </a:lnTo>
                    <a:lnTo>
                      <a:pt x="1851" y="173"/>
                    </a:lnTo>
                    <a:lnTo>
                      <a:pt x="1859" y="173"/>
                    </a:lnTo>
                    <a:lnTo>
                      <a:pt x="1867" y="173"/>
                    </a:lnTo>
                    <a:lnTo>
                      <a:pt x="1875" y="173"/>
                    </a:lnTo>
                    <a:lnTo>
                      <a:pt x="1883" y="181"/>
                    </a:lnTo>
                    <a:lnTo>
                      <a:pt x="1891" y="181"/>
                    </a:lnTo>
                    <a:lnTo>
                      <a:pt x="1899" y="181"/>
                    </a:lnTo>
                    <a:lnTo>
                      <a:pt x="1906" y="181"/>
                    </a:lnTo>
                    <a:lnTo>
                      <a:pt x="1914" y="181"/>
                    </a:lnTo>
                    <a:lnTo>
                      <a:pt x="1922" y="181"/>
                    </a:lnTo>
                    <a:lnTo>
                      <a:pt x="1930" y="181"/>
                    </a:lnTo>
                    <a:lnTo>
                      <a:pt x="1938" y="189"/>
                    </a:lnTo>
                    <a:lnTo>
                      <a:pt x="1946" y="189"/>
                    </a:lnTo>
                    <a:lnTo>
                      <a:pt x="1953" y="189"/>
                    </a:lnTo>
                    <a:lnTo>
                      <a:pt x="1961" y="189"/>
                    </a:lnTo>
                    <a:lnTo>
                      <a:pt x="1969" y="189"/>
                    </a:lnTo>
                    <a:lnTo>
                      <a:pt x="1977" y="189"/>
                    </a:lnTo>
                    <a:lnTo>
                      <a:pt x="1985" y="189"/>
                    </a:lnTo>
                    <a:lnTo>
                      <a:pt x="1993" y="189"/>
                    </a:lnTo>
                    <a:lnTo>
                      <a:pt x="2001" y="196"/>
                    </a:lnTo>
                    <a:lnTo>
                      <a:pt x="2008" y="196"/>
                    </a:lnTo>
                    <a:lnTo>
                      <a:pt x="2016" y="196"/>
                    </a:lnTo>
                    <a:lnTo>
                      <a:pt x="2024" y="196"/>
                    </a:lnTo>
                    <a:lnTo>
                      <a:pt x="2032" y="196"/>
                    </a:lnTo>
                    <a:lnTo>
                      <a:pt x="2040" y="196"/>
                    </a:lnTo>
                    <a:lnTo>
                      <a:pt x="2048" y="196"/>
                    </a:lnTo>
                    <a:lnTo>
                      <a:pt x="2055" y="204"/>
                    </a:lnTo>
                    <a:lnTo>
                      <a:pt x="2063" y="204"/>
                    </a:lnTo>
                    <a:lnTo>
                      <a:pt x="2071" y="204"/>
                    </a:lnTo>
                    <a:lnTo>
                      <a:pt x="2079" y="204"/>
                    </a:lnTo>
                    <a:lnTo>
                      <a:pt x="2087" y="204"/>
                    </a:lnTo>
                    <a:lnTo>
                      <a:pt x="2095" y="204"/>
                    </a:lnTo>
                    <a:lnTo>
                      <a:pt x="2103" y="204"/>
                    </a:lnTo>
                    <a:lnTo>
                      <a:pt x="2110" y="212"/>
                    </a:lnTo>
                    <a:lnTo>
                      <a:pt x="2118" y="212"/>
                    </a:lnTo>
                    <a:lnTo>
                      <a:pt x="2126" y="212"/>
                    </a:lnTo>
                    <a:lnTo>
                      <a:pt x="2134" y="212"/>
                    </a:lnTo>
                    <a:lnTo>
                      <a:pt x="2142" y="212"/>
                    </a:lnTo>
                    <a:lnTo>
                      <a:pt x="2150" y="212"/>
                    </a:lnTo>
                    <a:lnTo>
                      <a:pt x="2158" y="220"/>
                    </a:lnTo>
                    <a:lnTo>
                      <a:pt x="2165" y="220"/>
                    </a:lnTo>
                    <a:lnTo>
                      <a:pt x="2173" y="220"/>
                    </a:lnTo>
                    <a:lnTo>
                      <a:pt x="2181" y="220"/>
                    </a:lnTo>
                    <a:lnTo>
                      <a:pt x="2189" y="220"/>
                    </a:lnTo>
                    <a:lnTo>
                      <a:pt x="2197" y="220"/>
                    </a:lnTo>
                    <a:lnTo>
                      <a:pt x="2205" y="220"/>
                    </a:lnTo>
                    <a:lnTo>
                      <a:pt x="2212" y="228"/>
                    </a:lnTo>
                    <a:lnTo>
                      <a:pt x="2220" y="228"/>
                    </a:lnTo>
                    <a:lnTo>
                      <a:pt x="2228" y="228"/>
                    </a:lnTo>
                    <a:lnTo>
                      <a:pt x="2236" y="228"/>
                    </a:lnTo>
                    <a:lnTo>
                      <a:pt x="2244" y="228"/>
                    </a:lnTo>
                    <a:lnTo>
                      <a:pt x="2252" y="228"/>
                    </a:lnTo>
                    <a:lnTo>
                      <a:pt x="2260" y="228"/>
                    </a:lnTo>
                    <a:lnTo>
                      <a:pt x="2267" y="236"/>
                    </a:lnTo>
                    <a:lnTo>
                      <a:pt x="2275" y="236"/>
                    </a:lnTo>
                    <a:lnTo>
                      <a:pt x="2283" y="236"/>
                    </a:lnTo>
                    <a:lnTo>
                      <a:pt x="2291" y="236"/>
                    </a:lnTo>
                    <a:lnTo>
                      <a:pt x="2299" y="236"/>
                    </a:lnTo>
                    <a:lnTo>
                      <a:pt x="2307" y="236"/>
                    </a:lnTo>
                    <a:lnTo>
                      <a:pt x="2314" y="244"/>
                    </a:lnTo>
                    <a:lnTo>
                      <a:pt x="2322" y="244"/>
                    </a:lnTo>
                    <a:lnTo>
                      <a:pt x="2330" y="244"/>
                    </a:lnTo>
                    <a:lnTo>
                      <a:pt x="2338" y="244"/>
                    </a:lnTo>
                    <a:lnTo>
                      <a:pt x="2346" y="244"/>
                    </a:lnTo>
                    <a:lnTo>
                      <a:pt x="2354" y="244"/>
                    </a:lnTo>
                    <a:lnTo>
                      <a:pt x="2362" y="251"/>
                    </a:lnTo>
                    <a:lnTo>
                      <a:pt x="2369" y="251"/>
                    </a:lnTo>
                    <a:lnTo>
                      <a:pt x="2377" y="251"/>
                    </a:lnTo>
                    <a:lnTo>
                      <a:pt x="2385" y="251"/>
                    </a:lnTo>
                    <a:lnTo>
                      <a:pt x="2393" y="251"/>
                    </a:lnTo>
                    <a:lnTo>
                      <a:pt x="2401" y="251"/>
                    </a:lnTo>
                    <a:lnTo>
                      <a:pt x="2409" y="259"/>
                    </a:lnTo>
                    <a:lnTo>
                      <a:pt x="2416" y="259"/>
                    </a:lnTo>
                    <a:lnTo>
                      <a:pt x="2424" y="259"/>
                    </a:lnTo>
                    <a:lnTo>
                      <a:pt x="2432" y="259"/>
                    </a:lnTo>
                    <a:lnTo>
                      <a:pt x="2440" y="259"/>
                    </a:lnTo>
                    <a:lnTo>
                      <a:pt x="2448" y="259"/>
                    </a:lnTo>
                    <a:lnTo>
                      <a:pt x="2456" y="259"/>
                    </a:lnTo>
                    <a:lnTo>
                      <a:pt x="2464" y="267"/>
                    </a:lnTo>
                    <a:lnTo>
                      <a:pt x="2471" y="267"/>
                    </a:lnTo>
                    <a:lnTo>
                      <a:pt x="2479" y="267"/>
                    </a:lnTo>
                    <a:lnTo>
                      <a:pt x="2487" y="267"/>
                    </a:lnTo>
                    <a:lnTo>
                      <a:pt x="2495" y="267"/>
                    </a:lnTo>
                    <a:lnTo>
                      <a:pt x="2503" y="275"/>
                    </a:lnTo>
                    <a:lnTo>
                      <a:pt x="2511" y="275"/>
                    </a:lnTo>
                    <a:lnTo>
                      <a:pt x="2518" y="275"/>
                    </a:lnTo>
                    <a:lnTo>
                      <a:pt x="2526" y="275"/>
                    </a:lnTo>
                    <a:lnTo>
                      <a:pt x="2534" y="275"/>
                    </a:lnTo>
                    <a:lnTo>
                      <a:pt x="2542" y="275"/>
                    </a:lnTo>
                    <a:lnTo>
                      <a:pt x="2550" y="283"/>
                    </a:lnTo>
                    <a:lnTo>
                      <a:pt x="2558" y="283"/>
                    </a:lnTo>
                    <a:lnTo>
                      <a:pt x="2566" y="283"/>
                    </a:lnTo>
                    <a:lnTo>
                      <a:pt x="2573" y="283"/>
                    </a:lnTo>
                    <a:lnTo>
                      <a:pt x="2581" y="283"/>
                    </a:lnTo>
                    <a:lnTo>
                      <a:pt x="2589" y="283"/>
                    </a:lnTo>
                    <a:lnTo>
                      <a:pt x="2597" y="291"/>
                    </a:lnTo>
                    <a:lnTo>
                      <a:pt x="2605" y="291"/>
                    </a:lnTo>
                    <a:lnTo>
                      <a:pt x="2613" y="291"/>
                    </a:lnTo>
                    <a:lnTo>
                      <a:pt x="2620" y="291"/>
                    </a:lnTo>
                    <a:lnTo>
                      <a:pt x="2628" y="291"/>
                    </a:lnTo>
                    <a:lnTo>
                      <a:pt x="2636" y="291"/>
                    </a:lnTo>
                    <a:lnTo>
                      <a:pt x="2644" y="298"/>
                    </a:lnTo>
                    <a:lnTo>
                      <a:pt x="2652" y="298"/>
                    </a:lnTo>
                    <a:lnTo>
                      <a:pt x="2660" y="298"/>
                    </a:lnTo>
                    <a:lnTo>
                      <a:pt x="2668" y="298"/>
                    </a:lnTo>
                    <a:lnTo>
                      <a:pt x="2675" y="298"/>
                    </a:lnTo>
                    <a:lnTo>
                      <a:pt x="2683" y="298"/>
                    </a:lnTo>
                    <a:lnTo>
                      <a:pt x="2691" y="306"/>
                    </a:lnTo>
                    <a:lnTo>
                      <a:pt x="2699" y="306"/>
                    </a:lnTo>
                    <a:lnTo>
                      <a:pt x="2707" y="306"/>
                    </a:lnTo>
                    <a:lnTo>
                      <a:pt x="2715" y="306"/>
                    </a:lnTo>
                    <a:lnTo>
                      <a:pt x="2722" y="306"/>
                    </a:lnTo>
                    <a:lnTo>
                      <a:pt x="2730" y="314"/>
                    </a:lnTo>
                    <a:lnTo>
                      <a:pt x="2738" y="314"/>
                    </a:lnTo>
                    <a:lnTo>
                      <a:pt x="2746" y="314"/>
                    </a:lnTo>
                    <a:lnTo>
                      <a:pt x="2754" y="314"/>
                    </a:lnTo>
                    <a:lnTo>
                      <a:pt x="2762" y="314"/>
                    </a:lnTo>
                    <a:lnTo>
                      <a:pt x="2770" y="314"/>
                    </a:lnTo>
                    <a:lnTo>
                      <a:pt x="2777" y="322"/>
                    </a:lnTo>
                    <a:lnTo>
                      <a:pt x="2785" y="322"/>
                    </a:lnTo>
                    <a:lnTo>
                      <a:pt x="2793" y="322"/>
                    </a:lnTo>
                    <a:lnTo>
                      <a:pt x="2801" y="322"/>
                    </a:lnTo>
                    <a:lnTo>
                      <a:pt x="2809" y="322"/>
                    </a:lnTo>
                    <a:lnTo>
                      <a:pt x="2817" y="322"/>
                    </a:lnTo>
                    <a:lnTo>
                      <a:pt x="2824" y="330"/>
                    </a:lnTo>
                    <a:lnTo>
                      <a:pt x="2832" y="330"/>
                    </a:lnTo>
                    <a:lnTo>
                      <a:pt x="2840" y="330"/>
                    </a:lnTo>
                    <a:lnTo>
                      <a:pt x="2848" y="330"/>
                    </a:lnTo>
                    <a:lnTo>
                      <a:pt x="2856" y="330"/>
                    </a:lnTo>
                    <a:lnTo>
                      <a:pt x="2864" y="330"/>
                    </a:lnTo>
                    <a:lnTo>
                      <a:pt x="2872" y="338"/>
                    </a:lnTo>
                    <a:lnTo>
                      <a:pt x="2879" y="338"/>
                    </a:lnTo>
                    <a:lnTo>
                      <a:pt x="2887" y="338"/>
                    </a:lnTo>
                    <a:lnTo>
                      <a:pt x="2895" y="338"/>
                    </a:lnTo>
                    <a:lnTo>
                      <a:pt x="2903" y="338"/>
                    </a:lnTo>
                    <a:lnTo>
                      <a:pt x="2911" y="346"/>
                    </a:lnTo>
                    <a:lnTo>
                      <a:pt x="2919" y="346"/>
                    </a:lnTo>
                    <a:lnTo>
                      <a:pt x="2927" y="346"/>
                    </a:lnTo>
                    <a:lnTo>
                      <a:pt x="2934" y="346"/>
                    </a:lnTo>
                    <a:lnTo>
                      <a:pt x="2942" y="346"/>
                    </a:lnTo>
                    <a:lnTo>
                      <a:pt x="2950" y="346"/>
                    </a:lnTo>
                    <a:lnTo>
                      <a:pt x="2958" y="353"/>
                    </a:lnTo>
                    <a:lnTo>
                      <a:pt x="2966" y="353"/>
                    </a:lnTo>
                    <a:lnTo>
                      <a:pt x="2974" y="353"/>
                    </a:lnTo>
                    <a:lnTo>
                      <a:pt x="2981" y="353"/>
                    </a:lnTo>
                    <a:lnTo>
                      <a:pt x="2989" y="353"/>
                    </a:lnTo>
                    <a:lnTo>
                      <a:pt x="2997" y="361"/>
                    </a:lnTo>
                    <a:lnTo>
                      <a:pt x="3005" y="361"/>
                    </a:lnTo>
                    <a:lnTo>
                      <a:pt x="3013" y="361"/>
                    </a:lnTo>
                    <a:lnTo>
                      <a:pt x="3021" y="361"/>
                    </a:lnTo>
                    <a:lnTo>
                      <a:pt x="3029" y="361"/>
                    </a:lnTo>
                    <a:lnTo>
                      <a:pt x="3036" y="361"/>
                    </a:lnTo>
                    <a:lnTo>
                      <a:pt x="3044" y="369"/>
                    </a:lnTo>
                    <a:lnTo>
                      <a:pt x="3052" y="369"/>
                    </a:lnTo>
                    <a:lnTo>
                      <a:pt x="3060" y="369"/>
                    </a:lnTo>
                    <a:lnTo>
                      <a:pt x="3068" y="369"/>
                    </a:lnTo>
                    <a:lnTo>
                      <a:pt x="3076" y="369"/>
                    </a:lnTo>
                    <a:lnTo>
                      <a:pt x="3083" y="369"/>
                    </a:lnTo>
                    <a:lnTo>
                      <a:pt x="3091" y="377"/>
                    </a:lnTo>
                    <a:lnTo>
                      <a:pt x="3099" y="377"/>
                    </a:lnTo>
                    <a:lnTo>
                      <a:pt x="3107" y="377"/>
                    </a:lnTo>
                    <a:lnTo>
                      <a:pt x="3115" y="377"/>
                    </a:lnTo>
                    <a:lnTo>
                      <a:pt x="3123" y="377"/>
                    </a:lnTo>
                    <a:lnTo>
                      <a:pt x="3131" y="385"/>
                    </a:lnTo>
                    <a:lnTo>
                      <a:pt x="3138" y="385"/>
                    </a:lnTo>
                    <a:lnTo>
                      <a:pt x="3146" y="385"/>
                    </a:lnTo>
                    <a:lnTo>
                      <a:pt x="3154" y="385"/>
                    </a:lnTo>
                    <a:lnTo>
                      <a:pt x="3162" y="385"/>
                    </a:lnTo>
                    <a:lnTo>
                      <a:pt x="3170" y="385"/>
                    </a:lnTo>
                    <a:lnTo>
                      <a:pt x="3178" y="393"/>
                    </a:lnTo>
                    <a:lnTo>
                      <a:pt x="3185" y="393"/>
                    </a:lnTo>
                    <a:lnTo>
                      <a:pt x="3193" y="393"/>
                    </a:lnTo>
                    <a:lnTo>
                      <a:pt x="3201" y="393"/>
                    </a:lnTo>
                    <a:lnTo>
                      <a:pt x="3209" y="393"/>
                    </a:lnTo>
                    <a:lnTo>
                      <a:pt x="3217" y="400"/>
                    </a:lnTo>
                    <a:lnTo>
                      <a:pt x="3225" y="400"/>
                    </a:lnTo>
                    <a:lnTo>
                      <a:pt x="3233" y="400"/>
                    </a:lnTo>
                    <a:lnTo>
                      <a:pt x="3240" y="400"/>
                    </a:lnTo>
                    <a:lnTo>
                      <a:pt x="3248" y="400"/>
                    </a:lnTo>
                    <a:lnTo>
                      <a:pt x="3256" y="400"/>
                    </a:lnTo>
                    <a:lnTo>
                      <a:pt x="3264" y="408"/>
                    </a:lnTo>
                    <a:lnTo>
                      <a:pt x="3272" y="408"/>
                    </a:lnTo>
                    <a:lnTo>
                      <a:pt x="3280" y="408"/>
                    </a:lnTo>
                    <a:lnTo>
                      <a:pt x="3287" y="408"/>
                    </a:lnTo>
                    <a:lnTo>
                      <a:pt x="3295" y="408"/>
                    </a:lnTo>
                    <a:lnTo>
                      <a:pt x="3303" y="416"/>
                    </a:lnTo>
                    <a:lnTo>
                      <a:pt x="3311" y="416"/>
                    </a:lnTo>
                    <a:lnTo>
                      <a:pt x="3319" y="416"/>
                    </a:lnTo>
                    <a:lnTo>
                      <a:pt x="3327" y="416"/>
                    </a:lnTo>
                    <a:lnTo>
                      <a:pt x="3335" y="416"/>
                    </a:lnTo>
                    <a:lnTo>
                      <a:pt x="3342" y="416"/>
                    </a:lnTo>
                    <a:lnTo>
                      <a:pt x="3350" y="424"/>
                    </a:lnTo>
                    <a:lnTo>
                      <a:pt x="3358" y="424"/>
                    </a:lnTo>
                    <a:lnTo>
                      <a:pt x="3366" y="424"/>
                    </a:lnTo>
                    <a:lnTo>
                      <a:pt x="3374" y="424"/>
                    </a:lnTo>
                    <a:lnTo>
                      <a:pt x="3382" y="424"/>
                    </a:lnTo>
                    <a:lnTo>
                      <a:pt x="3389" y="432"/>
                    </a:lnTo>
                    <a:lnTo>
                      <a:pt x="3397" y="432"/>
                    </a:lnTo>
                    <a:lnTo>
                      <a:pt x="3405" y="432"/>
                    </a:lnTo>
                    <a:lnTo>
                      <a:pt x="3413" y="432"/>
                    </a:lnTo>
                    <a:lnTo>
                      <a:pt x="3421" y="432"/>
                    </a:lnTo>
                    <a:lnTo>
                      <a:pt x="3429" y="440"/>
                    </a:lnTo>
                    <a:lnTo>
                      <a:pt x="3437" y="440"/>
                    </a:lnTo>
                    <a:lnTo>
                      <a:pt x="3444" y="440"/>
                    </a:lnTo>
                    <a:lnTo>
                      <a:pt x="3452" y="440"/>
                    </a:lnTo>
                    <a:lnTo>
                      <a:pt x="3460" y="440"/>
                    </a:lnTo>
                    <a:lnTo>
                      <a:pt x="3468" y="440"/>
                    </a:lnTo>
                    <a:lnTo>
                      <a:pt x="3476" y="448"/>
                    </a:lnTo>
                    <a:lnTo>
                      <a:pt x="3484" y="448"/>
                    </a:lnTo>
                    <a:lnTo>
                      <a:pt x="3491" y="448"/>
                    </a:lnTo>
                    <a:lnTo>
                      <a:pt x="3499" y="448"/>
                    </a:lnTo>
                    <a:lnTo>
                      <a:pt x="3507" y="448"/>
                    </a:lnTo>
                    <a:lnTo>
                      <a:pt x="3515" y="455"/>
                    </a:lnTo>
                    <a:lnTo>
                      <a:pt x="3523" y="455"/>
                    </a:lnTo>
                    <a:lnTo>
                      <a:pt x="3531" y="455"/>
                    </a:lnTo>
                    <a:lnTo>
                      <a:pt x="3539" y="455"/>
                    </a:lnTo>
                    <a:lnTo>
                      <a:pt x="3546" y="455"/>
                    </a:lnTo>
                    <a:lnTo>
                      <a:pt x="3554" y="455"/>
                    </a:lnTo>
                    <a:lnTo>
                      <a:pt x="3562" y="463"/>
                    </a:lnTo>
                    <a:lnTo>
                      <a:pt x="3570" y="463"/>
                    </a:lnTo>
                    <a:lnTo>
                      <a:pt x="3578" y="463"/>
                    </a:lnTo>
                    <a:lnTo>
                      <a:pt x="3586" y="463"/>
                    </a:lnTo>
                    <a:lnTo>
                      <a:pt x="3593" y="463"/>
                    </a:lnTo>
                    <a:lnTo>
                      <a:pt x="3601" y="471"/>
                    </a:lnTo>
                    <a:lnTo>
                      <a:pt x="3609" y="471"/>
                    </a:lnTo>
                    <a:lnTo>
                      <a:pt x="3617" y="471"/>
                    </a:lnTo>
                    <a:lnTo>
                      <a:pt x="3625" y="471"/>
                    </a:lnTo>
                    <a:lnTo>
                      <a:pt x="3633" y="471"/>
                    </a:lnTo>
                    <a:lnTo>
                      <a:pt x="3641" y="479"/>
                    </a:lnTo>
                    <a:lnTo>
                      <a:pt x="3648" y="479"/>
                    </a:lnTo>
                    <a:lnTo>
                      <a:pt x="3656" y="479"/>
                    </a:lnTo>
                    <a:lnTo>
                      <a:pt x="3664" y="479"/>
                    </a:lnTo>
                    <a:lnTo>
                      <a:pt x="3672" y="479"/>
                    </a:lnTo>
                    <a:lnTo>
                      <a:pt x="3680" y="479"/>
                    </a:lnTo>
                    <a:lnTo>
                      <a:pt x="3688" y="487"/>
                    </a:lnTo>
                    <a:lnTo>
                      <a:pt x="3696" y="487"/>
                    </a:lnTo>
                    <a:lnTo>
                      <a:pt x="3703" y="487"/>
                    </a:lnTo>
                    <a:lnTo>
                      <a:pt x="3711" y="487"/>
                    </a:lnTo>
                    <a:lnTo>
                      <a:pt x="3719" y="495"/>
                    </a:lnTo>
                    <a:lnTo>
                      <a:pt x="3727" y="495"/>
                    </a:lnTo>
                    <a:lnTo>
                      <a:pt x="3743" y="495"/>
                    </a:lnTo>
                  </a:path>
                </a:pathLst>
              </a:custGeom>
              <a:noFill/>
              <a:ln w="3810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68659" name="Text Box 48"/>
              <p:cNvSpPr txBox="1">
                <a:spLocks noChangeArrowheads="1"/>
              </p:cNvSpPr>
              <p:nvPr/>
            </p:nvSpPr>
            <p:spPr bwMode="auto">
              <a:xfrm>
                <a:off x="3505" y="2516"/>
                <a:ext cx="108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200" dirty="0">
                    <a:solidFill>
                      <a:schemeClr val="accent1"/>
                    </a:solidFill>
                  </a:rPr>
                  <a:t>Preventing recruitment</a:t>
                </a:r>
              </a:p>
            </p:txBody>
          </p:sp>
        </p:grpSp>
        <p:sp>
          <p:nvSpPr>
            <p:cNvPr id="68657" name="Rectangle 49"/>
            <p:cNvSpPr>
              <a:spLocks noChangeArrowheads="1"/>
            </p:cNvSpPr>
            <p:nvPr/>
          </p:nvSpPr>
          <p:spPr bwMode="auto">
            <a:xfrm>
              <a:off x="2976" y="3113"/>
              <a:ext cx="1728"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lnSpc>
                  <a:spcPct val="50000"/>
                </a:lnSpc>
                <a:spcBef>
                  <a:spcPct val="50000"/>
                </a:spcBef>
                <a:buFontTx/>
                <a:buNone/>
              </a:pPr>
              <a:r>
                <a:rPr lang="en-US" altLang="en-US" sz="1800" b="1" dirty="0">
                  <a:solidFill>
                    <a:srgbClr val="006600"/>
                  </a:solidFill>
                </a:rPr>
                <a:t>Preventing recruitment</a:t>
              </a:r>
            </a:p>
            <a:p>
              <a:pPr algn="ctr">
                <a:lnSpc>
                  <a:spcPct val="50000"/>
                </a:lnSpc>
                <a:spcBef>
                  <a:spcPct val="50000"/>
                </a:spcBef>
                <a:buFontTx/>
                <a:buNone/>
              </a:pPr>
              <a:r>
                <a:rPr lang="en-US" altLang="en-US" sz="1400" b="1" dirty="0">
                  <a:solidFill>
                    <a:srgbClr val="006600"/>
                  </a:solidFill>
                </a:rPr>
                <a:t>moderate rhetoric </a:t>
              </a:r>
            </a:p>
          </p:txBody>
        </p:sp>
      </p:grpSp>
      <p:sp>
        <p:nvSpPr>
          <p:cNvPr id="68650" name="Rectangle 50"/>
          <p:cNvSpPr>
            <a:spLocks noChangeArrowheads="1"/>
          </p:cNvSpPr>
          <p:nvPr/>
        </p:nvSpPr>
        <p:spPr bwMode="auto">
          <a:xfrm>
            <a:off x="1295400" y="1295400"/>
            <a:ext cx="59134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b="1" dirty="0">
                <a:solidFill>
                  <a:srgbClr val="000000"/>
                </a:solidFill>
              </a:rPr>
              <a:t>Removing insurgents has a limited effect </a:t>
            </a:r>
            <a:br>
              <a:rPr lang="en-US" altLang="en-US" sz="1800" b="1" dirty="0">
                <a:solidFill>
                  <a:srgbClr val="000000"/>
                </a:solidFill>
              </a:rPr>
            </a:br>
            <a:r>
              <a:rPr lang="en-US" altLang="en-US" sz="1800" b="1" dirty="0">
                <a:solidFill>
                  <a:srgbClr val="000000"/>
                </a:solidFill>
              </a:rPr>
              <a:t>Preventing recruitment effects a sustained reduction</a:t>
            </a:r>
          </a:p>
        </p:txBody>
      </p:sp>
      <p:sp>
        <p:nvSpPr>
          <p:cNvPr id="68651" name="Text Box 51"/>
          <p:cNvSpPr txBox="1">
            <a:spLocks noChangeArrowheads="1"/>
          </p:cNvSpPr>
          <p:nvPr/>
        </p:nvSpPr>
        <p:spPr bwMode="auto">
          <a:xfrm>
            <a:off x="7467600" y="1981200"/>
            <a:ext cx="1196975"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FontTx/>
              <a:buNone/>
            </a:pPr>
            <a:r>
              <a:rPr lang="en-US" altLang="en-US" sz="1800" b="1" dirty="0"/>
              <a:t>Tipping</a:t>
            </a:r>
          </a:p>
          <a:p>
            <a:pPr eaLnBrk="1" hangingPunct="1">
              <a:spcBef>
                <a:spcPct val="50000"/>
              </a:spcBef>
              <a:buFontTx/>
              <a:buNone/>
            </a:pPr>
            <a:r>
              <a:rPr lang="en-US" altLang="en-US" sz="1800" b="1" dirty="0"/>
              <a:t>Point</a:t>
            </a:r>
          </a:p>
        </p:txBody>
      </p:sp>
      <p:sp>
        <p:nvSpPr>
          <p:cNvPr id="68652" name="Line 52"/>
          <p:cNvSpPr>
            <a:spLocks noChangeShapeType="1"/>
          </p:cNvSpPr>
          <p:nvPr/>
        </p:nvSpPr>
        <p:spPr bwMode="auto">
          <a:xfrm flipH="1">
            <a:off x="3276600" y="2286000"/>
            <a:ext cx="4267200" cy="1600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68653" name="Date Placeholder 1"/>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936834F8-63C4-4BF3-897C-9A12BC5B8565}" type="datetime1">
              <a:rPr lang="en-US" altLang="en-US" sz="1400"/>
              <a:pPr>
                <a:spcBef>
                  <a:spcPct val="0"/>
                </a:spcBef>
                <a:buFontTx/>
                <a:buNone/>
              </a:pPr>
              <a:t>7/17/2021</a:t>
            </a:fld>
            <a:endParaRPr lang="en-US" altLang="en-US" sz="1400" dirty="0"/>
          </a:p>
        </p:txBody>
      </p:sp>
      <p:sp>
        <p:nvSpPr>
          <p:cNvPr id="68654" name="Footer Placeholder 2"/>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a:t>CS3907-80/CS6444-10 Big Data &amp; Analytics</a:t>
            </a:r>
          </a:p>
        </p:txBody>
      </p:sp>
      <p:sp>
        <p:nvSpPr>
          <p:cNvPr id="68655" name="Slide Number Placeholder 3"/>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EBDF997C-27FB-40CC-83A5-17608E969802}" type="slidenum">
              <a:rPr lang="en-US" altLang="en-US" sz="1400" smtClean="0"/>
              <a:pPr>
                <a:spcBef>
                  <a:spcPct val="0"/>
                </a:spcBef>
                <a:buFontTx/>
                <a:buNone/>
              </a:pPr>
              <a:t>52</a:t>
            </a:fld>
            <a:endParaRPr lang="en-US" altLang="en-US" sz="1400" dirty="0" smtClean="0"/>
          </a:p>
        </p:txBody>
      </p:sp>
    </p:spTree>
    <p:extLst>
      <p:ext uri="{BB962C8B-B14F-4D97-AF65-F5344CB8AC3E}">
        <p14:creationId xmlns:p14="http://schemas.microsoft.com/office/powerpoint/2010/main" val="41271923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782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782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altLang="en-US" dirty="0" smtClean="0"/>
              <a:t>System Dynamics: Assessment</a:t>
            </a:r>
          </a:p>
        </p:txBody>
      </p:sp>
      <p:sp>
        <p:nvSpPr>
          <p:cNvPr id="70659" name="Rectangle 3"/>
          <p:cNvSpPr>
            <a:spLocks noGrp="1" noChangeArrowheads="1"/>
          </p:cNvSpPr>
          <p:nvPr>
            <p:ph type="body" idx="1"/>
          </p:nvPr>
        </p:nvSpPr>
        <p:spPr/>
        <p:txBody>
          <a:bodyPr/>
          <a:lstStyle/>
          <a:p>
            <a:pPr eaLnBrk="1" hangingPunct="1"/>
            <a:r>
              <a:rPr lang="en-US" altLang="en-US" sz="2000" dirty="0" smtClean="0"/>
              <a:t>An aggregate, macro-level approach for modeling a system</a:t>
            </a:r>
          </a:p>
          <a:p>
            <a:pPr eaLnBrk="1" hangingPunct="1"/>
            <a:r>
              <a:rPr lang="en-US" altLang="en-US" sz="2000" dirty="0" smtClean="0"/>
              <a:t>SD models have a fixed dynamic structure – not able to reproduce the process of moving from one structure to another</a:t>
            </a:r>
          </a:p>
          <a:p>
            <a:pPr eaLnBrk="1" hangingPunct="1"/>
            <a:r>
              <a:rPr lang="en-US" altLang="en-US" sz="2000" dirty="0" smtClean="0"/>
              <a:t>SD models typically include “soft” variables that are difficult to translate into numerical values</a:t>
            </a:r>
          </a:p>
          <a:p>
            <a:pPr eaLnBrk="1" hangingPunct="1"/>
            <a:r>
              <a:rPr lang="en-US" altLang="en-US" sz="2000" dirty="0" smtClean="0"/>
              <a:t>Significant potential for asking what-if questions, test alternative policies</a:t>
            </a:r>
          </a:p>
          <a:p>
            <a:pPr eaLnBrk="1" hangingPunct="1"/>
            <a:r>
              <a:rPr lang="en-US" altLang="en-US" sz="2000" dirty="0" smtClean="0"/>
              <a:t>Visualization is a plus, but can be complicated with many components</a:t>
            </a:r>
          </a:p>
          <a:p>
            <a:pPr eaLnBrk="1" hangingPunct="1"/>
            <a:r>
              <a:rPr lang="en-US" altLang="en-US" sz="2000" dirty="0" smtClean="0"/>
              <a:t>Continuous computational support from DYNAMO, to STELLA, to VENSIM</a:t>
            </a:r>
          </a:p>
        </p:txBody>
      </p:sp>
      <p:sp>
        <p:nvSpPr>
          <p:cNvPr id="70660" name="Date Placeholder 1"/>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A2AB4CA4-5B9D-461D-BD45-C46FF5D253CE}" type="datetime1">
              <a:rPr lang="en-US" altLang="en-US" sz="1400"/>
              <a:pPr>
                <a:spcBef>
                  <a:spcPct val="0"/>
                </a:spcBef>
                <a:buFontTx/>
                <a:buNone/>
              </a:pPr>
              <a:t>7/17/2021</a:t>
            </a:fld>
            <a:endParaRPr lang="en-US" altLang="en-US" sz="1400" dirty="0"/>
          </a:p>
        </p:txBody>
      </p:sp>
      <p:sp>
        <p:nvSpPr>
          <p:cNvPr id="70661" name="Footer Placeholder 2"/>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a:t>CS3907-80/CS6444-10 Big Data &amp; Analytics</a:t>
            </a:r>
          </a:p>
        </p:txBody>
      </p:sp>
      <p:sp>
        <p:nvSpPr>
          <p:cNvPr id="70662" name="Slide Number Placeholder 3"/>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85B6DF5D-5FBC-4582-9354-43C2B027D98A}" type="slidenum">
              <a:rPr lang="en-US" altLang="en-US" sz="1400" smtClean="0"/>
              <a:pPr>
                <a:spcBef>
                  <a:spcPct val="0"/>
                </a:spcBef>
                <a:buFontTx/>
                <a:buNone/>
              </a:pPr>
              <a:t>53</a:t>
            </a:fld>
            <a:endParaRPr lang="en-US" altLang="en-US" sz="1400" dirty="0" smtClean="0"/>
          </a:p>
        </p:txBody>
      </p:sp>
    </p:spTree>
    <p:extLst>
      <p:ext uri="{BB962C8B-B14F-4D97-AF65-F5344CB8AC3E}">
        <p14:creationId xmlns:p14="http://schemas.microsoft.com/office/powerpoint/2010/main" val="70474478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Date Placeholder 3"/>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D60B1853-C91F-4157-9D00-5DF60776248D}" type="datetime1">
              <a:rPr lang="en-US" altLang="en-US" sz="1400" smtClean="0"/>
              <a:pPr>
                <a:spcBef>
                  <a:spcPct val="0"/>
                </a:spcBef>
                <a:buFontTx/>
                <a:buNone/>
              </a:pPr>
              <a:t>7/17/2021</a:t>
            </a:fld>
            <a:endParaRPr lang="en-US" altLang="en-US" sz="1400" dirty="0" smtClean="0"/>
          </a:p>
        </p:txBody>
      </p:sp>
      <p:sp>
        <p:nvSpPr>
          <p:cNvPr id="66563" name="Footer Placeholder 4"/>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CSCI 3907-80/CSCI6444-10 Big Data and Analytics</a:t>
            </a:r>
          </a:p>
        </p:txBody>
      </p:sp>
      <p:sp>
        <p:nvSpPr>
          <p:cNvPr id="66564" name="Slide Number Placeholder 5"/>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11-</a:t>
            </a:r>
            <a:fld id="{954E721A-899C-40C5-8854-8BCD42C3B478}" type="slidenum">
              <a:rPr lang="en-US" altLang="en-US" sz="1400" smtClean="0"/>
              <a:pPr>
                <a:spcBef>
                  <a:spcPct val="0"/>
                </a:spcBef>
                <a:buFontTx/>
                <a:buNone/>
              </a:pPr>
              <a:t>54</a:t>
            </a:fld>
            <a:endParaRPr lang="en-US" altLang="en-US" sz="1400" dirty="0" smtClean="0"/>
          </a:p>
        </p:txBody>
      </p:sp>
      <p:sp>
        <p:nvSpPr>
          <p:cNvPr id="66565" name="Rectangle 2"/>
          <p:cNvSpPr>
            <a:spLocks noGrp="1" noChangeArrowheads="1"/>
          </p:cNvSpPr>
          <p:nvPr>
            <p:ph type="title"/>
          </p:nvPr>
        </p:nvSpPr>
        <p:spPr/>
        <p:txBody>
          <a:bodyPr/>
          <a:lstStyle/>
          <a:p>
            <a:pPr eaLnBrk="1" hangingPunct="1"/>
            <a:endParaRPr lang="en-US" altLang="en-US" dirty="0" smtClean="0"/>
          </a:p>
        </p:txBody>
      </p:sp>
      <p:sp>
        <p:nvSpPr>
          <p:cNvPr id="66566" name="Rectangle 3"/>
          <p:cNvSpPr>
            <a:spLocks noGrp="1" noChangeArrowheads="1"/>
          </p:cNvSpPr>
          <p:nvPr>
            <p:ph type="body" idx="1"/>
          </p:nvPr>
        </p:nvSpPr>
        <p:spPr/>
        <p:txBody>
          <a:bodyPr/>
          <a:lstStyle/>
          <a:p>
            <a:pPr algn="ctr" eaLnBrk="1" hangingPunct="1">
              <a:buFontTx/>
              <a:buNone/>
            </a:pPr>
            <a:endParaRPr lang="en-US" altLang="en-US" sz="4400" b="1" dirty="0" smtClean="0"/>
          </a:p>
          <a:p>
            <a:pPr algn="ctr" eaLnBrk="1" hangingPunct="1">
              <a:buFontTx/>
              <a:buNone/>
            </a:pPr>
            <a:endParaRPr lang="en-US" altLang="en-US" sz="4400" b="1" dirty="0" smtClean="0"/>
          </a:p>
          <a:p>
            <a:pPr algn="ctr" eaLnBrk="1" hangingPunct="1">
              <a:buFontTx/>
              <a:buNone/>
            </a:pPr>
            <a:r>
              <a:rPr lang="en-US" altLang="en-US" sz="4400" b="1" dirty="0" smtClean="0"/>
              <a:t>Game-Theory Analysis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Date Placeholder 3"/>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89520AF6-9AC4-43BC-AD02-F22E5431FAFF}" type="datetime1">
              <a:rPr lang="en-US" altLang="en-US" sz="1400" smtClean="0"/>
              <a:pPr>
                <a:spcBef>
                  <a:spcPct val="0"/>
                </a:spcBef>
                <a:buFontTx/>
                <a:buNone/>
              </a:pPr>
              <a:t>7/17/2021</a:t>
            </a:fld>
            <a:endParaRPr lang="en-US" altLang="en-US" sz="1400" dirty="0" smtClean="0"/>
          </a:p>
        </p:txBody>
      </p:sp>
      <p:sp>
        <p:nvSpPr>
          <p:cNvPr id="68611" name="Footer Placeholder 4"/>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CSCI 3907-80/CSCI6444-10 Big Data and Analytics</a:t>
            </a:r>
          </a:p>
        </p:txBody>
      </p:sp>
      <p:sp>
        <p:nvSpPr>
          <p:cNvPr id="68612" name="Slide Number Placeholder 5"/>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11-</a:t>
            </a:r>
            <a:fld id="{2187CA8C-835E-4CAD-9303-61D0327E6B32}" type="slidenum">
              <a:rPr lang="en-US" altLang="en-US" sz="1400" smtClean="0"/>
              <a:pPr>
                <a:spcBef>
                  <a:spcPct val="0"/>
                </a:spcBef>
                <a:buFontTx/>
                <a:buNone/>
              </a:pPr>
              <a:t>55</a:t>
            </a:fld>
            <a:endParaRPr lang="en-US" altLang="en-US" sz="1400" dirty="0" smtClean="0"/>
          </a:p>
        </p:txBody>
      </p:sp>
      <p:sp>
        <p:nvSpPr>
          <p:cNvPr id="68613" name="Rectangle 2"/>
          <p:cNvSpPr>
            <a:spLocks noGrp="1" noChangeArrowheads="1"/>
          </p:cNvSpPr>
          <p:nvPr>
            <p:ph type="title"/>
          </p:nvPr>
        </p:nvSpPr>
        <p:spPr/>
        <p:txBody>
          <a:bodyPr/>
          <a:lstStyle/>
          <a:p>
            <a:pPr eaLnBrk="1" hangingPunct="1"/>
            <a:r>
              <a:rPr lang="en-US" altLang="en-US" dirty="0" smtClean="0"/>
              <a:t>Game Theory</a:t>
            </a:r>
          </a:p>
        </p:txBody>
      </p:sp>
      <p:sp>
        <p:nvSpPr>
          <p:cNvPr id="68614" name="Rectangle 3"/>
          <p:cNvSpPr>
            <a:spLocks noGrp="1" noChangeArrowheads="1"/>
          </p:cNvSpPr>
          <p:nvPr>
            <p:ph type="body" idx="1"/>
          </p:nvPr>
        </p:nvSpPr>
        <p:spPr/>
        <p:txBody>
          <a:bodyPr/>
          <a:lstStyle/>
          <a:p>
            <a:pPr eaLnBrk="1" hangingPunct="1"/>
            <a:r>
              <a:rPr lang="en-US" altLang="en-US" i="1" dirty="0" smtClean="0"/>
              <a:t>Game Theory</a:t>
            </a:r>
            <a:r>
              <a:rPr lang="en-US" altLang="en-US" dirty="0" smtClean="0"/>
              <a:t>: agents make decisions based not on reactions to exogeneous events, but as strategic reactions to other agent’s actions.</a:t>
            </a:r>
          </a:p>
          <a:p>
            <a:pPr eaLnBrk="1" hangingPunct="1"/>
            <a:r>
              <a:rPr lang="en-US" altLang="en-US" dirty="0" smtClean="0"/>
              <a:t>Generally used in Economics and Political Science:</a:t>
            </a:r>
          </a:p>
          <a:p>
            <a:pPr lvl="1" eaLnBrk="1" hangingPunct="1"/>
            <a:r>
              <a:rPr lang="en-US" altLang="en-US" dirty="0" smtClean="0"/>
              <a:t>The </a:t>
            </a:r>
            <a:r>
              <a:rPr lang="en-US" altLang="en-US" b="1" dirty="0" smtClean="0"/>
              <a:t>rules</a:t>
            </a:r>
            <a:r>
              <a:rPr lang="en-US" altLang="en-US" dirty="0" smtClean="0"/>
              <a:t> of the game state who can do what, and when they can do it.</a:t>
            </a:r>
          </a:p>
          <a:p>
            <a:pPr lvl="1" eaLnBrk="1" hangingPunct="1"/>
            <a:r>
              <a:rPr lang="en-US" altLang="en-US" dirty="0" smtClean="0"/>
              <a:t>A player's </a:t>
            </a:r>
            <a:r>
              <a:rPr lang="en-US" altLang="en-US" b="1" dirty="0" smtClean="0"/>
              <a:t>strategy</a:t>
            </a:r>
            <a:r>
              <a:rPr lang="en-US" altLang="en-US" dirty="0" smtClean="0"/>
              <a:t> is a plan for actions in each possible situation in the game.</a:t>
            </a:r>
          </a:p>
        </p:txBody>
      </p:sp>
      <p:sp>
        <p:nvSpPr>
          <p:cNvPr id="68615" name="Rectangle 4"/>
          <p:cNvSpPr>
            <a:spLocks noChangeArrowheads="1"/>
          </p:cNvSpPr>
          <p:nvPr/>
        </p:nvSpPr>
        <p:spPr bwMode="auto">
          <a:xfrm>
            <a:off x="2286000" y="4343400"/>
            <a:ext cx="45720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i="1" dirty="0">
                <a:cs typeface="Arial" panose="020B0604020202020204" pitchFamily="34" charset="0"/>
              </a:rPr>
              <a:t>“I can calculate the motions of heavenly bodies, but not the madness of people”</a:t>
            </a:r>
          </a:p>
          <a:p>
            <a:pPr eaLnBrk="1" hangingPunct="1">
              <a:spcBef>
                <a:spcPct val="0"/>
              </a:spcBef>
              <a:buFontTx/>
              <a:buNone/>
            </a:pPr>
            <a:endParaRPr lang="en-US" altLang="en-US" sz="1800" i="1" dirty="0">
              <a:cs typeface="Arial" panose="020B0604020202020204" pitchFamily="34" charset="0"/>
            </a:endParaRPr>
          </a:p>
          <a:p>
            <a:pPr eaLnBrk="1" hangingPunct="1">
              <a:spcBef>
                <a:spcPct val="0"/>
              </a:spcBef>
              <a:buFontTx/>
              <a:buNone/>
            </a:pPr>
            <a:r>
              <a:rPr lang="en-US" altLang="en-US" sz="1800" dirty="0">
                <a:cs typeface="Arial" panose="020B0604020202020204" pitchFamily="34" charset="0"/>
              </a:rPr>
              <a:t>- Isaac Newton, upon losing £20,000 in the South Sea Bubble in 1720</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altLang="en-US" dirty="0" smtClean="0"/>
              <a:t>Game Theory II</a:t>
            </a:r>
          </a:p>
        </p:txBody>
      </p:sp>
      <p:sp>
        <p:nvSpPr>
          <p:cNvPr id="70659" name="Content Placeholder 2"/>
          <p:cNvSpPr>
            <a:spLocks noGrp="1"/>
          </p:cNvSpPr>
          <p:nvPr>
            <p:ph idx="1"/>
          </p:nvPr>
        </p:nvSpPr>
        <p:spPr/>
        <p:txBody>
          <a:bodyPr/>
          <a:lstStyle/>
          <a:p>
            <a:r>
              <a:rPr lang="en-US" altLang="en-US" sz="2000" u="sng" dirty="0" smtClean="0"/>
              <a:t>Rationality Assumption</a:t>
            </a:r>
            <a:r>
              <a:rPr lang="en-US" altLang="en-US" sz="2000" dirty="0" smtClean="0"/>
              <a:t>:</a:t>
            </a:r>
          </a:p>
          <a:p>
            <a:pPr lvl="1"/>
            <a:r>
              <a:rPr lang="en-US" altLang="en-US" sz="1600" dirty="0" smtClean="0"/>
              <a:t>All players are assumed rational</a:t>
            </a:r>
          </a:p>
          <a:p>
            <a:pPr lvl="1"/>
            <a:r>
              <a:rPr lang="en-US" altLang="en-US" sz="1600" dirty="0" smtClean="0"/>
              <a:t>All players know that all other players are rational.</a:t>
            </a:r>
          </a:p>
          <a:p>
            <a:r>
              <a:rPr lang="en-US" altLang="en-US" sz="2000" i="1" dirty="0" smtClean="0"/>
              <a:t>Definition</a:t>
            </a:r>
            <a:r>
              <a:rPr lang="en-US" altLang="en-US" sz="2000" dirty="0" smtClean="0"/>
              <a:t>: rationality means that actors are </a:t>
            </a:r>
            <a:r>
              <a:rPr lang="en-US" altLang="en-US" sz="2000" i="1" dirty="0" smtClean="0"/>
              <a:t>goal-oriented</a:t>
            </a:r>
            <a:r>
              <a:rPr lang="en-US" altLang="en-US" sz="2000" dirty="0" smtClean="0"/>
              <a:t> and </a:t>
            </a:r>
            <a:r>
              <a:rPr lang="en-US" altLang="en-US" sz="2000" i="1" dirty="0" smtClean="0"/>
              <a:t>calculating</a:t>
            </a:r>
            <a:r>
              <a:rPr lang="en-US" altLang="en-US" sz="2000" dirty="0" smtClean="0"/>
              <a:t>.</a:t>
            </a:r>
          </a:p>
          <a:p>
            <a:pPr lvl="1"/>
            <a:r>
              <a:rPr lang="en-US" altLang="en-US" sz="1600" dirty="0" smtClean="0"/>
              <a:t>Each player in a game tries to achieve the highest possible payoff for himself (at the expense of the other players).</a:t>
            </a:r>
          </a:p>
          <a:p>
            <a:pPr lvl="1"/>
            <a:r>
              <a:rPr lang="en-US" sz="1600" dirty="0"/>
              <a:t>E</a:t>
            </a:r>
            <a:r>
              <a:rPr lang="en-US" sz="1600" dirty="0" smtClean="0"/>
              <a:t>ach player’s well-being </a:t>
            </a:r>
            <a:r>
              <a:rPr lang="en-US" sz="1600" dirty="0"/>
              <a:t>depends on the decisions of others as well as her own</a:t>
            </a:r>
            <a:r>
              <a:rPr lang="en-US" sz="1600" dirty="0" smtClean="0"/>
              <a:t>.</a:t>
            </a:r>
            <a:endParaRPr lang="en-US" altLang="en-US" sz="1600" dirty="0" smtClean="0"/>
          </a:p>
          <a:p>
            <a:pPr lvl="1"/>
            <a:r>
              <a:rPr lang="en-US" altLang="en-US" sz="1600" dirty="0" smtClean="0"/>
              <a:t>Each player calculates a strategy that best serves these interests. </a:t>
            </a:r>
          </a:p>
          <a:p>
            <a:pPr lvl="1"/>
            <a:r>
              <a:rPr lang="en-US" altLang="en-US" sz="1600" dirty="0" smtClean="0"/>
              <a:t>Each player assesses the value of alternative courses of action and compares them before determining which course to take.</a:t>
            </a:r>
          </a:p>
          <a:p>
            <a:r>
              <a:rPr lang="en-US" altLang="en-US" sz="2000" dirty="0" smtClean="0"/>
              <a:t>Rationality does </a:t>
            </a:r>
            <a:r>
              <a:rPr lang="en-US" altLang="en-US" sz="2000" u="sng" dirty="0" smtClean="0"/>
              <a:t>not</a:t>
            </a:r>
            <a:r>
              <a:rPr lang="en-US" altLang="en-US" sz="2000" dirty="0" smtClean="0"/>
              <a:t> mean:</a:t>
            </a:r>
          </a:p>
          <a:p>
            <a:pPr lvl="1"/>
            <a:r>
              <a:rPr lang="en-US" altLang="en-US" sz="1600" dirty="0" smtClean="0"/>
              <a:t>Selfish</a:t>
            </a:r>
          </a:p>
          <a:p>
            <a:pPr lvl="1"/>
            <a:r>
              <a:rPr lang="en-US" altLang="en-US" sz="1600" dirty="0" smtClean="0"/>
              <a:t>Short-run</a:t>
            </a:r>
          </a:p>
          <a:p>
            <a:pPr lvl="1"/>
            <a:r>
              <a:rPr lang="en-US" altLang="en-US" sz="1600" dirty="0" smtClean="0"/>
              <a:t>Sharing the same value system as other players or “ethical people”</a:t>
            </a:r>
          </a:p>
          <a:p>
            <a:endParaRPr lang="en-US" altLang="en-US" dirty="0" smtClean="0"/>
          </a:p>
        </p:txBody>
      </p:sp>
      <p:sp>
        <p:nvSpPr>
          <p:cNvPr id="70660" name="Date Placeholder 3"/>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05596573-F7ED-4CB0-9BDD-E53E2B14005A}" type="datetime1">
              <a:rPr lang="en-US" altLang="en-US" sz="1400" smtClean="0"/>
              <a:pPr>
                <a:spcBef>
                  <a:spcPct val="0"/>
                </a:spcBef>
                <a:buFontTx/>
                <a:buNone/>
              </a:pPr>
              <a:t>7/17/2021</a:t>
            </a:fld>
            <a:endParaRPr lang="en-US" altLang="en-US" sz="1400" dirty="0" smtClean="0"/>
          </a:p>
        </p:txBody>
      </p:sp>
      <p:sp>
        <p:nvSpPr>
          <p:cNvPr id="70661" name="Footer Placeholder 4"/>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CSCI 3907-80/CSCI6444-10 Big Data and Analytics</a:t>
            </a:r>
          </a:p>
        </p:txBody>
      </p:sp>
      <p:sp>
        <p:nvSpPr>
          <p:cNvPr id="70662" name="Slide Number Placeholder 5"/>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11-</a:t>
            </a:r>
            <a:fld id="{CFFA299B-CAC7-4ED5-8E52-D513B687F01F}" type="slidenum">
              <a:rPr lang="en-US" altLang="en-US" sz="1400" smtClean="0"/>
              <a:pPr>
                <a:spcBef>
                  <a:spcPct val="0"/>
                </a:spcBef>
                <a:buFontTx/>
                <a:buNone/>
              </a:pPr>
              <a:t>56</a:t>
            </a:fld>
            <a:endParaRPr lang="en-US" altLang="en-US" sz="1400" dirty="0" smtClean="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Date Placeholder 3"/>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B9A56897-00DD-44FE-AFE5-3028637216EF}" type="datetime1">
              <a:rPr lang="en-US" altLang="en-US" sz="1400" smtClean="0"/>
              <a:pPr>
                <a:spcBef>
                  <a:spcPct val="0"/>
                </a:spcBef>
                <a:buFontTx/>
                <a:buNone/>
              </a:pPr>
              <a:t>7/17/2021</a:t>
            </a:fld>
            <a:endParaRPr lang="en-US" altLang="en-US" sz="1400" dirty="0" smtClean="0"/>
          </a:p>
        </p:txBody>
      </p:sp>
      <p:sp>
        <p:nvSpPr>
          <p:cNvPr id="71683" name="Footer Placeholder 4"/>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CSCI 3907-80/CSCI6444-10 Big Data and Analytics</a:t>
            </a:r>
          </a:p>
        </p:txBody>
      </p:sp>
      <p:sp>
        <p:nvSpPr>
          <p:cNvPr id="71684" name="Slide Number Placeholder 5"/>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11-</a:t>
            </a:r>
            <a:fld id="{6630F112-0BFF-45AD-935E-B9DF02A731A7}" type="slidenum">
              <a:rPr lang="en-US" altLang="en-US" sz="1400" smtClean="0"/>
              <a:pPr>
                <a:spcBef>
                  <a:spcPct val="0"/>
                </a:spcBef>
                <a:buFontTx/>
                <a:buNone/>
              </a:pPr>
              <a:t>57</a:t>
            </a:fld>
            <a:endParaRPr lang="en-US" altLang="en-US" sz="1400" dirty="0" smtClean="0"/>
          </a:p>
        </p:txBody>
      </p:sp>
      <p:sp>
        <p:nvSpPr>
          <p:cNvPr id="71685" name="Rectangle 2"/>
          <p:cNvSpPr>
            <a:spLocks noGrp="1" noChangeArrowheads="1"/>
          </p:cNvSpPr>
          <p:nvPr>
            <p:ph type="title"/>
          </p:nvPr>
        </p:nvSpPr>
        <p:spPr/>
        <p:txBody>
          <a:bodyPr/>
          <a:lstStyle/>
          <a:p>
            <a:pPr eaLnBrk="1" hangingPunct="1"/>
            <a:r>
              <a:rPr lang="en-US" altLang="en-US" dirty="0" smtClean="0"/>
              <a:t>Game Theory</a:t>
            </a:r>
          </a:p>
        </p:txBody>
      </p:sp>
      <p:sp>
        <p:nvSpPr>
          <p:cNvPr id="71686" name="Rectangle 3"/>
          <p:cNvSpPr>
            <a:spLocks noGrp="1" noChangeArrowheads="1"/>
          </p:cNvSpPr>
          <p:nvPr>
            <p:ph type="body" idx="1"/>
          </p:nvPr>
        </p:nvSpPr>
        <p:spPr>
          <a:xfrm>
            <a:off x="457200" y="1143000"/>
            <a:ext cx="4724400" cy="5059363"/>
          </a:xfrm>
        </p:spPr>
        <p:txBody>
          <a:bodyPr/>
          <a:lstStyle/>
          <a:p>
            <a:pPr eaLnBrk="1" hangingPunct="1"/>
            <a:r>
              <a:rPr lang="en-US" altLang="en-US" sz="2000" dirty="0" smtClean="0"/>
              <a:t>Originated with John von Neumann and Oskar Morgenstern in the 1940s</a:t>
            </a:r>
          </a:p>
          <a:p>
            <a:pPr lvl="1" eaLnBrk="1" hangingPunct="1"/>
            <a:r>
              <a:rPr lang="en-US" altLang="en-US" sz="1800" dirty="0" smtClean="0"/>
              <a:t>Models "zero-sum games” </a:t>
            </a:r>
          </a:p>
          <a:p>
            <a:pPr lvl="1" eaLnBrk="1" hangingPunct="1"/>
            <a:r>
              <a:rPr lang="en-US" altLang="en-US" sz="1800" dirty="0" smtClean="0"/>
              <a:t>Generally, 2-person games</a:t>
            </a:r>
          </a:p>
          <a:p>
            <a:pPr lvl="1" eaLnBrk="1" hangingPunct="1"/>
            <a:r>
              <a:rPr lang="en-US" altLang="en-US" sz="1800" dirty="0" smtClean="0"/>
              <a:t>von Neumann, John, and Oskar Morgenstern. </a:t>
            </a:r>
            <a:r>
              <a:rPr lang="en-US" altLang="en-US" sz="1800" i="1" dirty="0" smtClean="0"/>
              <a:t>Theory of Games and Economic Behavior</a:t>
            </a:r>
            <a:r>
              <a:rPr lang="en-US" altLang="en-US" sz="1800" dirty="0" smtClean="0"/>
              <a:t>. Second edition. Princeton, New Jersey: Princeton University Press, 1947</a:t>
            </a:r>
          </a:p>
          <a:p>
            <a:pPr eaLnBrk="1" hangingPunct="1"/>
            <a:r>
              <a:rPr lang="en-US" altLang="en-US" sz="2000" dirty="0" smtClean="0"/>
              <a:t>Assesses the cost versus the benefits of behaviors in </a:t>
            </a:r>
            <a:r>
              <a:rPr lang="en-US" altLang="en-US" sz="2000" i="1" dirty="0" smtClean="0"/>
              <a:t>interdependent</a:t>
            </a:r>
            <a:r>
              <a:rPr lang="en-US" altLang="en-US" sz="2000" dirty="0" smtClean="0"/>
              <a:t> decision-making situations among two or more actors</a:t>
            </a:r>
          </a:p>
          <a:p>
            <a:pPr eaLnBrk="1" hangingPunct="1"/>
            <a:r>
              <a:rPr lang="en-US" altLang="en-US" sz="2000" dirty="0" smtClean="0"/>
              <a:t>Examples: tic-tac-toe, checkers, chess, marriage (?), tennis</a:t>
            </a:r>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7196" y="1068013"/>
            <a:ext cx="1868227" cy="2437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3757612"/>
            <a:ext cx="2238375" cy="223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Date Placeholder 3"/>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EC13CB13-4077-48CE-B869-57F116D4B81F}" type="datetime1">
              <a:rPr lang="en-US" altLang="en-US" sz="1400" smtClean="0"/>
              <a:pPr>
                <a:spcBef>
                  <a:spcPct val="0"/>
                </a:spcBef>
                <a:buFontTx/>
                <a:buNone/>
              </a:pPr>
              <a:t>7/17/2021</a:t>
            </a:fld>
            <a:endParaRPr lang="en-US" altLang="en-US" sz="1400" smtClean="0"/>
          </a:p>
        </p:txBody>
      </p:sp>
      <p:sp>
        <p:nvSpPr>
          <p:cNvPr id="62467" name="Footer Placeholder 4"/>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smtClean="0"/>
              <a:t>CSCI 3907/CSCI6444: Big Data and Analytics</a:t>
            </a:r>
          </a:p>
        </p:txBody>
      </p:sp>
      <p:sp>
        <p:nvSpPr>
          <p:cNvPr id="62468" name="Slide Number Placeholder 5"/>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smtClean="0"/>
              <a:t>11-</a:t>
            </a:r>
            <a:fld id="{E88A780B-8B15-4466-B8FA-0F5351F64572}" type="slidenum">
              <a:rPr lang="en-US" altLang="en-US" sz="1400" smtClean="0"/>
              <a:pPr>
                <a:spcBef>
                  <a:spcPct val="0"/>
                </a:spcBef>
                <a:buFontTx/>
                <a:buNone/>
              </a:pPr>
              <a:t>58</a:t>
            </a:fld>
            <a:endParaRPr lang="en-US" altLang="en-US" sz="1400" smtClean="0"/>
          </a:p>
        </p:txBody>
      </p:sp>
      <p:sp>
        <p:nvSpPr>
          <p:cNvPr id="62469" name="Rectangle 2"/>
          <p:cNvSpPr>
            <a:spLocks noGrp="1" noChangeArrowheads="1"/>
          </p:cNvSpPr>
          <p:nvPr>
            <p:ph type="title"/>
          </p:nvPr>
        </p:nvSpPr>
        <p:spPr/>
        <p:txBody>
          <a:bodyPr/>
          <a:lstStyle/>
          <a:p>
            <a:pPr eaLnBrk="1" hangingPunct="1"/>
            <a:r>
              <a:rPr lang="en-US" altLang="en-US" smtClean="0"/>
              <a:t>Game Theory vs. Decision Models</a:t>
            </a:r>
          </a:p>
        </p:txBody>
      </p:sp>
      <p:sp>
        <p:nvSpPr>
          <p:cNvPr id="62470" name="Rectangle 3"/>
          <p:cNvSpPr>
            <a:spLocks noGrp="1" noChangeArrowheads="1"/>
          </p:cNvSpPr>
          <p:nvPr>
            <p:ph type="body" idx="1"/>
          </p:nvPr>
        </p:nvSpPr>
        <p:spPr>
          <a:xfrm>
            <a:off x="457200" y="990600"/>
            <a:ext cx="4876800" cy="5105400"/>
          </a:xfrm>
        </p:spPr>
        <p:txBody>
          <a:bodyPr/>
          <a:lstStyle/>
          <a:p>
            <a:pPr eaLnBrk="1" hangingPunct="1"/>
            <a:r>
              <a:rPr lang="en-US" altLang="en-US" sz="2000" smtClean="0"/>
              <a:t>Game Theory (GT) focuses on how actors decide when outcomes are interdependent</a:t>
            </a:r>
          </a:p>
          <a:p>
            <a:pPr lvl="1" eaLnBrk="1" hangingPunct="1"/>
            <a:r>
              <a:rPr lang="en-US" altLang="en-US" sz="1600" u="sng" smtClean="0"/>
              <a:t>Cooperative GT</a:t>
            </a:r>
            <a:r>
              <a:rPr lang="en-US" altLang="en-US" sz="1600" smtClean="0"/>
              <a:t>: actors make decisions by accounting for actions/reactions of other actors in context</a:t>
            </a:r>
          </a:p>
          <a:p>
            <a:pPr lvl="1" eaLnBrk="1" hangingPunct="1"/>
            <a:r>
              <a:rPr lang="en-US" altLang="en-US" sz="1600" u="sng" smtClean="0"/>
              <a:t>Noncooperative GT</a:t>
            </a:r>
            <a:r>
              <a:rPr lang="en-US" altLang="en-US" sz="1600" smtClean="0"/>
              <a:t>: deals largely with how intelligent individuals interact with one another in an effort to achieve their own goals.</a:t>
            </a:r>
          </a:p>
          <a:p>
            <a:pPr eaLnBrk="1" hangingPunct="1"/>
            <a:r>
              <a:rPr lang="en-US" altLang="en-US" sz="2000" smtClean="0"/>
              <a:t>Decision Theory: Earlier (B. Pascal, D. Bernoulli, T. Bayes) formal model of a </a:t>
            </a:r>
            <a:r>
              <a:rPr lang="en-US" altLang="en-US" sz="2000" u="sng" smtClean="0"/>
              <a:t>single player </a:t>
            </a:r>
            <a:r>
              <a:rPr lang="en-US" altLang="en-US" sz="2000" smtClean="0"/>
              <a:t>deciding against Nature</a:t>
            </a:r>
          </a:p>
          <a:p>
            <a:pPr lvl="1" eaLnBrk="1" hangingPunct="1"/>
            <a:r>
              <a:rPr lang="en-US" altLang="en-US" sz="1600" smtClean="0"/>
              <a:t>Basic version: preferences among risky alternatives can be described by maximizing the expected value of a numerical utility function.</a:t>
            </a:r>
          </a:p>
        </p:txBody>
      </p:sp>
      <p:pic>
        <p:nvPicPr>
          <p:cNvPr id="62471"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1549400"/>
            <a:ext cx="3386138"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72212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altLang="en-US" smtClean="0"/>
              <a:t>Why Study Game Theory?</a:t>
            </a:r>
          </a:p>
        </p:txBody>
      </p:sp>
      <p:sp>
        <p:nvSpPr>
          <p:cNvPr id="64515" name="Content Placeholder 2"/>
          <p:cNvSpPr>
            <a:spLocks noGrp="1"/>
          </p:cNvSpPr>
          <p:nvPr>
            <p:ph idx="1"/>
          </p:nvPr>
        </p:nvSpPr>
        <p:spPr>
          <a:xfrm>
            <a:off x="457200" y="990600"/>
            <a:ext cx="8001000" cy="5105400"/>
          </a:xfrm>
        </p:spPr>
        <p:txBody>
          <a:bodyPr/>
          <a:lstStyle/>
          <a:p>
            <a:r>
              <a:rPr lang="en-US" altLang="de-DE" sz="1800" smtClean="0"/>
              <a:t>All “intelligent” beings make decisions all the time.</a:t>
            </a:r>
          </a:p>
          <a:p>
            <a:r>
              <a:rPr lang="en-US" altLang="de-DE" sz="1800" smtClean="0"/>
              <a:t>Learn to analyze situations more rationally and to formulate an acceptable alternative with respect to circumstances.</a:t>
            </a:r>
          </a:p>
          <a:p>
            <a:r>
              <a:rPr lang="de-DE" altLang="de-DE" sz="1800" smtClean="0"/>
              <a:t>Useful in modeling strategic decision-making:</a:t>
            </a:r>
          </a:p>
          <a:p>
            <a:pPr lvl="1"/>
            <a:r>
              <a:rPr lang="de-DE" altLang="de-DE" sz="1800" smtClean="0"/>
              <a:t>Games against opponents</a:t>
            </a:r>
          </a:p>
          <a:p>
            <a:pPr lvl="1"/>
            <a:r>
              <a:rPr lang="de-DE" altLang="de-DE" sz="1800" smtClean="0"/>
              <a:t>Games against "nature“</a:t>
            </a:r>
          </a:p>
          <a:p>
            <a:r>
              <a:rPr lang="en-US" altLang="de-DE" sz="1800" smtClean="0"/>
              <a:t>Provides structured insight into the value of information</a:t>
            </a:r>
          </a:p>
          <a:p>
            <a:r>
              <a:rPr lang="en-US" altLang="de-DE" sz="1800" smtClean="0"/>
              <a:t>Provides insight into decision processes </a:t>
            </a:r>
          </a:p>
          <a:p>
            <a:r>
              <a:rPr lang="en-US" altLang="de-DE" sz="1800" smtClean="0"/>
              <a:t>Find acceptable, if not optimal, strategies in conflict/competitive situations</a:t>
            </a:r>
          </a:p>
          <a:p>
            <a:endParaRPr lang="en-US" altLang="en-US" smtClean="0"/>
          </a:p>
        </p:txBody>
      </p:sp>
      <p:sp>
        <p:nvSpPr>
          <p:cNvPr id="64516" name="Date Placeholder 3"/>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5F2EE967-B8E4-433A-A1B5-3AD98BB48642}" type="datetime1">
              <a:rPr lang="en-US" altLang="en-US" sz="1400" smtClean="0"/>
              <a:pPr>
                <a:spcBef>
                  <a:spcPct val="0"/>
                </a:spcBef>
                <a:buFontTx/>
                <a:buNone/>
              </a:pPr>
              <a:t>7/17/2021</a:t>
            </a:fld>
            <a:endParaRPr lang="en-US" altLang="en-US" sz="1400" smtClean="0"/>
          </a:p>
        </p:txBody>
      </p:sp>
      <p:sp>
        <p:nvSpPr>
          <p:cNvPr id="64517" name="Footer Placeholder 4"/>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smtClean="0"/>
              <a:t>CSCI 3907/CSCI6444: Big Data and Analytics</a:t>
            </a:r>
          </a:p>
        </p:txBody>
      </p:sp>
      <p:sp>
        <p:nvSpPr>
          <p:cNvPr id="64518" name="Slide Number Placeholder 5"/>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smtClean="0"/>
              <a:t>11-</a:t>
            </a:r>
            <a:fld id="{670D7CD5-214B-4AAE-AC10-D0D9E0C99671}" type="slidenum">
              <a:rPr lang="en-US" altLang="en-US" sz="1400" smtClean="0"/>
              <a:pPr>
                <a:spcBef>
                  <a:spcPct val="0"/>
                </a:spcBef>
                <a:buFontTx/>
                <a:buNone/>
              </a:pPr>
              <a:t>59</a:t>
            </a:fld>
            <a:endParaRPr lang="en-US" altLang="en-US" sz="1400" smtClean="0"/>
          </a:p>
        </p:txBody>
      </p:sp>
      <p:pic>
        <p:nvPicPr>
          <p:cNvPr id="64519"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47775" y="3852863"/>
            <a:ext cx="6324600" cy="231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2874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dirty="0" smtClean="0"/>
              <a:t>Why Is Q/CSS Important Now?</a:t>
            </a:r>
          </a:p>
        </p:txBody>
      </p:sp>
      <p:sp>
        <p:nvSpPr>
          <p:cNvPr id="12291" name="Rectangle 3"/>
          <p:cNvSpPr>
            <a:spLocks noGrp="1" noChangeArrowheads="1"/>
          </p:cNvSpPr>
          <p:nvPr>
            <p:ph type="body" idx="1"/>
          </p:nvPr>
        </p:nvSpPr>
        <p:spPr>
          <a:xfrm>
            <a:off x="457200" y="1143000"/>
            <a:ext cx="8077200" cy="5059363"/>
          </a:xfrm>
        </p:spPr>
        <p:txBody>
          <a:bodyPr/>
          <a:lstStyle/>
          <a:p>
            <a:pPr>
              <a:defRPr/>
            </a:pPr>
            <a:r>
              <a:rPr lang="en-US" altLang="en-US" sz="2000" u="sng" dirty="0" smtClean="0"/>
              <a:t>Information</a:t>
            </a:r>
            <a:r>
              <a:rPr lang="en-US" altLang="en-US" sz="2000" dirty="0" smtClean="0"/>
              <a:t> and </a:t>
            </a:r>
            <a:r>
              <a:rPr lang="en-US" altLang="en-US" sz="2000" u="sng" dirty="0" smtClean="0"/>
              <a:t>Risk</a:t>
            </a:r>
            <a:r>
              <a:rPr lang="en-US" altLang="en-US" sz="2000" dirty="0" smtClean="0"/>
              <a:t> are perennial issues with decision makers:</a:t>
            </a:r>
          </a:p>
          <a:p>
            <a:pPr marL="457200" lvl="1" indent="0">
              <a:defRPr/>
            </a:pPr>
            <a:r>
              <a:rPr lang="en-US" altLang="en-US" sz="1800" dirty="0" smtClean="0"/>
              <a:t> Without information, we cannot make rational decisions</a:t>
            </a:r>
          </a:p>
          <a:p>
            <a:pPr marL="457200" lvl="1" indent="0">
              <a:defRPr/>
            </a:pPr>
            <a:r>
              <a:rPr lang="en-US" altLang="en-US" sz="1800" dirty="0" smtClean="0"/>
              <a:t> Information about the future is usually imperfect and subject to uncertainty</a:t>
            </a:r>
          </a:p>
          <a:p>
            <a:pPr>
              <a:defRPr/>
            </a:pPr>
            <a:r>
              <a:rPr lang="en-US" altLang="en-US" sz="2000" dirty="0" smtClean="0"/>
              <a:t>Risk is inherent in any decision process:</a:t>
            </a:r>
          </a:p>
          <a:p>
            <a:pPr lvl="1">
              <a:defRPr/>
            </a:pPr>
            <a:r>
              <a:rPr lang="en-US" altLang="en-US" sz="1600" dirty="0" smtClean="0"/>
              <a:t>Determine how much risk at what cost using what resources</a:t>
            </a:r>
          </a:p>
          <a:p>
            <a:pPr>
              <a:defRPr/>
            </a:pPr>
            <a:r>
              <a:rPr lang="en-US" altLang="en-US" sz="2000" dirty="0" smtClean="0"/>
              <a:t>Regarding gambling and insurance, where there is an expectation of loss, Arrow (1971) has said:</a:t>
            </a:r>
          </a:p>
          <a:p>
            <a:pPr marL="457200" lvl="1" indent="0">
              <a:buFontTx/>
              <a:buNone/>
              <a:defRPr/>
            </a:pPr>
            <a:r>
              <a:rPr lang="en-US" altLang="en-US" sz="1400" dirty="0" smtClean="0"/>
              <a:t>“Gambling is exemplified by preferring the small probability of a large gain and the large probability of a small loss to the certainty of an income greater than the mathematical expectation of the gamble; insurance means preferring a certain small loss to the small chance of a large loss”</a:t>
            </a:r>
          </a:p>
          <a:p>
            <a:pPr>
              <a:defRPr/>
            </a:pPr>
            <a:r>
              <a:rPr lang="en-US" altLang="en-US" sz="2000" dirty="0" smtClean="0"/>
              <a:t>People still make decisions about risky situations</a:t>
            </a:r>
          </a:p>
          <a:p>
            <a:pPr>
              <a:defRPr/>
            </a:pPr>
            <a:r>
              <a:rPr lang="en-US" altLang="en-US" sz="2000" dirty="0" smtClean="0"/>
              <a:t>Q/CSS models can assist in making such decisions,</a:t>
            </a:r>
          </a:p>
          <a:p>
            <a:pPr marL="0" indent="0">
              <a:buFontTx/>
              <a:buNone/>
              <a:tabLst>
                <a:tab pos="341313" algn="l"/>
              </a:tabLst>
              <a:defRPr/>
            </a:pPr>
            <a:r>
              <a:rPr lang="en-US" altLang="en-US" sz="2000" dirty="0" smtClean="0"/>
              <a:t>	by shedding new light on uncertainty.</a:t>
            </a:r>
          </a:p>
        </p:txBody>
      </p:sp>
      <p:sp>
        <p:nvSpPr>
          <p:cNvPr id="13316" name="Date Placeholder 1"/>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088083AC-D989-4004-B9E9-C0642571B3D8}" type="datetime1">
              <a:rPr lang="en-US" altLang="en-US" sz="1400" smtClean="0"/>
              <a:pPr>
                <a:spcBef>
                  <a:spcPct val="0"/>
                </a:spcBef>
                <a:buFontTx/>
                <a:buNone/>
              </a:pPr>
              <a:t>7/17/2021</a:t>
            </a:fld>
            <a:endParaRPr lang="en-US" altLang="en-US" sz="1400" dirty="0" smtClean="0"/>
          </a:p>
        </p:txBody>
      </p:sp>
      <p:sp>
        <p:nvSpPr>
          <p:cNvPr id="13317" name="Footer Placeholder 2"/>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CSCI 3907-80/CSCI6444-10 Big Data and Analytics</a:t>
            </a:r>
          </a:p>
        </p:txBody>
      </p:sp>
      <p:sp>
        <p:nvSpPr>
          <p:cNvPr id="13318" name="Slide Number Placeholder 3"/>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11-</a:t>
            </a:r>
            <a:fld id="{9B0B8C3A-C319-406D-89EB-6E48C9684B8C}" type="slidenum">
              <a:rPr lang="en-US" altLang="en-US" sz="1400" smtClean="0"/>
              <a:pPr>
                <a:spcBef>
                  <a:spcPct val="0"/>
                </a:spcBef>
                <a:buFontTx/>
                <a:buNone/>
              </a:pPr>
              <a:t>6</a:t>
            </a:fld>
            <a:endParaRPr lang="en-US" altLang="en-US" sz="1400" dirty="0" smtClean="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altLang="en-US" smtClean="0"/>
              <a:t>The Great Game</a:t>
            </a:r>
          </a:p>
        </p:txBody>
      </p:sp>
      <p:sp>
        <p:nvSpPr>
          <p:cNvPr id="65539" name="Content Placeholder 2"/>
          <p:cNvSpPr>
            <a:spLocks noGrp="1"/>
          </p:cNvSpPr>
          <p:nvPr>
            <p:ph idx="1"/>
          </p:nvPr>
        </p:nvSpPr>
        <p:spPr/>
        <p:txBody>
          <a:bodyPr/>
          <a:lstStyle/>
          <a:p>
            <a:r>
              <a:rPr lang="en-US" altLang="en-US" sz="1800" smtClean="0"/>
              <a:t>Before Game Theory, but a sterling example of it!</a:t>
            </a:r>
          </a:p>
          <a:p>
            <a:r>
              <a:rPr lang="en-US" altLang="en-US" sz="1800" smtClean="0"/>
              <a:t>A political and diplomatic confrontation that existed for most of the nineteenth century between the </a:t>
            </a:r>
            <a:r>
              <a:rPr lang="en-US" altLang="en-US" sz="1800" smtClean="0">
                <a:hlinkClick r:id="rId2" tooltip="British Empire"/>
              </a:rPr>
              <a:t>British Empire</a:t>
            </a:r>
            <a:r>
              <a:rPr lang="en-US" altLang="en-US" sz="1800" smtClean="0"/>
              <a:t> and the </a:t>
            </a:r>
            <a:r>
              <a:rPr lang="en-US" altLang="en-US" sz="1800" smtClean="0">
                <a:hlinkClick r:id="rId3" tooltip="Russian Empire"/>
              </a:rPr>
              <a:t>Russian Empire</a:t>
            </a:r>
            <a:r>
              <a:rPr lang="en-US" altLang="en-US" sz="1800" smtClean="0"/>
              <a:t> over Afghanistan and neighbouring territories in </a:t>
            </a:r>
            <a:r>
              <a:rPr lang="en-US" altLang="en-US" sz="1800" smtClean="0">
                <a:hlinkClick r:id="rId4" tooltip="Central Asia"/>
              </a:rPr>
              <a:t>Central</a:t>
            </a:r>
            <a:r>
              <a:rPr lang="en-US" altLang="en-US" sz="1800" smtClean="0"/>
              <a:t> and </a:t>
            </a:r>
            <a:r>
              <a:rPr lang="en-US" altLang="en-US" sz="1800" smtClean="0">
                <a:hlinkClick r:id="rId5"/>
              </a:rPr>
              <a:t>Southern Asia</a:t>
            </a:r>
            <a:r>
              <a:rPr lang="en-US" altLang="en-US" sz="1800" smtClean="0"/>
              <a:t>.</a:t>
            </a:r>
          </a:p>
          <a:p>
            <a:pPr lvl="1"/>
            <a:r>
              <a:rPr lang="en-US" altLang="en-US" sz="1400" smtClean="0"/>
              <a:t>Russia was fearful of British commercial and military inroads into </a:t>
            </a:r>
            <a:r>
              <a:rPr lang="en-US" altLang="en-US" sz="1400" smtClean="0">
                <a:hlinkClick r:id="rId4" tooltip="Central Asia"/>
              </a:rPr>
              <a:t>Central Asia</a:t>
            </a:r>
            <a:r>
              <a:rPr lang="en-US" altLang="en-US" sz="1400" smtClean="0"/>
              <a:t>.</a:t>
            </a:r>
          </a:p>
          <a:p>
            <a:pPr lvl="1"/>
            <a:r>
              <a:rPr lang="en-US" altLang="en-US" sz="1400" smtClean="0"/>
              <a:t>Britain was fearful of Russia adding "the jewel in the crown", India, to the vast empire that Russia was building in Asia.</a:t>
            </a:r>
          </a:p>
          <a:p>
            <a:pPr lvl="1"/>
            <a:r>
              <a:rPr lang="en-US" altLang="en-US" sz="1400" smtClean="0"/>
              <a:t>An atmosphere of distrust and the constant threat of war between the two empires developed and continually evolved as each government made political, economic and military moves</a:t>
            </a:r>
          </a:p>
          <a:p>
            <a:pPr lvl="1"/>
            <a:r>
              <a:rPr lang="en-US" altLang="en-US" sz="1400" smtClean="0"/>
              <a:t>Included at least four wars in the region.</a:t>
            </a:r>
          </a:p>
          <a:p>
            <a:pPr lvl="1"/>
            <a:r>
              <a:rPr lang="en-US" altLang="en-US" sz="1400" smtClean="0"/>
              <a:t>Resolved after Russian Annexation of certain territories with the Pamir Agreement to set boundaries.</a:t>
            </a:r>
          </a:p>
          <a:p>
            <a:r>
              <a:rPr lang="en-US" altLang="en-US" sz="1800" smtClean="0"/>
              <a:t>Modern Day: The Game of Risk</a:t>
            </a:r>
          </a:p>
          <a:p>
            <a:r>
              <a:rPr lang="en-US" altLang="en-US" sz="1800" smtClean="0"/>
              <a:t>Read the 1901 novel </a:t>
            </a:r>
            <a:r>
              <a:rPr lang="en-US" altLang="en-US" sz="1800" i="1" smtClean="0"/>
              <a:t>Kim</a:t>
            </a:r>
            <a:r>
              <a:rPr lang="en-US" altLang="en-US" sz="1800" smtClean="0"/>
              <a:t> by Rudyard Kipling</a:t>
            </a:r>
          </a:p>
          <a:p>
            <a:pPr lvl="1"/>
            <a:r>
              <a:rPr lang="en-US" altLang="en-US" sz="1400" smtClean="0"/>
              <a:t>A fictional account that misses reality, but a good read.</a:t>
            </a:r>
          </a:p>
          <a:p>
            <a:r>
              <a:rPr lang="en-US" altLang="en-US" sz="1800" smtClean="0"/>
              <a:t>See </a:t>
            </a:r>
            <a:r>
              <a:rPr lang="en-US" altLang="en-US" sz="1800" i="1" smtClean="0"/>
              <a:t>The Flashman </a:t>
            </a:r>
            <a:r>
              <a:rPr lang="en-US" altLang="en-US" sz="1800" smtClean="0"/>
              <a:t>novels by George McDonald Fraser</a:t>
            </a:r>
          </a:p>
        </p:txBody>
      </p:sp>
      <p:sp>
        <p:nvSpPr>
          <p:cNvPr id="65540" name="Date Placeholder 3"/>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6BC6CFCB-01E5-4E10-9B56-767F01B4E0F6}" type="datetime1">
              <a:rPr lang="en-US" altLang="en-US" sz="1400" smtClean="0"/>
              <a:pPr>
                <a:spcBef>
                  <a:spcPct val="0"/>
                </a:spcBef>
                <a:buFontTx/>
                <a:buNone/>
              </a:pPr>
              <a:t>7/17/2021</a:t>
            </a:fld>
            <a:endParaRPr lang="en-US" altLang="en-US" sz="1400" smtClean="0"/>
          </a:p>
        </p:txBody>
      </p:sp>
      <p:sp>
        <p:nvSpPr>
          <p:cNvPr id="65541" name="Footer Placeholder 4"/>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smtClean="0"/>
              <a:t>CSCI 3907/CSCI6444: Big Data and Analytics</a:t>
            </a:r>
          </a:p>
        </p:txBody>
      </p:sp>
      <p:sp>
        <p:nvSpPr>
          <p:cNvPr id="65542" name="Slide Number Placeholder 5"/>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smtClean="0"/>
              <a:t>11-</a:t>
            </a:r>
            <a:fld id="{14D7AA83-1269-4FA5-9C48-D12272EC7762}" type="slidenum">
              <a:rPr lang="en-US" altLang="en-US" sz="1400" smtClean="0"/>
              <a:pPr>
                <a:spcBef>
                  <a:spcPct val="0"/>
                </a:spcBef>
                <a:buFontTx/>
                <a:buNone/>
              </a:pPr>
              <a:t>60</a:t>
            </a:fld>
            <a:endParaRPr lang="en-US" altLang="en-US" sz="1400" smtClean="0"/>
          </a:p>
        </p:txBody>
      </p:sp>
    </p:spTree>
    <p:extLst>
      <p:ext uri="{BB962C8B-B14F-4D97-AF65-F5344CB8AC3E}">
        <p14:creationId xmlns:p14="http://schemas.microsoft.com/office/powerpoint/2010/main" val="22072415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2-Person Game Theory</a:t>
            </a:r>
            <a:endParaRPr lang="en-US" dirty="0"/>
          </a:p>
        </p:txBody>
      </p:sp>
      <p:sp>
        <p:nvSpPr>
          <p:cNvPr id="3" name="Content Placeholder 2"/>
          <p:cNvSpPr>
            <a:spLocks noGrp="1"/>
          </p:cNvSpPr>
          <p:nvPr>
            <p:ph idx="1"/>
          </p:nvPr>
        </p:nvSpPr>
        <p:spPr>
          <a:xfrm>
            <a:off x="457200" y="951375"/>
            <a:ext cx="8229600" cy="5059363"/>
          </a:xfrm>
        </p:spPr>
        <p:txBody>
          <a:bodyPr/>
          <a:lstStyle/>
          <a:p>
            <a:pPr eaLnBrk="1" hangingPunct="1"/>
            <a:r>
              <a:rPr lang="en-US" altLang="en-US" sz="2000" dirty="0"/>
              <a:t>2-person game theory is considered complete; n-person game theory is incomplete</a:t>
            </a:r>
          </a:p>
          <a:p>
            <a:pPr eaLnBrk="1" hangingPunct="1"/>
            <a:endParaRPr lang="en-US" altLang="en-US" sz="2000" dirty="0" smtClean="0"/>
          </a:p>
          <a:p>
            <a:pPr eaLnBrk="1" hangingPunct="1"/>
            <a:endParaRPr lang="en-US" altLang="en-US" sz="2000" dirty="0"/>
          </a:p>
          <a:p>
            <a:pPr eaLnBrk="1" hangingPunct="1"/>
            <a:endParaRPr lang="en-US" altLang="en-US" sz="2000" dirty="0" smtClean="0"/>
          </a:p>
          <a:p>
            <a:pPr eaLnBrk="1" hangingPunct="1"/>
            <a:endParaRPr lang="en-US" altLang="en-US" sz="2000" dirty="0"/>
          </a:p>
          <a:p>
            <a:pPr eaLnBrk="1" hangingPunct="1"/>
            <a:endParaRPr lang="en-US" altLang="en-US" sz="2000" dirty="0" smtClean="0"/>
          </a:p>
          <a:p>
            <a:pPr eaLnBrk="1" hangingPunct="1"/>
            <a:endParaRPr lang="en-US" altLang="en-US" sz="2000" dirty="0"/>
          </a:p>
          <a:p>
            <a:pPr eaLnBrk="1" hangingPunct="1"/>
            <a:endParaRPr lang="en-US" altLang="en-US" sz="2000" dirty="0" smtClean="0"/>
          </a:p>
          <a:p>
            <a:pPr eaLnBrk="1" hangingPunct="1"/>
            <a:endParaRPr lang="en-US" altLang="en-US" sz="2000" dirty="0"/>
          </a:p>
          <a:p>
            <a:pPr eaLnBrk="1" hangingPunct="1"/>
            <a:endParaRPr lang="en-US" altLang="en-US" sz="2000" dirty="0" smtClean="0"/>
          </a:p>
          <a:p>
            <a:pPr marL="0" indent="0" eaLnBrk="1" hangingPunct="1">
              <a:buNone/>
            </a:pPr>
            <a:r>
              <a:rPr lang="en-US" altLang="en-US" sz="2000" dirty="0" smtClean="0"/>
              <a:t>.</a:t>
            </a:r>
            <a:endParaRPr lang="en-US" altLang="en-US" sz="2000" dirty="0"/>
          </a:p>
          <a:p>
            <a:endParaRPr lang="en-US" dirty="0"/>
          </a:p>
        </p:txBody>
      </p:sp>
      <p:sp>
        <p:nvSpPr>
          <p:cNvPr id="4" name="Date Placeholder 3"/>
          <p:cNvSpPr>
            <a:spLocks noGrp="1"/>
          </p:cNvSpPr>
          <p:nvPr>
            <p:ph type="dt" sz="half" idx="10"/>
          </p:nvPr>
        </p:nvSpPr>
        <p:spPr>
          <a:xfrm>
            <a:off x="416442" y="5991688"/>
            <a:ext cx="1600200" cy="476250"/>
          </a:xfrm>
        </p:spPr>
        <p:txBody>
          <a:bodyPr/>
          <a:lstStyle/>
          <a:p>
            <a:pPr>
              <a:defRPr/>
            </a:pPr>
            <a:fld id="{0B04DC59-14DD-4020-85E1-C3E118F0FAF9}" type="datetime1">
              <a:rPr lang="en-US" altLang="en-US" smtClean="0"/>
              <a:pPr>
                <a:defRPr/>
              </a:pPr>
              <a:t>7/17/2021</a:t>
            </a:fld>
            <a:endParaRPr lang="en-US" altLang="en-US" dirty="0"/>
          </a:p>
        </p:txBody>
      </p:sp>
      <p:sp>
        <p:nvSpPr>
          <p:cNvPr id="5" name="Footer Placeholder 4"/>
          <p:cNvSpPr>
            <a:spLocks noGrp="1"/>
          </p:cNvSpPr>
          <p:nvPr>
            <p:ph type="ftr" sz="quarter" idx="11"/>
          </p:nvPr>
        </p:nvSpPr>
        <p:spPr>
          <a:xfrm>
            <a:off x="2014870" y="5991688"/>
            <a:ext cx="4572000" cy="476250"/>
          </a:xfrm>
        </p:spPr>
        <p:txBody>
          <a:bodyPr/>
          <a:lstStyle/>
          <a:p>
            <a:pPr>
              <a:defRPr/>
            </a:pPr>
            <a:r>
              <a:rPr lang="en-US" altLang="en-US" dirty="0" smtClean="0"/>
              <a:t>CSCI 3907-80/CSCI6444-10 Big Data and Analytics</a:t>
            </a:r>
            <a:endParaRPr lang="en-US" altLang="en-US" dirty="0"/>
          </a:p>
        </p:txBody>
      </p:sp>
      <p:sp>
        <p:nvSpPr>
          <p:cNvPr id="6" name="Slide Number Placeholder 5"/>
          <p:cNvSpPr>
            <a:spLocks noGrp="1"/>
          </p:cNvSpPr>
          <p:nvPr>
            <p:ph type="sldNum" sz="quarter" idx="12"/>
          </p:nvPr>
        </p:nvSpPr>
        <p:spPr>
          <a:xfrm>
            <a:off x="6741042" y="5991688"/>
            <a:ext cx="1066800" cy="476250"/>
          </a:xfrm>
        </p:spPr>
        <p:txBody>
          <a:bodyPr/>
          <a:lstStyle/>
          <a:p>
            <a:pPr>
              <a:defRPr/>
            </a:pPr>
            <a:r>
              <a:rPr lang="en-US" altLang="en-US" dirty="0" smtClean="0"/>
              <a:t>11-</a:t>
            </a:r>
            <a:fld id="{92BF0AAE-473B-46A7-AE6A-5F27E857D8AF}" type="slidenum">
              <a:rPr lang="en-US" altLang="en-US" smtClean="0"/>
              <a:pPr>
                <a:defRPr/>
              </a:pPr>
              <a:t>61</a:t>
            </a:fld>
            <a:endParaRPr lang="en-US" altLang="en-US" dirty="0"/>
          </a:p>
        </p:txBody>
      </p:sp>
      <p:sp>
        <p:nvSpPr>
          <p:cNvPr id="7" name="Rectangle 3"/>
          <p:cNvSpPr>
            <a:spLocks noChangeArrowheads="1"/>
          </p:cNvSpPr>
          <p:nvPr/>
        </p:nvSpPr>
        <p:spPr bwMode="auto">
          <a:xfrm>
            <a:off x="505047" y="1668741"/>
            <a:ext cx="2743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b="1" dirty="0">
                <a:cs typeface="Arial" panose="020B0604020202020204" pitchFamily="34" charset="0"/>
              </a:rPr>
              <a:t>Type of Interaction</a:t>
            </a:r>
          </a:p>
        </p:txBody>
      </p:sp>
      <p:sp>
        <p:nvSpPr>
          <p:cNvPr id="8" name="Rectangle 4"/>
          <p:cNvSpPr>
            <a:spLocks noChangeArrowheads="1"/>
          </p:cNvSpPr>
          <p:nvPr/>
        </p:nvSpPr>
        <p:spPr bwMode="auto">
          <a:xfrm>
            <a:off x="3248247" y="1668741"/>
            <a:ext cx="6096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b="1" dirty="0">
                <a:cs typeface="Arial" panose="020B0604020202020204" pitchFamily="34" charset="0"/>
              </a:rPr>
              <a:t>A</a:t>
            </a:r>
          </a:p>
        </p:txBody>
      </p:sp>
      <p:sp>
        <p:nvSpPr>
          <p:cNvPr id="9" name="Rectangle 5"/>
          <p:cNvSpPr>
            <a:spLocks noChangeArrowheads="1"/>
          </p:cNvSpPr>
          <p:nvPr/>
        </p:nvSpPr>
        <p:spPr bwMode="auto">
          <a:xfrm>
            <a:off x="3857847" y="1668741"/>
            <a:ext cx="6096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b="1" dirty="0">
                <a:cs typeface="Arial" panose="020B0604020202020204" pitchFamily="34" charset="0"/>
              </a:rPr>
              <a:t>B</a:t>
            </a:r>
          </a:p>
        </p:txBody>
      </p:sp>
      <p:sp>
        <p:nvSpPr>
          <p:cNvPr id="10" name="Rectangle 6"/>
          <p:cNvSpPr>
            <a:spLocks noChangeArrowheads="1"/>
          </p:cNvSpPr>
          <p:nvPr/>
        </p:nvSpPr>
        <p:spPr bwMode="auto">
          <a:xfrm>
            <a:off x="4467447" y="1668741"/>
            <a:ext cx="4191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b="1" dirty="0">
                <a:cs typeface="Arial" panose="020B0604020202020204" pitchFamily="34" charset="0"/>
              </a:rPr>
              <a:t>Nature of Interaction</a:t>
            </a:r>
          </a:p>
        </p:txBody>
      </p:sp>
      <p:sp>
        <p:nvSpPr>
          <p:cNvPr id="11" name="Rectangle 7"/>
          <p:cNvSpPr>
            <a:spLocks noChangeArrowheads="1"/>
          </p:cNvSpPr>
          <p:nvPr/>
        </p:nvSpPr>
        <p:spPr bwMode="auto">
          <a:xfrm>
            <a:off x="505047" y="2125941"/>
            <a:ext cx="2743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dirty="0">
                <a:cs typeface="Arial" panose="020B0604020202020204" pitchFamily="34" charset="0"/>
              </a:rPr>
              <a:t>Competition</a:t>
            </a:r>
          </a:p>
        </p:txBody>
      </p:sp>
      <p:sp>
        <p:nvSpPr>
          <p:cNvPr id="12" name="Rectangle 8"/>
          <p:cNvSpPr>
            <a:spLocks noChangeArrowheads="1"/>
          </p:cNvSpPr>
          <p:nvPr/>
        </p:nvSpPr>
        <p:spPr bwMode="auto">
          <a:xfrm>
            <a:off x="3248247" y="2125941"/>
            <a:ext cx="6096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dirty="0">
                <a:cs typeface="Arial" panose="020B0604020202020204" pitchFamily="34" charset="0"/>
              </a:rPr>
              <a:t>-</a:t>
            </a:r>
          </a:p>
        </p:txBody>
      </p:sp>
      <p:sp>
        <p:nvSpPr>
          <p:cNvPr id="13" name="Rectangle 9"/>
          <p:cNvSpPr>
            <a:spLocks noChangeArrowheads="1"/>
          </p:cNvSpPr>
          <p:nvPr/>
        </p:nvSpPr>
        <p:spPr bwMode="auto">
          <a:xfrm>
            <a:off x="3857847" y="2125941"/>
            <a:ext cx="6096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dirty="0">
                <a:cs typeface="Arial" panose="020B0604020202020204" pitchFamily="34" charset="0"/>
              </a:rPr>
              <a:t>-</a:t>
            </a:r>
          </a:p>
        </p:txBody>
      </p:sp>
      <p:sp>
        <p:nvSpPr>
          <p:cNvPr id="14" name="Rectangle 10"/>
          <p:cNvSpPr>
            <a:spLocks noChangeArrowheads="1"/>
          </p:cNvSpPr>
          <p:nvPr/>
        </p:nvSpPr>
        <p:spPr bwMode="auto">
          <a:xfrm>
            <a:off x="4467447" y="2125941"/>
            <a:ext cx="4191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dirty="0">
                <a:cs typeface="Arial" panose="020B0604020202020204" pitchFamily="34" charset="0"/>
              </a:rPr>
              <a:t>Each actor inhibits the other</a:t>
            </a:r>
          </a:p>
        </p:txBody>
      </p:sp>
      <p:sp>
        <p:nvSpPr>
          <p:cNvPr id="15" name="Rectangle 11"/>
          <p:cNvSpPr>
            <a:spLocks noChangeArrowheads="1"/>
          </p:cNvSpPr>
          <p:nvPr/>
        </p:nvSpPr>
        <p:spPr bwMode="auto">
          <a:xfrm>
            <a:off x="505047" y="2583141"/>
            <a:ext cx="2743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dirty="0">
                <a:cs typeface="Arial" panose="020B0604020202020204" pitchFamily="34" charset="0"/>
              </a:rPr>
              <a:t>Predation/Parasitism</a:t>
            </a:r>
          </a:p>
        </p:txBody>
      </p:sp>
      <p:sp>
        <p:nvSpPr>
          <p:cNvPr id="16" name="Rectangle 12"/>
          <p:cNvSpPr>
            <a:spLocks noChangeArrowheads="1"/>
          </p:cNvSpPr>
          <p:nvPr/>
        </p:nvSpPr>
        <p:spPr bwMode="auto">
          <a:xfrm>
            <a:off x="3248247" y="2583141"/>
            <a:ext cx="6096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dirty="0">
                <a:cs typeface="Arial" panose="020B0604020202020204" pitchFamily="34" charset="0"/>
              </a:rPr>
              <a:t>+</a:t>
            </a:r>
          </a:p>
        </p:txBody>
      </p:sp>
      <p:sp>
        <p:nvSpPr>
          <p:cNvPr id="17" name="Rectangle 13"/>
          <p:cNvSpPr>
            <a:spLocks noChangeArrowheads="1"/>
          </p:cNvSpPr>
          <p:nvPr/>
        </p:nvSpPr>
        <p:spPr bwMode="auto">
          <a:xfrm>
            <a:off x="3857847" y="2583141"/>
            <a:ext cx="6096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dirty="0">
                <a:cs typeface="Arial" panose="020B0604020202020204" pitchFamily="34" charset="0"/>
              </a:rPr>
              <a:t>-</a:t>
            </a:r>
          </a:p>
        </p:txBody>
      </p:sp>
      <p:sp>
        <p:nvSpPr>
          <p:cNvPr id="18" name="Rectangle 14"/>
          <p:cNvSpPr>
            <a:spLocks noChangeArrowheads="1"/>
          </p:cNvSpPr>
          <p:nvPr/>
        </p:nvSpPr>
        <p:spPr bwMode="auto">
          <a:xfrm>
            <a:off x="4467447" y="2583141"/>
            <a:ext cx="4191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dirty="0">
                <a:cs typeface="Arial" panose="020B0604020202020204" pitchFamily="34" charset="0"/>
              </a:rPr>
              <a:t>A exploits B</a:t>
            </a:r>
          </a:p>
        </p:txBody>
      </p:sp>
      <p:sp>
        <p:nvSpPr>
          <p:cNvPr id="19" name="Rectangle 15"/>
          <p:cNvSpPr>
            <a:spLocks noChangeArrowheads="1"/>
          </p:cNvSpPr>
          <p:nvPr/>
        </p:nvSpPr>
        <p:spPr bwMode="auto">
          <a:xfrm>
            <a:off x="505047" y="3040341"/>
            <a:ext cx="2743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dirty="0">
                <a:cs typeface="Arial" panose="020B0604020202020204" pitchFamily="34" charset="0"/>
              </a:rPr>
              <a:t>Cooperation</a:t>
            </a:r>
          </a:p>
        </p:txBody>
      </p:sp>
      <p:sp>
        <p:nvSpPr>
          <p:cNvPr id="20" name="Rectangle 16"/>
          <p:cNvSpPr>
            <a:spLocks noChangeArrowheads="1"/>
          </p:cNvSpPr>
          <p:nvPr/>
        </p:nvSpPr>
        <p:spPr bwMode="auto">
          <a:xfrm>
            <a:off x="3248247" y="3040341"/>
            <a:ext cx="6096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dirty="0">
                <a:cs typeface="Arial" panose="020B0604020202020204" pitchFamily="34" charset="0"/>
              </a:rPr>
              <a:t>+</a:t>
            </a:r>
          </a:p>
        </p:txBody>
      </p:sp>
      <p:sp>
        <p:nvSpPr>
          <p:cNvPr id="21" name="Rectangle 17"/>
          <p:cNvSpPr>
            <a:spLocks noChangeArrowheads="1"/>
          </p:cNvSpPr>
          <p:nvPr/>
        </p:nvSpPr>
        <p:spPr bwMode="auto">
          <a:xfrm>
            <a:off x="3857847" y="3040341"/>
            <a:ext cx="6096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dirty="0">
                <a:cs typeface="Arial" panose="020B0604020202020204" pitchFamily="34" charset="0"/>
              </a:rPr>
              <a:t>+</a:t>
            </a:r>
          </a:p>
        </p:txBody>
      </p:sp>
      <p:sp>
        <p:nvSpPr>
          <p:cNvPr id="22" name="Rectangle 18"/>
          <p:cNvSpPr>
            <a:spLocks noChangeArrowheads="1"/>
          </p:cNvSpPr>
          <p:nvPr/>
        </p:nvSpPr>
        <p:spPr bwMode="auto">
          <a:xfrm>
            <a:off x="4467447" y="3040341"/>
            <a:ext cx="4191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dirty="0">
                <a:cs typeface="Arial" panose="020B0604020202020204" pitchFamily="34" charset="0"/>
              </a:rPr>
              <a:t>Interaction is favorable to both</a:t>
            </a:r>
          </a:p>
        </p:txBody>
      </p:sp>
      <p:sp>
        <p:nvSpPr>
          <p:cNvPr id="23" name="Rectangle 19"/>
          <p:cNvSpPr>
            <a:spLocks noChangeArrowheads="1"/>
          </p:cNvSpPr>
          <p:nvPr/>
        </p:nvSpPr>
        <p:spPr bwMode="auto">
          <a:xfrm>
            <a:off x="505047" y="3497541"/>
            <a:ext cx="2743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dirty="0">
                <a:cs typeface="Arial" panose="020B0604020202020204" pitchFamily="34" charset="0"/>
              </a:rPr>
              <a:t>Commensalism</a:t>
            </a:r>
          </a:p>
        </p:txBody>
      </p:sp>
      <p:sp>
        <p:nvSpPr>
          <p:cNvPr id="24" name="Rectangle 20"/>
          <p:cNvSpPr>
            <a:spLocks noChangeArrowheads="1"/>
          </p:cNvSpPr>
          <p:nvPr/>
        </p:nvSpPr>
        <p:spPr bwMode="auto">
          <a:xfrm>
            <a:off x="3248247" y="3497541"/>
            <a:ext cx="6096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dirty="0">
                <a:cs typeface="Arial" panose="020B0604020202020204" pitchFamily="34" charset="0"/>
              </a:rPr>
              <a:t>+</a:t>
            </a:r>
          </a:p>
        </p:txBody>
      </p:sp>
      <p:sp>
        <p:nvSpPr>
          <p:cNvPr id="25" name="Rectangle 21"/>
          <p:cNvSpPr>
            <a:spLocks noChangeArrowheads="1"/>
          </p:cNvSpPr>
          <p:nvPr/>
        </p:nvSpPr>
        <p:spPr bwMode="auto">
          <a:xfrm>
            <a:off x="3857847" y="3497541"/>
            <a:ext cx="6096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dirty="0">
                <a:cs typeface="Arial" panose="020B0604020202020204" pitchFamily="34" charset="0"/>
              </a:rPr>
              <a:t>0</a:t>
            </a:r>
          </a:p>
        </p:txBody>
      </p:sp>
      <p:sp>
        <p:nvSpPr>
          <p:cNvPr id="26" name="Rectangle 22"/>
          <p:cNvSpPr>
            <a:spLocks noChangeArrowheads="1"/>
          </p:cNvSpPr>
          <p:nvPr/>
        </p:nvSpPr>
        <p:spPr bwMode="auto">
          <a:xfrm>
            <a:off x="4467447" y="3497541"/>
            <a:ext cx="4191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dirty="0">
                <a:cs typeface="Arial" panose="020B0604020202020204" pitchFamily="34" charset="0"/>
              </a:rPr>
              <a:t>A benefits, but B is not affected</a:t>
            </a:r>
          </a:p>
        </p:txBody>
      </p:sp>
      <p:sp>
        <p:nvSpPr>
          <p:cNvPr id="27" name="Rectangle 23"/>
          <p:cNvSpPr>
            <a:spLocks noChangeArrowheads="1"/>
          </p:cNvSpPr>
          <p:nvPr/>
        </p:nvSpPr>
        <p:spPr bwMode="auto">
          <a:xfrm>
            <a:off x="505047" y="3954741"/>
            <a:ext cx="2743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dirty="0">
                <a:cs typeface="Arial" panose="020B0604020202020204" pitchFamily="34" charset="0"/>
              </a:rPr>
              <a:t>Amensalism</a:t>
            </a:r>
          </a:p>
        </p:txBody>
      </p:sp>
      <p:sp>
        <p:nvSpPr>
          <p:cNvPr id="28" name="Rectangle 24"/>
          <p:cNvSpPr>
            <a:spLocks noChangeArrowheads="1"/>
          </p:cNvSpPr>
          <p:nvPr/>
        </p:nvSpPr>
        <p:spPr bwMode="auto">
          <a:xfrm>
            <a:off x="3248247" y="3954741"/>
            <a:ext cx="6096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dirty="0">
                <a:cs typeface="Arial" panose="020B0604020202020204" pitchFamily="34" charset="0"/>
              </a:rPr>
              <a:t>-</a:t>
            </a:r>
          </a:p>
        </p:txBody>
      </p:sp>
      <p:sp>
        <p:nvSpPr>
          <p:cNvPr id="29" name="Rectangle 25"/>
          <p:cNvSpPr>
            <a:spLocks noChangeArrowheads="1"/>
          </p:cNvSpPr>
          <p:nvPr/>
        </p:nvSpPr>
        <p:spPr bwMode="auto">
          <a:xfrm>
            <a:off x="3857847" y="3954741"/>
            <a:ext cx="6096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dirty="0">
                <a:cs typeface="Arial" panose="020B0604020202020204" pitchFamily="34" charset="0"/>
              </a:rPr>
              <a:t>0</a:t>
            </a:r>
          </a:p>
        </p:txBody>
      </p:sp>
      <p:sp>
        <p:nvSpPr>
          <p:cNvPr id="30" name="Rectangle 26"/>
          <p:cNvSpPr>
            <a:spLocks noChangeArrowheads="1"/>
          </p:cNvSpPr>
          <p:nvPr/>
        </p:nvSpPr>
        <p:spPr bwMode="auto">
          <a:xfrm>
            <a:off x="4467447" y="3954741"/>
            <a:ext cx="4191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dirty="0">
                <a:cs typeface="Arial" panose="020B0604020202020204" pitchFamily="34" charset="0"/>
              </a:rPr>
              <a:t>A is inhibited, but B is not affected</a:t>
            </a:r>
          </a:p>
        </p:txBody>
      </p:sp>
      <p:sp>
        <p:nvSpPr>
          <p:cNvPr id="31" name="Rectangle 27"/>
          <p:cNvSpPr>
            <a:spLocks noChangeArrowheads="1"/>
          </p:cNvSpPr>
          <p:nvPr/>
        </p:nvSpPr>
        <p:spPr bwMode="auto">
          <a:xfrm>
            <a:off x="505047" y="4411941"/>
            <a:ext cx="2743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dirty="0">
                <a:cs typeface="Arial" panose="020B0604020202020204" pitchFamily="34" charset="0"/>
              </a:rPr>
              <a:t>Neutralism</a:t>
            </a:r>
          </a:p>
        </p:txBody>
      </p:sp>
      <p:sp>
        <p:nvSpPr>
          <p:cNvPr id="32" name="Rectangle 28"/>
          <p:cNvSpPr>
            <a:spLocks noChangeArrowheads="1"/>
          </p:cNvSpPr>
          <p:nvPr/>
        </p:nvSpPr>
        <p:spPr bwMode="auto">
          <a:xfrm>
            <a:off x="3248247" y="4411941"/>
            <a:ext cx="6096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dirty="0">
                <a:cs typeface="Arial" panose="020B0604020202020204" pitchFamily="34" charset="0"/>
              </a:rPr>
              <a:t>0</a:t>
            </a:r>
          </a:p>
        </p:txBody>
      </p:sp>
      <p:sp>
        <p:nvSpPr>
          <p:cNvPr id="33" name="Rectangle 29"/>
          <p:cNvSpPr>
            <a:spLocks noChangeArrowheads="1"/>
          </p:cNvSpPr>
          <p:nvPr/>
        </p:nvSpPr>
        <p:spPr bwMode="auto">
          <a:xfrm>
            <a:off x="3857847" y="4411941"/>
            <a:ext cx="6096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en-US" sz="1800" dirty="0">
                <a:cs typeface="Arial" panose="020B0604020202020204" pitchFamily="34" charset="0"/>
              </a:rPr>
              <a:t>0</a:t>
            </a:r>
          </a:p>
        </p:txBody>
      </p:sp>
      <p:sp>
        <p:nvSpPr>
          <p:cNvPr id="34" name="Rectangle 30"/>
          <p:cNvSpPr>
            <a:spLocks noChangeArrowheads="1"/>
          </p:cNvSpPr>
          <p:nvPr/>
        </p:nvSpPr>
        <p:spPr bwMode="auto">
          <a:xfrm>
            <a:off x="4467447" y="4411941"/>
            <a:ext cx="4191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dirty="0">
                <a:cs typeface="Arial" panose="020B0604020202020204" pitchFamily="34" charset="0"/>
              </a:rPr>
              <a:t>Neither A or B is affected</a:t>
            </a:r>
          </a:p>
        </p:txBody>
      </p:sp>
      <p:sp>
        <p:nvSpPr>
          <p:cNvPr id="35" name="Line 31"/>
          <p:cNvSpPr>
            <a:spLocks noChangeShapeType="1"/>
          </p:cNvSpPr>
          <p:nvPr/>
        </p:nvSpPr>
        <p:spPr bwMode="auto">
          <a:xfrm flipH="1">
            <a:off x="352647" y="3726141"/>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6" name="Line 32"/>
          <p:cNvSpPr>
            <a:spLocks noChangeShapeType="1"/>
          </p:cNvSpPr>
          <p:nvPr/>
        </p:nvSpPr>
        <p:spPr bwMode="auto">
          <a:xfrm>
            <a:off x="352647" y="3726141"/>
            <a:ext cx="0" cy="1600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7" name="Line 33"/>
          <p:cNvSpPr>
            <a:spLocks noChangeShapeType="1"/>
          </p:cNvSpPr>
          <p:nvPr/>
        </p:nvSpPr>
        <p:spPr bwMode="auto">
          <a:xfrm>
            <a:off x="352647" y="5326341"/>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8" name="Rectangle 34"/>
          <p:cNvSpPr>
            <a:spLocks noChangeArrowheads="1"/>
          </p:cNvSpPr>
          <p:nvPr/>
        </p:nvSpPr>
        <p:spPr bwMode="auto">
          <a:xfrm>
            <a:off x="809847" y="5224741"/>
            <a:ext cx="4903788"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400" b="1" dirty="0">
                <a:cs typeface="Arial" panose="020B0604020202020204" pitchFamily="34" charset="0"/>
              </a:rPr>
              <a:t>Birds on water buffalo backs, or picking crocodile teeth</a:t>
            </a:r>
          </a:p>
        </p:txBody>
      </p:sp>
    </p:spTree>
    <p:extLst>
      <p:ext uri="{BB962C8B-B14F-4D97-AF65-F5344CB8AC3E}">
        <p14:creationId xmlns:p14="http://schemas.microsoft.com/office/powerpoint/2010/main" val="34626046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Date Placeholder 3"/>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B27FD5BB-47C0-4E39-A101-B6B5013CECC5}" type="datetime1">
              <a:rPr lang="en-US" altLang="en-US" sz="1400" smtClean="0"/>
              <a:pPr>
                <a:spcBef>
                  <a:spcPct val="0"/>
                </a:spcBef>
                <a:buFontTx/>
                <a:buNone/>
              </a:pPr>
              <a:t>7/17/2021</a:t>
            </a:fld>
            <a:endParaRPr lang="en-US" altLang="en-US" sz="1400" dirty="0" smtClean="0"/>
          </a:p>
        </p:txBody>
      </p:sp>
      <p:sp>
        <p:nvSpPr>
          <p:cNvPr id="78851" name="Footer Placeholder 4"/>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CSCI 3907-80/CSCI6444-10 Big Data and Analytics</a:t>
            </a:r>
          </a:p>
        </p:txBody>
      </p:sp>
      <p:sp>
        <p:nvSpPr>
          <p:cNvPr id="78852" name="Slide Number Placeholder 5"/>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11-</a:t>
            </a:r>
            <a:fld id="{46CD0EA4-DA0C-4CA0-A0CA-DF934A6034A8}" type="slidenum">
              <a:rPr lang="en-US" altLang="en-US" sz="1400" smtClean="0"/>
              <a:pPr>
                <a:spcBef>
                  <a:spcPct val="0"/>
                </a:spcBef>
                <a:buFontTx/>
                <a:buNone/>
              </a:pPr>
              <a:t>62</a:t>
            </a:fld>
            <a:endParaRPr lang="en-US" altLang="en-US" sz="1400" dirty="0" smtClean="0"/>
          </a:p>
        </p:txBody>
      </p:sp>
      <p:sp>
        <p:nvSpPr>
          <p:cNvPr id="78853" name="Rectangle 2"/>
          <p:cNvSpPr>
            <a:spLocks noGrp="1" noChangeArrowheads="1"/>
          </p:cNvSpPr>
          <p:nvPr>
            <p:ph type="title"/>
          </p:nvPr>
        </p:nvSpPr>
        <p:spPr/>
        <p:txBody>
          <a:bodyPr/>
          <a:lstStyle/>
          <a:p>
            <a:pPr eaLnBrk="1" hangingPunct="1"/>
            <a:r>
              <a:rPr lang="en-US" altLang="en-US" dirty="0" smtClean="0"/>
              <a:t>The Prisoner’s Dilemma</a:t>
            </a:r>
          </a:p>
        </p:txBody>
      </p:sp>
      <p:sp>
        <p:nvSpPr>
          <p:cNvPr id="63494" name="Rectangle 3"/>
          <p:cNvSpPr>
            <a:spLocks noGrp="1" noChangeArrowheads="1"/>
          </p:cNvSpPr>
          <p:nvPr>
            <p:ph type="body" idx="1"/>
          </p:nvPr>
        </p:nvSpPr>
        <p:spPr>
          <a:xfrm>
            <a:off x="457200" y="1011238"/>
            <a:ext cx="5562600" cy="2874962"/>
          </a:xfrm>
        </p:spPr>
        <p:txBody>
          <a:bodyPr/>
          <a:lstStyle/>
          <a:p>
            <a:pPr eaLnBrk="1" hangingPunct="1">
              <a:lnSpc>
                <a:spcPct val="90000"/>
              </a:lnSpc>
              <a:defRPr/>
            </a:pPr>
            <a:r>
              <a:rPr lang="en-US" altLang="en-US" sz="1800" dirty="0" smtClean="0"/>
              <a:t>A classic game theory model formulated by Flood, Dresher, and Tucker (1905-1995).</a:t>
            </a:r>
          </a:p>
          <a:p>
            <a:pPr lvl="1" eaLnBrk="1" hangingPunct="1">
              <a:lnSpc>
                <a:spcPct val="90000"/>
              </a:lnSpc>
              <a:defRPr/>
            </a:pPr>
            <a:r>
              <a:rPr lang="en-US" altLang="en-US" sz="1600" dirty="0" smtClean="0"/>
              <a:t>Recommended: Poundstone (1992), </a:t>
            </a:r>
            <a:r>
              <a:rPr lang="en-US" altLang="en-US" sz="1600" i="1" dirty="0" smtClean="0"/>
              <a:t>Prisoners’ Dilemma.</a:t>
            </a:r>
            <a:endParaRPr lang="en-US" altLang="en-US" sz="1600" dirty="0" smtClean="0"/>
          </a:p>
          <a:p>
            <a:pPr eaLnBrk="1" hangingPunct="1">
              <a:lnSpc>
                <a:spcPct val="90000"/>
              </a:lnSpc>
              <a:defRPr/>
            </a:pPr>
            <a:r>
              <a:rPr lang="en-US" altLang="en-US" sz="1800" dirty="0" smtClean="0"/>
              <a:t>Two known criminals are captured by the police.</a:t>
            </a:r>
          </a:p>
          <a:p>
            <a:pPr eaLnBrk="1" hangingPunct="1">
              <a:lnSpc>
                <a:spcPct val="90000"/>
              </a:lnSpc>
              <a:defRPr/>
            </a:pPr>
            <a:r>
              <a:rPr lang="en-US" altLang="en-US" sz="1800" dirty="0" smtClean="0"/>
              <a:t>Each suspect is placed in a separate cell, and offered the opportunity to confess to the crime.</a:t>
            </a:r>
          </a:p>
          <a:p>
            <a:pPr marL="342900" lvl="1" indent="-342900" eaLnBrk="1" hangingPunct="1">
              <a:lnSpc>
                <a:spcPct val="90000"/>
              </a:lnSpc>
              <a:buFontTx/>
              <a:buChar char="•"/>
              <a:defRPr/>
            </a:pPr>
            <a:r>
              <a:rPr lang="en-US" altLang="en-US" sz="1600" dirty="0" smtClean="0"/>
              <a:t>Each prisoner chooses one of the two strategies.</a:t>
            </a:r>
          </a:p>
          <a:p>
            <a:pPr marL="342900" lvl="1" indent="-342900" eaLnBrk="1" hangingPunct="1">
              <a:lnSpc>
                <a:spcPct val="90000"/>
              </a:lnSpc>
              <a:buFontTx/>
              <a:buChar char="•"/>
              <a:defRPr/>
            </a:pPr>
            <a:r>
              <a:rPr lang="en-US" altLang="en-US" sz="1800" dirty="0" smtClean="0"/>
              <a:t>The two numbers in each cell tell the outcomes for the two prisoners when the corresponding pair of strategies is chosen.</a:t>
            </a:r>
          </a:p>
          <a:p>
            <a:pPr eaLnBrk="1" hangingPunct="1">
              <a:lnSpc>
                <a:spcPct val="90000"/>
              </a:lnSpc>
              <a:defRPr/>
            </a:pPr>
            <a:r>
              <a:rPr lang="en-US" altLang="en-US" sz="1800" dirty="0" smtClean="0"/>
              <a:t>The game can be represented by the following matrix of payoffs (Tucker)</a:t>
            </a:r>
          </a:p>
        </p:txBody>
      </p:sp>
      <p:pic>
        <p:nvPicPr>
          <p:cNvPr id="7885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570413"/>
            <a:ext cx="7002463" cy="167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6" name="Picture 5" descr="Prisoners Dilemma"/>
          <p:cNvPicPr>
            <a:picLocks noChangeAspect="1" noChangeArrowheads="1"/>
          </p:cNvPicPr>
          <p:nvPr/>
        </p:nvPicPr>
        <p:blipFill>
          <a:blip r:embed="rId4">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5867400" y="1020763"/>
            <a:ext cx="2819400"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en-US" altLang="en-US" dirty="0" smtClean="0"/>
              <a:t>The Prisoner’s Dilemma</a:t>
            </a:r>
          </a:p>
        </p:txBody>
      </p:sp>
      <p:sp>
        <p:nvSpPr>
          <p:cNvPr id="80899" name="Date Placeholder 3"/>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10DB5A87-7F85-40A9-AFEE-4B32198FE98B}" type="datetime1">
              <a:rPr lang="en-US" altLang="en-US" sz="1400" smtClean="0"/>
              <a:pPr>
                <a:spcBef>
                  <a:spcPct val="0"/>
                </a:spcBef>
                <a:buFontTx/>
                <a:buNone/>
              </a:pPr>
              <a:t>7/17/2021</a:t>
            </a:fld>
            <a:endParaRPr lang="en-US" altLang="en-US" sz="1400" dirty="0" smtClean="0"/>
          </a:p>
        </p:txBody>
      </p:sp>
      <p:sp>
        <p:nvSpPr>
          <p:cNvPr id="80900" name="Footer Placeholder 4"/>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CSCI 3907-80/CSCI6444-10 Big Data and Analytics</a:t>
            </a:r>
          </a:p>
        </p:txBody>
      </p:sp>
      <p:sp>
        <p:nvSpPr>
          <p:cNvPr id="80901" name="Slide Number Placeholder 5"/>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11-</a:t>
            </a:r>
            <a:fld id="{5BA0F2AC-5A86-4EC7-870E-533730B1665A}" type="slidenum">
              <a:rPr lang="en-US" altLang="en-US" sz="1400" smtClean="0"/>
              <a:pPr>
                <a:spcBef>
                  <a:spcPct val="0"/>
                </a:spcBef>
                <a:buFontTx/>
                <a:buNone/>
              </a:pPr>
              <a:t>63</a:t>
            </a:fld>
            <a:endParaRPr lang="en-US" altLang="en-US" sz="1400" dirty="0" smtClean="0"/>
          </a:p>
        </p:txBody>
      </p:sp>
      <p:sp>
        <p:nvSpPr>
          <p:cNvPr id="65542" name="Content Placeholder 6"/>
          <p:cNvSpPr>
            <a:spLocks noGrp="1" noChangeArrowheads="1"/>
          </p:cNvSpPr>
          <p:nvPr>
            <p:ph idx="1"/>
          </p:nvPr>
        </p:nvSpPr>
        <p:spPr>
          <a:xfrm>
            <a:off x="457200" y="1089025"/>
            <a:ext cx="7696200" cy="5694363"/>
          </a:xfrm>
        </p:spPr>
        <p:txBody>
          <a:bodyPr>
            <a:spAutoFit/>
          </a:bodyPr>
          <a:lstStyle/>
          <a:p>
            <a:pPr marL="285750" indent="-285750" eaLnBrk="1" hangingPunct="1">
              <a:defRPr/>
            </a:pPr>
            <a:r>
              <a:rPr lang="en-US" altLang="en-US" sz="2000" dirty="0" smtClean="0">
                <a:cs typeface="Arial" panose="020B0604020202020204" pitchFamily="34" charset="0"/>
              </a:rPr>
              <a:t>If neither suspect confesses (I.e., they cooperate between them):</a:t>
            </a:r>
          </a:p>
          <a:p>
            <a:pPr lvl="1" eaLnBrk="1" hangingPunct="1">
              <a:defRPr/>
            </a:pPr>
            <a:r>
              <a:rPr lang="en-US" altLang="en-US" sz="1600" dirty="0" smtClean="0">
                <a:cs typeface="Arial" panose="020B0604020202020204" pitchFamily="34" charset="0"/>
              </a:rPr>
              <a:t>they both go free, and split the proceeds of their crime which we represent by 5 units of utility for each suspect.</a:t>
            </a:r>
          </a:p>
          <a:p>
            <a:pPr marL="285750" indent="-285750" eaLnBrk="1" hangingPunct="1">
              <a:defRPr/>
            </a:pPr>
            <a:r>
              <a:rPr lang="en-US" altLang="en-US" sz="2000" dirty="0" smtClean="0">
                <a:cs typeface="Arial" panose="020B0604020202020204" pitchFamily="34" charset="0"/>
              </a:rPr>
              <a:t>However, if one prisoner confesses (Defects D) and the other does not</a:t>
            </a:r>
          </a:p>
          <a:p>
            <a:pPr lvl="1" eaLnBrk="1" hangingPunct="1">
              <a:defRPr/>
            </a:pPr>
            <a:r>
              <a:rPr lang="en-US" altLang="en-US" sz="1600" dirty="0" smtClean="0">
                <a:cs typeface="Arial" panose="020B0604020202020204" pitchFamily="34" charset="0"/>
              </a:rPr>
              <a:t>the prisoner who confesses testifies against the other in exchange for going free and gets the entire 10 units of utility</a:t>
            </a:r>
          </a:p>
          <a:p>
            <a:pPr lvl="1" eaLnBrk="1" hangingPunct="1">
              <a:defRPr/>
            </a:pPr>
            <a:r>
              <a:rPr lang="en-US" altLang="en-US" sz="1600" dirty="0" smtClean="0">
                <a:cs typeface="Arial" panose="020B0604020202020204" pitchFamily="34" charset="0"/>
              </a:rPr>
              <a:t>while the prisoner who did not confess, goes to prison and gets nothing.</a:t>
            </a:r>
          </a:p>
          <a:p>
            <a:pPr marL="285750" indent="-285750" eaLnBrk="1" hangingPunct="1">
              <a:defRPr/>
            </a:pPr>
            <a:r>
              <a:rPr lang="en-US" altLang="en-US" sz="2000" dirty="0" smtClean="0">
                <a:cs typeface="Arial" panose="020B0604020202020204" pitchFamily="34" charset="0"/>
              </a:rPr>
              <a:t>If both prisoners confess (DD, mutual defection)</a:t>
            </a:r>
          </a:p>
          <a:p>
            <a:pPr lvl="1" eaLnBrk="1" hangingPunct="1">
              <a:defRPr/>
            </a:pPr>
            <a:r>
              <a:rPr lang="en-US" altLang="en-US" sz="1600" dirty="0" smtClean="0">
                <a:cs typeface="Arial" panose="020B0604020202020204" pitchFamily="34" charset="0"/>
              </a:rPr>
              <a:t>then both are given a reduced term, but both are convicted, which we represent by giving each 1 unit of utility:</a:t>
            </a:r>
          </a:p>
          <a:p>
            <a:pPr lvl="1" eaLnBrk="1" hangingPunct="1">
              <a:defRPr/>
            </a:pPr>
            <a:r>
              <a:rPr lang="en-US" altLang="en-US" sz="1600" dirty="0" smtClean="0">
                <a:cs typeface="Arial" panose="020B0604020202020204" pitchFamily="34" charset="0"/>
              </a:rPr>
              <a:t>better than having the other prisoner confess, but not so good as going free.</a:t>
            </a:r>
          </a:p>
          <a:p>
            <a:pPr eaLnBrk="1" hangingPunct="1">
              <a:defRPr/>
            </a:pPr>
            <a:r>
              <a:rPr lang="en-US" altLang="en-US" sz="2000" dirty="0" smtClean="0"/>
              <a:t>In fact, numerous studies have shown that this is the best “outcome” for both agents and is thus the “solution” to the game.</a:t>
            </a:r>
          </a:p>
          <a:p>
            <a:pPr lvl="1" eaLnBrk="1" hangingPunct="1">
              <a:defRPr/>
            </a:pPr>
            <a:endParaRPr lang="en-US" altLang="en-US" sz="1600" dirty="0" smtClean="0">
              <a:cs typeface="Arial" panose="020B0604020202020204"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Date Placeholder 3"/>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DCF18FC4-B01D-4BB2-B5E9-C41B63684ECB}" type="datetime1">
              <a:rPr lang="en-US" altLang="en-US" sz="1400" smtClean="0"/>
              <a:pPr>
                <a:spcBef>
                  <a:spcPct val="0"/>
                </a:spcBef>
                <a:buFontTx/>
                <a:buNone/>
              </a:pPr>
              <a:t>7/17/2021</a:t>
            </a:fld>
            <a:endParaRPr lang="en-US" altLang="en-US" sz="1400" dirty="0" smtClean="0"/>
          </a:p>
        </p:txBody>
      </p:sp>
      <p:sp>
        <p:nvSpPr>
          <p:cNvPr id="81923" name="Footer Placeholder 4"/>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CSCI 3907-80/CSCI6444-10 Big Data and Analytics</a:t>
            </a:r>
          </a:p>
        </p:txBody>
      </p:sp>
      <p:sp>
        <p:nvSpPr>
          <p:cNvPr id="81924" name="Slide Number Placeholder 5"/>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11-</a:t>
            </a:r>
            <a:fld id="{F97D853A-3D8B-4BA2-9933-E5BDC185CFC1}" type="slidenum">
              <a:rPr lang="en-US" altLang="en-US" sz="1400" smtClean="0"/>
              <a:pPr>
                <a:spcBef>
                  <a:spcPct val="0"/>
                </a:spcBef>
                <a:buFontTx/>
                <a:buNone/>
              </a:pPr>
              <a:t>64</a:t>
            </a:fld>
            <a:endParaRPr lang="en-US" altLang="en-US" sz="1400" dirty="0" smtClean="0"/>
          </a:p>
        </p:txBody>
      </p:sp>
      <p:sp>
        <p:nvSpPr>
          <p:cNvPr id="81925" name="Rectangle 2"/>
          <p:cNvSpPr>
            <a:spLocks noGrp="1" noChangeArrowheads="1"/>
          </p:cNvSpPr>
          <p:nvPr>
            <p:ph type="title"/>
          </p:nvPr>
        </p:nvSpPr>
        <p:spPr/>
        <p:txBody>
          <a:bodyPr/>
          <a:lstStyle/>
          <a:p>
            <a:pPr eaLnBrk="1" hangingPunct="1"/>
            <a:r>
              <a:rPr lang="en-US" altLang="en-US" dirty="0" smtClean="0"/>
              <a:t>The Prisoner’s Dilemma: Challenges</a:t>
            </a:r>
          </a:p>
        </p:txBody>
      </p:sp>
      <p:sp>
        <p:nvSpPr>
          <p:cNvPr id="81926" name="Rectangle 3"/>
          <p:cNvSpPr>
            <a:spLocks noGrp="1" noChangeArrowheads="1"/>
          </p:cNvSpPr>
          <p:nvPr>
            <p:ph type="body" idx="1"/>
          </p:nvPr>
        </p:nvSpPr>
        <p:spPr/>
        <p:txBody>
          <a:bodyPr/>
          <a:lstStyle/>
          <a:p>
            <a:pPr eaLnBrk="1" hangingPunct="1"/>
            <a:r>
              <a:rPr lang="en-US" altLang="en-US" sz="2000" dirty="0" smtClean="0"/>
              <a:t>Remember: A game is </a:t>
            </a:r>
            <a:r>
              <a:rPr lang="en-US" altLang="en-US" sz="2000" i="1" dirty="0" smtClean="0"/>
              <a:t>defined</a:t>
            </a:r>
            <a:r>
              <a:rPr lang="en-US" altLang="en-US" sz="2000" dirty="0" smtClean="0"/>
              <a:t> by the rules (e.g., finite or not) and rank-ordering of preferences</a:t>
            </a:r>
          </a:p>
          <a:p>
            <a:pPr lvl="1" eaLnBrk="1" hangingPunct="1"/>
            <a:r>
              <a:rPr lang="en-US" altLang="en-US" sz="1800" dirty="0" smtClean="0"/>
              <a:t>Rules OR preferences change </a:t>
            </a:r>
            <a:r>
              <a:rPr lang="en-US" altLang="en-US" sz="1800" dirty="0" smtClean="0">
                <a:sym typeface="Wingdings" panose="05000000000000000000" pitchFamily="2" charset="2"/>
              </a:rPr>
              <a:t></a:t>
            </a:r>
            <a:r>
              <a:rPr lang="en-US" altLang="en-US" sz="1800" dirty="0" smtClean="0"/>
              <a:t> the game changes</a:t>
            </a:r>
          </a:p>
          <a:p>
            <a:pPr eaLnBrk="1" hangingPunct="1"/>
            <a:r>
              <a:rPr lang="en-US" altLang="en-US" sz="2000" dirty="0" smtClean="0"/>
              <a:t>A simple representation of a plethora of important problems throughout social science</a:t>
            </a:r>
          </a:p>
          <a:p>
            <a:pPr lvl="1" eaLnBrk="1" hangingPunct="1"/>
            <a:r>
              <a:rPr lang="en-US" altLang="en-US" sz="1800" dirty="0" smtClean="0"/>
              <a:t>Think of it as a mathematical function f(x,y) which returns multiple values. </a:t>
            </a:r>
          </a:p>
          <a:p>
            <a:pPr lvl="1" eaLnBrk="1" hangingPunct="1"/>
            <a:r>
              <a:rPr lang="en-US" altLang="en-US" sz="1800" dirty="0" smtClean="0"/>
              <a:t>The game could be played between larger sets of players, but by Curry’s theorem, any n-argument function can be reduced to a set of functions of two arguments.</a:t>
            </a:r>
          </a:p>
          <a:p>
            <a:pPr lvl="1" eaLnBrk="1" hangingPunct="1"/>
            <a:r>
              <a:rPr lang="en-US" altLang="en-US" sz="1800" dirty="0" smtClean="0"/>
              <a:t>It is (supposedly) self-evident how the intelligent individual should behave.</a:t>
            </a:r>
          </a:p>
          <a:p>
            <a:pPr lvl="1" eaLnBrk="1" hangingPunct="1"/>
            <a:r>
              <a:rPr lang="en-US" altLang="en-US" sz="1800" dirty="0" smtClean="0"/>
              <a:t>Game changes if it is repeated in the future (with past history known) or if the players interact with each other.</a:t>
            </a:r>
          </a:p>
          <a:p>
            <a:pPr lvl="1" eaLnBrk="1" hangingPunct="1"/>
            <a:r>
              <a:rPr lang="en-US" altLang="en-US" sz="1800" dirty="0" smtClean="0"/>
              <a:t>Empirical estimation difficult but sometimes feasible</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Date Placeholder 3"/>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F86CB93A-AD90-4D35-9161-E401650A9669}" type="datetime1">
              <a:rPr lang="en-US" altLang="en-US" sz="1400" smtClean="0"/>
              <a:pPr>
                <a:spcBef>
                  <a:spcPct val="0"/>
                </a:spcBef>
                <a:buFontTx/>
                <a:buNone/>
              </a:pPr>
              <a:t>7/17/2021</a:t>
            </a:fld>
            <a:endParaRPr lang="en-US" altLang="en-US" sz="1400" dirty="0" smtClean="0"/>
          </a:p>
        </p:txBody>
      </p:sp>
      <p:sp>
        <p:nvSpPr>
          <p:cNvPr id="83971" name="Footer Placeholder 4"/>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CSCI 3907-80/CSCI6444-10 Big Data and Analytics</a:t>
            </a:r>
          </a:p>
        </p:txBody>
      </p:sp>
      <p:sp>
        <p:nvSpPr>
          <p:cNvPr id="83972" name="Slide Number Placeholder 5"/>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GT-</a:t>
            </a:r>
            <a:fld id="{A296B763-F95E-40B4-ABBE-A007352321AC}" type="slidenum">
              <a:rPr lang="en-US" altLang="en-US" sz="1400" smtClean="0"/>
              <a:pPr>
                <a:spcBef>
                  <a:spcPct val="0"/>
                </a:spcBef>
                <a:buFontTx/>
                <a:buNone/>
              </a:pPr>
              <a:t>65</a:t>
            </a:fld>
            <a:endParaRPr lang="en-US" altLang="en-US" sz="1400" dirty="0" smtClean="0"/>
          </a:p>
        </p:txBody>
      </p:sp>
      <p:sp>
        <p:nvSpPr>
          <p:cNvPr id="83973" name="Rectangle 2"/>
          <p:cNvSpPr>
            <a:spLocks noGrp="1" noChangeArrowheads="1"/>
          </p:cNvSpPr>
          <p:nvPr>
            <p:ph type="title"/>
          </p:nvPr>
        </p:nvSpPr>
        <p:spPr/>
        <p:txBody>
          <a:bodyPr/>
          <a:lstStyle/>
          <a:p>
            <a:r>
              <a:rPr lang="en-US" altLang="en-US" dirty="0" smtClean="0"/>
              <a:t>Representation: Normal Form - I</a:t>
            </a:r>
          </a:p>
        </p:txBody>
      </p:sp>
      <p:sp>
        <p:nvSpPr>
          <p:cNvPr id="35843" name="Rectangle 3"/>
          <p:cNvSpPr>
            <a:spLocks noGrp="1" noChangeArrowheads="1"/>
          </p:cNvSpPr>
          <p:nvPr>
            <p:ph type="body" idx="1"/>
          </p:nvPr>
        </p:nvSpPr>
        <p:spPr/>
        <p:txBody>
          <a:bodyPr/>
          <a:lstStyle/>
          <a:p>
            <a:pPr>
              <a:lnSpc>
                <a:spcPct val="90000"/>
              </a:lnSpc>
              <a:buFontTx/>
              <a:buNone/>
              <a:defRPr/>
            </a:pPr>
            <a:r>
              <a:rPr lang="en-US" altLang="en-US" dirty="0"/>
              <a:t>					     </a:t>
            </a:r>
            <a:r>
              <a:rPr lang="en-US" altLang="en-US" sz="2000" dirty="0"/>
              <a:t>Column Player</a:t>
            </a:r>
          </a:p>
          <a:p>
            <a:pPr>
              <a:lnSpc>
                <a:spcPct val="90000"/>
              </a:lnSpc>
              <a:buFontTx/>
              <a:buNone/>
              <a:defRPr/>
            </a:pPr>
            <a:r>
              <a:rPr lang="en-US" altLang="en-US" sz="2000" dirty="0"/>
              <a:t>			 		left 		right</a:t>
            </a:r>
          </a:p>
          <a:p>
            <a:pPr>
              <a:lnSpc>
                <a:spcPct val="90000"/>
              </a:lnSpc>
              <a:buFontTx/>
              <a:buNone/>
              <a:defRPr/>
            </a:pPr>
            <a:r>
              <a:rPr lang="en-US" altLang="en-US" sz="2000" dirty="0"/>
              <a:t>Row 			up	10, 20		15, 8</a:t>
            </a:r>
          </a:p>
          <a:p>
            <a:pPr>
              <a:lnSpc>
                <a:spcPct val="90000"/>
              </a:lnSpc>
              <a:buFontTx/>
              <a:buNone/>
              <a:defRPr/>
            </a:pPr>
            <a:r>
              <a:rPr lang="en-US" altLang="en-US" sz="2000" dirty="0"/>
              <a:t>Player 			down	-10, 7		10, 10</a:t>
            </a:r>
          </a:p>
          <a:p>
            <a:pPr>
              <a:lnSpc>
                <a:spcPct val="90000"/>
              </a:lnSpc>
              <a:buFontTx/>
              <a:buNone/>
              <a:defRPr/>
            </a:pPr>
            <a:endParaRPr lang="en-US" altLang="en-US" sz="2000" dirty="0"/>
          </a:p>
          <a:p>
            <a:pPr>
              <a:lnSpc>
                <a:spcPct val="90000"/>
              </a:lnSpc>
              <a:defRPr/>
            </a:pPr>
            <a:r>
              <a:rPr lang="en-US" altLang="en-US" sz="2000" dirty="0"/>
              <a:t>The “row” player’s options are described in each row and the payoff is the first number in each cell.</a:t>
            </a:r>
          </a:p>
          <a:p>
            <a:pPr>
              <a:lnSpc>
                <a:spcPct val="90000"/>
              </a:lnSpc>
              <a:defRPr/>
            </a:pPr>
            <a:r>
              <a:rPr lang="en-US" altLang="en-US" sz="2000" dirty="0"/>
              <a:t>The “column” player’s options are described in each column and the payoff is the second number in each cell.  </a:t>
            </a:r>
          </a:p>
          <a:p>
            <a:pPr>
              <a:lnSpc>
                <a:spcPct val="90000"/>
              </a:lnSpc>
              <a:defRPr/>
            </a:pPr>
            <a:r>
              <a:rPr lang="en-US" altLang="en-US" sz="2000" dirty="0"/>
              <a:t>Assume the row player picks </a:t>
            </a:r>
            <a:r>
              <a:rPr lang="en-US" altLang="en-US" sz="2000" b="1" dirty="0"/>
              <a:t>up</a:t>
            </a:r>
            <a:r>
              <a:rPr lang="en-US" altLang="en-US" sz="2000" dirty="0"/>
              <a:t> and the column player picks </a:t>
            </a:r>
            <a:r>
              <a:rPr lang="en-US" altLang="en-US" sz="2000" b="1" dirty="0"/>
              <a:t>left</a:t>
            </a:r>
            <a:endParaRPr lang="en-US" altLang="en-US" sz="2000" dirty="0"/>
          </a:p>
          <a:p>
            <a:pPr>
              <a:lnSpc>
                <a:spcPct val="90000"/>
              </a:lnSpc>
              <a:defRPr/>
            </a:pPr>
            <a:r>
              <a:rPr lang="en-US" altLang="en-US" sz="2000" dirty="0"/>
              <a:t>If the game ended at </a:t>
            </a:r>
            <a:r>
              <a:rPr lang="en-US" altLang="en-US" sz="2000" b="1" dirty="0"/>
              <a:t>up, left</a:t>
            </a:r>
            <a:r>
              <a:rPr lang="en-US" altLang="en-US" sz="2000" dirty="0"/>
              <a:t>, the row player would get “10” and the column player would get “20”</a:t>
            </a:r>
          </a:p>
          <a:p>
            <a:pPr>
              <a:lnSpc>
                <a:spcPct val="90000"/>
              </a:lnSpc>
              <a:defRPr/>
            </a:pPr>
            <a:r>
              <a:rPr lang="en-US" altLang="en-US" sz="2000" dirty="0"/>
              <a:t>If the game ended at </a:t>
            </a:r>
            <a:r>
              <a:rPr lang="en-US" altLang="en-US" sz="2000" b="1" dirty="0"/>
              <a:t>down, right</a:t>
            </a:r>
            <a:r>
              <a:rPr lang="en-US" altLang="en-US" sz="2000" dirty="0"/>
              <a:t>, the row player would </a:t>
            </a:r>
            <a:r>
              <a:rPr lang="en-US" altLang="en-US" sz="2000" dirty="0" smtClean="0"/>
              <a:t>get</a:t>
            </a:r>
          </a:p>
          <a:p>
            <a:pPr marL="0" indent="0">
              <a:lnSpc>
                <a:spcPct val="90000"/>
              </a:lnSpc>
              <a:buFontTx/>
              <a:buNone/>
              <a:defRPr/>
            </a:pPr>
            <a:r>
              <a:rPr lang="en-US" altLang="en-US" sz="2000" dirty="0" smtClean="0"/>
              <a:t>	“10</a:t>
            </a:r>
            <a:r>
              <a:rPr lang="en-US" altLang="en-US" sz="2000" dirty="0"/>
              <a:t>” and the column player would get “10”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Date Placeholder 3"/>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A2EA13A7-5C8F-4E48-B76A-85D80595A73D}" type="datetime1">
              <a:rPr lang="en-US" altLang="en-US" sz="1400" smtClean="0"/>
              <a:pPr>
                <a:spcBef>
                  <a:spcPct val="0"/>
                </a:spcBef>
                <a:buFontTx/>
                <a:buNone/>
              </a:pPr>
              <a:t>7/17/2021</a:t>
            </a:fld>
            <a:endParaRPr lang="en-US" altLang="en-US" sz="1400" dirty="0" smtClean="0"/>
          </a:p>
        </p:txBody>
      </p:sp>
      <p:sp>
        <p:nvSpPr>
          <p:cNvPr id="84995" name="Footer Placeholder 4"/>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CSCI 3907-80/CSCI6444-10 Big Data and Analytics</a:t>
            </a:r>
          </a:p>
        </p:txBody>
      </p:sp>
      <p:sp>
        <p:nvSpPr>
          <p:cNvPr id="84996" name="Slide Number Placeholder 5"/>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GT-</a:t>
            </a:r>
            <a:fld id="{21011411-67A2-4A52-90E1-BE2053857FCA}" type="slidenum">
              <a:rPr lang="en-US" altLang="en-US" sz="1400" smtClean="0"/>
              <a:pPr>
                <a:spcBef>
                  <a:spcPct val="0"/>
                </a:spcBef>
                <a:buFontTx/>
                <a:buNone/>
              </a:pPr>
              <a:t>66</a:t>
            </a:fld>
            <a:endParaRPr lang="en-US" altLang="en-US" sz="1400" dirty="0" smtClean="0"/>
          </a:p>
        </p:txBody>
      </p:sp>
      <p:sp>
        <p:nvSpPr>
          <p:cNvPr id="84997" name="Rectangle 2"/>
          <p:cNvSpPr>
            <a:spLocks noGrp="1" noChangeArrowheads="1"/>
          </p:cNvSpPr>
          <p:nvPr>
            <p:ph type="title"/>
          </p:nvPr>
        </p:nvSpPr>
        <p:spPr/>
        <p:txBody>
          <a:bodyPr/>
          <a:lstStyle/>
          <a:p>
            <a:r>
              <a:rPr lang="en-US" altLang="en-US" dirty="0" smtClean="0"/>
              <a:t>Representation: Normal Form - II</a:t>
            </a:r>
          </a:p>
        </p:txBody>
      </p:sp>
      <p:sp>
        <p:nvSpPr>
          <p:cNvPr id="36867" name="Rectangle 3"/>
          <p:cNvSpPr>
            <a:spLocks noGrp="1" noChangeArrowheads="1"/>
          </p:cNvSpPr>
          <p:nvPr>
            <p:ph type="body" idx="1"/>
          </p:nvPr>
        </p:nvSpPr>
        <p:spPr/>
        <p:txBody>
          <a:bodyPr/>
          <a:lstStyle/>
          <a:p>
            <a:pPr>
              <a:lnSpc>
                <a:spcPct val="90000"/>
              </a:lnSpc>
              <a:defRPr/>
            </a:pPr>
            <a:r>
              <a:rPr lang="en-US" altLang="en-US" sz="2000" dirty="0"/>
              <a:t>Row Player Strategy:</a:t>
            </a:r>
          </a:p>
          <a:p>
            <a:pPr lvl="1">
              <a:lnSpc>
                <a:spcPct val="90000"/>
              </a:lnSpc>
              <a:defRPr/>
            </a:pPr>
            <a:r>
              <a:rPr lang="en-US" altLang="en-US" sz="1800" dirty="0"/>
              <a:t>I do not know what the column player will do.  But, I can look at each option of the column player, one strategy at a time.  </a:t>
            </a:r>
          </a:p>
          <a:p>
            <a:pPr lvl="1">
              <a:lnSpc>
                <a:spcPct val="90000"/>
              </a:lnSpc>
              <a:defRPr/>
            </a:pPr>
            <a:r>
              <a:rPr lang="en-US" altLang="en-US" sz="1800" dirty="0"/>
              <a:t>If the column player picks </a:t>
            </a:r>
            <a:r>
              <a:rPr lang="en-US" altLang="en-US" sz="1800" b="1" dirty="0"/>
              <a:t>left </a:t>
            </a:r>
            <a:r>
              <a:rPr lang="en-US" altLang="en-US" sz="1800" dirty="0"/>
              <a:t>my choices are: up 10, down -10</a:t>
            </a:r>
          </a:p>
          <a:p>
            <a:pPr lvl="1">
              <a:lnSpc>
                <a:spcPct val="90000"/>
              </a:lnSpc>
              <a:defRPr/>
            </a:pPr>
            <a:r>
              <a:rPr lang="en-US" altLang="en-US" sz="1800" dirty="0"/>
              <a:t>I would pick the option that has the highest value:  pick up if 10 &gt; -10, or pick down if 10 &lt; -10.</a:t>
            </a:r>
          </a:p>
          <a:p>
            <a:pPr lvl="1">
              <a:lnSpc>
                <a:spcPct val="90000"/>
              </a:lnSpc>
              <a:defRPr/>
            </a:pPr>
            <a:r>
              <a:rPr lang="en-US" altLang="en-US" sz="1800" dirty="0"/>
              <a:t>If the column player picks </a:t>
            </a:r>
            <a:r>
              <a:rPr lang="en-US" altLang="en-US" sz="1800" b="1" dirty="0"/>
              <a:t>right </a:t>
            </a:r>
            <a:r>
              <a:rPr lang="en-US" altLang="en-US" sz="1800" dirty="0"/>
              <a:t>my choices are: up 15 or down 10.</a:t>
            </a:r>
          </a:p>
          <a:p>
            <a:pPr lvl="1">
              <a:lnSpc>
                <a:spcPct val="90000"/>
              </a:lnSpc>
              <a:defRPr/>
            </a:pPr>
            <a:r>
              <a:rPr lang="en-US" altLang="en-US" sz="1800" dirty="0"/>
              <a:t>As the row player I would pick the option that has the highest value:  pick up if 15 &gt; 10, or pick down if 15 &lt; 10</a:t>
            </a:r>
            <a:r>
              <a:rPr lang="en-US" altLang="en-US" sz="1800" dirty="0" smtClean="0"/>
              <a:t>.</a:t>
            </a:r>
          </a:p>
          <a:p>
            <a:pPr lvl="1">
              <a:lnSpc>
                <a:spcPct val="90000"/>
              </a:lnSpc>
              <a:defRPr/>
            </a:pPr>
            <a:endParaRPr lang="en-US" altLang="en-US" sz="1800" dirty="0"/>
          </a:p>
          <a:p>
            <a:pPr>
              <a:lnSpc>
                <a:spcPct val="90000"/>
              </a:lnSpc>
              <a:defRPr/>
            </a:pPr>
            <a:r>
              <a:rPr lang="en-US" altLang="en-US" sz="2000" dirty="0"/>
              <a:t>A strategy is called a </a:t>
            </a:r>
            <a:r>
              <a:rPr lang="en-US" altLang="en-US" sz="2000" i="1" dirty="0"/>
              <a:t>dominant strategy</a:t>
            </a:r>
            <a:r>
              <a:rPr lang="en-US" altLang="en-US" sz="2000" dirty="0"/>
              <a:t> for a player if it has a higher payoff no matter what the other player chooses.</a:t>
            </a:r>
          </a:p>
          <a:p>
            <a:pPr lvl="1">
              <a:lnSpc>
                <a:spcPct val="90000"/>
              </a:lnSpc>
              <a:defRPr/>
            </a:pPr>
            <a:r>
              <a:rPr lang="en-US" altLang="en-US" sz="1800" b="1" dirty="0"/>
              <a:t>Up</a:t>
            </a:r>
            <a:r>
              <a:rPr lang="en-US" altLang="en-US" sz="1800" dirty="0"/>
              <a:t> would be a dominant strategy for the row player if both 10 &gt; -10 and 15 &gt; 10.</a:t>
            </a:r>
          </a:p>
          <a:p>
            <a:pPr lvl="1">
              <a:lnSpc>
                <a:spcPct val="90000"/>
              </a:lnSpc>
              <a:defRPr/>
            </a:pPr>
            <a:r>
              <a:rPr lang="en-US" altLang="en-US" sz="1800" b="1" dirty="0"/>
              <a:t>Down</a:t>
            </a:r>
            <a:r>
              <a:rPr lang="en-US" altLang="en-US" sz="1800" dirty="0"/>
              <a:t> would be a dominant strategy for the row player </a:t>
            </a:r>
            <a:r>
              <a:rPr lang="en-US" altLang="en-US" sz="1800" dirty="0" smtClean="0"/>
              <a:t>if</a:t>
            </a:r>
          </a:p>
          <a:p>
            <a:pPr marL="457200" lvl="1" indent="0">
              <a:lnSpc>
                <a:spcPct val="90000"/>
              </a:lnSpc>
              <a:buFontTx/>
              <a:buNone/>
              <a:defRPr/>
            </a:pPr>
            <a:r>
              <a:rPr lang="en-US" altLang="en-US" sz="1800" dirty="0"/>
              <a:t>	</a:t>
            </a:r>
            <a:r>
              <a:rPr lang="en-US" altLang="en-US" sz="1800" dirty="0" smtClean="0"/>
              <a:t>both </a:t>
            </a:r>
            <a:r>
              <a:rPr lang="en-US" altLang="en-US" sz="1800" dirty="0"/>
              <a:t>10 &lt; -10 and 15 &lt; 10</a:t>
            </a:r>
            <a:r>
              <a:rPr lang="en-US" altLang="en-US" sz="1800" dirty="0" smtClean="0"/>
              <a:t>.</a:t>
            </a:r>
            <a:endParaRPr lang="en-US" altLang="en-US" sz="18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Date Placeholder 3"/>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30B188C0-7865-4B78-9C0A-4F43EEC5AB6C}" type="datetime1">
              <a:rPr lang="en-US" altLang="en-US" sz="1400" smtClean="0"/>
              <a:pPr>
                <a:spcBef>
                  <a:spcPct val="0"/>
                </a:spcBef>
                <a:buFontTx/>
                <a:buNone/>
              </a:pPr>
              <a:t>7/17/2021</a:t>
            </a:fld>
            <a:endParaRPr lang="en-US" altLang="en-US" sz="1400" dirty="0" smtClean="0"/>
          </a:p>
        </p:txBody>
      </p:sp>
      <p:sp>
        <p:nvSpPr>
          <p:cNvPr id="86019" name="Footer Placeholder 4"/>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CSCI 3907-80/CSCI6444-10 Big Data and Analytics</a:t>
            </a:r>
          </a:p>
        </p:txBody>
      </p:sp>
      <p:sp>
        <p:nvSpPr>
          <p:cNvPr id="86020" name="Slide Number Placeholder 5"/>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GT-</a:t>
            </a:r>
            <a:fld id="{2BFC9F0E-0D17-4F48-98E4-CF90E333E559}" type="slidenum">
              <a:rPr lang="en-US" altLang="en-US" sz="1400" smtClean="0"/>
              <a:pPr>
                <a:spcBef>
                  <a:spcPct val="0"/>
                </a:spcBef>
                <a:buFontTx/>
                <a:buNone/>
              </a:pPr>
              <a:t>67</a:t>
            </a:fld>
            <a:endParaRPr lang="en-US" altLang="en-US" sz="1400" dirty="0" smtClean="0"/>
          </a:p>
        </p:txBody>
      </p:sp>
      <p:sp>
        <p:nvSpPr>
          <p:cNvPr id="86021" name="Rectangle 2"/>
          <p:cNvSpPr>
            <a:spLocks noGrp="1" noChangeArrowheads="1"/>
          </p:cNvSpPr>
          <p:nvPr>
            <p:ph type="title"/>
          </p:nvPr>
        </p:nvSpPr>
        <p:spPr/>
        <p:txBody>
          <a:bodyPr/>
          <a:lstStyle/>
          <a:p>
            <a:r>
              <a:rPr lang="en-US" altLang="en-US" dirty="0" smtClean="0"/>
              <a:t>Representation: Normal Form - III</a:t>
            </a:r>
          </a:p>
        </p:txBody>
      </p:sp>
      <p:sp>
        <p:nvSpPr>
          <p:cNvPr id="86022" name="Rectangle 3"/>
          <p:cNvSpPr>
            <a:spLocks noGrp="1" noChangeArrowheads="1"/>
          </p:cNvSpPr>
          <p:nvPr>
            <p:ph type="body" idx="1"/>
          </p:nvPr>
        </p:nvSpPr>
        <p:spPr/>
        <p:txBody>
          <a:bodyPr/>
          <a:lstStyle/>
          <a:p>
            <a:r>
              <a:rPr lang="en-US" altLang="en-US" dirty="0" smtClean="0"/>
              <a:t>So, the results are:</a:t>
            </a:r>
          </a:p>
          <a:p>
            <a:pPr>
              <a:buFontTx/>
              <a:buNone/>
            </a:pPr>
            <a:r>
              <a:rPr lang="en-US" altLang="en-US" dirty="0" smtClean="0"/>
              <a:t>				</a:t>
            </a:r>
          </a:p>
          <a:p>
            <a:pPr>
              <a:buFontTx/>
              <a:buNone/>
            </a:pPr>
            <a:r>
              <a:rPr lang="en-US" altLang="en-US" dirty="0" smtClean="0"/>
              <a:t>					Column Player</a:t>
            </a:r>
          </a:p>
          <a:p>
            <a:pPr>
              <a:buFontTx/>
              <a:buNone/>
            </a:pPr>
            <a:r>
              <a:rPr lang="en-US" altLang="en-US" dirty="0" smtClean="0"/>
              <a:t>			 		left 		right</a:t>
            </a:r>
          </a:p>
          <a:p>
            <a:pPr>
              <a:buFontTx/>
              <a:buNone/>
            </a:pPr>
            <a:r>
              <a:rPr lang="en-US" altLang="en-US" dirty="0" smtClean="0"/>
              <a:t>Row 			up	10, 20		15, 8</a:t>
            </a:r>
          </a:p>
          <a:p>
            <a:pPr>
              <a:buFontTx/>
              <a:buNone/>
            </a:pPr>
            <a:r>
              <a:rPr lang="en-US" altLang="en-US" dirty="0" smtClean="0"/>
              <a:t>Player 		down	-10, 7		10, 10</a:t>
            </a:r>
          </a:p>
          <a:p>
            <a:pPr>
              <a:buFontTx/>
              <a:buNone/>
            </a:pPr>
            <a:r>
              <a:rPr lang="en-US" altLang="en-US" dirty="0" smtClean="0"/>
              <a:t>								</a:t>
            </a:r>
          </a:p>
          <a:p>
            <a:pPr>
              <a:buFontTx/>
              <a:buNone/>
            </a:pPr>
            <a:endParaRPr lang="en-US" altLang="en-US" dirty="0" smtClean="0"/>
          </a:p>
        </p:txBody>
      </p:sp>
      <p:sp>
        <p:nvSpPr>
          <p:cNvPr id="86023" name="Oval 6"/>
          <p:cNvSpPr>
            <a:spLocks noChangeArrowheads="1"/>
          </p:cNvSpPr>
          <p:nvPr/>
        </p:nvSpPr>
        <p:spPr bwMode="auto">
          <a:xfrm>
            <a:off x="4038600" y="2643188"/>
            <a:ext cx="6096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dirty="0">
              <a:latin typeface="Times New Roman" panose="02020603050405020304" pitchFamily="18" charset="0"/>
              <a:cs typeface="Arial" panose="020B0604020202020204" pitchFamily="34" charset="0"/>
            </a:endParaRPr>
          </a:p>
        </p:txBody>
      </p:sp>
      <p:sp>
        <p:nvSpPr>
          <p:cNvPr id="86024" name="Oval 6"/>
          <p:cNvSpPr>
            <a:spLocks noChangeArrowheads="1"/>
          </p:cNvSpPr>
          <p:nvPr/>
        </p:nvSpPr>
        <p:spPr bwMode="auto">
          <a:xfrm>
            <a:off x="5867400" y="2606675"/>
            <a:ext cx="6096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dirty="0">
              <a:latin typeface="Times New Roman" panose="02020603050405020304" pitchFamily="18" charset="0"/>
              <a:cs typeface="Arial" panose="020B0604020202020204" pitchFamily="34" charset="0"/>
            </a:endParaRPr>
          </a:p>
        </p:txBody>
      </p:sp>
      <p:sp>
        <p:nvSpPr>
          <p:cNvPr id="86025" name="Text Box 19"/>
          <p:cNvSpPr txBox="1">
            <a:spLocks noChangeArrowheads="1"/>
          </p:cNvSpPr>
          <p:nvPr/>
        </p:nvSpPr>
        <p:spPr bwMode="auto">
          <a:xfrm>
            <a:off x="477838" y="3959225"/>
            <a:ext cx="8169275"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1800" dirty="0"/>
          </a:p>
          <a:p>
            <a:pPr>
              <a:spcBef>
                <a:spcPct val="0"/>
              </a:spcBef>
            </a:pPr>
            <a:r>
              <a:rPr lang="en-US" altLang="en-US" sz="1800" dirty="0"/>
              <a:t>A </a:t>
            </a:r>
            <a:r>
              <a:rPr lang="en-US" altLang="en-US" sz="1800" i="1" dirty="0"/>
              <a:t>Nash Equilibrium</a:t>
            </a:r>
            <a:r>
              <a:rPr lang="en-US" altLang="en-US" sz="1800" dirty="0"/>
              <a:t> exists if neither player would want to change their</a:t>
            </a:r>
          </a:p>
          <a:p>
            <a:pPr>
              <a:spcBef>
                <a:spcPct val="0"/>
              </a:spcBef>
              <a:buFontTx/>
              <a:buNone/>
            </a:pPr>
            <a:r>
              <a:rPr lang="en-US" altLang="en-US" sz="1800" dirty="0"/>
              <a:t>choices given the choice made by the other player.</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Date Placeholder 3"/>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BBF147BF-A0AC-421F-8BD0-823787C3B36A}" type="datetime1">
              <a:rPr lang="en-US" altLang="en-US" sz="1400" smtClean="0"/>
              <a:pPr>
                <a:spcBef>
                  <a:spcPct val="0"/>
                </a:spcBef>
                <a:buFontTx/>
                <a:buNone/>
              </a:pPr>
              <a:t>7/17/2021</a:t>
            </a:fld>
            <a:endParaRPr lang="en-US" altLang="en-US" sz="1400" dirty="0" smtClean="0"/>
          </a:p>
        </p:txBody>
      </p:sp>
      <p:sp>
        <p:nvSpPr>
          <p:cNvPr id="87043" name="Footer Placeholder 4"/>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CSCI 3907-80/CSCI6444-10 Big Data and Analytics</a:t>
            </a:r>
          </a:p>
        </p:txBody>
      </p:sp>
      <p:sp>
        <p:nvSpPr>
          <p:cNvPr id="87044" name="Slide Number Placeholder 5"/>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GT-</a:t>
            </a:r>
            <a:fld id="{9B2CC78C-AA78-4C34-873A-B74595D0B10A}" type="slidenum">
              <a:rPr lang="en-US" altLang="en-US" sz="1400" smtClean="0"/>
              <a:pPr>
                <a:spcBef>
                  <a:spcPct val="0"/>
                </a:spcBef>
                <a:buFontTx/>
                <a:buNone/>
              </a:pPr>
              <a:t>68</a:t>
            </a:fld>
            <a:endParaRPr lang="en-US" altLang="en-US" sz="1400" dirty="0" smtClean="0"/>
          </a:p>
        </p:txBody>
      </p:sp>
      <p:sp>
        <p:nvSpPr>
          <p:cNvPr id="87045" name="Rectangle 2"/>
          <p:cNvSpPr>
            <a:spLocks noGrp="1" noChangeArrowheads="1"/>
          </p:cNvSpPr>
          <p:nvPr>
            <p:ph type="title"/>
          </p:nvPr>
        </p:nvSpPr>
        <p:spPr/>
        <p:txBody>
          <a:bodyPr/>
          <a:lstStyle/>
          <a:p>
            <a:r>
              <a:rPr lang="en-US" altLang="en-US" dirty="0" smtClean="0"/>
              <a:t>Representation: Normal Form - IV</a:t>
            </a:r>
          </a:p>
        </p:txBody>
      </p:sp>
      <p:sp>
        <p:nvSpPr>
          <p:cNvPr id="87046" name="Rectangle 3"/>
          <p:cNvSpPr>
            <a:spLocks noGrp="1" noChangeArrowheads="1"/>
          </p:cNvSpPr>
          <p:nvPr>
            <p:ph type="body" idx="1"/>
          </p:nvPr>
        </p:nvSpPr>
        <p:spPr/>
        <p:txBody>
          <a:bodyPr/>
          <a:lstStyle/>
          <a:p>
            <a:r>
              <a:rPr lang="en-US" altLang="en-US" sz="1800" b="1" dirty="0" smtClean="0"/>
              <a:t>Dominant Strategy: </a:t>
            </a:r>
            <a:r>
              <a:rPr lang="en-US" altLang="en-US" sz="1800" dirty="0" smtClean="0"/>
              <a:t>Let an individual player in a game evaluate separately each of the strategy combinations he may face: </a:t>
            </a:r>
          </a:p>
          <a:p>
            <a:pPr lvl="1"/>
            <a:r>
              <a:rPr lang="en-US" altLang="en-US" sz="1600" dirty="0" smtClean="0"/>
              <a:t>For each combination, choose from his own strategies the one that gives the best payoff.</a:t>
            </a:r>
          </a:p>
          <a:p>
            <a:pPr lvl="1"/>
            <a:r>
              <a:rPr lang="en-US" altLang="en-US" sz="1600" dirty="0" smtClean="0"/>
              <a:t>If the same strategy is chosen for each of the different combinations of strategies the player might face, that strategy is called a "dominant strategy" for that player in that game.</a:t>
            </a:r>
            <a:endParaRPr lang="en-US" altLang="en-US" sz="1800" b="1" dirty="0" smtClean="0"/>
          </a:p>
          <a:p>
            <a:r>
              <a:rPr lang="en-US" altLang="en-US" sz="1800" b="1" dirty="0" smtClean="0"/>
              <a:t>Dominant Strategy Equilibrium: </a:t>
            </a:r>
            <a:r>
              <a:rPr lang="en-US" altLang="en-US" sz="1800" dirty="0" smtClean="0"/>
              <a:t>If, in a game, each player has a dominant strategy, and each player plays the dominant strategy, then that combination of (dominant) strategies and the corresponding payoffs are said to constitute the dominant strategy equilibrium for that game.</a:t>
            </a:r>
          </a:p>
          <a:p>
            <a:endParaRPr lang="en-US" altLang="en-US" sz="1800" dirty="0" smtClean="0"/>
          </a:p>
          <a:p>
            <a:r>
              <a:rPr lang="en-US" altLang="en-US" sz="1800" dirty="0" smtClean="0"/>
              <a:t>In the Prisoners' Dilemma game, to confess is a dominant strategy, and when both prisoners confess, that is a </a:t>
            </a:r>
            <a:r>
              <a:rPr lang="en-US" altLang="en-US" sz="1800" i="1" dirty="0" smtClean="0"/>
              <a:t>dominant strategy equilibrium</a:t>
            </a:r>
            <a:r>
              <a:rPr lang="en-US" altLang="en-US" sz="1800" dirty="0" smtClean="0"/>
              <a: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r>
              <a:rPr lang="en-US" altLang="en-US" dirty="0" smtClean="0"/>
              <a:t>John Nash, Jr.</a:t>
            </a:r>
          </a:p>
        </p:txBody>
      </p:sp>
      <p:pic>
        <p:nvPicPr>
          <p:cNvPr id="8806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5205413" y="1143000"/>
            <a:ext cx="2794000" cy="4216400"/>
          </a:xfrm>
        </p:spPr>
      </p:pic>
      <p:sp>
        <p:nvSpPr>
          <p:cNvPr id="88068" name="Date Placeholder 3"/>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7A60BB4B-D14B-4A31-8D69-58896D3FBE22}" type="datetime1">
              <a:rPr lang="en-US" altLang="en-US" sz="1400" smtClean="0"/>
              <a:pPr>
                <a:spcBef>
                  <a:spcPct val="0"/>
                </a:spcBef>
                <a:buFontTx/>
                <a:buNone/>
              </a:pPr>
              <a:t>7/17/2021</a:t>
            </a:fld>
            <a:endParaRPr lang="en-US" altLang="en-US" sz="1400" dirty="0" smtClean="0"/>
          </a:p>
        </p:txBody>
      </p:sp>
      <p:sp>
        <p:nvSpPr>
          <p:cNvPr id="88069" name="Footer Placeholder 4"/>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CSCI 3907-80/CSCI6444-10 Big Data and Analytics</a:t>
            </a:r>
          </a:p>
        </p:txBody>
      </p:sp>
      <p:sp>
        <p:nvSpPr>
          <p:cNvPr id="88070" name="Slide Number Placeholder 5"/>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11-</a:t>
            </a:r>
            <a:fld id="{9341EF77-B621-4483-ADDD-A1D96D111D2A}" type="slidenum">
              <a:rPr lang="en-US" altLang="en-US" sz="1400" smtClean="0"/>
              <a:pPr>
                <a:spcBef>
                  <a:spcPct val="0"/>
                </a:spcBef>
                <a:buFontTx/>
                <a:buNone/>
              </a:pPr>
              <a:t>69</a:t>
            </a:fld>
            <a:endParaRPr lang="en-US" altLang="en-US" sz="1400" dirty="0" smtClean="0"/>
          </a:p>
        </p:txBody>
      </p:sp>
      <p:sp>
        <p:nvSpPr>
          <p:cNvPr id="88071" name="TextBox 7"/>
          <p:cNvSpPr txBox="1">
            <a:spLocks noChangeArrowheads="1"/>
          </p:cNvSpPr>
          <p:nvPr/>
        </p:nvSpPr>
        <p:spPr bwMode="auto">
          <a:xfrm>
            <a:off x="457200" y="995363"/>
            <a:ext cx="4748213" cy="535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pPr>
            <a:r>
              <a:rPr lang="en-US" altLang="en-US" sz="1800" dirty="0"/>
              <a:t>Sylvia Nasar’s </a:t>
            </a:r>
            <a:r>
              <a:rPr lang="en-US" altLang="en-US" sz="1800" i="1" dirty="0"/>
              <a:t>A Beautiful Mind</a:t>
            </a:r>
          </a:p>
          <a:p>
            <a:pPr lvl="1">
              <a:spcBef>
                <a:spcPct val="0"/>
              </a:spcBef>
              <a:buFont typeface="Arial" panose="020B0604020202020204" pitchFamily="34" charset="0"/>
              <a:buChar char="•"/>
            </a:pPr>
            <a:r>
              <a:rPr lang="en-US" altLang="en-US" sz="1600" dirty="0"/>
              <a:t>A biography of John Nash</a:t>
            </a:r>
          </a:p>
          <a:p>
            <a:pPr lvl="1">
              <a:spcBef>
                <a:spcPct val="0"/>
              </a:spcBef>
              <a:buFont typeface="Arial" panose="020B0604020202020204" pitchFamily="34" charset="0"/>
              <a:buChar char="•"/>
            </a:pPr>
            <a:r>
              <a:rPr lang="en-US" altLang="en-US" sz="1600" dirty="0"/>
              <a:t>Made into a movie starring Russell Crowe (not historically accurate)</a:t>
            </a:r>
          </a:p>
          <a:p>
            <a:pPr>
              <a:spcBef>
                <a:spcPct val="0"/>
              </a:spcBef>
            </a:pPr>
            <a:r>
              <a:rPr lang="en-US" altLang="en-US" sz="1800" dirty="0"/>
              <a:t>PhD Thesis (28 pages) on non-cooperative games</a:t>
            </a:r>
          </a:p>
          <a:p>
            <a:pPr>
              <a:spcBef>
                <a:spcPct val="0"/>
              </a:spcBef>
            </a:pPr>
            <a:r>
              <a:rPr lang="en-US" altLang="en-US" sz="1800" dirty="0"/>
              <a:t>Received the Nobel Memorial Prize in Economic Sciences in 1994 for his work on the Nash Equilibrium</a:t>
            </a:r>
          </a:p>
          <a:p>
            <a:pPr>
              <a:spcBef>
                <a:spcPct val="0"/>
              </a:spcBef>
            </a:pPr>
            <a:r>
              <a:rPr lang="en-US" altLang="en-US" sz="1800" dirty="0"/>
              <a:t>Conceived of the Nash Equilibrium sitting in a bar with friends contemplating a group of girls who they were thinking of asking out. If the prettiest one rejected them, all might reject them as fallbacks, so each should take into account the other’s decisions and each choose one to ask out. </a:t>
            </a:r>
          </a:p>
          <a:p>
            <a:pPr>
              <a:spcBef>
                <a:spcPct val="0"/>
              </a:spcBef>
            </a:pPr>
            <a:r>
              <a:rPr lang="en-US" altLang="en-US" sz="1800" dirty="0"/>
              <a:t>Similar to a “divide and conquer” approach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dirty="0" smtClean="0"/>
              <a:t>Thus, we observe …</a:t>
            </a:r>
          </a:p>
        </p:txBody>
      </p:sp>
      <p:sp>
        <p:nvSpPr>
          <p:cNvPr id="15363" name="Rectangle 3"/>
          <p:cNvSpPr>
            <a:spLocks noGrp="1" noChangeArrowheads="1"/>
          </p:cNvSpPr>
          <p:nvPr>
            <p:ph type="body" idx="1"/>
          </p:nvPr>
        </p:nvSpPr>
        <p:spPr/>
        <p:txBody>
          <a:bodyPr/>
          <a:lstStyle/>
          <a:p>
            <a:pPr algn="ctr">
              <a:buFontTx/>
              <a:buNone/>
            </a:pPr>
            <a:endParaRPr lang="en-US" altLang="en-US" dirty="0" smtClean="0"/>
          </a:p>
          <a:p>
            <a:pPr algn="ctr">
              <a:buFontTx/>
              <a:buNone/>
            </a:pPr>
            <a:endParaRPr lang="en-US" altLang="en-US" dirty="0" smtClean="0"/>
          </a:p>
          <a:p>
            <a:pPr algn="ctr">
              <a:buFontTx/>
              <a:buNone/>
            </a:pPr>
            <a:endParaRPr lang="en-US" altLang="en-US" dirty="0" smtClean="0"/>
          </a:p>
          <a:p>
            <a:pPr algn="ctr">
              <a:buFontTx/>
              <a:buNone/>
            </a:pPr>
            <a:r>
              <a:rPr lang="en-US" altLang="en-US" sz="4000" dirty="0" smtClean="0">
                <a:latin typeface="Times" panose="02020603050405020304" pitchFamily="18" charset="0"/>
              </a:rPr>
              <a:t>“God chose to give all the easy problems to the physicists.”</a:t>
            </a:r>
          </a:p>
          <a:p>
            <a:pPr>
              <a:buFontTx/>
              <a:buNone/>
            </a:pPr>
            <a:endParaRPr lang="en-US" altLang="en-US" sz="4000" dirty="0" smtClean="0">
              <a:latin typeface="Times" panose="02020603050405020304" pitchFamily="18" charset="0"/>
            </a:endParaRPr>
          </a:p>
          <a:p>
            <a:pPr>
              <a:buFontTx/>
              <a:buNone/>
            </a:pPr>
            <a:r>
              <a:rPr lang="en-US" altLang="en-US" sz="1800" dirty="0" smtClean="0">
                <a:latin typeface="Times" panose="02020603050405020304" pitchFamily="18" charset="0"/>
              </a:rPr>
              <a:t>—Michael Lave &amp; Jim March, </a:t>
            </a:r>
            <a:r>
              <a:rPr lang="en-US" altLang="en-US" sz="1800" i="1" dirty="0" smtClean="0">
                <a:latin typeface="Times" panose="02020603050405020304" pitchFamily="18" charset="0"/>
              </a:rPr>
              <a:t>Introduction to Models in the Social Sciences</a:t>
            </a:r>
            <a:endParaRPr lang="en-US" altLang="en-US" dirty="0" smtClean="0"/>
          </a:p>
          <a:p>
            <a:pPr algn="ctr">
              <a:buFontTx/>
              <a:buNone/>
            </a:pPr>
            <a:endParaRPr lang="en-US" altLang="en-US" dirty="0" smtClean="0"/>
          </a:p>
        </p:txBody>
      </p:sp>
      <p:sp>
        <p:nvSpPr>
          <p:cNvPr id="15364" name="Date Placeholder 1"/>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E516899A-7124-4D4C-B8E4-5DE3A26CDCE1}" type="datetime1">
              <a:rPr lang="en-US" altLang="en-US" sz="1400" smtClean="0"/>
              <a:pPr>
                <a:spcBef>
                  <a:spcPct val="0"/>
                </a:spcBef>
                <a:buFontTx/>
                <a:buNone/>
              </a:pPr>
              <a:t>7/17/2021</a:t>
            </a:fld>
            <a:endParaRPr lang="en-US" altLang="en-US" sz="1400" dirty="0" smtClean="0"/>
          </a:p>
        </p:txBody>
      </p:sp>
      <p:sp>
        <p:nvSpPr>
          <p:cNvPr id="15365" name="Footer Placeholder 2"/>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CSCI 3907-80/CSCI6444-10 Big Data and Analytics</a:t>
            </a:r>
          </a:p>
        </p:txBody>
      </p:sp>
      <p:sp>
        <p:nvSpPr>
          <p:cNvPr id="15366" name="Slide Number Placeholder 3"/>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11-</a:t>
            </a:r>
            <a:fld id="{D5721788-2B2D-4E8F-A490-596EFA901B45}" type="slidenum">
              <a:rPr lang="en-US" altLang="en-US" sz="1400" smtClean="0"/>
              <a:pPr>
                <a:spcBef>
                  <a:spcPct val="0"/>
                </a:spcBef>
                <a:buFontTx/>
                <a:buNone/>
              </a:pPr>
              <a:t>7</a:t>
            </a:fld>
            <a:endParaRPr lang="en-US" altLang="en-US" sz="1400" dirty="0" smtClean="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Date Placeholder 3"/>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AD7BC5ED-B08D-48C4-A03D-2832687AB603}" type="datetime1">
              <a:rPr lang="en-US" altLang="en-US" sz="1400" smtClean="0"/>
              <a:pPr>
                <a:spcBef>
                  <a:spcPct val="0"/>
                </a:spcBef>
                <a:buFontTx/>
                <a:buNone/>
              </a:pPr>
              <a:t>7/17/2021</a:t>
            </a:fld>
            <a:endParaRPr lang="en-US" altLang="en-US" sz="1400" dirty="0" smtClean="0"/>
          </a:p>
        </p:txBody>
      </p:sp>
      <p:sp>
        <p:nvSpPr>
          <p:cNvPr id="89091" name="Footer Placeholder 4"/>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CSCI 3907-80/CSCI6444-10 Big Data and Analytics</a:t>
            </a:r>
          </a:p>
        </p:txBody>
      </p:sp>
      <p:sp>
        <p:nvSpPr>
          <p:cNvPr id="89092" name="Slide Number Placeholder 5"/>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11-</a:t>
            </a:r>
            <a:fld id="{D9089AC7-8CC6-468D-B483-7183F702AE69}" type="slidenum">
              <a:rPr lang="en-US" altLang="en-US" sz="1400" smtClean="0"/>
              <a:pPr>
                <a:spcBef>
                  <a:spcPct val="0"/>
                </a:spcBef>
                <a:buFontTx/>
                <a:buNone/>
              </a:pPr>
              <a:t>70</a:t>
            </a:fld>
            <a:endParaRPr lang="en-US" altLang="en-US" sz="1400" dirty="0" smtClean="0"/>
          </a:p>
        </p:txBody>
      </p:sp>
      <p:sp>
        <p:nvSpPr>
          <p:cNvPr id="89093" name="Rectangle 2"/>
          <p:cNvSpPr>
            <a:spLocks noGrp="1" noChangeArrowheads="1"/>
          </p:cNvSpPr>
          <p:nvPr>
            <p:ph type="title"/>
          </p:nvPr>
        </p:nvSpPr>
        <p:spPr>
          <a:xfrm>
            <a:off x="381000" y="228600"/>
            <a:ext cx="8229600" cy="715963"/>
          </a:xfrm>
        </p:spPr>
        <p:txBody>
          <a:bodyPr/>
          <a:lstStyle/>
          <a:p>
            <a:pPr eaLnBrk="1" hangingPunct="1"/>
            <a:r>
              <a:rPr lang="en-US" altLang="en-US" dirty="0" smtClean="0"/>
              <a:t>N-person Game Theory: An Example</a:t>
            </a:r>
          </a:p>
        </p:txBody>
      </p:sp>
      <p:sp>
        <p:nvSpPr>
          <p:cNvPr id="89094" name="Rectangle 3"/>
          <p:cNvSpPr>
            <a:spLocks noGrp="1" noChangeArrowheads="1"/>
          </p:cNvSpPr>
          <p:nvPr>
            <p:ph type="body" idx="1"/>
          </p:nvPr>
        </p:nvSpPr>
        <p:spPr>
          <a:xfrm>
            <a:off x="457200" y="1143000"/>
            <a:ext cx="7848600" cy="5059363"/>
          </a:xfrm>
        </p:spPr>
        <p:txBody>
          <a:bodyPr/>
          <a:lstStyle/>
          <a:p>
            <a:pPr eaLnBrk="1" hangingPunct="1"/>
            <a:r>
              <a:rPr lang="en-US" altLang="en-US" dirty="0" smtClean="0"/>
              <a:t>The Tragedy of the Commons (G. Hardin, L. Ostrom)</a:t>
            </a:r>
          </a:p>
          <a:p>
            <a:pPr lvl="1" eaLnBrk="1" hangingPunct="1"/>
            <a:r>
              <a:rPr lang="en-US" altLang="en-US" sz="1800" dirty="0" smtClean="0"/>
              <a:t>First observed in Britain, but considered a Cross-Cultural Universal</a:t>
            </a:r>
          </a:p>
          <a:p>
            <a:pPr lvl="1" eaLnBrk="1" hangingPunct="1"/>
            <a:r>
              <a:rPr lang="en-US" altLang="en-US" sz="1800" dirty="0" smtClean="0"/>
              <a:t>Describes the problem of the unregulated use of a public good</a:t>
            </a:r>
          </a:p>
          <a:p>
            <a:pPr eaLnBrk="1" hangingPunct="1"/>
            <a:r>
              <a:rPr lang="en-US" altLang="en-US" dirty="0" smtClean="0"/>
              <a:t>Assume a “public good”, e.g. a common pasture for grazing of cattle in a village</a:t>
            </a:r>
          </a:p>
          <a:p>
            <a:pPr lvl="1" eaLnBrk="1" hangingPunct="1"/>
            <a:r>
              <a:rPr lang="en-US" altLang="en-US" sz="1800" dirty="0" smtClean="0"/>
              <a:t>Assume a village with 10 families</a:t>
            </a:r>
          </a:p>
          <a:p>
            <a:pPr lvl="1" eaLnBrk="1" hangingPunct="1"/>
            <a:r>
              <a:rPr lang="en-US" altLang="en-US" sz="1800" dirty="0" smtClean="0"/>
              <a:t>Each family has 10 cows which just exactly provide the food they need.</a:t>
            </a:r>
          </a:p>
          <a:p>
            <a:pPr lvl="1" eaLnBrk="1" hangingPunct="1"/>
            <a:r>
              <a:rPr lang="en-US" altLang="en-US" sz="1800" dirty="0" smtClean="0"/>
              <a:t>The village commons has a carrying capacity of 100 cows</a:t>
            </a:r>
          </a:p>
          <a:p>
            <a:pPr lvl="1" eaLnBrk="1" hangingPunct="1"/>
            <a:r>
              <a:rPr lang="en-US" altLang="en-US" sz="1800" dirty="0" smtClean="0"/>
              <a:t>Each cow produces 500 lbs. of meat &amp; dairy per year up to or at carrying capacity of the pasture.</a:t>
            </a:r>
          </a:p>
          <a:p>
            <a:pPr lvl="1" eaLnBrk="1" hangingPunct="1"/>
            <a:r>
              <a:rPr lang="en-US" altLang="en-US" sz="1800" dirty="0" smtClean="0"/>
              <a:t>10 families X 10 Cows X 500 lbs. = 50,000 lbs. of food at carrying capacity</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Date Placeholder 3"/>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78B0EC28-C005-49A6-A6BB-DB82A7F2DD09}" type="datetime1">
              <a:rPr lang="en-US" altLang="en-US" sz="1400" smtClean="0"/>
              <a:pPr>
                <a:spcBef>
                  <a:spcPct val="0"/>
                </a:spcBef>
                <a:buFontTx/>
                <a:buNone/>
              </a:pPr>
              <a:t>7/17/2021</a:t>
            </a:fld>
            <a:endParaRPr lang="en-US" altLang="en-US" sz="1400" dirty="0" smtClean="0"/>
          </a:p>
        </p:txBody>
      </p:sp>
      <p:sp>
        <p:nvSpPr>
          <p:cNvPr id="91139" name="Footer Placeholder 4"/>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CSCI 3907-80/CSCI6444-10 Big Data and Analytics</a:t>
            </a:r>
          </a:p>
        </p:txBody>
      </p:sp>
      <p:sp>
        <p:nvSpPr>
          <p:cNvPr id="91140" name="Slide Number Placeholder 5"/>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11-</a:t>
            </a:r>
            <a:fld id="{4A3684DA-6445-4526-86CC-356BC1556C07}" type="slidenum">
              <a:rPr lang="en-US" altLang="en-US" sz="1400" smtClean="0"/>
              <a:pPr>
                <a:spcBef>
                  <a:spcPct val="0"/>
                </a:spcBef>
                <a:buFontTx/>
                <a:buNone/>
              </a:pPr>
              <a:t>71</a:t>
            </a:fld>
            <a:endParaRPr lang="en-US" altLang="en-US" sz="1400" dirty="0" smtClean="0"/>
          </a:p>
        </p:txBody>
      </p:sp>
      <p:sp>
        <p:nvSpPr>
          <p:cNvPr id="91141" name="Rectangle 2"/>
          <p:cNvSpPr>
            <a:spLocks noGrp="1" noChangeArrowheads="1"/>
          </p:cNvSpPr>
          <p:nvPr>
            <p:ph type="title"/>
          </p:nvPr>
        </p:nvSpPr>
        <p:spPr/>
        <p:txBody>
          <a:bodyPr/>
          <a:lstStyle/>
          <a:p>
            <a:pPr eaLnBrk="1" hangingPunct="1"/>
            <a:r>
              <a:rPr lang="en-US" altLang="en-US" dirty="0" smtClean="0"/>
              <a:t>N-person Game Theory: An Example</a:t>
            </a:r>
          </a:p>
        </p:txBody>
      </p:sp>
      <p:sp>
        <p:nvSpPr>
          <p:cNvPr id="91142" name="Rectangle 3"/>
          <p:cNvSpPr>
            <a:spLocks noGrp="1" noChangeArrowheads="1"/>
          </p:cNvSpPr>
          <p:nvPr>
            <p:ph type="body" idx="1"/>
          </p:nvPr>
        </p:nvSpPr>
        <p:spPr/>
        <p:txBody>
          <a:bodyPr/>
          <a:lstStyle/>
          <a:p>
            <a:pPr eaLnBrk="1" hangingPunct="1">
              <a:lnSpc>
                <a:spcPct val="90000"/>
              </a:lnSpc>
            </a:pPr>
            <a:r>
              <a:rPr lang="en-US" altLang="en-US" sz="2000" dirty="0" smtClean="0"/>
              <a:t>…and then Farmer Smythe’s wife has triplets…</a:t>
            </a:r>
          </a:p>
          <a:p>
            <a:pPr eaLnBrk="1" hangingPunct="1">
              <a:lnSpc>
                <a:spcPct val="90000"/>
              </a:lnSpc>
            </a:pPr>
            <a:r>
              <a:rPr lang="en-US" altLang="en-US" sz="2000" dirty="0" smtClean="0"/>
              <a:t>So Farmer Smythe decides he really needs one more cow.</a:t>
            </a:r>
          </a:p>
          <a:p>
            <a:pPr eaLnBrk="1" hangingPunct="1">
              <a:lnSpc>
                <a:spcPct val="90000"/>
              </a:lnSpc>
            </a:pPr>
            <a:r>
              <a:rPr lang="en-US" altLang="en-US" sz="2000" dirty="0" smtClean="0"/>
              <a:t>And there is no one to tell him no because the commons is an unregulated public good</a:t>
            </a:r>
          </a:p>
          <a:p>
            <a:pPr lvl="1" eaLnBrk="1" hangingPunct="1">
              <a:lnSpc>
                <a:spcPct val="90000"/>
              </a:lnSpc>
            </a:pPr>
            <a:r>
              <a:rPr lang="en-US" altLang="en-US" sz="1800" dirty="0" smtClean="0"/>
              <a:t>Like Air, Water, Security, NPR</a:t>
            </a:r>
          </a:p>
          <a:p>
            <a:pPr eaLnBrk="1" hangingPunct="1">
              <a:lnSpc>
                <a:spcPct val="90000"/>
              </a:lnSpc>
            </a:pPr>
            <a:r>
              <a:rPr lang="en-US" altLang="en-US" sz="2000" dirty="0" smtClean="0"/>
              <a:t>With the overgrazing, each cow will now produce only 490 lbs. of food.</a:t>
            </a:r>
          </a:p>
          <a:p>
            <a:pPr eaLnBrk="1" hangingPunct="1">
              <a:lnSpc>
                <a:spcPct val="90000"/>
              </a:lnSpc>
            </a:pPr>
            <a:r>
              <a:rPr lang="en-US" altLang="en-US" sz="2000" dirty="0" smtClean="0"/>
              <a:t>10 families X 10 Cows X 490 lbs. = 49,000 lbs. of food at carrying capacity</a:t>
            </a:r>
          </a:p>
          <a:p>
            <a:pPr eaLnBrk="1" hangingPunct="1">
              <a:lnSpc>
                <a:spcPct val="90000"/>
              </a:lnSpc>
            </a:pPr>
            <a:r>
              <a:rPr lang="en-US" altLang="en-US" sz="2000" dirty="0" smtClean="0"/>
              <a:t>Each family gets 4900 lbs. of meat &amp; dairy, instead of 5000.</a:t>
            </a:r>
          </a:p>
          <a:p>
            <a:pPr eaLnBrk="1" hangingPunct="1">
              <a:lnSpc>
                <a:spcPct val="90000"/>
              </a:lnSpc>
            </a:pPr>
            <a:r>
              <a:rPr lang="en-US" altLang="en-US" sz="2000" dirty="0" smtClean="0"/>
              <a:t>Except Farmer Smythe, who gets 5390 lbs.</a:t>
            </a:r>
          </a:p>
          <a:p>
            <a:pPr eaLnBrk="1" hangingPunct="1">
              <a:lnSpc>
                <a:spcPct val="90000"/>
              </a:lnSpc>
            </a:pPr>
            <a:r>
              <a:rPr lang="en-US" altLang="en-US" sz="2000" dirty="0" smtClean="0"/>
              <a:t>Even with the reduced carrying capacity, it is still to his advantage to add the extra cow, to the detriment of his neighbors.</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p:txBody>
          <a:bodyPr/>
          <a:lstStyle/>
          <a:p>
            <a:r>
              <a:rPr lang="en-US" altLang="en-US" dirty="0" smtClean="0"/>
              <a:t>Hardin and Ostrom’s Premise</a:t>
            </a:r>
          </a:p>
        </p:txBody>
      </p:sp>
      <p:sp>
        <p:nvSpPr>
          <p:cNvPr id="93187" name="Content Placeholder 2"/>
          <p:cNvSpPr>
            <a:spLocks noGrp="1"/>
          </p:cNvSpPr>
          <p:nvPr>
            <p:ph idx="1"/>
          </p:nvPr>
        </p:nvSpPr>
        <p:spPr/>
        <p:txBody>
          <a:bodyPr/>
          <a:lstStyle/>
          <a:p>
            <a:r>
              <a:rPr lang="en-US" altLang="en-US" sz="2000" dirty="0" smtClean="0"/>
              <a:t>“Picture a pasture that is open to all. Each herdsman will try to keep as many cattle as possible on the commons…the inherent logic of the commons remorselessly generates tragedy.”  ---Garrett Hardin, </a:t>
            </a:r>
            <a:r>
              <a:rPr lang="en-US" altLang="en-US" sz="2000" i="1" dirty="0" smtClean="0"/>
              <a:t>The Tragedy of the Commons </a:t>
            </a:r>
            <a:r>
              <a:rPr lang="en-US" altLang="en-US" sz="2000" dirty="0" smtClean="0"/>
              <a:t> 1968</a:t>
            </a:r>
          </a:p>
          <a:p>
            <a:r>
              <a:rPr lang="en-US" altLang="en-US" sz="2000" dirty="0" smtClean="0"/>
              <a:t>Local Commons:</a:t>
            </a:r>
          </a:p>
          <a:p>
            <a:pPr lvl="1"/>
            <a:r>
              <a:rPr lang="en-US" altLang="en-US" sz="1800" dirty="0" smtClean="0"/>
              <a:t>Pastures </a:t>
            </a:r>
          </a:p>
          <a:p>
            <a:pPr lvl="1"/>
            <a:r>
              <a:rPr lang="en-US" altLang="en-US" sz="1800" dirty="0" smtClean="0"/>
              <a:t>Woodlands</a:t>
            </a:r>
          </a:p>
          <a:p>
            <a:pPr lvl="1"/>
            <a:r>
              <a:rPr lang="en-US" altLang="en-US" sz="1800" dirty="0" smtClean="0"/>
              <a:t>Fishing grounds</a:t>
            </a:r>
          </a:p>
          <a:p>
            <a:pPr lvl="1"/>
            <a:r>
              <a:rPr lang="en-US" altLang="en-US" sz="1800" dirty="0" smtClean="0"/>
              <a:t>Hunting Grounds</a:t>
            </a:r>
          </a:p>
          <a:p>
            <a:pPr lvl="1"/>
            <a:r>
              <a:rPr lang="en-US" altLang="en-US" sz="1800" dirty="0" smtClean="0"/>
              <a:t>Watersheds</a:t>
            </a:r>
          </a:p>
          <a:p>
            <a:pPr lvl="1"/>
            <a:r>
              <a:rPr lang="en-US" altLang="en-US" sz="1800" dirty="0" smtClean="0"/>
              <a:t>Ground Water Basins</a:t>
            </a:r>
          </a:p>
          <a:p>
            <a:pPr lvl="1"/>
            <a:r>
              <a:rPr lang="en-US" altLang="en-US" sz="1800" dirty="0" smtClean="0"/>
              <a:t>Oil Fields</a:t>
            </a:r>
          </a:p>
          <a:p>
            <a:pPr lvl="1"/>
            <a:r>
              <a:rPr lang="en-US" altLang="en-US" sz="1800" dirty="0" smtClean="0"/>
              <a:t>Parking spaces</a:t>
            </a:r>
          </a:p>
          <a:p>
            <a:endParaRPr lang="en-US" altLang="en-US" dirty="0" smtClean="0"/>
          </a:p>
        </p:txBody>
      </p:sp>
      <p:sp>
        <p:nvSpPr>
          <p:cNvPr id="93188" name="Date Placeholder 3"/>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B83CFC46-83D5-4BEE-AC16-C2B7BE4129EA}" type="datetime1">
              <a:rPr lang="en-US" altLang="en-US" sz="1400" smtClean="0"/>
              <a:pPr>
                <a:spcBef>
                  <a:spcPct val="0"/>
                </a:spcBef>
                <a:buFontTx/>
                <a:buNone/>
              </a:pPr>
              <a:t>7/17/2021</a:t>
            </a:fld>
            <a:endParaRPr lang="en-US" altLang="en-US" sz="1400" dirty="0" smtClean="0"/>
          </a:p>
        </p:txBody>
      </p:sp>
      <p:sp>
        <p:nvSpPr>
          <p:cNvPr id="93189" name="Footer Placeholder 4"/>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CSCI 3907-80/CSCI6444-10 Big Data and Analytics</a:t>
            </a:r>
          </a:p>
        </p:txBody>
      </p:sp>
      <p:sp>
        <p:nvSpPr>
          <p:cNvPr id="93190" name="Slide Number Placeholder 5"/>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11-</a:t>
            </a:r>
            <a:fld id="{A4E476C2-E99A-4C26-B7FD-2A671053BAF9}" type="slidenum">
              <a:rPr lang="en-US" altLang="en-US" sz="1400" smtClean="0"/>
              <a:pPr>
                <a:spcBef>
                  <a:spcPct val="0"/>
                </a:spcBef>
                <a:buFontTx/>
                <a:buNone/>
              </a:pPr>
              <a:t>72</a:t>
            </a:fld>
            <a:endParaRPr lang="en-US" altLang="en-US" sz="1400"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0" y="2895600"/>
            <a:ext cx="3759200" cy="2819400"/>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p:txBody>
          <a:bodyPr/>
          <a:lstStyle/>
          <a:p>
            <a:r>
              <a:rPr lang="en-US" altLang="en-US" dirty="0" smtClean="0"/>
              <a:t>An Appropriation Game</a:t>
            </a:r>
          </a:p>
        </p:txBody>
      </p:sp>
      <p:sp>
        <p:nvSpPr>
          <p:cNvPr id="94211" name="Content Placeholder 2"/>
          <p:cNvSpPr>
            <a:spLocks noGrp="1"/>
          </p:cNvSpPr>
          <p:nvPr>
            <p:ph idx="1"/>
          </p:nvPr>
        </p:nvSpPr>
        <p:spPr>
          <a:xfrm>
            <a:off x="457200" y="1143000"/>
            <a:ext cx="8229600" cy="2514600"/>
          </a:xfrm>
        </p:spPr>
        <p:txBody>
          <a:bodyPr/>
          <a:lstStyle/>
          <a:p>
            <a:r>
              <a:rPr lang="en-US" altLang="en-US" sz="2000" dirty="0" smtClean="0"/>
              <a:t>Common resource is shared by N players, intensity of use by</a:t>
            </a:r>
            <a:r>
              <a:rPr lang="en-US" altLang="en-US" sz="2000" i="1" dirty="0" smtClean="0"/>
              <a:t> i </a:t>
            </a:r>
            <a:r>
              <a:rPr lang="en-US" altLang="en-US" sz="2000" dirty="0" smtClean="0"/>
              <a:t> is </a:t>
            </a:r>
            <a:r>
              <a:rPr lang="en-US" altLang="en-US" sz="2000" i="1" dirty="0" smtClean="0"/>
              <a:t>x</a:t>
            </a:r>
            <a:r>
              <a:rPr lang="en-US" altLang="en-US" sz="2000" i="1" baseline="-25000" dirty="0" smtClean="0"/>
              <a:t>i</a:t>
            </a:r>
            <a:r>
              <a:rPr lang="en-US" altLang="en-US" sz="2000" dirty="0" smtClean="0"/>
              <a:t>.</a:t>
            </a:r>
          </a:p>
          <a:p>
            <a:pPr lvl="1"/>
            <a:r>
              <a:rPr lang="en-US" altLang="en-US" sz="1800" dirty="0" smtClean="0"/>
              <a:t> number of cows pastured, amount of water extracted, etc.</a:t>
            </a:r>
          </a:p>
          <a:p>
            <a:r>
              <a:rPr lang="en-US" altLang="en-US" sz="2000" dirty="0" smtClean="0"/>
              <a:t>Payoff to player</a:t>
            </a:r>
            <a:r>
              <a:rPr lang="en-US" altLang="en-US" sz="2000" i="1" dirty="0" smtClean="0"/>
              <a:t> i </a:t>
            </a:r>
            <a:r>
              <a:rPr lang="en-US" altLang="en-US" sz="2000" dirty="0" smtClean="0"/>
              <a:t>is </a:t>
            </a:r>
            <a:r>
              <a:rPr lang="en-US" altLang="en-US" sz="2000" i="1" dirty="0" smtClean="0"/>
              <a:t>P</a:t>
            </a:r>
            <a:r>
              <a:rPr lang="en-US" altLang="en-US" sz="2000" i="1" baseline="-25000" dirty="0" smtClean="0"/>
              <a:t>i</a:t>
            </a:r>
            <a:r>
              <a:rPr lang="en-US" altLang="en-US" sz="2000" i="1" dirty="0" smtClean="0"/>
              <a:t>(x</a:t>
            </a:r>
            <a:r>
              <a:rPr lang="en-US" altLang="en-US" sz="2000" i="1" baseline="-25000" dirty="0" smtClean="0"/>
              <a:t>i</a:t>
            </a:r>
            <a:r>
              <a:rPr lang="en-US" altLang="en-US" sz="2000" i="1" dirty="0" smtClean="0"/>
              <a:t>,</a:t>
            </a:r>
            <a:r>
              <a:rPr lang="el-GR" altLang="en-US" sz="2000" i="1" dirty="0" smtClean="0"/>
              <a:t>Σ</a:t>
            </a:r>
            <a:r>
              <a:rPr lang="en-US" altLang="en-US" sz="2000" i="1" dirty="0" smtClean="0"/>
              <a:t>x</a:t>
            </a:r>
            <a:r>
              <a:rPr lang="en-US" altLang="en-US" sz="2000" i="1" baseline="-25000" dirty="0" smtClean="0"/>
              <a:t>j</a:t>
            </a:r>
            <a:r>
              <a:rPr lang="en-US" altLang="en-US" sz="2000" i="1" dirty="0" smtClean="0"/>
              <a:t>). </a:t>
            </a:r>
            <a:endParaRPr lang="en-US" altLang="en-US" sz="2000" dirty="0" smtClean="0"/>
          </a:p>
          <a:p>
            <a:pPr lvl="1"/>
            <a:r>
              <a:rPr lang="en-US" altLang="en-US" sz="1600" dirty="0" smtClean="0"/>
              <a:t>Given actions of others, </a:t>
            </a:r>
            <a:r>
              <a:rPr lang="en-US" altLang="en-US" sz="1600" i="1" dirty="0" smtClean="0"/>
              <a:t>P</a:t>
            </a:r>
            <a:r>
              <a:rPr lang="en-US" altLang="en-US" sz="1600" i="1" baseline="-25000" dirty="0" smtClean="0"/>
              <a:t>i</a:t>
            </a:r>
            <a:r>
              <a:rPr lang="en-US" altLang="en-US" sz="1600" i="1" dirty="0" smtClean="0"/>
              <a:t>(x</a:t>
            </a:r>
            <a:r>
              <a:rPr lang="en-US" altLang="en-US" sz="1600" i="1" baseline="-25000" dirty="0" smtClean="0"/>
              <a:t>i</a:t>
            </a:r>
            <a:r>
              <a:rPr lang="en-US" altLang="en-US" sz="1600" i="1" dirty="0" smtClean="0"/>
              <a:t>,</a:t>
            </a:r>
            <a:r>
              <a:rPr lang="el-GR" altLang="en-US" sz="1600" i="1" dirty="0" smtClean="0"/>
              <a:t>Σ</a:t>
            </a:r>
            <a:r>
              <a:rPr lang="en-US" altLang="en-US" sz="1600" i="1" dirty="0" smtClean="0"/>
              <a:t>x</a:t>
            </a:r>
            <a:r>
              <a:rPr lang="en-US" altLang="en-US" sz="1600" i="1" baseline="-25000" dirty="0" smtClean="0"/>
              <a:t>j</a:t>
            </a:r>
            <a:r>
              <a:rPr lang="en-US" altLang="en-US" sz="1600" i="1" dirty="0" smtClean="0"/>
              <a:t>) </a:t>
            </a:r>
            <a:r>
              <a:rPr lang="en-US" altLang="en-US" sz="1600" i="1" baseline="-25000" dirty="0" smtClean="0"/>
              <a:t> </a:t>
            </a:r>
            <a:r>
              <a:rPr lang="en-US" altLang="en-US" sz="1600" dirty="0" smtClean="0"/>
              <a:t>is increasing in </a:t>
            </a:r>
            <a:r>
              <a:rPr lang="en-US" altLang="en-US" sz="1600" i="1" dirty="0" smtClean="0"/>
              <a:t>x</a:t>
            </a:r>
            <a:r>
              <a:rPr lang="en-US" altLang="en-US" sz="1600" i="1" baseline="-25000" dirty="0" smtClean="0"/>
              <a:t>i   </a:t>
            </a:r>
            <a:r>
              <a:rPr lang="en-US" altLang="en-US" sz="1600" dirty="0" smtClean="0"/>
              <a:t>over some range and then decreasing. </a:t>
            </a:r>
          </a:p>
          <a:p>
            <a:pPr lvl="1"/>
            <a:r>
              <a:rPr lang="en-US" altLang="en-US" i="1" dirty="0" smtClean="0"/>
              <a:t>P</a:t>
            </a:r>
            <a:r>
              <a:rPr lang="en-US" altLang="en-US" i="1" baseline="-25000" dirty="0" smtClean="0"/>
              <a:t>i</a:t>
            </a:r>
            <a:r>
              <a:rPr lang="en-US" altLang="en-US" i="1" dirty="0" smtClean="0"/>
              <a:t>(x</a:t>
            </a:r>
            <a:r>
              <a:rPr lang="en-US" altLang="en-US" i="1" baseline="-25000" dirty="0" smtClean="0"/>
              <a:t>i</a:t>
            </a:r>
            <a:r>
              <a:rPr lang="en-US" altLang="en-US" i="1" dirty="0" smtClean="0"/>
              <a:t>,</a:t>
            </a:r>
            <a:r>
              <a:rPr lang="el-GR" altLang="en-US" i="1" dirty="0" smtClean="0"/>
              <a:t>Σ</a:t>
            </a:r>
            <a:r>
              <a:rPr lang="en-US" altLang="en-US" i="1" dirty="0" smtClean="0"/>
              <a:t>x</a:t>
            </a:r>
            <a:r>
              <a:rPr lang="en-US" altLang="en-US" i="1" baseline="-25000" dirty="0" smtClean="0"/>
              <a:t>j</a:t>
            </a:r>
            <a:r>
              <a:rPr lang="en-US" altLang="en-US" i="1" dirty="0" smtClean="0"/>
              <a:t>)  </a:t>
            </a:r>
            <a:r>
              <a:rPr lang="en-US" altLang="en-US" dirty="0" smtClean="0"/>
              <a:t>is a decreasing function of </a:t>
            </a:r>
            <a:r>
              <a:rPr lang="el-GR" altLang="en-US" i="1" dirty="0" smtClean="0"/>
              <a:t>Σ</a:t>
            </a:r>
            <a:r>
              <a:rPr lang="en-US" altLang="en-US" i="1" dirty="0" smtClean="0"/>
              <a:t>x</a:t>
            </a:r>
            <a:endParaRPr lang="en-US" altLang="en-US" dirty="0" smtClean="0"/>
          </a:p>
        </p:txBody>
      </p:sp>
      <p:sp>
        <p:nvSpPr>
          <p:cNvPr id="94212" name="Date Placeholder 3"/>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03803E99-EF6E-4A54-B52F-7F39BFAA2A0A}" type="datetime1">
              <a:rPr lang="en-US" altLang="en-US" sz="1400" smtClean="0"/>
              <a:pPr>
                <a:spcBef>
                  <a:spcPct val="0"/>
                </a:spcBef>
                <a:buFontTx/>
                <a:buNone/>
              </a:pPr>
              <a:t>7/17/2021</a:t>
            </a:fld>
            <a:endParaRPr lang="en-US" altLang="en-US" sz="1400" dirty="0" smtClean="0"/>
          </a:p>
        </p:txBody>
      </p:sp>
      <p:sp>
        <p:nvSpPr>
          <p:cNvPr id="94213" name="Footer Placeholder 4"/>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CSCI 3907-80/CSCI6444-10 Big Data and Analytics</a:t>
            </a:r>
          </a:p>
        </p:txBody>
      </p:sp>
      <p:sp>
        <p:nvSpPr>
          <p:cNvPr id="94214" name="Slide Number Placeholder 5"/>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11-</a:t>
            </a:r>
            <a:fld id="{D587FB42-4F6B-4ACA-A986-94ADBF52F056}" type="slidenum">
              <a:rPr lang="en-US" altLang="en-US" sz="1400" smtClean="0"/>
              <a:pPr>
                <a:spcBef>
                  <a:spcPct val="0"/>
                </a:spcBef>
                <a:buFontTx/>
                <a:buNone/>
              </a:pPr>
              <a:t>73</a:t>
            </a:fld>
            <a:endParaRPr lang="en-US" altLang="en-US" sz="1400" dirty="0" smtClean="0"/>
          </a:p>
        </p:txBody>
      </p:sp>
      <p:pic>
        <p:nvPicPr>
          <p:cNvPr id="94215" name="Picture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3276600"/>
            <a:ext cx="3314700"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Date Placeholder 3"/>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0E7E2383-A171-4D2B-A2C9-59467D00BED5}" type="datetime1">
              <a:rPr lang="en-US" altLang="en-US" sz="1400" smtClean="0"/>
              <a:pPr>
                <a:spcBef>
                  <a:spcPct val="0"/>
                </a:spcBef>
                <a:buFontTx/>
                <a:buNone/>
              </a:pPr>
              <a:t>7/17/2021</a:t>
            </a:fld>
            <a:endParaRPr lang="en-US" altLang="en-US" sz="1400" dirty="0" smtClean="0"/>
          </a:p>
        </p:txBody>
      </p:sp>
      <p:sp>
        <p:nvSpPr>
          <p:cNvPr id="95235" name="Footer Placeholder 4"/>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CSCI 3907-80/CSCI6444-10 Big Data and Analytics</a:t>
            </a:r>
          </a:p>
        </p:txBody>
      </p:sp>
      <p:sp>
        <p:nvSpPr>
          <p:cNvPr id="95236" name="Slide Number Placeholder 5"/>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11-</a:t>
            </a:r>
            <a:fld id="{0DCC3BA7-AEF5-483D-9AD1-5C362D51777F}" type="slidenum">
              <a:rPr lang="en-US" altLang="en-US" sz="1400" smtClean="0"/>
              <a:pPr>
                <a:spcBef>
                  <a:spcPct val="0"/>
                </a:spcBef>
                <a:buFontTx/>
                <a:buNone/>
              </a:pPr>
              <a:t>74</a:t>
            </a:fld>
            <a:endParaRPr lang="en-US" altLang="en-US" sz="1400" dirty="0" smtClean="0"/>
          </a:p>
        </p:txBody>
      </p:sp>
      <p:sp>
        <p:nvSpPr>
          <p:cNvPr id="95237" name="Rectangle 2"/>
          <p:cNvSpPr>
            <a:spLocks noGrp="1" noChangeArrowheads="1"/>
          </p:cNvSpPr>
          <p:nvPr>
            <p:ph type="title"/>
          </p:nvPr>
        </p:nvSpPr>
        <p:spPr/>
        <p:txBody>
          <a:bodyPr/>
          <a:lstStyle/>
          <a:p>
            <a:pPr eaLnBrk="1" hangingPunct="1"/>
            <a:r>
              <a:rPr lang="en-US" altLang="en-US" dirty="0" smtClean="0"/>
              <a:t>Nash Equilibrium - I</a:t>
            </a:r>
          </a:p>
        </p:txBody>
      </p:sp>
      <p:sp>
        <p:nvSpPr>
          <p:cNvPr id="72710" name="Rectangle 3"/>
          <p:cNvSpPr>
            <a:spLocks noGrp="1" noChangeArrowheads="1"/>
          </p:cNvSpPr>
          <p:nvPr>
            <p:ph type="body" idx="1"/>
          </p:nvPr>
        </p:nvSpPr>
        <p:spPr/>
        <p:txBody>
          <a:bodyPr/>
          <a:lstStyle/>
          <a:p>
            <a:pPr eaLnBrk="1" hangingPunct="1">
              <a:defRPr/>
            </a:pPr>
            <a:r>
              <a:rPr lang="en-US" altLang="en-US" sz="2000" dirty="0" smtClean="0"/>
              <a:t>Occurs when each player's strategy is optimal, given the strategies of the other players:</a:t>
            </a:r>
          </a:p>
          <a:p>
            <a:pPr lvl="1" eaLnBrk="1" hangingPunct="1">
              <a:defRPr/>
            </a:pPr>
            <a:r>
              <a:rPr lang="en-US" altLang="en-US" sz="1600" dirty="0" smtClean="0"/>
              <a:t>A player's </a:t>
            </a:r>
            <a:r>
              <a:rPr lang="en-US" altLang="en-US" sz="1600" b="1" dirty="0" smtClean="0"/>
              <a:t>best response</a:t>
            </a:r>
            <a:r>
              <a:rPr lang="en-US" altLang="en-US" sz="1600" dirty="0" smtClean="0"/>
              <a:t> (or best strategy) is the strategy that maximizes that player's payoff, given the strategies of other players.</a:t>
            </a:r>
          </a:p>
          <a:p>
            <a:pPr lvl="1" eaLnBrk="1" hangingPunct="1">
              <a:defRPr/>
            </a:pPr>
            <a:r>
              <a:rPr lang="en-US" altLang="en-US" sz="1600" dirty="0" smtClean="0"/>
              <a:t>A </a:t>
            </a:r>
            <a:r>
              <a:rPr lang="en-US" altLang="en-US" sz="1600" b="1" dirty="0" smtClean="0"/>
              <a:t>Nash equilibrium</a:t>
            </a:r>
            <a:r>
              <a:rPr lang="en-US" altLang="en-US" sz="1600" dirty="0" smtClean="0"/>
              <a:t> is a situation in which each player makes his or her best response.</a:t>
            </a:r>
          </a:p>
          <a:p>
            <a:pPr eaLnBrk="1" hangingPunct="1">
              <a:defRPr/>
            </a:pPr>
            <a:r>
              <a:rPr lang="en-US" altLang="en-US" sz="2000" dirty="0" smtClean="0"/>
              <a:t>Example: Chess</a:t>
            </a:r>
          </a:p>
          <a:p>
            <a:pPr lvl="1" eaLnBrk="1" hangingPunct="1">
              <a:defRPr/>
            </a:pPr>
            <a:r>
              <a:rPr lang="en-US" altLang="en-US" sz="1600" dirty="0" smtClean="0"/>
              <a:t>Large (very, very large), but finite number of board positions</a:t>
            </a:r>
          </a:p>
          <a:p>
            <a:pPr lvl="1" eaLnBrk="1" hangingPunct="1">
              <a:defRPr/>
            </a:pPr>
            <a:r>
              <a:rPr lang="en-US" altLang="en-US" sz="1600" dirty="0" smtClean="0"/>
              <a:t>But, complete information about state is known and visible</a:t>
            </a:r>
          </a:p>
          <a:p>
            <a:pPr lvl="1" eaLnBrk="1" hangingPunct="1">
              <a:defRPr/>
            </a:pPr>
            <a:r>
              <a:rPr lang="en-US" altLang="en-US" sz="1600" dirty="0" smtClean="0"/>
              <a:t>Therefore, a Nash equilibrium exists!</a:t>
            </a:r>
          </a:p>
          <a:p>
            <a:pPr lvl="1" eaLnBrk="1" hangingPunct="1">
              <a:defRPr/>
            </a:pPr>
            <a:r>
              <a:rPr lang="en-US" altLang="en-US" sz="1600" dirty="0" smtClean="0"/>
              <a:t>Just completely infeasible to compute it!</a:t>
            </a:r>
          </a:p>
          <a:p>
            <a:pPr eaLnBrk="1" hangingPunct="1">
              <a:defRPr/>
            </a:pPr>
            <a:r>
              <a:rPr lang="en-US" altLang="en-US" sz="2000" dirty="0" smtClean="0"/>
              <a:t>But, Nash equilibrium analyzes once-only games,</a:t>
            </a:r>
          </a:p>
          <a:p>
            <a:pPr marL="0" indent="0" eaLnBrk="1" hangingPunct="1">
              <a:buFontTx/>
              <a:buNone/>
              <a:defRPr/>
            </a:pPr>
            <a:r>
              <a:rPr lang="en-US" altLang="en-US" sz="2000" dirty="0"/>
              <a:t>	</a:t>
            </a:r>
            <a:r>
              <a:rPr lang="en-US" altLang="en-US" sz="2000" dirty="0" smtClean="0"/>
              <a:t>e.g., play and forget</a:t>
            </a:r>
          </a:p>
          <a:p>
            <a:pPr eaLnBrk="1" hangingPunct="1">
              <a:defRPr/>
            </a:pPr>
            <a:r>
              <a:rPr lang="en-US" altLang="en-US" sz="2000" dirty="0" smtClean="0"/>
              <a:t>Problem: How to handle repeated games?</a:t>
            </a:r>
          </a:p>
          <a:p>
            <a:pPr lvl="1" eaLnBrk="1" hangingPunct="1">
              <a:defRPr/>
            </a:pPr>
            <a:r>
              <a:rPr lang="en-US" altLang="en-US" sz="1800" dirty="0" smtClean="0"/>
              <a:t>Consider Peter Bock’s Collective Learning Automata</a:t>
            </a:r>
          </a:p>
        </p:txBody>
      </p:sp>
      <p:sp>
        <p:nvSpPr>
          <p:cNvPr id="95239" name="Rectangle 1"/>
          <p:cNvSpPr>
            <a:spLocks noChangeArrowheads="1"/>
          </p:cNvSpPr>
          <p:nvPr/>
        </p:nvSpPr>
        <p:spPr bwMode="auto">
          <a:xfrm>
            <a:off x="457200" y="5894388"/>
            <a:ext cx="5568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a:t>See: Sylvia Nasar, A Beautiful Mind, biography of John Nash</a:t>
            </a:r>
          </a:p>
        </p:txBody>
      </p:sp>
      <p:pic>
        <p:nvPicPr>
          <p:cNvPr id="952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0913" y="2819400"/>
            <a:ext cx="1400175" cy="203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Date Placeholder 3"/>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2C9646C7-2E82-4327-AA2C-565A6D3CE9E4}" type="datetime1">
              <a:rPr lang="en-US" altLang="en-US" sz="1400" smtClean="0"/>
              <a:pPr>
                <a:spcBef>
                  <a:spcPct val="0"/>
                </a:spcBef>
                <a:buFontTx/>
                <a:buNone/>
              </a:pPr>
              <a:t>7/17/2021</a:t>
            </a:fld>
            <a:endParaRPr lang="en-US" altLang="en-US" sz="1400" dirty="0" smtClean="0"/>
          </a:p>
        </p:txBody>
      </p:sp>
      <p:sp>
        <p:nvSpPr>
          <p:cNvPr id="97283" name="Footer Placeholder 4"/>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CSCI 3907-80/CSCI6444-10 Big Data and Analytics</a:t>
            </a:r>
          </a:p>
        </p:txBody>
      </p:sp>
      <p:sp>
        <p:nvSpPr>
          <p:cNvPr id="97284" name="Slide Number Placeholder 5"/>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GT-</a:t>
            </a:r>
            <a:fld id="{37524FE3-2F23-493F-8D9D-11B7B790E249}" type="slidenum">
              <a:rPr lang="en-US" altLang="en-US" sz="1400" smtClean="0"/>
              <a:pPr>
                <a:spcBef>
                  <a:spcPct val="0"/>
                </a:spcBef>
                <a:buFontTx/>
                <a:buNone/>
              </a:pPr>
              <a:t>75</a:t>
            </a:fld>
            <a:endParaRPr lang="en-US" altLang="en-US" sz="1400" dirty="0" smtClean="0"/>
          </a:p>
        </p:txBody>
      </p:sp>
      <p:sp>
        <p:nvSpPr>
          <p:cNvPr id="97285" name="Rectangle 2"/>
          <p:cNvSpPr>
            <a:spLocks noGrp="1" noChangeArrowheads="1"/>
          </p:cNvSpPr>
          <p:nvPr>
            <p:ph type="title"/>
          </p:nvPr>
        </p:nvSpPr>
        <p:spPr/>
        <p:txBody>
          <a:bodyPr/>
          <a:lstStyle/>
          <a:p>
            <a:r>
              <a:rPr lang="en-US" altLang="en-US" dirty="0" smtClean="0"/>
              <a:t>Nash Equilibrium - II</a:t>
            </a:r>
          </a:p>
        </p:txBody>
      </p:sp>
      <p:sp>
        <p:nvSpPr>
          <p:cNvPr id="97286" name="Rectangle 3"/>
          <p:cNvSpPr>
            <a:spLocks noGrp="1" noChangeArrowheads="1"/>
          </p:cNvSpPr>
          <p:nvPr>
            <p:ph type="body" idx="1"/>
          </p:nvPr>
        </p:nvSpPr>
        <p:spPr/>
        <p:txBody>
          <a:bodyPr/>
          <a:lstStyle/>
          <a:p>
            <a:r>
              <a:rPr lang="en-US" altLang="en-US" sz="2000" dirty="0" smtClean="0"/>
              <a:t>A </a:t>
            </a:r>
            <a:r>
              <a:rPr lang="en-US" altLang="en-US" sz="2000" i="1" dirty="0" smtClean="0"/>
              <a:t>Nash equilibrium</a:t>
            </a:r>
            <a:r>
              <a:rPr lang="en-US" altLang="en-US" sz="2000" dirty="0" smtClean="0"/>
              <a:t> arises from the assumption that every agent makes rational choices.</a:t>
            </a:r>
          </a:p>
          <a:p>
            <a:pPr lvl="1"/>
            <a:r>
              <a:rPr lang="en-US" altLang="en-US" sz="1800" dirty="0" smtClean="0"/>
              <a:t>It  is a set of strategies, one per player, such that each player’s strategy is that player’s best strategy against the strategies chosen by the other players. </a:t>
            </a:r>
          </a:p>
          <a:p>
            <a:pPr lvl="1"/>
            <a:r>
              <a:rPr lang="en-US" altLang="en-US" sz="1800" dirty="0" smtClean="0"/>
              <a:t>When there are no dominant strategies, the Nash Equilibrium suggest that each player pick the best strategy for himself.</a:t>
            </a:r>
          </a:p>
          <a:p>
            <a:r>
              <a:rPr lang="en-US" altLang="en-US" sz="2000" dirty="0" smtClean="0"/>
              <a:t>If agents sometimes choose to do something irrational, then they destroy the conditions for a solution.</a:t>
            </a:r>
          </a:p>
          <a:p>
            <a:r>
              <a:rPr lang="en-US" altLang="en-US" sz="2000" dirty="0" smtClean="0"/>
              <a:t>When multiple agents have different strategy sets, there may be no set of choices that leads to a unique solution.</a:t>
            </a:r>
          </a:p>
          <a:p>
            <a:r>
              <a:rPr lang="en-US" altLang="en-US" sz="2000" dirty="0" smtClean="0"/>
              <a:t>Indeed, there may be many possible solutions that depend on the parameters of the game.</a:t>
            </a:r>
          </a:p>
          <a:p>
            <a:r>
              <a:rPr lang="en-US" altLang="en-US" sz="2000" dirty="0" smtClean="0"/>
              <a:t>While many games possess a Nash equilibrium, </a:t>
            </a:r>
            <a:r>
              <a:rPr lang="en-US" altLang="en-US" sz="2000" u="sng" dirty="0" smtClean="0"/>
              <a:t>not</a:t>
            </a:r>
            <a:r>
              <a:rPr lang="en-US" altLang="en-US" sz="2000" dirty="0" smtClean="0"/>
              <a:t> all do. </a:t>
            </a:r>
          </a:p>
        </p:txBody>
      </p:sp>
      <p:sp>
        <p:nvSpPr>
          <p:cNvPr id="97287" name="Text Box 4"/>
          <p:cNvSpPr txBox="1">
            <a:spLocks noChangeArrowheads="1"/>
          </p:cNvSpPr>
          <p:nvPr/>
        </p:nvSpPr>
        <p:spPr bwMode="auto">
          <a:xfrm>
            <a:off x="685800" y="5784850"/>
            <a:ext cx="49561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a:t>See: Sylvia Nasar, A Beautiful Mind, biography of John Nash</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Nash Equilibrium - </a:t>
            </a:r>
            <a:r>
              <a:rPr lang="en-US" altLang="en-US" dirty="0" smtClean="0"/>
              <a:t>III</a:t>
            </a:r>
            <a:endParaRPr lang="en-US" dirty="0"/>
          </a:p>
        </p:txBody>
      </p:sp>
      <p:sp>
        <p:nvSpPr>
          <p:cNvPr id="3" name="Content Placeholder 2"/>
          <p:cNvSpPr>
            <a:spLocks noGrp="1"/>
          </p:cNvSpPr>
          <p:nvPr>
            <p:ph idx="1"/>
          </p:nvPr>
        </p:nvSpPr>
        <p:spPr>
          <a:xfrm>
            <a:off x="457200" y="1143001"/>
            <a:ext cx="8229600" cy="1219200"/>
          </a:xfrm>
        </p:spPr>
        <p:txBody>
          <a:bodyPr/>
          <a:lstStyle/>
          <a:p>
            <a:r>
              <a:rPr lang="en-US" sz="2000" dirty="0"/>
              <a:t>The Nash equilibrium is a set of strategies, one per player, such that each player’s strategy is that player’s best strategy against the strategies chosen by the other players. </a:t>
            </a:r>
          </a:p>
          <a:p>
            <a:endParaRPr lang="en-US" dirty="0"/>
          </a:p>
        </p:txBody>
      </p:sp>
      <p:sp>
        <p:nvSpPr>
          <p:cNvPr id="4" name="Date Placeholder 3"/>
          <p:cNvSpPr>
            <a:spLocks noGrp="1"/>
          </p:cNvSpPr>
          <p:nvPr>
            <p:ph type="dt" sz="half" idx="10"/>
          </p:nvPr>
        </p:nvSpPr>
        <p:spPr/>
        <p:txBody>
          <a:bodyPr/>
          <a:lstStyle/>
          <a:p>
            <a:pPr>
              <a:defRPr/>
            </a:pPr>
            <a:fld id="{0B04DC59-14DD-4020-85E1-C3E118F0FAF9}" type="datetime1">
              <a:rPr lang="en-US" altLang="en-US" smtClean="0"/>
              <a:pPr>
                <a:defRPr/>
              </a:pPr>
              <a:t>7/17/2021</a:t>
            </a:fld>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CSCI 3907-80/CSCI6444-10 Big Data and Analytics</a:t>
            </a:r>
            <a:endParaRPr lang="en-US" altLang="en-US" dirty="0"/>
          </a:p>
        </p:txBody>
      </p:sp>
      <p:sp>
        <p:nvSpPr>
          <p:cNvPr id="6" name="Slide Number Placeholder 5"/>
          <p:cNvSpPr>
            <a:spLocks noGrp="1"/>
          </p:cNvSpPr>
          <p:nvPr>
            <p:ph type="sldNum" sz="quarter" idx="12"/>
          </p:nvPr>
        </p:nvSpPr>
        <p:spPr/>
        <p:txBody>
          <a:bodyPr/>
          <a:lstStyle/>
          <a:p>
            <a:pPr>
              <a:defRPr/>
            </a:pPr>
            <a:r>
              <a:rPr lang="en-US" altLang="en-US" dirty="0" smtClean="0"/>
              <a:t>11-</a:t>
            </a:r>
            <a:fld id="{92BF0AAE-473B-46A7-AE6A-5F27E857D8AF}" type="slidenum">
              <a:rPr lang="en-US" altLang="en-US" smtClean="0"/>
              <a:pPr>
                <a:defRPr/>
              </a:pPr>
              <a:t>76</a:t>
            </a:fld>
            <a:endParaRPr lang="en-US" altLang="en-US" dirty="0"/>
          </a:p>
        </p:txBody>
      </p:sp>
      <p:pic>
        <p:nvPicPr>
          <p:cNvPr id="7" name="table"/>
          <p:cNvPicPr>
            <a:picLocks noChangeAspect="1"/>
          </p:cNvPicPr>
          <p:nvPr/>
        </p:nvPicPr>
        <p:blipFill>
          <a:blip r:embed="rId2"/>
          <a:stretch>
            <a:fillRect/>
          </a:stretch>
        </p:blipFill>
        <p:spPr>
          <a:xfrm>
            <a:off x="609600" y="2362200"/>
            <a:ext cx="8229600" cy="2392680"/>
          </a:xfrm>
          <a:prstGeom prst="rect">
            <a:avLst/>
          </a:prstGeom>
        </p:spPr>
      </p:pic>
      <p:sp>
        <p:nvSpPr>
          <p:cNvPr id="8" name="TextBox 7"/>
          <p:cNvSpPr txBox="1"/>
          <p:nvPr/>
        </p:nvSpPr>
        <p:spPr>
          <a:xfrm>
            <a:off x="609600" y="5029200"/>
            <a:ext cx="3884397" cy="646331"/>
          </a:xfrm>
          <a:prstGeom prst="rect">
            <a:avLst/>
          </a:prstGeom>
          <a:noFill/>
        </p:spPr>
        <p:txBody>
          <a:bodyPr wrap="none" rtlCol="0">
            <a:spAutoFit/>
          </a:bodyPr>
          <a:lstStyle/>
          <a:p>
            <a:pPr marL="285750" indent="-285750">
              <a:buFont typeface="Arial" panose="020B0604020202020204" pitchFamily="34" charset="0"/>
              <a:buChar char="•"/>
            </a:pPr>
            <a:r>
              <a:rPr lang="en-US" dirty="0" smtClean="0"/>
              <a:t>Does it have a Nash Equilibrium?</a:t>
            </a:r>
          </a:p>
          <a:p>
            <a:pPr marL="285750" indent="-285750">
              <a:buFont typeface="Arial" panose="020B0604020202020204" pitchFamily="34" charset="0"/>
              <a:buChar char="•"/>
            </a:pPr>
            <a:r>
              <a:rPr lang="en-US" dirty="0" smtClean="0"/>
              <a:t>What is it?</a:t>
            </a:r>
            <a:endParaRPr lang="en-US" dirty="0"/>
          </a:p>
        </p:txBody>
      </p:sp>
    </p:spTree>
    <p:extLst>
      <p:ext uri="{BB962C8B-B14F-4D97-AF65-F5344CB8AC3E}">
        <p14:creationId xmlns:p14="http://schemas.microsoft.com/office/powerpoint/2010/main" val="206421387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Nash Equilibrium - </a:t>
            </a:r>
            <a:r>
              <a:rPr lang="en-US" altLang="en-US" dirty="0" smtClean="0"/>
              <a:t>IV</a:t>
            </a:r>
            <a:endParaRPr lang="en-US" dirty="0"/>
          </a:p>
        </p:txBody>
      </p:sp>
      <p:sp>
        <p:nvSpPr>
          <p:cNvPr id="3" name="Content Placeholder 2"/>
          <p:cNvSpPr>
            <a:spLocks noGrp="1"/>
          </p:cNvSpPr>
          <p:nvPr>
            <p:ph idx="1"/>
          </p:nvPr>
        </p:nvSpPr>
        <p:spPr>
          <a:xfrm>
            <a:off x="457200" y="1143001"/>
            <a:ext cx="8229600" cy="1828800"/>
          </a:xfrm>
        </p:spPr>
        <p:txBody>
          <a:bodyPr/>
          <a:lstStyle/>
          <a:p>
            <a:r>
              <a:rPr lang="en-US" sz="2000" dirty="0"/>
              <a:t>Note first that this is </a:t>
            </a:r>
            <a:r>
              <a:rPr lang="en-US" sz="2000" i="1" dirty="0"/>
              <a:t>not</a:t>
            </a:r>
            <a:r>
              <a:rPr lang="en-US" sz="2000" dirty="0"/>
              <a:t> a zero-sum game. </a:t>
            </a:r>
          </a:p>
          <a:p>
            <a:r>
              <a:rPr lang="en-US" sz="2000" dirty="0"/>
              <a:t>For example, if Al plays Top and Betty plays Center, Al gets $2 and Betty gets $3. </a:t>
            </a:r>
          </a:p>
          <a:p>
            <a:r>
              <a:rPr lang="en-US" sz="2000" dirty="0"/>
              <a:t>These gains are </a:t>
            </a:r>
            <a:r>
              <a:rPr lang="en-US" sz="2000" i="1" dirty="0"/>
              <a:t>mutual</a:t>
            </a:r>
            <a:r>
              <a:rPr lang="en-US" sz="2000" dirty="0"/>
              <a:t> gains and are not obtained at each other’s expense.</a:t>
            </a:r>
          </a:p>
          <a:p>
            <a:endParaRPr lang="en-US" dirty="0"/>
          </a:p>
        </p:txBody>
      </p:sp>
      <p:sp>
        <p:nvSpPr>
          <p:cNvPr id="4" name="Date Placeholder 3"/>
          <p:cNvSpPr>
            <a:spLocks noGrp="1"/>
          </p:cNvSpPr>
          <p:nvPr>
            <p:ph type="dt" sz="half" idx="10"/>
          </p:nvPr>
        </p:nvSpPr>
        <p:spPr/>
        <p:txBody>
          <a:bodyPr/>
          <a:lstStyle/>
          <a:p>
            <a:pPr>
              <a:defRPr/>
            </a:pPr>
            <a:fld id="{0B04DC59-14DD-4020-85E1-C3E118F0FAF9}" type="datetime1">
              <a:rPr lang="en-US" altLang="en-US" smtClean="0"/>
              <a:pPr>
                <a:defRPr/>
              </a:pPr>
              <a:t>7/17/2021</a:t>
            </a:fld>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CSCI 3907-80/CSCI6444-10 Big Data and Analytics</a:t>
            </a:r>
            <a:endParaRPr lang="en-US" altLang="en-US" dirty="0"/>
          </a:p>
        </p:txBody>
      </p:sp>
      <p:sp>
        <p:nvSpPr>
          <p:cNvPr id="6" name="Slide Number Placeholder 5"/>
          <p:cNvSpPr>
            <a:spLocks noGrp="1"/>
          </p:cNvSpPr>
          <p:nvPr>
            <p:ph type="sldNum" sz="quarter" idx="12"/>
          </p:nvPr>
        </p:nvSpPr>
        <p:spPr/>
        <p:txBody>
          <a:bodyPr/>
          <a:lstStyle/>
          <a:p>
            <a:pPr>
              <a:defRPr/>
            </a:pPr>
            <a:r>
              <a:rPr lang="en-US" altLang="en-US" dirty="0" smtClean="0"/>
              <a:t>11-</a:t>
            </a:r>
            <a:fld id="{92BF0AAE-473B-46A7-AE6A-5F27E857D8AF}" type="slidenum">
              <a:rPr lang="en-US" altLang="en-US" smtClean="0"/>
              <a:pPr>
                <a:defRPr/>
              </a:pPr>
              <a:t>77</a:t>
            </a:fld>
            <a:endParaRPr lang="en-US" altLang="en-US" dirty="0"/>
          </a:p>
        </p:txBody>
      </p:sp>
      <p:pic>
        <p:nvPicPr>
          <p:cNvPr id="7" name="table"/>
          <p:cNvPicPr>
            <a:picLocks noChangeAspect="1"/>
          </p:cNvPicPr>
          <p:nvPr/>
        </p:nvPicPr>
        <p:blipFill>
          <a:blip r:embed="rId2"/>
          <a:stretch>
            <a:fillRect/>
          </a:stretch>
        </p:blipFill>
        <p:spPr>
          <a:xfrm>
            <a:off x="990600" y="2895600"/>
            <a:ext cx="7315200" cy="2126827"/>
          </a:xfrm>
          <a:prstGeom prst="rect">
            <a:avLst/>
          </a:prstGeom>
        </p:spPr>
      </p:pic>
      <p:sp>
        <p:nvSpPr>
          <p:cNvPr id="8" name="TextBox 7"/>
          <p:cNvSpPr txBox="1"/>
          <p:nvPr/>
        </p:nvSpPr>
        <p:spPr>
          <a:xfrm>
            <a:off x="513229" y="5081415"/>
            <a:ext cx="5120056" cy="369332"/>
          </a:xfrm>
          <a:prstGeom prst="rect">
            <a:avLst/>
          </a:prstGeom>
          <a:noFill/>
        </p:spPr>
        <p:txBody>
          <a:bodyPr wrap="none" rtlCol="0">
            <a:spAutoFit/>
          </a:bodyPr>
          <a:lstStyle/>
          <a:p>
            <a:pPr marL="285750" indent="-285750">
              <a:buFont typeface="Arial" panose="020B0604020202020204" pitchFamily="34" charset="0"/>
              <a:buChar char="•"/>
            </a:pPr>
            <a:r>
              <a:rPr lang="en-US" dirty="0" smtClean="0"/>
              <a:t>Betty’s best strategy is Center and Al’s is Low</a:t>
            </a:r>
            <a:endParaRPr lang="en-US" dirty="0"/>
          </a:p>
        </p:txBody>
      </p:sp>
    </p:spTree>
    <p:extLst>
      <p:ext uri="{BB962C8B-B14F-4D97-AF65-F5344CB8AC3E}">
        <p14:creationId xmlns:p14="http://schemas.microsoft.com/office/powerpoint/2010/main" val="420738723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Nash Equilibrium - V</a:t>
            </a:r>
            <a:endParaRPr lang="en-US" dirty="0"/>
          </a:p>
        </p:txBody>
      </p:sp>
      <p:sp>
        <p:nvSpPr>
          <p:cNvPr id="3" name="Content Placeholder 2"/>
          <p:cNvSpPr>
            <a:spLocks noGrp="1"/>
          </p:cNvSpPr>
          <p:nvPr>
            <p:ph idx="1"/>
          </p:nvPr>
        </p:nvSpPr>
        <p:spPr>
          <a:xfrm>
            <a:off x="457200" y="1143001"/>
            <a:ext cx="8229600" cy="1219200"/>
          </a:xfrm>
        </p:spPr>
        <p:txBody>
          <a:bodyPr/>
          <a:lstStyle/>
          <a:p>
            <a:r>
              <a:rPr lang="en-US" sz="2000" dirty="0"/>
              <a:t>None of the other possible choices fit the definition of Nash equilibrium. </a:t>
            </a:r>
          </a:p>
          <a:p>
            <a:pPr lvl="1"/>
            <a:r>
              <a:rPr lang="en-US" sz="1800" dirty="0" smtClean="0"/>
              <a:t>Convince yourself that this is true!</a:t>
            </a:r>
            <a:endParaRPr lang="en-US" sz="1800" dirty="0"/>
          </a:p>
        </p:txBody>
      </p:sp>
      <p:sp>
        <p:nvSpPr>
          <p:cNvPr id="4" name="Date Placeholder 3"/>
          <p:cNvSpPr>
            <a:spLocks noGrp="1"/>
          </p:cNvSpPr>
          <p:nvPr>
            <p:ph type="dt" sz="half" idx="10"/>
          </p:nvPr>
        </p:nvSpPr>
        <p:spPr/>
        <p:txBody>
          <a:bodyPr/>
          <a:lstStyle/>
          <a:p>
            <a:pPr>
              <a:defRPr/>
            </a:pPr>
            <a:fld id="{0B04DC59-14DD-4020-85E1-C3E118F0FAF9}" type="datetime1">
              <a:rPr lang="en-US" altLang="en-US" smtClean="0"/>
              <a:pPr>
                <a:defRPr/>
              </a:pPr>
              <a:t>7/17/2021</a:t>
            </a:fld>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CSCI 3907-80/CSCI6444-10 Big Data and Analytics</a:t>
            </a:r>
            <a:endParaRPr lang="en-US" altLang="en-US" dirty="0"/>
          </a:p>
        </p:txBody>
      </p:sp>
      <p:sp>
        <p:nvSpPr>
          <p:cNvPr id="6" name="Slide Number Placeholder 5"/>
          <p:cNvSpPr>
            <a:spLocks noGrp="1"/>
          </p:cNvSpPr>
          <p:nvPr>
            <p:ph type="sldNum" sz="quarter" idx="12"/>
          </p:nvPr>
        </p:nvSpPr>
        <p:spPr/>
        <p:txBody>
          <a:bodyPr/>
          <a:lstStyle/>
          <a:p>
            <a:pPr>
              <a:defRPr/>
            </a:pPr>
            <a:r>
              <a:rPr lang="en-US" altLang="en-US" dirty="0" smtClean="0"/>
              <a:t>11-</a:t>
            </a:r>
            <a:fld id="{92BF0AAE-473B-46A7-AE6A-5F27E857D8AF}" type="slidenum">
              <a:rPr lang="en-US" altLang="en-US" smtClean="0"/>
              <a:pPr>
                <a:defRPr/>
              </a:pPr>
              <a:t>78</a:t>
            </a:fld>
            <a:endParaRPr lang="en-US" altLang="en-US" dirty="0"/>
          </a:p>
        </p:txBody>
      </p:sp>
      <p:pic>
        <p:nvPicPr>
          <p:cNvPr id="7" name="table"/>
          <p:cNvPicPr>
            <a:picLocks noChangeAspect="1"/>
          </p:cNvPicPr>
          <p:nvPr/>
        </p:nvPicPr>
        <p:blipFill>
          <a:blip r:embed="rId2"/>
          <a:stretch>
            <a:fillRect/>
          </a:stretch>
        </p:blipFill>
        <p:spPr>
          <a:xfrm>
            <a:off x="457200" y="2232660"/>
            <a:ext cx="8229600" cy="2392680"/>
          </a:xfrm>
          <a:prstGeom prst="rect">
            <a:avLst/>
          </a:prstGeom>
        </p:spPr>
      </p:pic>
      <p:sp>
        <p:nvSpPr>
          <p:cNvPr id="10" name="TextBox 9"/>
          <p:cNvSpPr txBox="1"/>
          <p:nvPr/>
        </p:nvSpPr>
        <p:spPr>
          <a:xfrm>
            <a:off x="457200" y="4768809"/>
            <a:ext cx="729332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This is not a Nash equilibrium because, although Left is indeed Betty’s best move when Al plays High, Al’s best move when Betty plays Left is Bottom, not High.</a:t>
            </a:r>
          </a:p>
          <a:p>
            <a:endParaRPr lang="en-US" dirty="0"/>
          </a:p>
        </p:txBody>
      </p:sp>
    </p:spTree>
    <p:extLst>
      <p:ext uri="{BB962C8B-B14F-4D97-AF65-F5344CB8AC3E}">
        <p14:creationId xmlns:p14="http://schemas.microsoft.com/office/powerpoint/2010/main" val="130554213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Nash Equilibrium - </a:t>
            </a:r>
            <a:r>
              <a:rPr lang="en-US" altLang="en-US" dirty="0" smtClean="0"/>
              <a:t>VI</a:t>
            </a:r>
            <a:endParaRPr lang="en-US" dirty="0"/>
          </a:p>
        </p:txBody>
      </p:sp>
      <p:sp>
        <p:nvSpPr>
          <p:cNvPr id="3" name="Content Placeholder 2"/>
          <p:cNvSpPr>
            <a:spLocks noGrp="1"/>
          </p:cNvSpPr>
          <p:nvPr>
            <p:ph idx="1"/>
          </p:nvPr>
        </p:nvSpPr>
        <p:spPr/>
        <p:txBody>
          <a:bodyPr/>
          <a:lstStyle/>
          <a:p>
            <a:r>
              <a:rPr lang="en-US" dirty="0"/>
              <a:t>Nash was able to show that virtually any game-like situation that one could think of is guaranteed to have at least one Nash equilibrium. </a:t>
            </a:r>
          </a:p>
          <a:p>
            <a:r>
              <a:rPr lang="en-US" dirty="0"/>
              <a:t>In other words, for virtually any problem in the social sciences, the Nash equilibrium concept makes it possible to say something definite about the likely outcome; one does not have to throw up one’s hands in despair. </a:t>
            </a:r>
          </a:p>
          <a:p>
            <a:endParaRPr lang="en-US" dirty="0"/>
          </a:p>
        </p:txBody>
      </p:sp>
      <p:sp>
        <p:nvSpPr>
          <p:cNvPr id="4" name="Date Placeholder 3"/>
          <p:cNvSpPr>
            <a:spLocks noGrp="1"/>
          </p:cNvSpPr>
          <p:nvPr>
            <p:ph type="dt" sz="half" idx="10"/>
          </p:nvPr>
        </p:nvSpPr>
        <p:spPr/>
        <p:txBody>
          <a:bodyPr/>
          <a:lstStyle/>
          <a:p>
            <a:pPr>
              <a:defRPr/>
            </a:pPr>
            <a:fld id="{0B04DC59-14DD-4020-85E1-C3E118F0FAF9}" type="datetime1">
              <a:rPr lang="en-US" altLang="en-US" smtClean="0"/>
              <a:pPr>
                <a:defRPr/>
              </a:pPr>
              <a:t>7/17/2021</a:t>
            </a:fld>
            <a:endParaRPr lang="en-US" altLang="en-US" dirty="0"/>
          </a:p>
        </p:txBody>
      </p:sp>
      <p:sp>
        <p:nvSpPr>
          <p:cNvPr id="5" name="Footer Placeholder 4"/>
          <p:cNvSpPr>
            <a:spLocks noGrp="1"/>
          </p:cNvSpPr>
          <p:nvPr>
            <p:ph type="ftr" sz="quarter" idx="11"/>
          </p:nvPr>
        </p:nvSpPr>
        <p:spPr/>
        <p:txBody>
          <a:bodyPr/>
          <a:lstStyle/>
          <a:p>
            <a:pPr>
              <a:defRPr/>
            </a:pPr>
            <a:r>
              <a:rPr lang="en-US" altLang="en-US" dirty="0" smtClean="0"/>
              <a:t>CSCI 3907-80/CSCI6444-10 Big Data and Analytics</a:t>
            </a:r>
            <a:endParaRPr lang="en-US" altLang="en-US" dirty="0"/>
          </a:p>
        </p:txBody>
      </p:sp>
      <p:sp>
        <p:nvSpPr>
          <p:cNvPr id="6" name="Slide Number Placeholder 5"/>
          <p:cNvSpPr>
            <a:spLocks noGrp="1"/>
          </p:cNvSpPr>
          <p:nvPr>
            <p:ph type="sldNum" sz="quarter" idx="12"/>
          </p:nvPr>
        </p:nvSpPr>
        <p:spPr/>
        <p:txBody>
          <a:bodyPr/>
          <a:lstStyle/>
          <a:p>
            <a:pPr>
              <a:defRPr/>
            </a:pPr>
            <a:r>
              <a:rPr lang="en-US" altLang="en-US" dirty="0" smtClean="0"/>
              <a:t>11-</a:t>
            </a:r>
            <a:fld id="{92BF0AAE-473B-46A7-AE6A-5F27E857D8AF}" type="slidenum">
              <a:rPr lang="en-US" altLang="en-US" smtClean="0"/>
              <a:pPr>
                <a:defRPr/>
              </a:pPr>
              <a:t>79</a:t>
            </a:fld>
            <a:endParaRPr lang="en-US" altLang="en-US" dirty="0"/>
          </a:p>
        </p:txBody>
      </p:sp>
    </p:spTree>
    <p:extLst>
      <p:ext uri="{BB962C8B-B14F-4D97-AF65-F5344CB8AC3E}">
        <p14:creationId xmlns:p14="http://schemas.microsoft.com/office/powerpoint/2010/main" val="2449621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dirty="0" smtClean="0"/>
              <a:t>What’s The Problem?</a:t>
            </a:r>
          </a:p>
        </p:txBody>
      </p:sp>
      <p:sp>
        <p:nvSpPr>
          <p:cNvPr id="17411" name="Rectangle 3"/>
          <p:cNvSpPr>
            <a:spLocks noGrp="1" noChangeArrowheads="1"/>
          </p:cNvSpPr>
          <p:nvPr>
            <p:ph type="body" idx="1"/>
          </p:nvPr>
        </p:nvSpPr>
        <p:spPr/>
        <p:txBody>
          <a:bodyPr/>
          <a:lstStyle/>
          <a:p>
            <a:r>
              <a:rPr lang="en-US" altLang="en-US" sz="1800" dirty="0" smtClean="0"/>
              <a:t>Most pre-computational social science models are linear:</a:t>
            </a:r>
          </a:p>
          <a:p>
            <a:pPr lvl="1"/>
            <a:r>
              <a:rPr lang="en-US" altLang="en-US" sz="1400" dirty="0" smtClean="0"/>
              <a:t>Linearity is based on independence of elements</a:t>
            </a:r>
          </a:p>
          <a:p>
            <a:pPr lvl="1"/>
            <a:r>
              <a:rPr lang="en-US" altLang="en-US" sz="1400" dirty="0" smtClean="0"/>
              <a:t>Is a good modeling technique for simple systems</a:t>
            </a:r>
          </a:p>
          <a:p>
            <a:pPr lvl="1"/>
            <a:r>
              <a:rPr lang="en-US" altLang="en-US" sz="1400" dirty="0" smtClean="0"/>
              <a:t>The linearity assumption implies that the whole is </a:t>
            </a:r>
            <a:r>
              <a:rPr lang="en-US" altLang="en-US" sz="1400" u="sng" dirty="0" smtClean="0"/>
              <a:t>equal</a:t>
            </a:r>
            <a:r>
              <a:rPr lang="en-US" altLang="en-US" sz="1400" dirty="0" smtClean="0"/>
              <a:t> to the sum of its parts!</a:t>
            </a:r>
          </a:p>
          <a:p>
            <a:r>
              <a:rPr lang="en-US" altLang="en-US" sz="1800" dirty="0" smtClean="0"/>
              <a:t>We know a lot about:</a:t>
            </a:r>
          </a:p>
          <a:p>
            <a:pPr lvl="1"/>
            <a:r>
              <a:rPr lang="en-US" altLang="en-US" sz="1400" dirty="0" smtClean="0"/>
              <a:t>Individuals (through surveys)</a:t>
            </a:r>
          </a:p>
          <a:p>
            <a:pPr lvl="1"/>
            <a:r>
              <a:rPr lang="en-US" altLang="en-US" sz="1400" dirty="0" smtClean="0"/>
              <a:t>Aggregated as groups and populations</a:t>
            </a:r>
          </a:p>
          <a:p>
            <a:pPr lvl="1"/>
            <a:r>
              <a:rPr lang="en-US" altLang="en-US" sz="1400" dirty="0" smtClean="0"/>
              <a:t>On a domain-specific basis</a:t>
            </a:r>
          </a:p>
          <a:p>
            <a:r>
              <a:rPr lang="en-US" altLang="en-US" sz="1800" dirty="0" smtClean="0"/>
              <a:t>We know a lot less about interactions among individuals and groups:</a:t>
            </a:r>
          </a:p>
          <a:p>
            <a:pPr lvl="1"/>
            <a:r>
              <a:rPr lang="en-US" altLang="en-US" sz="1400" dirty="0" smtClean="0"/>
              <a:t>How social structures form; how protocols emerge, and the interactions in large groups and among subgroups</a:t>
            </a:r>
          </a:p>
          <a:p>
            <a:pPr lvl="1"/>
            <a:r>
              <a:rPr lang="en-US" altLang="en-US" sz="1400" dirty="0" smtClean="0"/>
              <a:t>How and why do group structures (and their protocols) change</a:t>
            </a:r>
          </a:p>
          <a:p>
            <a:pPr lvl="1"/>
            <a:r>
              <a:rPr lang="en-US" altLang="en-US" sz="1400" dirty="0" smtClean="0"/>
              <a:t>What the content of interaction is: influence, power, imitation, exchange, association</a:t>
            </a:r>
          </a:p>
          <a:p>
            <a:pPr>
              <a:buFontTx/>
              <a:buNone/>
            </a:pPr>
            <a:r>
              <a:rPr lang="en-US" altLang="en-US" sz="1800" dirty="0" smtClean="0"/>
              <a:t>BUT:</a:t>
            </a:r>
          </a:p>
          <a:p>
            <a:r>
              <a:rPr lang="en-US" altLang="en-US" sz="1600" b="1" dirty="0" smtClean="0"/>
              <a:t>Social science systems are not simple,….</a:t>
            </a:r>
          </a:p>
          <a:p>
            <a:r>
              <a:rPr lang="en-US" altLang="en-US" sz="1600" b="1" dirty="0" smtClean="0"/>
              <a:t>The whole may be greater (or lesser) than the sum of its parts!!</a:t>
            </a:r>
          </a:p>
          <a:p>
            <a:r>
              <a:rPr lang="en-US" altLang="en-US" sz="1600" b="1" dirty="0" smtClean="0"/>
              <a:t>Modeling the dynamics is (very) hard …</a:t>
            </a:r>
          </a:p>
        </p:txBody>
      </p:sp>
      <p:sp>
        <p:nvSpPr>
          <p:cNvPr id="17412" name="Date Placeholder 1"/>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892BDE1C-F136-4010-B831-CD2F79CF1726}" type="datetime1">
              <a:rPr lang="en-US" altLang="en-US" sz="1400" smtClean="0"/>
              <a:pPr>
                <a:spcBef>
                  <a:spcPct val="0"/>
                </a:spcBef>
                <a:buFontTx/>
                <a:buNone/>
              </a:pPr>
              <a:t>7/17/2021</a:t>
            </a:fld>
            <a:endParaRPr lang="en-US" altLang="en-US" sz="1400" dirty="0" smtClean="0"/>
          </a:p>
        </p:txBody>
      </p:sp>
      <p:sp>
        <p:nvSpPr>
          <p:cNvPr id="17413" name="Footer Placeholder 2"/>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CSCI 3907-80/CSCI6444-10 Big Data and Analytics</a:t>
            </a:r>
          </a:p>
        </p:txBody>
      </p:sp>
      <p:sp>
        <p:nvSpPr>
          <p:cNvPr id="17414" name="Slide Number Placeholder 3"/>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11-</a:t>
            </a:r>
            <a:fld id="{276AF941-093B-4CC8-B540-9702FC514EAF}" type="slidenum">
              <a:rPr lang="en-US" altLang="en-US" sz="1400" smtClean="0"/>
              <a:pPr>
                <a:spcBef>
                  <a:spcPct val="0"/>
                </a:spcBef>
                <a:buFontTx/>
                <a:buNone/>
              </a:pPr>
              <a:t>8</a:t>
            </a:fld>
            <a:endParaRPr lang="en-US" altLang="en-US" sz="1400" dirty="0" smtClean="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lang="en-US" altLang="en-US" smtClean="0"/>
              <a:t>Finally, An Application of Game Theory!</a:t>
            </a:r>
          </a:p>
        </p:txBody>
      </p:sp>
      <p:sp>
        <p:nvSpPr>
          <p:cNvPr id="90115" name="Date Placeholder 3"/>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6C8A67D3-4B51-46C8-992D-B5627DC74FF0}" type="datetime1">
              <a:rPr lang="en-US" altLang="en-US" sz="1400" smtClean="0"/>
              <a:pPr>
                <a:spcBef>
                  <a:spcPct val="0"/>
                </a:spcBef>
                <a:buFontTx/>
                <a:buNone/>
              </a:pPr>
              <a:t>7/17/2021</a:t>
            </a:fld>
            <a:endParaRPr lang="en-US" altLang="en-US" sz="1400" smtClean="0"/>
          </a:p>
        </p:txBody>
      </p:sp>
      <p:sp>
        <p:nvSpPr>
          <p:cNvPr id="90116" name="Footer Placeholder 4"/>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smtClean="0"/>
              <a:t>CSCI 3907/CSCI6444: Big Data and Analytics</a:t>
            </a:r>
          </a:p>
        </p:txBody>
      </p:sp>
      <p:sp>
        <p:nvSpPr>
          <p:cNvPr id="90117" name="Slide Number Placeholder 5"/>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smtClean="0"/>
              <a:t>11-</a:t>
            </a:r>
            <a:fld id="{3958BF66-3CF9-45DC-B871-AC36A7436673}" type="slidenum">
              <a:rPr lang="en-US" altLang="en-US" sz="1400" smtClean="0"/>
              <a:pPr>
                <a:spcBef>
                  <a:spcPct val="0"/>
                </a:spcBef>
                <a:buFontTx/>
                <a:buNone/>
              </a:pPr>
              <a:t>80</a:t>
            </a:fld>
            <a:endParaRPr lang="en-US" altLang="en-US" sz="1400" smtClean="0"/>
          </a:p>
        </p:txBody>
      </p:sp>
      <p:pic>
        <p:nvPicPr>
          <p:cNvPr id="90118"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8163" y="1828800"/>
            <a:ext cx="8153400" cy="267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171463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Date Placeholder 3"/>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6DDEA7D2-05AA-448C-BF99-23CF1B7D7EC2}" type="datetime1">
              <a:rPr lang="en-US" altLang="en-US" sz="1400" smtClean="0"/>
              <a:pPr>
                <a:spcBef>
                  <a:spcPct val="0"/>
                </a:spcBef>
                <a:buFontTx/>
                <a:buNone/>
              </a:pPr>
              <a:t>7/17/2021</a:t>
            </a:fld>
            <a:endParaRPr lang="en-US" altLang="en-US" sz="1400" dirty="0" smtClean="0"/>
          </a:p>
        </p:txBody>
      </p:sp>
      <p:sp>
        <p:nvSpPr>
          <p:cNvPr id="100355" name="Footer Placeholder 4"/>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CSCI 3907-80/CSCI6444-10 Big Data and Analytics</a:t>
            </a:r>
          </a:p>
        </p:txBody>
      </p:sp>
      <p:sp>
        <p:nvSpPr>
          <p:cNvPr id="100356" name="Slide Number Placeholder 5"/>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11-</a:t>
            </a:r>
            <a:fld id="{E8655974-D877-4E96-8A8F-534C401BC464}" type="slidenum">
              <a:rPr lang="en-US" altLang="en-US" sz="1400" smtClean="0"/>
              <a:pPr>
                <a:spcBef>
                  <a:spcPct val="0"/>
                </a:spcBef>
                <a:buFontTx/>
                <a:buNone/>
              </a:pPr>
              <a:t>81</a:t>
            </a:fld>
            <a:endParaRPr lang="en-US" altLang="en-US" sz="1400" dirty="0" smtClean="0"/>
          </a:p>
        </p:txBody>
      </p:sp>
      <p:sp>
        <p:nvSpPr>
          <p:cNvPr id="100357" name="Rectangle 2"/>
          <p:cNvSpPr>
            <a:spLocks noGrp="1" noChangeArrowheads="1"/>
          </p:cNvSpPr>
          <p:nvPr>
            <p:ph type="title"/>
          </p:nvPr>
        </p:nvSpPr>
        <p:spPr/>
        <p:txBody>
          <a:bodyPr/>
          <a:lstStyle/>
          <a:p>
            <a:pPr eaLnBrk="1" hangingPunct="1"/>
            <a:r>
              <a:rPr lang="en-US" altLang="en-US" b="0" dirty="0" smtClean="0"/>
              <a:t>Recommended Readings</a:t>
            </a:r>
          </a:p>
        </p:txBody>
      </p:sp>
      <p:sp>
        <p:nvSpPr>
          <p:cNvPr id="100358" name="Rectangle 3"/>
          <p:cNvSpPr>
            <a:spLocks noGrp="1" noChangeArrowheads="1"/>
          </p:cNvSpPr>
          <p:nvPr>
            <p:ph type="body" idx="1"/>
          </p:nvPr>
        </p:nvSpPr>
        <p:spPr/>
        <p:txBody>
          <a:bodyPr/>
          <a:lstStyle/>
          <a:p>
            <a:pPr marL="381000" indent="-381000" eaLnBrk="1" hangingPunct="1">
              <a:lnSpc>
                <a:spcPct val="90000"/>
              </a:lnSpc>
            </a:pPr>
            <a:r>
              <a:rPr lang="en-US" altLang="en-US" sz="1800" dirty="0" smtClean="0">
                <a:latin typeface="Geneva" pitchFamily="16" charset="0"/>
              </a:rPr>
              <a:t>Poundstone, William. 1992. </a:t>
            </a:r>
            <a:r>
              <a:rPr lang="en-US" altLang="en-US" sz="1800" i="1" dirty="0" smtClean="0">
                <a:latin typeface="Geneva" pitchFamily="16" charset="0"/>
              </a:rPr>
              <a:t>Prisoner's Dilemma: John von Neumann, Game Theory, and the Puzzle of the Bomb</a:t>
            </a:r>
            <a:r>
              <a:rPr lang="en-US" altLang="en-US" sz="1800" dirty="0" smtClean="0">
                <a:latin typeface="Geneva" pitchFamily="16" charset="0"/>
              </a:rPr>
              <a:t>. New York: Random House.</a:t>
            </a:r>
          </a:p>
          <a:p>
            <a:pPr marL="381000" indent="-381000" eaLnBrk="1" hangingPunct="1">
              <a:lnSpc>
                <a:spcPct val="90000"/>
              </a:lnSpc>
            </a:pPr>
            <a:r>
              <a:rPr lang="en-US" altLang="en-US" sz="1800" dirty="0" smtClean="0">
                <a:latin typeface="Geneva" pitchFamily="16" charset="0"/>
              </a:rPr>
              <a:t>Rapoport, Anatol. 1970. </a:t>
            </a:r>
            <a:r>
              <a:rPr lang="en-US" altLang="en-US" sz="1800" i="1" dirty="0" smtClean="0">
                <a:latin typeface="Geneva" pitchFamily="16" charset="0"/>
              </a:rPr>
              <a:t>N-Person Game Theory:  Concepts and Applications</a:t>
            </a:r>
            <a:r>
              <a:rPr lang="en-US" altLang="en-US" sz="1800" dirty="0" smtClean="0">
                <a:latin typeface="Geneva" pitchFamily="16" charset="0"/>
              </a:rPr>
              <a:t>, </a:t>
            </a:r>
            <a:r>
              <a:rPr lang="en-US" altLang="en-US" sz="1800" i="1" dirty="0" smtClean="0">
                <a:latin typeface="Geneva" pitchFamily="16" charset="0"/>
              </a:rPr>
              <a:t>Ann Arbor Science Library</a:t>
            </a:r>
            <a:r>
              <a:rPr lang="en-US" altLang="en-US" sz="1800" dirty="0" smtClean="0">
                <a:latin typeface="Geneva" pitchFamily="16" charset="0"/>
              </a:rPr>
              <a:t>. Ann Arbor, Michigan: Ann Arbor-The University of Michigan Press.</a:t>
            </a:r>
          </a:p>
          <a:p>
            <a:pPr marL="381000" indent="-381000" eaLnBrk="1" hangingPunct="1">
              <a:lnSpc>
                <a:spcPct val="90000"/>
              </a:lnSpc>
            </a:pPr>
            <a:r>
              <a:rPr lang="en-US" altLang="en-US" sz="1800" dirty="0" smtClean="0">
                <a:latin typeface="Geneva" pitchFamily="16" charset="0"/>
              </a:rPr>
              <a:t>Rapoport, Anatol. 1973. </a:t>
            </a:r>
            <a:r>
              <a:rPr lang="en-US" altLang="en-US" sz="1800" i="1" dirty="0" smtClean="0">
                <a:latin typeface="Geneva" pitchFamily="16" charset="0"/>
              </a:rPr>
              <a:t>Two-Person Game Theory:  The Essential Ideas</a:t>
            </a:r>
            <a:r>
              <a:rPr lang="en-US" altLang="en-US" sz="1800" dirty="0" smtClean="0">
                <a:latin typeface="Geneva" pitchFamily="16" charset="0"/>
              </a:rPr>
              <a:t>, </a:t>
            </a:r>
            <a:r>
              <a:rPr lang="en-US" altLang="en-US" sz="1800" i="1" dirty="0" smtClean="0">
                <a:latin typeface="Geneva" pitchFamily="16" charset="0"/>
              </a:rPr>
              <a:t>Ann Arbor Science Paperbacks</a:t>
            </a:r>
            <a:r>
              <a:rPr lang="en-US" altLang="en-US" sz="1800" dirty="0" smtClean="0">
                <a:latin typeface="Geneva" pitchFamily="16" charset="0"/>
              </a:rPr>
              <a:t>. Ann Arbor, Michigan: Ann Arbor-The University of Michigan Press.</a:t>
            </a:r>
          </a:p>
          <a:p>
            <a:pPr marL="381000" indent="-381000" eaLnBrk="1" hangingPunct="1">
              <a:lnSpc>
                <a:spcPct val="90000"/>
              </a:lnSpc>
            </a:pPr>
            <a:r>
              <a:rPr lang="en-US" altLang="en-US" sz="1800" dirty="0" smtClean="0">
                <a:latin typeface="Geneva" pitchFamily="16" charset="0"/>
              </a:rPr>
              <a:t>Lichbach, Mark I. 1996. </a:t>
            </a:r>
            <a:r>
              <a:rPr lang="en-US" altLang="en-US" sz="1800" i="1" dirty="0" smtClean="0">
                <a:latin typeface="Geneva" pitchFamily="16" charset="0"/>
              </a:rPr>
              <a:t>The Cooperator's Dilemma</a:t>
            </a:r>
            <a:r>
              <a:rPr lang="en-US" altLang="en-US" sz="1800" dirty="0" smtClean="0">
                <a:latin typeface="Geneva" pitchFamily="16" charset="0"/>
              </a:rPr>
              <a:t>. Ann Arbor, MI: University of Michigan Press.</a:t>
            </a:r>
          </a:p>
          <a:p>
            <a:pPr marL="381000" indent="-381000" eaLnBrk="1" hangingPunct="1">
              <a:lnSpc>
                <a:spcPct val="90000"/>
              </a:lnSpc>
            </a:pPr>
            <a:r>
              <a:rPr lang="en-US" altLang="en-US" sz="1800" dirty="0" smtClean="0">
                <a:latin typeface="Geneva" pitchFamily="16" charset="0"/>
              </a:rPr>
              <a:t>Ordeshook, Peter C. 1986. </a:t>
            </a:r>
            <a:r>
              <a:rPr lang="en-US" altLang="en-US" sz="1800" i="1" dirty="0" smtClean="0">
                <a:latin typeface="Geneva" pitchFamily="16" charset="0"/>
              </a:rPr>
              <a:t>Game Theory and Political Theory</a:t>
            </a:r>
            <a:r>
              <a:rPr lang="en-US" altLang="en-US" sz="1800" dirty="0" smtClean="0">
                <a:latin typeface="Geneva" pitchFamily="16" charset="0"/>
              </a:rPr>
              <a:t>. Cambridge, Mass.: Cambridge University Press.</a:t>
            </a:r>
          </a:p>
          <a:p>
            <a:r>
              <a:rPr lang="en-US" sz="1800" u="sng" dirty="0">
                <a:hlinkClick r:id="rId2"/>
              </a:rPr>
              <a:t>Prisoner's Dilemma</a:t>
            </a:r>
            <a:r>
              <a:rPr lang="en-US" sz="1800" dirty="0"/>
              <a:t> by </a:t>
            </a:r>
            <a:r>
              <a:rPr lang="en-US" sz="1800" u="sng" dirty="0">
                <a:hlinkClick r:id="rId3"/>
              </a:rPr>
              <a:t>Steven Kuhn</a:t>
            </a:r>
            <a:r>
              <a:rPr lang="en-US" sz="1800" dirty="0"/>
              <a:t>, Stanford Encyclopedia of Philosophy</a:t>
            </a:r>
          </a:p>
          <a:p>
            <a:r>
              <a:rPr lang="en-US" sz="1800" u="sng" dirty="0">
                <a:hlinkClick r:id="rId4"/>
              </a:rPr>
              <a:t>Evolutionary Game Theory</a:t>
            </a:r>
            <a:r>
              <a:rPr lang="en-US" sz="1800" dirty="0"/>
              <a:t> by </a:t>
            </a:r>
            <a:r>
              <a:rPr lang="en-US" sz="1800" u="sng" dirty="0">
                <a:hlinkClick r:id="rId5"/>
              </a:rPr>
              <a:t>J. McKenzie Alexander</a:t>
            </a:r>
            <a:r>
              <a:rPr lang="en-US" sz="1800" dirty="0"/>
              <a:t>, Stanford Encyclopedia of Philosophy</a:t>
            </a:r>
          </a:p>
          <a:p>
            <a:pPr marL="381000" indent="-381000" eaLnBrk="1" hangingPunct="1">
              <a:lnSpc>
                <a:spcPct val="90000"/>
              </a:lnSpc>
            </a:pPr>
            <a:r>
              <a:rPr lang="en-US" sz="1800" u="sng" dirty="0">
                <a:hlinkClick r:id="rId6"/>
              </a:rPr>
              <a:t>Game Theory</a:t>
            </a:r>
            <a:r>
              <a:rPr lang="en-US" sz="1800" dirty="0"/>
              <a:t> by Don Ross, Stanford Encyclopedia of Philosophy</a:t>
            </a:r>
          </a:p>
          <a:p>
            <a:pPr marL="381000" indent="-381000" eaLnBrk="1" hangingPunct="1">
              <a:lnSpc>
                <a:spcPct val="90000"/>
              </a:lnSpc>
            </a:pPr>
            <a:endParaRPr lang="en-US" altLang="en-US" sz="1800" dirty="0" smtClean="0">
              <a:latin typeface="Geneva" pitchFamily="16"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p:txBody>
          <a:bodyPr/>
          <a:lstStyle/>
          <a:p>
            <a:r>
              <a:rPr lang="en-US" altLang="en-US" dirty="0" smtClean="0"/>
              <a:t>References</a:t>
            </a:r>
          </a:p>
        </p:txBody>
      </p:sp>
      <p:sp>
        <p:nvSpPr>
          <p:cNvPr id="101379" name="Content Placeholder 2"/>
          <p:cNvSpPr>
            <a:spLocks noGrp="1"/>
          </p:cNvSpPr>
          <p:nvPr>
            <p:ph idx="1"/>
          </p:nvPr>
        </p:nvSpPr>
        <p:spPr/>
        <p:txBody>
          <a:bodyPr/>
          <a:lstStyle/>
          <a:p>
            <a:r>
              <a:rPr lang="en-US" altLang="en-US" sz="1800" dirty="0" smtClean="0"/>
              <a:t>Kaisler, S. and C. Cioffi-Revilla. 2007. </a:t>
            </a:r>
            <a:r>
              <a:rPr lang="en-US" altLang="en-US" sz="1800" i="1" dirty="0" smtClean="0"/>
              <a:t>Quantitative and Computational Social Sciences Tutorial</a:t>
            </a:r>
            <a:r>
              <a:rPr lang="en-US" altLang="en-US" sz="1800" dirty="0" smtClean="0"/>
              <a:t>, </a:t>
            </a:r>
            <a:r>
              <a:rPr lang="en-US" altLang="en-US" sz="1800" i="1" dirty="0" smtClean="0"/>
              <a:t>40th Hawaii International Conference on System Sciences</a:t>
            </a:r>
            <a:r>
              <a:rPr lang="en-US" altLang="en-US" sz="1800" dirty="0" smtClean="0"/>
              <a:t>, Waikoloa, HI, 2007</a:t>
            </a:r>
          </a:p>
          <a:p>
            <a:r>
              <a:rPr lang="en-US" altLang="en-US" sz="1800" dirty="0" smtClean="0"/>
              <a:t>S. Kaisler, F. Armour, A. Espinosa, and W. Money. 2013. “Big Data: Issues and Challenges Moving Forward”,</a:t>
            </a:r>
            <a:r>
              <a:rPr lang="en-US" altLang="en-US" sz="1800" i="1" dirty="0" smtClean="0"/>
              <a:t> 46th Hawaii International Conference on System Sciences</a:t>
            </a:r>
            <a:r>
              <a:rPr lang="en-US" altLang="en-US" sz="1800" dirty="0" smtClean="0"/>
              <a:t>, Grand Wailea, Maui, HI</a:t>
            </a:r>
          </a:p>
          <a:p>
            <a:r>
              <a:rPr lang="en-US" altLang="en-US" sz="1800" dirty="0" smtClean="0"/>
              <a:t>S. Kaisler, F. Armour, A. Espinosa, and W. Money. 2014. “Advanced Analytics: Issues and Challenges”, </a:t>
            </a:r>
            <a:r>
              <a:rPr lang="en-US" altLang="en-US" sz="1800" i="1" dirty="0" smtClean="0"/>
              <a:t>47th Hawaii International Conference on System Sciences</a:t>
            </a:r>
            <a:r>
              <a:rPr lang="en-US" altLang="en-US" sz="1800" dirty="0" smtClean="0"/>
              <a:t>, Hilton Waikoloa, Big Island, HI</a:t>
            </a:r>
          </a:p>
          <a:p>
            <a:r>
              <a:rPr lang="en-US" altLang="en-US" sz="1800" dirty="0" smtClean="0"/>
              <a:t>S. Kaisler, F. Armour, W. Money, and A. Espinosa. 2014. “Big Data: Issues and Challenges”, </a:t>
            </a:r>
            <a:r>
              <a:rPr lang="en-US" altLang="en-US" sz="1800" i="1" dirty="0" smtClean="0"/>
              <a:t>Encyclopedia of Science and Technology, 3rd Edition</a:t>
            </a:r>
            <a:r>
              <a:rPr lang="en-US" altLang="en-US" sz="1800" dirty="0" smtClean="0"/>
              <a:t>, IGI Global</a:t>
            </a:r>
          </a:p>
          <a:p>
            <a:r>
              <a:rPr lang="en-US" altLang="en-US" sz="1800" dirty="0" smtClean="0"/>
              <a:t>S. Kaisler, F. Armour, A. Espinosa, and W. Money. 2014. “Advanced Analytics: Issues and Challenges”, </a:t>
            </a:r>
            <a:r>
              <a:rPr lang="en-US" altLang="en-US" sz="1800" i="1" dirty="0" smtClean="0"/>
              <a:t>Encyclopedia of Science and Technology, 3rd Edition</a:t>
            </a:r>
            <a:r>
              <a:rPr lang="en-US" altLang="en-US" sz="1800" dirty="0" smtClean="0"/>
              <a:t>, IGI Global</a:t>
            </a:r>
          </a:p>
          <a:p>
            <a:endParaRPr lang="en-US" altLang="en-US" dirty="0" smtClean="0"/>
          </a:p>
        </p:txBody>
      </p:sp>
      <p:sp>
        <p:nvSpPr>
          <p:cNvPr id="101380" name="Date Placeholder 3"/>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8635CAE6-DD4E-4294-BE07-4F5C2AAA5182}" type="datetime1">
              <a:rPr lang="en-US" altLang="en-US" sz="1400" smtClean="0"/>
              <a:pPr>
                <a:spcBef>
                  <a:spcPct val="0"/>
                </a:spcBef>
                <a:buFontTx/>
                <a:buNone/>
              </a:pPr>
              <a:t>7/17/2021</a:t>
            </a:fld>
            <a:endParaRPr lang="en-US" altLang="en-US" sz="1400" dirty="0" smtClean="0"/>
          </a:p>
        </p:txBody>
      </p:sp>
      <p:sp>
        <p:nvSpPr>
          <p:cNvPr id="101381" name="Footer Placeholder 4"/>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CSCI 3907-80/CSCI6444-10 Big Data and Analytics</a:t>
            </a:r>
          </a:p>
        </p:txBody>
      </p:sp>
      <p:sp>
        <p:nvSpPr>
          <p:cNvPr id="101382" name="Slide Number Placeholder 5"/>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11-</a:t>
            </a:r>
            <a:fld id="{83A93FD2-81C7-4853-A457-27A0BDE936BA}" type="slidenum">
              <a:rPr lang="en-US" altLang="en-US" sz="1400" smtClean="0"/>
              <a:pPr>
                <a:spcBef>
                  <a:spcPct val="0"/>
                </a:spcBef>
                <a:buFontTx/>
                <a:buNone/>
              </a:pPr>
              <a:t>82</a:t>
            </a:fld>
            <a:endParaRPr lang="en-US" altLang="en-US" sz="14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dirty="0" smtClean="0"/>
              <a:t>Q/CSS Challenges</a:t>
            </a:r>
          </a:p>
        </p:txBody>
      </p:sp>
      <p:sp>
        <p:nvSpPr>
          <p:cNvPr id="26628" name="Rectangle 3"/>
          <p:cNvSpPr>
            <a:spLocks noGrp="1" noChangeArrowheads="1"/>
          </p:cNvSpPr>
          <p:nvPr>
            <p:ph type="body" idx="1"/>
          </p:nvPr>
        </p:nvSpPr>
        <p:spPr>
          <a:xfrm>
            <a:off x="457200" y="990600"/>
            <a:ext cx="8229600" cy="5257800"/>
          </a:xfrm>
        </p:spPr>
        <p:txBody>
          <a:bodyPr/>
          <a:lstStyle/>
          <a:p>
            <a:pPr>
              <a:defRPr/>
            </a:pPr>
            <a:r>
              <a:rPr lang="en-US" altLang="en-US" sz="2000" b="1" i="1" dirty="0" smtClean="0">
                <a:solidFill>
                  <a:srgbClr val="FF0000"/>
                </a:solidFill>
              </a:rPr>
              <a:t>Are Computational Models Predictive Under Uncertainty?</a:t>
            </a:r>
          </a:p>
          <a:p>
            <a:pPr>
              <a:defRPr/>
            </a:pPr>
            <a:endParaRPr lang="en-US" altLang="en-US" i="1" dirty="0" smtClean="0"/>
          </a:p>
          <a:p>
            <a:pPr>
              <a:defRPr/>
            </a:pPr>
            <a:r>
              <a:rPr lang="en-US" altLang="en-US" dirty="0" smtClean="0"/>
              <a:t>In scientific computing, simulation credibility requires:</a:t>
            </a:r>
          </a:p>
          <a:p>
            <a:pPr lvl="1">
              <a:defRPr/>
            </a:pPr>
            <a:r>
              <a:rPr lang="en-US" altLang="en-US" dirty="0" smtClean="0"/>
              <a:t>The fidelity of a model’s predictions to empirical data (verification)</a:t>
            </a:r>
          </a:p>
          <a:p>
            <a:pPr lvl="1">
              <a:defRPr/>
            </a:pPr>
            <a:r>
              <a:rPr lang="en-US" altLang="en-US" dirty="0" smtClean="0"/>
              <a:t>The degree to which the model is robust under uncertainty</a:t>
            </a:r>
          </a:p>
          <a:p>
            <a:pPr lvl="1">
              <a:defRPr/>
            </a:pPr>
            <a:r>
              <a:rPr lang="en-US" altLang="en-US" dirty="0" smtClean="0"/>
              <a:t>The accuracy of the model in predicting phenomena in regions where experiments haven’t been conducted</a:t>
            </a:r>
          </a:p>
          <a:p>
            <a:pPr lvl="1">
              <a:defRPr/>
            </a:pPr>
            <a:endParaRPr lang="en-US" altLang="en-US" dirty="0" smtClean="0"/>
          </a:p>
          <a:p>
            <a:pPr>
              <a:defRPr/>
            </a:pPr>
            <a:r>
              <a:rPr lang="en-US" altLang="en-US" u="sng" dirty="0" smtClean="0"/>
              <a:t>Main tradeoffs</a:t>
            </a:r>
            <a:r>
              <a:rPr lang="en-US" altLang="en-US" dirty="0" smtClean="0"/>
              <a:t>:</a:t>
            </a:r>
          </a:p>
          <a:p>
            <a:pPr lvl="1">
              <a:defRPr/>
            </a:pPr>
            <a:r>
              <a:rPr lang="en-US" altLang="en-US" dirty="0" smtClean="0"/>
              <a:t>High fidelity models may be less robust to uncertainty</a:t>
            </a:r>
          </a:p>
          <a:p>
            <a:pPr lvl="1">
              <a:defRPr/>
            </a:pPr>
            <a:r>
              <a:rPr lang="en-US" altLang="en-US" dirty="0" smtClean="0"/>
              <a:t>Models more robust under uncertainty may be less</a:t>
            </a:r>
          </a:p>
          <a:p>
            <a:pPr marL="457200" lvl="1" indent="0">
              <a:buFontTx/>
              <a:buNone/>
              <a:defRPr/>
            </a:pPr>
            <a:r>
              <a:rPr lang="en-US" altLang="en-US" dirty="0"/>
              <a:t>	</a:t>
            </a:r>
            <a:r>
              <a:rPr lang="en-US" altLang="en-US" dirty="0" smtClean="0"/>
              <a:t>consistent in their predictions</a:t>
            </a:r>
          </a:p>
        </p:txBody>
      </p:sp>
      <p:sp>
        <p:nvSpPr>
          <p:cNvPr id="19460" name="Date Placeholder 1"/>
          <p:cNvSpPr>
            <a:spLocks noGrp="1"/>
          </p:cNvSpPr>
          <p:nvPr>
            <p:ph type="dt" sz="quarter" idx="10"/>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1D08F052-20A7-4228-9DDF-8D53138617D4}" type="datetime1">
              <a:rPr lang="en-US" altLang="en-US" sz="1400" smtClean="0"/>
              <a:pPr>
                <a:spcBef>
                  <a:spcPct val="0"/>
                </a:spcBef>
                <a:buFontTx/>
                <a:buNone/>
              </a:pPr>
              <a:t>7/17/2021</a:t>
            </a:fld>
            <a:endParaRPr lang="en-US" altLang="en-US" sz="1400" dirty="0" smtClean="0"/>
          </a:p>
        </p:txBody>
      </p:sp>
      <p:sp>
        <p:nvSpPr>
          <p:cNvPr id="19461" name="Footer Placeholder 2"/>
          <p:cNvSpPr>
            <a:spLocks noGrp="1"/>
          </p:cNvSpPr>
          <p:nvPr>
            <p:ph type="ftr" sz="quarter" idx="11"/>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CSCI 3907-80/CSCI6444-10 Big Data and Analytics</a:t>
            </a:r>
          </a:p>
        </p:txBody>
      </p:sp>
      <p:sp>
        <p:nvSpPr>
          <p:cNvPr id="19462" name="Slide Number Placeholder 3"/>
          <p:cNvSpPr>
            <a:spLocks noGrp="1"/>
          </p:cNvSpPr>
          <p:nvPr>
            <p:ph type="sldNum" sz="quarter" idx="12"/>
          </p:nvPr>
        </p:nvSpPr>
        <p:spPr>
          <a:noFill/>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1400" dirty="0" smtClean="0"/>
              <a:t>11-</a:t>
            </a:r>
            <a:fld id="{5CDE5E9D-0466-46DF-ACFA-C5BC049CA354}" type="slidenum">
              <a:rPr lang="en-US" altLang="en-US" sz="1400" smtClean="0"/>
              <a:pPr>
                <a:spcBef>
                  <a:spcPct val="0"/>
                </a:spcBef>
                <a:buFontTx/>
                <a:buNone/>
              </a:pPr>
              <a:t>9</a:t>
            </a:fld>
            <a:endParaRPr lang="en-US" altLang="en-US" sz="1400" dirty="0" smtClean="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1007</TotalTime>
  <Words>7943</Words>
  <Application>Microsoft Office PowerPoint</Application>
  <PresentationFormat>On-screen Show (4:3)</PresentationFormat>
  <Paragraphs>1075</Paragraphs>
  <Slides>82</Slides>
  <Notes>45</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82</vt:i4>
      </vt:variant>
    </vt:vector>
  </HeadingPairs>
  <TitlesOfParts>
    <vt:vector size="97" baseType="lpstr">
      <vt:lpstr>Arial Unicode MS</vt:lpstr>
      <vt:lpstr>ＭＳ Ｐゴシック</vt:lpstr>
      <vt:lpstr>Arial</vt:lpstr>
      <vt:lpstr>Courier</vt:lpstr>
      <vt:lpstr>Geneva</vt:lpstr>
      <vt:lpstr>Gulim</vt:lpstr>
      <vt:lpstr>Marlett</vt:lpstr>
      <vt:lpstr>Tahoma</vt:lpstr>
      <vt:lpstr>Times</vt:lpstr>
      <vt:lpstr>Times New Roman</vt:lpstr>
      <vt:lpstr>Verdana</vt:lpstr>
      <vt:lpstr>Wingdings</vt:lpstr>
      <vt:lpstr>Default Design</vt:lpstr>
      <vt:lpstr>Equation</vt:lpstr>
      <vt:lpstr>Visio</vt:lpstr>
      <vt:lpstr>CS3907-80/CS6444-10: Big Data and Analytics Summer 2021 Stephen H. Kaisler, D.Sc.</vt:lpstr>
      <vt:lpstr>What is Advanced Analytics?</vt:lpstr>
      <vt:lpstr>Analytics Classes - I</vt:lpstr>
      <vt:lpstr>Analytics Classes - II</vt:lpstr>
      <vt:lpstr>What is Q/CSS?</vt:lpstr>
      <vt:lpstr>Why Is Q/CSS Important Now?</vt:lpstr>
      <vt:lpstr>Thus, we observe …</vt:lpstr>
      <vt:lpstr>What’s The Problem?</vt:lpstr>
      <vt:lpstr>Q/CSS Challenges</vt:lpstr>
      <vt:lpstr>Q/CSS Challenges</vt:lpstr>
      <vt:lpstr>Social Interaction</vt:lpstr>
      <vt:lpstr>Information Availability</vt:lpstr>
      <vt:lpstr>Complex Adaptive Systems</vt:lpstr>
      <vt:lpstr>What is Complexity?</vt:lpstr>
      <vt:lpstr>Why Define Complexity?</vt:lpstr>
      <vt:lpstr>This is not Complexity!</vt:lpstr>
      <vt:lpstr>Complexity vs. Complicated</vt:lpstr>
      <vt:lpstr>Explanation vs Prediction</vt:lpstr>
      <vt:lpstr>Approaches To CAS</vt:lpstr>
      <vt:lpstr>Why is the Study of CAS Important?</vt:lpstr>
      <vt:lpstr>A little reflection …</vt:lpstr>
      <vt:lpstr>Cellular Automata</vt:lpstr>
      <vt:lpstr>Conway’s Game of Life - I</vt:lpstr>
      <vt:lpstr>Conway's Game of Life - II</vt:lpstr>
      <vt:lpstr>Conway's Game of Life - IIa</vt:lpstr>
      <vt:lpstr>Conway's Game of Life - III</vt:lpstr>
      <vt:lpstr>Conway's Game of Life - IV</vt:lpstr>
      <vt:lpstr>Conway’s Observation</vt:lpstr>
      <vt:lpstr>John Conway – In Memoriam</vt:lpstr>
      <vt:lpstr>Why Is Life Interesting?</vt:lpstr>
      <vt:lpstr>PowerPoint Presentation</vt:lpstr>
      <vt:lpstr>Applying CAs to Social Sciences - I</vt:lpstr>
      <vt:lpstr>Applying CAs to Social Sciences - II</vt:lpstr>
      <vt:lpstr>Applying CAs to Social Sciences - III</vt:lpstr>
      <vt:lpstr>Applying CAs to Social Sciences - IV</vt:lpstr>
      <vt:lpstr>Applying CAs to Social Sciences - V</vt:lpstr>
      <vt:lpstr>Recommended Readings</vt:lpstr>
      <vt:lpstr>System Dynamics</vt:lpstr>
      <vt:lpstr>System Dynamics - II</vt:lpstr>
      <vt:lpstr>System Dynamics - III</vt:lpstr>
      <vt:lpstr>System Dynamics Modeling</vt:lpstr>
      <vt:lpstr>Causal Loops - I</vt:lpstr>
      <vt:lpstr>Causal Loops - II</vt:lpstr>
      <vt:lpstr>Loop Dominance</vt:lpstr>
      <vt:lpstr>Exogenous Variables</vt:lpstr>
      <vt:lpstr>System Dynamics</vt:lpstr>
      <vt:lpstr>State Stability</vt:lpstr>
      <vt:lpstr>Dissident and Insurgent Escalation - I</vt:lpstr>
      <vt:lpstr>Dissident and Insurgent Escalation - II</vt:lpstr>
      <vt:lpstr>Dissident and Insurgent Escalation - III</vt:lpstr>
      <vt:lpstr>Dissident and Insurgent Escalation - IV</vt:lpstr>
      <vt:lpstr>Dissident and Insurgent Escalation - V</vt:lpstr>
      <vt:lpstr>System Dynamics: Assessment</vt:lpstr>
      <vt:lpstr>PowerPoint Presentation</vt:lpstr>
      <vt:lpstr>Game Theory</vt:lpstr>
      <vt:lpstr>Game Theory II</vt:lpstr>
      <vt:lpstr>Game Theory</vt:lpstr>
      <vt:lpstr>Game Theory vs. Decision Models</vt:lpstr>
      <vt:lpstr>Why Study Game Theory?</vt:lpstr>
      <vt:lpstr>The Great Game</vt:lpstr>
      <vt:lpstr>2-Person Game Theory</vt:lpstr>
      <vt:lpstr>The Prisoner’s Dilemma</vt:lpstr>
      <vt:lpstr>The Prisoner’s Dilemma</vt:lpstr>
      <vt:lpstr>The Prisoner’s Dilemma: Challenges</vt:lpstr>
      <vt:lpstr>Representation: Normal Form - I</vt:lpstr>
      <vt:lpstr>Representation: Normal Form - II</vt:lpstr>
      <vt:lpstr>Representation: Normal Form - III</vt:lpstr>
      <vt:lpstr>Representation: Normal Form - IV</vt:lpstr>
      <vt:lpstr>John Nash, Jr.</vt:lpstr>
      <vt:lpstr>N-person Game Theory: An Example</vt:lpstr>
      <vt:lpstr>N-person Game Theory: An Example</vt:lpstr>
      <vt:lpstr>Hardin and Ostrom’s Premise</vt:lpstr>
      <vt:lpstr>An Appropriation Game</vt:lpstr>
      <vt:lpstr>Nash Equilibrium - I</vt:lpstr>
      <vt:lpstr>Nash Equilibrium - II</vt:lpstr>
      <vt:lpstr>Nash Equilibrium - III</vt:lpstr>
      <vt:lpstr>Nash Equilibrium - IV</vt:lpstr>
      <vt:lpstr>Nash Equilibrium - V</vt:lpstr>
      <vt:lpstr>Nash Equilibrium - VI</vt:lpstr>
      <vt:lpstr>Finally, An Application of Game Theory!</vt:lpstr>
      <vt:lpstr>Recommended Readings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CS6461 – Computer Architecture Spring 2012 Stephen H. Kaisler, D.Sc.</dc:title>
  <dc:creator>Steve Kaisler</dc:creator>
  <cp:lastModifiedBy>Stephen Kaisler</cp:lastModifiedBy>
  <cp:revision>91</cp:revision>
  <dcterms:created xsi:type="dcterms:W3CDTF">2012-01-09T00:57:41Z</dcterms:created>
  <dcterms:modified xsi:type="dcterms:W3CDTF">2021-07-17T10:33:16Z</dcterms:modified>
</cp:coreProperties>
</file>