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95" r:id="rId7"/>
    <p:sldId id="262" r:id="rId8"/>
    <p:sldId id="263" r:id="rId9"/>
    <p:sldId id="264" r:id="rId10"/>
    <p:sldId id="335" r:id="rId11"/>
    <p:sldId id="336" r:id="rId12"/>
    <p:sldId id="266" r:id="rId13"/>
    <p:sldId id="296" r:id="rId14"/>
    <p:sldId id="297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7" r:id="rId31"/>
    <p:sldId id="338" r:id="rId32"/>
    <p:sldId id="330" r:id="rId33"/>
    <p:sldId id="331" r:id="rId34"/>
    <p:sldId id="333" r:id="rId35"/>
    <p:sldId id="2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358" autoAdjust="0"/>
  </p:normalViewPr>
  <p:slideViewPr>
    <p:cSldViewPr snapToGrid="0">
      <p:cViewPr varScale="1">
        <p:scale>
          <a:sx n="77" d="100"/>
          <a:sy n="7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67BD-F140-4106-BB97-CA20A23F336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B333-E593-44C2-9F45-D0C53590A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 – education, work experiences,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55864B-150A-403D-A581-EA20152331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51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a little in depth on the shard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'users/432895323' – depth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user IN USERS</a:t>
            </a:r>
          </a:p>
          <a:p>
            <a:r>
              <a:rPr lang="en-US" dirty="0"/>
              <a:t>FILTER </a:t>
            </a:r>
            <a:r>
              <a:rPr lang="en-US" dirty="0" err="1"/>
              <a:t>user.statuses_count</a:t>
            </a:r>
            <a:r>
              <a:rPr lang="en-US" dirty="0"/>
              <a:t> &gt; 50000</a:t>
            </a:r>
          </a:p>
          <a:p>
            <a:r>
              <a:rPr lang="en-US" dirty="0"/>
              <a:t>SORT </a:t>
            </a:r>
            <a:r>
              <a:rPr lang="en-US" dirty="0" err="1"/>
              <a:t>users.statuses_count</a:t>
            </a:r>
            <a:r>
              <a:rPr lang="en-US" dirty="0"/>
              <a:t> ASC</a:t>
            </a:r>
          </a:p>
          <a:p>
            <a:r>
              <a:rPr lang="en-US" dirty="0"/>
              <a:t>LIMIT 10</a:t>
            </a:r>
          </a:p>
          <a:p>
            <a:r>
              <a:rPr lang="en-US" dirty="0"/>
              <a:t>RETURN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FOR tweet IN statuses</a:t>
            </a:r>
          </a:p>
          <a:p>
            <a:pPr lvl="2"/>
            <a:r>
              <a:rPr lang="en-US" dirty="0"/>
              <a:t>LIMIT 100</a:t>
            </a:r>
          </a:p>
          <a:p>
            <a:pPr lvl="2"/>
            <a:r>
              <a:rPr lang="en-US" dirty="0"/>
              <a:t>COLLECT favs = </a:t>
            </a:r>
            <a:r>
              <a:rPr lang="en-US" dirty="0" err="1"/>
              <a:t>tweet.favorites_count</a:t>
            </a:r>
            <a:r>
              <a:rPr lang="en-US" dirty="0"/>
              <a:t> INTO </a:t>
            </a:r>
            <a:r>
              <a:rPr lang="en-US" dirty="0" err="1"/>
              <a:t>tweetsByFavs</a:t>
            </a:r>
            <a:endParaRPr lang="en-US" dirty="0"/>
          </a:p>
          <a:p>
            <a:pPr lvl="2"/>
            <a:r>
              <a:rPr lang="en-US" dirty="0"/>
              <a:t>RETURN {</a:t>
            </a:r>
            <a:r>
              <a:rPr lang="en-US" dirty="0" err="1"/>
              <a:t>fav_count</a:t>
            </a:r>
            <a:r>
              <a:rPr lang="en-US" dirty="0"/>
              <a:t>: favs, text: </a:t>
            </a:r>
            <a:r>
              <a:rPr lang="en-US" dirty="0" err="1"/>
              <a:t>tweetsByFavs</a:t>
            </a:r>
            <a:r>
              <a:rPr lang="en-US" dirty="0"/>
              <a:t>[*].</a:t>
            </a:r>
            <a:r>
              <a:rPr lang="en-US" dirty="0" err="1"/>
              <a:t>tweet.status_id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Kevin_Bac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8.219.151.47:852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</a:t>
            </a:r>
            <a:br>
              <a:rPr lang="en-US" dirty="0"/>
            </a:br>
            <a:r>
              <a:rPr lang="en-US" dirty="0"/>
              <a:t>Graph: Arango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89FF-52DD-405D-9445-EE49A4F1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 Browser Cont.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7068-B6FF-4313-A60A-A9D8C6BA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283758" cy="4325112"/>
          </a:xfrm>
        </p:spPr>
        <p:txBody>
          <a:bodyPr/>
          <a:lstStyle/>
          <a:p>
            <a:r>
              <a:rPr lang="en-US" dirty="0"/>
              <a:t>Once logged in, the page shown on the right should appear</a:t>
            </a:r>
          </a:p>
          <a:p>
            <a:endParaRPr lang="en-US" dirty="0"/>
          </a:p>
          <a:p>
            <a:r>
              <a:rPr lang="en-US" dirty="0"/>
              <a:t>From here you can view the collections of data, but more importantly we can run queries from the </a:t>
            </a:r>
            <a:r>
              <a:rPr lang="en-US" b="1" dirty="0"/>
              <a:t>QUERIES</a:t>
            </a:r>
            <a:r>
              <a:rPr lang="en-US" dirty="0"/>
              <a:t>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9551E-7303-47FE-B3F3-CAE250E0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45" y="1346480"/>
            <a:ext cx="5519522" cy="48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451-6DFA-4CA6-98F6-9EE3A343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 Browser Cont.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11D7-6363-455D-8396-9814C585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5233516" cy="4325112"/>
          </a:xfrm>
        </p:spPr>
        <p:txBody>
          <a:bodyPr/>
          <a:lstStyle/>
          <a:p>
            <a:r>
              <a:rPr lang="en-US" dirty="0"/>
              <a:t>From here we have an editor to write and view our queries</a:t>
            </a:r>
          </a:p>
          <a:p>
            <a:endParaRPr lang="en-US" dirty="0"/>
          </a:p>
          <a:p>
            <a:r>
              <a:rPr lang="en-US" dirty="0"/>
              <a:t>Certain queries will even return a graph-based visualization along with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0BADD-4DE6-4C51-8FF2-B6FB9439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1842"/>
            <a:ext cx="5665910" cy="4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BB79-A806-4A51-B964-1DAC6759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ArangoDB</a:t>
            </a:r>
            <a:r>
              <a:rPr lang="en-US" dirty="0"/>
              <a:t>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1D71-24A6-4B66-BCC3-96658929D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A947-2F55-437E-967C-AECE359E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4401-5469-4956-B0F4-2C2497A2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AQL is very different than any of the previous languages we have worked with</a:t>
            </a:r>
          </a:p>
          <a:p>
            <a:pPr lvl="1"/>
            <a:r>
              <a:rPr lang="en-US" dirty="0"/>
              <a:t>It is focused on telling Arango what to return, not necessarily how.</a:t>
            </a:r>
          </a:p>
          <a:p>
            <a:pPr lvl="1"/>
            <a:endParaRPr lang="en-US" dirty="0"/>
          </a:p>
          <a:p>
            <a:r>
              <a:rPr lang="en-US" dirty="0"/>
              <a:t>It also is unique in that it works by defining the filter/relationships, and then defining what should be returned from the resulting set</a:t>
            </a:r>
          </a:p>
          <a:p>
            <a:pPr lvl="1"/>
            <a:r>
              <a:rPr lang="en-US" dirty="0"/>
              <a:t>It is also unique in the fact that it currently there is not a default or dominant graph query language (Gremlin API may be a front runner)</a:t>
            </a:r>
          </a:p>
        </p:txBody>
      </p:sp>
    </p:spTree>
    <p:extLst>
      <p:ext uri="{BB962C8B-B14F-4D97-AF65-F5344CB8AC3E}">
        <p14:creationId xmlns:p14="http://schemas.microsoft.com/office/powerpoint/2010/main" val="20556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94EA-7BDA-47EC-BA7B-1BB9CF71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0D0F-6C67-4F13-826D-3A43F597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writing anything in AQL, it is good to understand the structure of the nodes and relationships in the graph. This requires understanding the vertex and edge collections</a:t>
            </a:r>
          </a:p>
        </p:txBody>
      </p:sp>
    </p:spTree>
    <p:extLst>
      <p:ext uri="{BB962C8B-B14F-4D97-AF65-F5344CB8AC3E}">
        <p14:creationId xmlns:p14="http://schemas.microsoft.com/office/powerpoint/2010/main" val="6905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CDF9-2914-4622-A52D-211F6BC4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FEA6-2CDC-4262-8687-B859D3FD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information about users in our data</a:t>
            </a:r>
          </a:p>
          <a:p>
            <a:pPr lvl="1"/>
            <a:r>
              <a:rPr lang="en-US" dirty="0" err="1"/>
              <a:t>screen_name</a:t>
            </a:r>
            <a:r>
              <a:rPr lang="en-US" dirty="0"/>
              <a:t>, location, etc.</a:t>
            </a:r>
          </a:p>
          <a:p>
            <a:r>
              <a:rPr lang="en-US" dirty="0"/>
              <a:t>Statuses – information about the tweets made by our users</a:t>
            </a:r>
          </a:p>
          <a:p>
            <a:pPr lvl="1"/>
            <a:r>
              <a:rPr lang="en-US" dirty="0" err="1"/>
              <a:t>created_date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text, hashtags, etc.</a:t>
            </a:r>
          </a:p>
          <a:p>
            <a:r>
              <a:rPr lang="en-US" dirty="0"/>
              <a:t>Retweets – information about what status a user retweeted</a:t>
            </a:r>
          </a:p>
          <a:p>
            <a:pPr lvl="1"/>
            <a:r>
              <a:rPr lang="en-US" dirty="0" err="1"/>
              <a:t>created_date</a:t>
            </a:r>
            <a:r>
              <a:rPr lang="en-US" dirty="0"/>
              <a:t>, </a:t>
            </a:r>
            <a:r>
              <a:rPr lang="en-US" dirty="0" err="1"/>
              <a:t>retweeted_status</a:t>
            </a:r>
            <a:r>
              <a:rPr lang="en-US" dirty="0"/>
              <a:t>, text,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6095-4CBE-411E-9985-131D283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D047-43D5-40D9-806C-C0886E62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– details whether two users are friends</a:t>
            </a:r>
          </a:p>
          <a:p>
            <a:r>
              <a:rPr lang="en-US" dirty="0"/>
              <a:t>Tweeted – what statuses where tweeted by what users</a:t>
            </a:r>
          </a:p>
          <a:p>
            <a:r>
              <a:rPr lang="en-US" dirty="0"/>
              <a:t>Favorited – what statuses where favorited by what users</a:t>
            </a:r>
          </a:p>
          <a:p>
            <a:r>
              <a:rPr lang="en-US" dirty="0"/>
              <a:t>Retweeted – what statuses are retweets of what statuses</a:t>
            </a:r>
          </a:p>
        </p:txBody>
      </p:sp>
    </p:spTree>
    <p:extLst>
      <p:ext uri="{BB962C8B-B14F-4D97-AF65-F5344CB8AC3E}">
        <p14:creationId xmlns:p14="http://schemas.microsoft.com/office/powerpoint/2010/main" val="791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9A0B-6835-412C-8CDC-B92ACA28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5E7B-010B-435B-ADCD-0321624A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documents from a collection is similar to working with an </a:t>
            </a:r>
            <a:r>
              <a:rPr lang="en-US" dirty="0" err="1"/>
              <a:t>iterable</a:t>
            </a:r>
            <a:r>
              <a:rPr lang="en-US" dirty="0"/>
              <a:t> in python</a:t>
            </a:r>
          </a:p>
          <a:p>
            <a:pPr lvl="1"/>
            <a:r>
              <a:rPr lang="en-US" b="1" dirty="0"/>
              <a:t>FOR </a:t>
            </a:r>
            <a:r>
              <a:rPr lang="en-US" b="1" dirty="0" err="1"/>
              <a:t>variableName</a:t>
            </a:r>
            <a:r>
              <a:rPr lang="en-US" b="1" dirty="0"/>
              <a:t> IN </a:t>
            </a:r>
            <a:r>
              <a:rPr lang="en-US" b="1" dirty="0" err="1"/>
              <a:t>collectionName</a:t>
            </a:r>
            <a:r>
              <a:rPr lang="en-US" b="1" dirty="0"/>
              <a:t> RETURN </a:t>
            </a:r>
            <a:r>
              <a:rPr lang="en-US" b="1" dirty="0" err="1"/>
              <a:t>variableName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FOR user IN users RETURN user</a:t>
            </a:r>
          </a:p>
        </p:txBody>
      </p:sp>
    </p:spTree>
    <p:extLst>
      <p:ext uri="{BB962C8B-B14F-4D97-AF65-F5344CB8AC3E}">
        <p14:creationId xmlns:p14="http://schemas.microsoft.com/office/powerpoint/2010/main" val="38063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ED96-08D7-4D1A-BD57-00E6CD38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0CF-8E96-4600-B876-0285BAA5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Return </a:t>
            </a:r>
            <a:r>
              <a:rPr lang="en-US" dirty="0"/>
              <a:t>statement in an AQL query can be formatted in several different manners. For </a:t>
            </a:r>
            <a:r>
              <a:rPr lang="en-US" b="1" dirty="0" err="1"/>
              <a:t>FOR</a:t>
            </a:r>
            <a:r>
              <a:rPr lang="en-US" b="1" dirty="0"/>
              <a:t> user IN users RETURN</a:t>
            </a:r>
            <a:r>
              <a:rPr lang="en-US" dirty="0"/>
              <a:t> we can return the following: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 – this returns each document that exists in the </a:t>
            </a:r>
            <a:r>
              <a:rPr lang="en-US" b="1" dirty="0"/>
              <a:t>users</a:t>
            </a:r>
            <a:r>
              <a:rPr lang="en-US" dirty="0"/>
              <a:t> table</a:t>
            </a:r>
          </a:p>
          <a:p>
            <a:pPr lvl="1"/>
            <a:r>
              <a:rPr lang="en-US" b="1" dirty="0"/>
              <a:t>user.{</a:t>
            </a:r>
            <a:r>
              <a:rPr lang="en-US" b="1" dirty="0" err="1"/>
              <a:t>attr</a:t>
            </a:r>
            <a:r>
              <a:rPr lang="en-US" b="1" dirty="0"/>
              <a:t>}</a:t>
            </a:r>
            <a:r>
              <a:rPr lang="en-US" dirty="0"/>
              <a:t> – This returns the attribute for each user in the users table</a:t>
            </a:r>
          </a:p>
          <a:p>
            <a:pPr lvl="1"/>
            <a:r>
              <a:rPr lang="en-US" b="1" dirty="0"/>
              <a:t>{attr_name_1: user.attr_1, attr_name_2: user.attr_2, …} </a:t>
            </a:r>
            <a:r>
              <a:rPr lang="en-US" dirty="0"/>
              <a:t>– This returns a new document based on the provided attributes and names</a:t>
            </a:r>
          </a:p>
          <a:p>
            <a:endParaRPr lang="en-US" b="1" dirty="0"/>
          </a:p>
          <a:p>
            <a:r>
              <a:rPr lang="en-US" b="1" dirty="0"/>
              <a:t>In Class:</a:t>
            </a:r>
          </a:p>
          <a:p>
            <a:pPr lvl="1"/>
            <a:r>
              <a:rPr lang="en-US" dirty="0"/>
              <a:t>Write a query to get all the </a:t>
            </a:r>
            <a:r>
              <a:rPr lang="en-US" dirty="0" err="1"/>
              <a:t>screen_name’s</a:t>
            </a:r>
            <a:r>
              <a:rPr lang="en-US" dirty="0"/>
              <a:t> and their </a:t>
            </a:r>
            <a:r>
              <a:rPr lang="en-US" dirty="0" err="1"/>
              <a:t>created_date</a:t>
            </a:r>
            <a:r>
              <a:rPr lang="en-US" dirty="0"/>
              <a:t> in the </a:t>
            </a:r>
            <a:r>
              <a:rPr lang="en-US" b="1" dirty="0"/>
              <a:t>users</a:t>
            </a:r>
            <a:r>
              <a:rPr lang="en-US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27166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9CD0-7255-4AAA-B385-1E27049E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B94B-B572-4174-9C44-7934170E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asking for documents (or other values) to be </a:t>
            </a:r>
            <a:r>
              <a:rPr lang="en-US" b="1" dirty="0"/>
              <a:t>RETURNED</a:t>
            </a:r>
            <a:r>
              <a:rPr lang="en-US" dirty="0"/>
              <a:t>, we can filter the results using the </a:t>
            </a:r>
            <a:r>
              <a:rPr lang="en-US" b="1" dirty="0"/>
              <a:t>FILTER</a:t>
            </a:r>
            <a:r>
              <a:rPr lang="en-US" dirty="0"/>
              <a:t> keyword.</a:t>
            </a:r>
          </a:p>
          <a:p>
            <a:pPr lvl="1"/>
            <a:r>
              <a:rPr lang="en-US" b="1" dirty="0"/>
              <a:t>FOR {var} IN {collection} FILTER {var}.{</a:t>
            </a:r>
            <a:r>
              <a:rPr lang="en-US" b="1" dirty="0" err="1"/>
              <a:t>attr_name</a:t>
            </a:r>
            <a:r>
              <a:rPr lang="en-US" b="1" dirty="0"/>
              <a:t>} == {</a:t>
            </a:r>
            <a:r>
              <a:rPr lang="en-US" b="1" dirty="0" err="1"/>
              <a:t>cond</a:t>
            </a:r>
            <a:r>
              <a:rPr lang="en-US" b="1" dirty="0"/>
              <a:t>} RETURN user</a:t>
            </a:r>
          </a:p>
          <a:p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FOR user IN users FILTER </a:t>
            </a:r>
            <a:r>
              <a:rPr lang="en-US" b="1" dirty="0" err="1"/>
              <a:t>user.statuses_count</a:t>
            </a:r>
            <a:r>
              <a:rPr lang="en-US" b="1" dirty="0"/>
              <a:t> &gt; 50000 RETURN user</a:t>
            </a:r>
          </a:p>
          <a:p>
            <a:pPr marL="10972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6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149-323C-4BBC-BD51-1C004D6D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Arango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6FA2-926F-4208-88AD-841EB01AB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C661-C375-4CB1-9C2C-07FDC0E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8104-F925-4B29-9277-515139E4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</a:t>
            </a:r>
            <a:r>
              <a:rPr lang="en-US" b="1" dirty="0"/>
              <a:t>Filter </a:t>
            </a:r>
            <a:r>
              <a:rPr lang="en-US" dirty="0"/>
              <a:t>on a number of different aspects/</a:t>
            </a:r>
            <a:r>
              <a:rPr lang="en-US" dirty="0" err="1"/>
              <a:t>attr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Equality: ==</a:t>
            </a:r>
          </a:p>
          <a:p>
            <a:pPr lvl="1"/>
            <a:r>
              <a:rPr lang="en-US" dirty="0"/>
              <a:t>Range: &gt;, &lt;, &gt;=, &lt;=</a:t>
            </a:r>
          </a:p>
          <a:p>
            <a:pPr lvl="1"/>
            <a:r>
              <a:rPr lang="en-US" dirty="0"/>
              <a:t>Logical Operators: AND, OR, &amp;&amp;, ||</a:t>
            </a:r>
          </a:p>
          <a:p>
            <a:pPr lvl="1"/>
            <a:r>
              <a:rPr lang="en-US" dirty="0"/>
              <a:t>Other: LIKE, IN, NOT IN, REGEX</a:t>
            </a:r>
          </a:p>
          <a:p>
            <a:pPr lvl="1"/>
            <a:endParaRPr lang="en-US" dirty="0"/>
          </a:p>
          <a:p>
            <a:r>
              <a:rPr lang="en-US" dirty="0"/>
              <a:t>Note: If logical operators aren't used to join </a:t>
            </a:r>
            <a:r>
              <a:rPr lang="en-US" b="1" dirty="0"/>
              <a:t>Filters</a:t>
            </a:r>
            <a:r>
              <a:rPr lang="en-US" dirty="0"/>
              <a:t>, then they follow a linear order of operation</a:t>
            </a:r>
          </a:p>
          <a:p>
            <a:pPr lvl="1"/>
            <a:r>
              <a:rPr lang="en-US" dirty="0"/>
              <a:t>Example in notes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Write a query that returns the </a:t>
            </a:r>
            <a:r>
              <a:rPr lang="en-US" dirty="0" err="1"/>
              <a:t>status_id</a:t>
            </a:r>
            <a:r>
              <a:rPr lang="en-US" dirty="0"/>
              <a:t>, </a:t>
            </a:r>
            <a:r>
              <a:rPr lang="en-US" dirty="0" err="1"/>
              <a:t>favorites_count</a:t>
            </a:r>
            <a:r>
              <a:rPr lang="en-US" dirty="0"/>
              <a:t>, and </a:t>
            </a:r>
            <a:r>
              <a:rPr lang="en-US" dirty="0" err="1"/>
              <a:t>retweet_count</a:t>
            </a:r>
            <a:r>
              <a:rPr lang="en-US" dirty="0"/>
              <a:t> for statuses that contain the word "AI"</a:t>
            </a:r>
          </a:p>
        </p:txBody>
      </p:sp>
    </p:spTree>
    <p:extLst>
      <p:ext uri="{BB962C8B-B14F-4D97-AF65-F5344CB8AC3E}">
        <p14:creationId xmlns:p14="http://schemas.microsoft.com/office/powerpoint/2010/main" val="3444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A07D-D014-46DA-A76C-74FECB67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9602-352F-4065-B23C-15243BA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Mongo and SQL, we can </a:t>
            </a:r>
            <a:r>
              <a:rPr lang="en-US" b="1" dirty="0"/>
              <a:t>LIMIT</a:t>
            </a:r>
            <a:r>
              <a:rPr lang="en-US" dirty="0"/>
              <a:t> the number of results returned</a:t>
            </a:r>
          </a:p>
          <a:p>
            <a:pPr lvl="1"/>
            <a:r>
              <a:rPr lang="en-US" b="1" dirty="0"/>
              <a:t>FOR {var} IN {</a:t>
            </a:r>
            <a:r>
              <a:rPr lang="en-US" b="1" dirty="0" err="1"/>
              <a:t>coll</a:t>
            </a:r>
            <a:r>
              <a:rPr lang="en-US" b="1" dirty="0"/>
              <a:t>} LIMIT {num} RETURN {var}</a:t>
            </a:r>
          </a:p>
          <a:p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FOR user IN users LIMIT 5 RETURN user</a:t>
            </a:r>
          </a:p>
          <a:p>
            <a:pPr lvl="1"/>
            <a:endParaRPr lang="en-US" dirty="0"/>
          </a:p>
          <a:p>
            <a:r>
              <a:rPr lang="en-US" dirty="0"/>
              <a:t>The location of the </a:t>
            </a:r>
            <a:r>
              <a:rPr lang="en-US" b="1" dirty="0"/>
              <a:t>LIMIT</a:t>
            </a:r>
            <a:r>
              <a:rPr lang="en-US" dirty="0"/>
              <a:t> statement can drastically affect the query, as it will limit the current </a:t>
            </a:r>
            <a:r>
              <a:rPr lang="en-US" dirty="0" err="1"/>
              <a:t>resultset</a:t>
            </a:r>
            <a:r>
              <a:rPr lang="en-US" dirty="0"/>
              <a:t> wherever it is placed</a:t>
            </a:r>
          </a:p>
        </p:txBody>
      </p:sp>
    </p:spTree>
    <p:extLst>
      <p:ext uri="{BB962C8B-B14F-4D97-AF65-F5344CB8AC3E}">
        <p14:creationId xmlns:p14="http://schemas.microsoft.com/office/powerpoint/2010/main" val="28606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27AA-3828-4909-A2AE-168386FB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ADD4-7234-47F6-8491-CCB16976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</a:t>
            </a:r>
            <a:r>
              <a:rPr lang="en-US" b="1" dirty="0"/>
              <a:t>LIMIT</a:t>
            </a:r>
            <a:r>
              <a:rPr lang="en-US" dirty="0"/>
              <a:t>, AQL also provides a means to </a:t>
            </a:r>
            <a:r>
              <a:rPr lang="en-US" b="1" dirty="0"/>
              <a:t>SORT </a:t>
            </a:r>
            <a:r>
              <a:rPr lang="en-US" dirty="0" err="1"/>
              <a:t>resultsets</a:t>
            </a:r>
            <a:r>
              <a:rPr lang="en-US" dirty="0"/>
              <a:t> based on certain parameters</a:t>
            </a:r>
          </a:p>
          <a:p>
            <a:pPr lvl="1"/>
            <a:r>
              <a:rPr lang="en-US" b="1" dirty="0"/>
              <a:t>FOR {var} IN {</a:t>
            </a:r>
            <a:r>
              <a:rPr lang="en-US" b="1" dirty="0" err="1"/>
              <a:t>coll</a:t>
            </a:r>
            <a:r>
              <a:rPr lang="en-US" b="1" dirty="0"/>
              <a:t>} SORT {var}.{</a:t>
            </a:r>
            <a:r>
              <a:rPr lang="en-US" b="1" dirty="0" err="1"/>
              <a:t>attr_name</a:t>
            </a:r>
            <a:r>
              <a:rPr lang="en-US" b="1" dirty="0"/>
              <a:t>} [ASC|DESC] RETURN {var}</a:t>
            </a:r>
          </a:p>
          <a:p>
            <a:pPr lvl="1"/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FOR stat IN statuses SORT </a:t>
            </a:r>
            <a:r>
              <a:rPr lang="en-US" b="1" dirty="0" err="1"/>
              <a:t>stat.favorites_count</a:t>
            </a:r>
            <a:r>
              <a:rPr lang="en-US" b="1" dirty="0"/>
              <a:t> DESC RETURN stat</a:t>
            </a:r>
          </a:p>
          <a:p>
            <a:pPr lvl="1"/>
            <a:r>
              <a:rPr lang="en-US" dirty="0"/>
              <a:t>Note: </a:t>
            </a:r>
            <a:r>
              <a:rPr lang="en-US" b="1" dirty="0"/>
              <a:t>SORT</a:t>
            </a:r>
            <a:r>
              <a:rPr lang="en-US" dirty="0"/>
              <a:t> defaults to ASC ordering</a:t>
            </a:r>
          </a:p>
        </p:txBody>
      </p:sp>
    </p:spTree>
    <p:extLst>
      <p:ext uri="{BB962C8B-B14F-4D97-AF65-F5344CB8AC3E}">
        <p14:creationId xmlns:p14="http://schemas.microsoft.com/office/powerpoint/2010/main" val="6403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747-7277-485F-84E5-A5F7784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78F6-60A4-49C2-BA2F-F9EF537B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SQL, we can </a:t>
            </a:r>
            <a:r>
              <a:rPr lang="en-US" b="1" dirty="0"/>
              <a:t>SORT</a:t>
            </a:r>
            <a:r>
              <a:rPr lang="en-US" dirty="0"/>
              <a:t> on multiple attributes. This will sort on the first attribute, and resolve any equivalencies using the second attribute</a:t>
            </a:r>
          </a:p>
          <a:p>
            <a:endParaRPr lang="en-US" dirty="0"/>
          </a:p>
          <a:p>
            <a:pPr lvl="1"/>
            <a:r>
              <a:rPr lang="en-US" b="1" dirty="0"/>
              <a:t>FOR {var} IN {</a:t>
            </a:r>
            <a:r>
              <a:rPr lang="en-US" b="1" dirty="0" err="1"/>
              <a:t>coll</a:t>
            </a:r>
            <a:r>
              <a:rPr lang="en-US" b="1" dirty="0"/>
              <a:t>} SORT {var}.{attr_name_1}, {var}.{attr_name_2} [ASC|DESC] RETURN {var}</a:t>
            </a:r>
          </a:p>
        </p:txBody>
      </p:sp>
    </p:spTree>
    <p:extLst>
      <p:ext uri="{BB962C8B-B14F-4D97-AF65-F5344CB8AC3E}">
        <p14:creationId xmlns:p14="http://schemas.microsoft.com/office/powerpoint/2010/main" val="4752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D744-FC4E-43DF-8147-EFFC0B49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57F5E-ABAA-4175-B9AD-0C69AC420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138E-D685-4151-BA06-D1E5B39D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B24C-129B-44EB-A1C0-B783DB01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"merging" data between collections in </a:t>
            </a:r>
            <a:r>
              <a:rPr lang="en-US" dirty="0" err="1"/>
              <a:t>arango</a:t>
            </a:r>
            <a:r>
              <a:rPr lang="en-US" dirty="0"/>
              <a:t>, we don't join or </a:t>
            </a:r>
            <a:r>
              <a:rPr lang="en-US" dirty="0" err="1"/>
              <a:t>concat</a:t>
            </a:r>
            <a:r>
              <a:rPr lang="en-US" dirty="0"/>
              <a:t> information, rather we traverse our graph.</a:t>
            </a:r>
          </a:p>
          <a:p>
            <a:endParaRPr lang="en-US" dirty="0"/>
          </a:p>
          <a:p>
            <a:r>
              <a:rPr lang="en-US" dirty="0"/>
              <a:t>With a traversal we define an origin point (document) and the nature/depth of the edges we wish to traverse</a:t>
            </a:r>
          </a:p>
          <a:p>
            <a:pPr lvl="1"/>
            <a:r>
              <a:rPr lang="en-US" b="1" dirty="0"/>
              <a:t>FOR v, e, p [</a:t>
            </a:r>
            <a:r>
              <a:rPr lang="en-US" b="1" dirty="0" err="1"/>
              <a:t>min_depth</a:t>
            </a:r>
            <a:r>
              <a:rPr lang="en-US" b="1" dirty="0"/>
              <a:t>]..[</a:t>
            </a:r>
            <a:r>
              <a:rPr lang="en-US" b="1" dirty="0" err="1"/>
              <a:t>max_depth</a:t>
            </a:r>
            <a:r>
              <a:rPr lang="en-US" b="1" dirty="0"/>
              <a:t>] IN [ANY|OUTBOUND|INBOUND] {</a:t>
            </a:r>
            <a:r>
              <a:rPr lang="en-US" b="1" dirty="0" err="1"/>
              <a:t>start_node</a:t>
            </a:r>
            <a:r>
              <a:rPr lang="en-US" b="1" dirty="0"/>
              <a:t>} {</a:t>
            </a:r>
            <a:r>
              <a:rPr lang="en-US" b="1" dirty="0" err="1"/>
              <a:t>edge_coll</a:t>
            </a:r>
            <a:r>
              <a:rPr lang="en-US" b="1" dirty="0"/>
              <a:t>} RETURN {var}</a:t>
            </a:r>
          </a:p>
          <a:p>
            <a:pPr lvl="1"/>
            <a:endParaRPr lang="en-US" b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FOR v, e, p IN 1..1 OUTBOUND "users/44196397" tweeted LIMIT 25 RETURN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8877-88A0-4821-BDA3-1BB4EC12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Edge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0A61-3A40-41DB-A19D-07C8F9AF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edge relationship </a:t>
            </a:r>
            <a:r>
              <a:rPr lang="en-US" b="1" dirty="0"/>
              <a:t>[ANY|OUTBOUND|INBOUND]</a:t>
            </a:r>
            <a:r>
              <a:rPr lang="en-US" dirty="0"/>
              <a:t> dictates how we traverse relationships</a:t>
            </a:r>
          </a:p>
          <a:p>
            <a:pPr lvl="1"/>
            <a:r>
              <a:rPr lang="en-US" b="1" dirty="0"/>
              <a:t>ANY </a:t>
            </a:r>
            <a:r>
              <a:rPr lang="en-US" dirty="0"/>
              <a:t>– Follow any edge in the graph</a:t>
            </a:r>
          </a:p>
          <a:p>
            <a:pPr lvl="1"/>
            <a:r>
              <a:rPr lang="en-US" b="1" dirty="0"/>
              <a:t>OUTBOUND</a:t>
            </a:r>
            <a:r>
              <a:rPr lang="en-US" dirty="0"/>
              <a:t> – Only follow edges where the starting node is the </a:t>
            </a:r>
            <a:r>
              <a:rPr lang="en-US" b="1" dirty="0"/>
              <a:t>FROM</a:t>
            </a:r>
            <a:r>
              <a:rPr lang="en-US" dirty="0"/>
              <a:t> node</a:t>
            </a:r>
          </a:p>
          <a:p>
            <a:pPr lvl="1"/>
            <a:r>
              <a:rPr lang="en-US" b="1" dirty="0"/>
              <a:t>INBOUND</a:t>
            </a:r>
            <a:r>
              <a:rPr lang="en-US" dirty="0"/>
              <a:t> – The inverse of </a:t>
            </a:r>
            <a:r>
              <a:rPr lang="en-US" b="1" dirty="0"/>
              <a:t>OUTBOUND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43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3DCF-B46A-40E1-8775-6B444870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2723-6C11-4438-A3A9-5AD7BB24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 values in our query dictate the depth of the search that we perform.</a:t>
            </a:r>
          </a:p>
          <a:p>
            <a:pPr lvl="1"/>
            <a:r>
              <a:rPr lang="en-US" dirty="0"/>
              <a:t>Example – </a:t>
            </a:r>
            <a:r>
              <a:rPr lang="en-US" b="1" dirty="0"/>
              <a:t>1..1</a:t>
            </a:r>
          </a:p>
          <a:p>
            <a:pPr lvl="1"/>
            <a:endParaRPr lang="en-US" b="1" dirty="0"/>
          </a:p>
          <a:p>
            <a:r>
              <a:rPr lang="en-US" dirty="0"/>
              <a:t>In this situation the first number is dictating the starting depth, while the second number dictates how deep we are willing to traverse</a:t>
            </a:r>
          </a:p>
          <a:p>
            <a:pPr lvl="1"/>
            <a:r>
              <a:rPr lang="en-US" dirty="0"/>
              <a:t>1..1 -&gt; only go one level deep</a:t>
            </a:r>
          </a:p>
          <a:p>
            <a:pPr lvl="1"/>
            <a:r>
              <a:rPr lang="en-US" dirty="0"/>
              <a:t>2..3 -&gt; go two-three levels deep into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7715-6D89-4460-BA16-DA8742EE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AF02-EA12-46B3-B52D-627B3880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running traversal based queries, we can define the options for traversing the relationships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lvl="1"/>
            <a:r>
              <a:rPr lang="en-US" dirty="0" err="1"/>
              <a:t>uniqueVertices</a:t>
            </a:r>
            <a:r>
              <a:rPr lang="en-US" dirty="0"/>
              <a:t>: [</a:t>
            </a:r>
            <a:r>
              <a:rPr lang="en-US" dirty="0" err="1"/>
              <a:t>path|global|none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Should we terminate at a previously seen vertex</a:t>
            </a:r>
          </a:p>
          <a:p>
            <a:pPr lvl="1"/>
            <a:r>
              <a:rPr lang="en-US" dirty="0" err="1"/>
              <a:t>uniqueEdges</a:t>
            </a:r>
            <a:r>
              <a:rPr lang="en-US" dirty="0"/>
              <a:t>: [</a:t>
            </a:r>
            <a:r>
              <a:rPr lang="en-US" dirty="0" err="1"/>
              <a:t>path|none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Should we terminate at a previously seen edge</a:t>
            </a:r>
          </a:p>
          <a:p>
            <a:pPr lvl="1"/>
            <a:r>
              <a:rPr lang="en-US" dirty="0" err="1"/>
              <a:t>bfs</a:t>
            </a:r>
            <a:r>
              <a:rPr lang="en-US" dirty="0"/>
              <a:t>: [</a:t>
            </a:r>
            <a:r>
              <a:rPr lang="en-US" dirty="0" err="1"/>
              <a:t>true|false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This dictates if we want to use </a:t>
            </a:r>
            <a:r>
              <a:rPr lang="en-US" dirty="0" err="1"/>
              <a:t>bfs</a:t>
            </a:r>
            <a:r>
              <a:rPr lang="en-US" dirty="0"/>
              <a:t> or </a:t>
            </a:r>
            <a:r>
              <a:rPr lang="en-US" dirty="0" err="1"/>
              <a:t>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C0FF-D6E3-493E-847C-F176FDBA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761E-AAEC-4DE4-9F1E-675F1A8F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filter our traversals based on vertex, edge, or path values.</a:t>
            </a:r>
          </a:p>
          <a:p>
            <a:pPr lvl="1"/>
            <a:r>
              <a:rPr lang="en-US" dirty="0"/>
              <a:t>FOR v, e, p IN 1..1 ANY {</a:t>
            </a:r>
            <a:r>
              <a:rPr lang="en-US" dirty="0" err="1"/>
              <a:t>start_node</a:t>
            </a:r>
            <a:r>
              <a:rPr lang="en-US" dirty="0"/>
              <a:t>} GRAPH {</a:t>
            </a:r>
            <a:r>
              <a:rPr lang="en-US" dirty="0" err="1"/>
              <a:t>graph_name</a:t>
            </a:r>
            <a:r>
              <a:rPr lang="en-US" dirty="0"/>
              <a:t>}</a:t>
            </a:r>
          </a:p>
          <a:p>
            <a:pPr marL="704088" lvl="2" indent="0">
              <a:buNone/>
            </a:pPr>
            <a:r>
              <a:rPr lang="en-US" dirty="0"/>
              <a:t>FILTER </a:t>
            </a:r>
            <a:r>
              <a:rPr lang="en-US" dirty="0" err="1"/>
              <a:t>v.nodes</a:t>
            </a:r>
            <a:r>
              <a:rPr lang="en-US" dirty="0"/>
              <a:t>[{index}].{attribute} == {value}</a:t>
            </a:r>
          </a:p>
          <a:p>
            <a:pPr marL="704088" lvl="2" indent="0">
              <a:buNone/>
            </a:pPr>
            <a:r>
              <a:rPr lang="en-US" dirty="0"/>
              <a:t>RETURN v</a:t>
            </a:r>
          </a:p>
          <a:p>
            <a:pPr marL="704088" lvl="2" indent="0">
              <a:buNone/>
            </a:pPr>
            <a:endParaRPr lang="en-US" dirty="0"/>
          </a:p>
          <a:p>
            <a:r>
              <a:rPr lang="en-US" dirty="0"/>
              <a:t>This essentially enables us to focus our traversal to nodes/edges/paths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816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6883-533E-4C77-AA6E-D6E0CDE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9D79-C04C-4AD6-907E-D3C77EE4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806260" cy="4325112"/>
          </a:xfrm>
        </p:spPr>
        <p:txBody>
          <a:bodyPr>
            <a:normAutofit/>
          </a:bodyPr>
          <a:lstStyle/>
          <a:p>
            <a:r>
              <a:rPr lang="en-US" dirty="0"/>
              <a:t>Arango is a Graph based Database</a:t>
            </a:r>
          </a:p>
          <a:p>
            <a:pPr lvl="1"/>
            <a:r>
              <a:rPr lang="en-US" dirty="0"/>
              <a:t>Graph Databases primarily store information about relationships between nodes/entities</a:t>
            </a:r>
          </a:p>
          <a:p>
            <a:pPr lvl="2"/>
            <a:r>
              <a:rPr lang="en-US" dirty="0"/>
              <a:t>These nodes/entities may be represented as flat information or a dictionary of information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The key design behind Arango (Graph Databases) is to enable people to query data based on its relationships, rather than its underlying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730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D93-C3E0-4BFB-A14C-B31ADCC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6 Degrees of Kevin Bacon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6D3C-959F-40B0-A3FE-45E5E8FB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 Degrees of Kevin Bacon is a game trying to link Kevin Bacon to another actor using a maximum of 6 co-stars</a:t>
            </a:r>
          </a:p>
          <a:p>
            <a:endParaRPr lang="en-US" dirty="0"/>
          </a:p>
          <a:p>
            <a:r>
              <a:rPr lang="en-US" dirty="0"/>
              <a:t>We can implement this same concept in Arango with the following:</a:t>
            </a:r>
          </a:p>
          <a:p>
            <a:pPr marL="411480" lvl="1" indent="0">
              <a:buNone/>
            </a:pPr>
            <a:r>
              <a:rPr lang="en-US" dirty="0"/>
              <a:t>FOR v, e, p IN 1..6 OUTBOUND "users/44196397" friends</a:t>
            </a:r>
          </a:p>
          <a:p>
            <a:pPr marL="411480" lvl="1" indent="0">
              <a:buNone/>
            </a:pPr>
            <a:r>
              <a:rPr lang="en-US" dirty="0"/>
              <a:t>OPTIONS {</a:t>
            </a:r>
            <a:r>
              <a:rPr lang="en-US" dirty="0" err="1"/>
              <a:t>bfs</a:t>
            </a:r>
            <a:r>
              <a:rPr lang="en-US" dirty="0"/>
              <a:t>: True, </a:t>
            </a:r>
            <a:r>
              <a:rPr lang="en-US" dirty="0" err="1"/>
              <a:t>uniqueEdges</a:t>
            </a:r>
            <a:r>
              <a:rPr lang="en-US" dirty="0"/>
              <a:t> : 'path', </a:t>
            </a:r>
            <a:r>
              <a:rPr lang="en-US" dirty="0" err="1"/>
              <a:t>uniqueVertices</a:t>
            </a:r>
            <a:r>
              <a:rPr lang="en-US" dirty="0"/>
              <a:t> : 'path'}</a:t>
            </a:r>
          </a:p>
          <a:p>
            <a:pPr marL="411480" lvl="1" indent="0">
              <a:buNone/>
            </a:pPr>
            <a:r>
              <a:rPr lang="en-US" dirty="0"/>
              <a:t>RETURN DISTINCT </a:t>
            </a:r>
            <a:r>
              <a:rPr lang="en-US" dirty="0" err="1"/>
              <a:t>v.user_id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576072" indent="-457200"/>
            <a:r>
              <a:rPr lang="en-US" dirty="0"/>
              <a:t>In Class:</a:t>
            </a:r>
          </a:p>
          <a:p>
            <a:pPr marL="868680" lvl="1" indent="-457200"/>
            <a:r>
              <a:rPr lang="en-US" dirty="0"/>
              <a:t>Implement the same logic for either Mongo or MySQL</a:t>
            </a:r>
          </a:p>
        </p:txBody>
      </p:sp>
    </p:spTree>
    <p:extLst>
      <p:ext uri="{BB962C8B-B14F-4D97-AF65-F5344CB8AC3E}">
        <p14:creationId xmlns:p14="http://schemas.microsoft.com/office/powerpoint/2010/main" val="8047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92DA-19DC-424F-BAF7-1ED126F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Retweet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63BF-5D82-4037-BCBB-DC4E3BB5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traversals like this also enable us to explore how subsets of our data aggregate together.</a:t>
            </a:r>
          </a:p>
          <a:p>
            <a:endParaRPr lang="en-US" dirty="0"/>
          </a:p>
          <a:p>
            <a:r>
              <a:rPr lang="en-US" dirty="0"/>
              <a:t>Find all groups of retweet users:</a:t>
            </a:r>
          </a:p>
          <a:p>
            <a:pPr marL="667512" lvl="2" indent="0">
              <a:buNone/>
            </a:pPr>
            <a:r>
              <a:rPr lang="en-US" dirty="0"/>
              <a:t>For status IN statuses</a:t>
            </a:r>
          </a:p>
          <a:p>
            <a:pPr marL="667512" lvl="2" indent="0">
              <a:buNone/>
            </a:pPr>
            <a:r>
              <a:rPr lang="en-US" dirty="0"/>
              <a:t>	FILTER </a:t>
            </a:r>
            <a:r>
              <a:rPr lang="en-US" dirty="0" err="1"/>
              <a:t>status.user_id</a:t>
            </a:r>
            <a:r>
              <a:rPr lang="en-US" dirty="0"/>
              <a:t> == "44196397"</a:t>
            </a:r>
          </a:p>
          <a:p>
            <a:pPr marL="923544" lvl="3" indent="0">
              <a:buNone/>
            </a:pPr>
            <a:r>
              <a:rPr lang="en-US" sz="2400" dirty="0"/>
              <a:t>	FOR v, e, p IN 1..2 ANY status retweeted, tweeted</a:t>
            </a:r>
          </a:p>
          <a:p>
            <a:pPr marL="923544" lvl="3" indent="0">
              <a:buNone/>
            </a:pPr>
            <a:r>
              <a:rPr lang="en-US" sz="2400" dirty="0"/>
              <a:t>	FILTER </a:t>
            </a:r>
            <a:r>
              <a:rPr lang="en-US" sz="2400" dirty="0" err="1"/>
              <a:t>p.vertices</a:t>
            </a:r>
            <a:r>
              <a:rPr lang="en-US" sz="2400" dirty="0"/>
              <a:t>[1].</a:t>
            </a:r>
            <a:r>
              <a:rPr lang="en-US" sz="2400" dirty="0" err="1"/>
              <a:t>user_id</a:t>
            </a:r>
            <a:r>
              <a:rPr lang="en-US" sz="2400" dirty="0"/>
              <a:t> != "44196397"</a:t>
            </a:r>
          </a:p>
          <a:p>
            <a:pPr marL="923544" lvl="3" indent="0">
              <a:buNone/>
            </a:pPr>
            <a:r>
              <a:rPr lang="en-US" sz="2400" dirty="0"/>
              <a:t>Return p</a:t>
            </a:r>
          </a:p>
        </p:txBody>
      </p:sp>
    </p:spTree>
    <p:extLst>
      <p:ext uri="{BB962C8B-B14F-4D97-AF65-F5344CB8AC3E}">
        <p14:creationId xmlns:p14="http://schemas.microsoft.com/office/powerpoint/2010/main" val="29183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4516-DE66-48AB-87CE-41DBAF17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74DD5-D556-47F2-9882-C87070618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4726-4222-4CD5-ABDA-B9915E2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CA16-C052-4FB4-9CC4-935A6B07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that we can RETURN any formatted JSON, Arango provides a COLLECT keyword to define lists of returned elements</a:t>
            </a:r>
          </a:p>
          <a:p>
            <a:endParaRPr lang="en-US" dirty="0"/>
          </a:p>
          <a:p>
            <a:r>
              <a:rPr lang="en-US" dirty="0"/>
              <a:t>FOR var1 IN </a:t>
            </a:r>
            <a:r>
              <a:rPr lang="en-US" dirty="0" err="1"/>
              <a:t>coll</a:t>
            </a:r>
            <a:r>
              <a:rPr lang="en-US" dirty="0"/>
              <a:t> COLLECT x = var1.attr INTO var2 RETURN var2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FOR tweet IN statuses</a:t>
            </a:r>
          </a:p>
          <a:p>
            <a:pPr lvl="2"/>
            <a:r>
              <a:rPr lang="en-US" dirty="0"/>
              <a:t>LIMIT 100</a:t>
            </a:r>
          </a:p>
          <a:p>
            <a:pPr lvl="2"/>
            <a:r>
              <a:rPr lang="en-US" dirty="0"/>
              <a:t>COLLECT favs = </a:t>
            </a:r>
            <a:r>
              <a:rPr lang="en-US" dirty="0" err="1"/>
              <a:t>tweet.favorites_count</a:t>
            </a:r>
            <a:r>
              <a:rPr lang="en-US" dirty="0"/>
              <a:t> INTO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tweet.status_id</a:t>
            </a:r>
            <a:endParaRPr lang="en-US" dirty="0"/>
          </a:p>
          <a:p>
            <a:pPr lvl="2"/>
            <a:r>
              <a:rPr lang="en-US" dirty="0"/>
              <a:t>RETURN {</a:t>
            </a:r>
            <a:r>
              <a:rPr lang="en-US" dirty="0" err="1"/>
              <a:t>fav_count</a:t>
            </a:r>
            <a:r>
              <a:rPr lang="en-US" dirty="0"/>
              <a:t>: favs, text: </a:t>
            </a:r>
            <a:r>
              <a:rPr lang="en-US" dirty="0" err="1"/>
              <a:t>sid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8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90ED-6D96-4A5D-B991-D81C231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0BD6-098B-4900-920E-63D7723E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documents in Arango actually requires the use of a number of different special functions</a:t>
            </a:r>
          </a:p>
          <a:p>
            <a:pPr lvl="1"/>
            <a:r>
              <a:rPr lang="en-US" dirty="0"/>
              <a:t>FOR var IN </a:t>
            </a:r>
            <a:r>
              <a:rPr lang="en-US" dirty="0" err="1"/>
              <a:t>coll</a:t>
            </a:r>
            <a:endParaRPr lang="en-US" dirty="0"/>
          </a:p>
          <a:p>
            <a:pPr lvl="2"/>
            <a:r>
              <a:rPr lang="en-US" dirty="0"/>
              <a:t>COLLECT WITH  COUNT INTO </a:t>
            </a:r>
            <a:r>
              <a:rPr lang="en-US" dirty="0" err="1"/>
              <a:t>len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dirty="0" err="1"/>
              <a:t>len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Note: Recall that all functions occur sequentially, so filtering the results prior to the COLLECT enables us to count filtered subsets</a:t>
            </a:r>
          </a:p>
        </p:txBody>
      </p:sp>
    </p:spTree>
    <p:extLst>
      <p:ext uri="{BB962C8B-B14F-4D97-AF65-F5344CB8AC3E}">
        <p14:creationId xmlns:p14="http://schemas.microsoft.com/office/powerpoint/2010/main" val="15981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6992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B32D-37A9-4A97-B9B9-842A3C5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5470"/>
            <a:ext cx="10972800" cy="10668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EA92-BA00-4437-AC20-2CC967EE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438836"/>
            <a:ext cx="10972800" cy="5279136"/>
          </a:xfrm>
        </p:spPr>
        <p:txBody>
          <a:bodyPr>
            <a:normAutofit/>
          </a:bodyPr>
          <a:lstStyle/>
          <a:p>
            <a:r>
              <a:rPr lang="en-US" dirty="0"/>
              <a:t>Database: A group of collections</a:t>
            </a:r>
          </a:p>
          <a:p>
            <a:r>
              <a:rPr lang="en-US" dirty="0"/>
              <a:t>Vertex Collection: Collection of documents defining graph nodes</a:t>
            </a:r>
          </a:p>
          <a:p>
            <a:pPr lvl="1"/>
            <a:r>
              <a:rPr lang="en-US" dirty="0"/>
              <a:t>Think mongo documents</a:t>
            </a:r>
          </a:p>
          <a:p>
            <a:r>
              <a:rPr lang="en-US" dirty="0"/>
              <a:t>Edge Collection: Collection of node pairings</a:t>
            </a:r>
          </a:p>
          <a:p>
            <a:pPr lvl="1"/>
            <a:r>
              <a:rPr lang="en-US" dirty="0"/>
              <a:t>Similar to Join logic used in SQL</a:t>
            </a:r>
          </a:p>
          <a:p>
            <a:r>
              <a:rPr lang="en-US" dirty="0"/>
              <a:t>Graph: Joint representation of vertex and edge collections</a:t>
            </a:r>
          </a:p>
          <a:p>
            <a:r>
              <a:rPr lang="en-US" dirty="0"/>
              <a:t>Node (think document): Data element, containing a number of properties and labels</a:t>
            </a:r>
          </a:p>
          <a:p>
            <a:r>
              <a:rPr lang="en-US" dirty="0"/>
              <a:t>Primary Key: Document attribute that identifies the node</a:t>
            </a:r>
          </a:p>
          <a:p>
            <a:r>
              <a:rPr lang="en-US" dirty="0"/>
              <a:t>AQL: Query language for Arango</a:t>
            </a:r>
          </a:p>
        </p:txBody>
      </p:sp>
    </p:spTree>
    <p:extLst>
      <p:ext uri="{BB962C8B-B14F-4D97-AF65-F5344CB8AC3E}">
        <p14:creationId xmlns:p14="http://schemas.microsoft.com/office/powerpoint/2010/main" val="36144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B68-1F3A-491F-AD55-7EA32AF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 Graph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32A6-BF33-47EC-B600-B327AB8C7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we visualize a graph, we see how different vertices (nodes) are connected via their edges (relationships)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As mentioned earlier, each vertex in Arango is comprised of labels and properties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In addition to vertices, Arango also has edges. These are on a similar level as vertices, as they can house data too.</a:t>
            </a:r>
          </a:p>
          <a:p>
            <a:pPr lvl="1"/>
            <a:r>
              <a:rPr lang="en-US" dirty="0"/>
              <a:t>Both vertices and edges store data in JSON-like documents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56342-9C44-4011-AA31-0C3F740D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416818"/>
            <a:ext cx="5986829" cy="43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DD90-735A-4AAF-8D57-D81CC35D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E5439-0C7D-483F-BE8E-DBA3F89E4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69110"/>
            <a:ext cx="10972800" cy="30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8935-D38A-42EA-934D-A7DA8C70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Arango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D71C-A62F-4DE8-B764-72450A16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Types: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Numerical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r>
              <a:rPr lang="en-US" dirty="0"/>
              <a:t>Compound Types: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Object/Document</a:t>
            </a:r>
          </a:p>
          <a:p>
            <a:r>
              <a:rPr lang="en-US" dirty="0"/>
              <a:t>Graph Structure Types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Relationship</a:t>
            </a:r>
          </a:p>
          <a:p>
            <a:pPr lvl="1"/>
            <a:r>
              <a:rPr lang="en-US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7819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8A01-1B96-479F-964E-98C6A37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Arango -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BB47-0E92-4894-B6A3-553EA09CA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621-B4D0-4019-B782-9A4F13DC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Arango </a:t>
            </a:r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21B9-C5E9-4396-8129-115988E8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query information from Arango directly from a browser</a:t>
            </a:r>
          </a:p>
          <a:p>
            <a:pPr lvl="1"/>
            <a:r>
              <a:rPr lang="en-US" dirty="0"/>
              <a:t>This allows us to both query and visualize information</a:t>
            </a:r>
          </a:p>
          <a:p>
            <a:pPr lvl="1"/>
            <a:endParaRPr lang="en-US" dirty="0"/>
          </a:p>
          <a:p>
            <a:r>
              <a:rPr lang="en-US" dirty="0"/>
              <a:t>You simply need to navigate to </a:t>
            </a:r>
            <a:r>
              <a:rPr lang="en-US" dirty="0">
                <a:hlinkClick r:id="rId2"/>
              </a:rPr>
              <a:t>http://18.219.151.47:8529</a:t>
            </a:r>
            <a:r>
              <a:rPr lang="en-US" dirty="0"/>
              <a:t> to access the browser based GUI</a:t>
            </a:r>
          </a:p>
          <a:p>
            <a:pPr lvl="1"/>
            <a:r>
              <a:rPr lang="en-US" dirty="0"/>
              <a:t>I’ll provide the username and password in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9976</TotalTime>
  <Words>1833</Words>
  <Application>Microsoft Office PowerPoint</Application>
  <PresentationFormat>Widescreen</PresentationFormat>
  <Paragraphs>221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Georgia</vt:lpstr>
      <vt:lpstr>Wingdings 2</vt:lpstr>
      <vt:lpstr>Training presentation</vt:lpstr>
      <vt:lpstr>DB Management Systems Graph: Arango</vt:lpstr>
      <vt:lpstr>Introduction to Arango</vt:lpstr>
      <vt:lpstr>Arango</vt:lpstr>
      <vt:lpstr>Terminology</vt:lpstr>
      <vt:lpstr>Arango Graph Layout</vt:lpstr>
      <vt:lpstr>Relational vs Graph</vt:lpstr>
      <vt:lpstr>Acceptable Arango Data Types</vt:lpstr>
      <vt:lpstr>Querying Arango - Browser</vt:lpstr>
      <vt:lpstr>Arango Browser</vt:lpstr>
      <vt:lpstr>Arango Browser Cont. 1</vt:lpstr>
      <vt:lpstr>Arango Browser Cont. 2</vt:lpstr>
      <vt:lpstr>ArangoDB Query Language</vt:lpstr>
      <vt:lpstr>AQL</vt:lpstr>
      <vt:lpstr>Before Querying</vt:lpstr>
      <vt:lpstr>Vertex Collections</vt:lpstr>
      <vt:lpstr>Edge Collections</vt:lpstr>
      <vt:lpstr>Reading Documents</vt:lpstr>
      <vt:lpstr>Formatting the Return</vt:lpstr>
      <vt:lpstr>Filtering</vt:lpstr>
      <vt:lpstr>Filtering Cont.</vt:lpstr>
      <vt:lpstr>Limit</vt:lpstr>
      <vt:lpstr>Sort</vt:lpstr>
      <vt:lpstr>Sort Cont.</vt:lpstr>
      <vt:lpstr>Graph Traversals</vt:lpstr>
      <vt:lpstr>Traversals</vt:lpstr>
      <vt:lpstr>Traversals Edge Relations</vt:lpstr>
      <vt:lpstr>Traversals Depth</vt:lpstr>
      <vt:lpstr>Traversals Options</vt:lpstr>
      <vt:lpstr>Filtering Traversals</vt:lpstr>
      <vt:lpstr>6 Degrees of Kevin Bacon</vt:lpstr>
      <vt:lpstr>Tracking Retweet Groups</vt:lpstr>
      <vt:lpstr>Advanced Features</vt:lpstr>
      <vt:lpstr>Grouping Results</vt:lpstr>
      <vt:lpstr>Counting Records</vt:lpstr>
      <vt:lpstr>End Slide  EMSE 6992 – DBMS for Data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 Document: Mongo</dc:title>
  <dc:creator>BOB B</dc:creator>
  <cp:lastModifiedBy>Klein, Joel Donald</cp:lastModifiedBy>
  <cp:revision>119</cp:revision>
  <dcterms:created xsi:type="dcterms:W3CDTF">2018-01-30T04:08:48Z</dcterms:created>
  <dcterms:modified xsi:type="dcterms:W3CDTF">2021-03-09T03:19:48Z</dcterms:modified>
</cp:coreProperties>
</file>