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98" r:id="rId4"/>
    <p:sldId id="299" r:id="rId5"/>
    <p:sldId id="301" r:id="rId6"/>
    <p:sldId id="300" r:id="rId7"/>
    <p:sldId id="302" r:id="rId8"/>
    <p:sldId id="304" r:id="rId9"/>
    <p:sldId id="305" r:id="rId10"/>
    <p:sldId id="306" r:id="rId11"/>
    <p:sldId id="307" r:id="rId12"/>
    <p:sldId id="313" r:id="rId13"/>
    <p:sldId id="308" r:id="rId14"/>
    <p:sldId id="309" r:id="rId15"/>
    <p:sldId id="310" r:id="rId16"/>
    <p:sldId id="311" r:id="rId17"/>
    <p:sldId id="312" r:id="rId18"/>
    <p:sldId id="314" r:id="rId19"/>
    <p:sldId id="315" r:id="rId20"/>
    <p:sldId id="259" r:id="rId21"/>
    <p:sldId id="260" r:id="rId22"/>
    <p:sldId id="316" r:id="rId23"/>
    <p:sldId id="317" r:id="rId24"/>
    <p:sldId id="318" r:id="rId25"/>
    <p:sldId id="319" r:id="rId26"/>
    <p:sldId id="320" r:id="rId27"/>
    <p:sldId id="322" r:id="rId28"/>
    <p:sldId id="329" r:id="rId29"/>
    <p:sldId id="325" r:id="rId30"/>
    <p:sldId id="326" r:id="rId31"/>
    <p:sldId id="327" r:id="rId32"/>
    <p:sldId id="330" r:id="rId33"/>
    <p:sldId id="324" r:id="rId34"/>
    <p:sldId id="328" r:id="rId35"/>
    <p:sldId id="331"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819E-E16C-4AD4-A2FD-0FC0824FBA01}" type="datetimeFigureOut">
              <a:rPr lang="en-US" smtClean="0"/>
              <a:t>4/12/2021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1ACC5-7EF0-4C8A-8B00-12FFF3E4BB84}" type="slidenum">
              <a:rPr lang="en-US" smtClean="0"/>
              <a:t>‹#›</a:t>
            </a:fld>
            <a:endParaRPr lang="en-US" dirty="0"/>
          </a:p>
        </p:txBody>
      </p:sp>
    </p:spTree>
    <p:extLst>
      <p:ext uri="{BB962C8B-B14F-4D97-AF65-F5344CB8AC3E}">
        <p14:creationId xmlns:p14="http://schemas.microsoft.com/office/powerpoint/2010/main" val="101418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myself – education, work experiences, etc.</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955864B-150A-403D-A581-EA2015233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67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dirty="0"/>
              <a:t>Add a footer</a:t>
            </a:r>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4/12/2021</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73998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4/12/2021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4490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4/12/2021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61649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4/12/2021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672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4/12/2021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45054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4/12/2021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8424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p15:clr>
            <a:srgbClr val="FBAE40"/>
          </p15:clr>
        </p15:guide>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4/12/2021</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211073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4/12/2021</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6757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4/12/2021</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96855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4/12/2021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52743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4/12/2021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510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4/12/2021</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99913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6AF0-6315-464A-AB32-67AAC6342F0F}"/>
              </a:ext>
            </a:extLst>
          </p:cNvPr>
          <p:cNvSpPr>
            <a:spLocks noGrp="1"/>
          </p:cNvSpPr>
          <p:nvPr>
            <p:ph type="ctrTitle"/>
          </p:nvPr>
        </p:nvSpPr>
        <p:spPr>
          <a:xfrm>
            <a:off x="609600" y="2134911"/>
            <a:ext cx="8763015" cy="1646302"/>
          </a:xfrm>
        </p:spPr>
        <p:txBody>
          <a:bodyPr/>
          <a:lstStyle/>
          <a:p>
            <a:r>
              <a:rPr lang="en-US" dirty="0"/>
              <a:t>DB Management Systems:</a:t>
            </a:r>
            <a:br>
              <a:rPr lang="en-US" dirty="0"/>
            </a:br>
            <a:r>
              <a:rPr lang="en-US" dirty="0" err="1"/>
              <a:t>Speedrun</a:t>
            </a:r>
            <a:endParaRPr lang="en-US" dirty="0"/>
          </a:p>
        </p:txBody>
      </p:sp>
      <p:sp>
        <p:nvSpPr>
          <p:cNvPr id="3" name="Subtitle 2">
            <a:extLst>
              <a:ext uri="{FF2B5EF4-FFF2-40B4-BE49-F238E27FC236}">
                <a16:creationId xmlns:a16="http://schemas.microsoft.com/office/drawing/2014/main" id="{DD24755A-4487-4CB2-9469-AEAD043A452C}"/>
              </a:ext>
            </a:extLst>
          </p:cNvPr>
          <p:cNvSpPr>
            <a:spLocks noGrp="1"/>
          </p:cNvSpPr>
          <p:nvPr>
            <p:ph type="subTitle" idx="1"/>
          </p:nvPr>
        </p:nvSpPr>
        <p:spPr/>
        <p:txBody>
          <a:bodyPr/>
          <a:lstStyle/>
          <a:p>
            <a:r>
              <a:rPr lang="en-US" dirty="0"/>
              <a:t>Joel Klein – jdk514@gwu.edu</a:t>
            </a:r>
          </a:p>
        </p:txBody>
      </p:sp>
    </p:spTree>
    <p:extLst>
      <p:ext uri="{BB962C8B-B14F-4D97-AF65-F5344CB8AC3E}">
        <p14:creationId xmlns:p14="http://schemas.microsoft.com/office/powerpoint/2010/main" val="211453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30C2-77D6-4981-9F25-4BA666E578C2}"/>
              </a:ext>
            </a:extLst>
          </p:cNvPr>
          <p:cNvSpPr>
            <a:spLocks noGrp="1"/>
          </p:cNvSpPr>
          <p:nvPr>
            <p:ph type="title"/>
          </p:nvPr>
        </p:nvSpPr>
        <p:spPr/>
        <p:txBody>
          <a:bodyPr/>
          <a:lstStyle/>
          <a:p>
            <a:r>
              <a:rPr lang="en-US" dirty="0"/>
              <a:t>RDS for this Class</a:t>
            </a:r>
          </a:p>
        </p:txBody>
      </p:sp>
      <p:sp>
        <p:nvSpPr>
          <p:cNvPr id="3" name="Content Placeholder 2">
            <a:extLst>
              <a:ext uri="{FF2B5EF4-FFF2-40B4-BE49-F238E27FC236}">
                <a16:creationId xmlns:a16="http://schemas.microsoft.com/office/drawing/2014/main" id="{BD99E4AE-AE91-4E12-B98D-493C21DCB43E}"/>
              </a:ext>
            </a:extLst>
          </p:cNvPr>
          <p:cNvSpPr>
            <a:spLocks noGrp="1"/>
          </p:cNvSpPr>
          <p:nvPr>
            <p:ph idx="1"/>
          </p:nvPr>
        </p:nvSpPr>
        <p:spPr/>
        <p:txBody>
          <a:bodyPr/>
          <a:lstStyle/>
          <a:p>
            <a:r>
              <a:rPr lang="en-US" dirty="0"/>
              <a:t>Engine: MySQL</a:t>
            </a:r>
          </a:p>
          <a:p>
            <a:r>
              <a:rPr lang="en-US" dirty="0"/>
              <a:t>Template: Free tier</a:t>
            </a:r>
          </a:p>
          <a:p>
            <a:r>
              <a:rPr lang="en-US" dirty="0"/>
              <a:t>DB Instance Size: db.t2.micro</a:t>
            </a:r>
          </a:p>
          <a:p>
            <a:r>
              <a:rPr lang="en-US" dirty="0"/>
              <a:t>Storage: General Purpose @ 20GB</a:t>
            </a:r>
          </a:p>
          <a:p>
            <a:r>
              <a:rPr lang="en-US" dirty="0"/>
              <a:t>VPC: Class Generated VPC (which opens up MySQL port)</a:t>
            </a:r>
          </a:p>
          <a:p>
            <a:r>
              <a:rPr lang="en-US" dirty="0"/>
              <a:t>Authentication: Password</a:t>
            </a:r>
          </a:p>
          <a:p>
            <a:endParaRPr lang="en-US" dirty="0"/>
          </a:p>
        </p:txBody>
      </p:sp>
    </p:spTree>
    <p:extLst>
      <p:ext uri="{BB962C8B-B14F-4D97-AF65-F5344CB8AC3E}">
        <p14:creationId xmlns:p14="http://schemas.microsoft.com/office/powerpoint/2010/main" val="62999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1288-F4B8-436C-9294-17FE5377211B}"/>
              </a:ext>
            </a:extLst>
          </p:cNvPr>
          <p:cNvSpPr>
            <a:spLocks noGrp="1"/>
          </p:cNvSpPr>
          <p:nvPr>
            <p:ph type="title"/>
          </p:nvPr>
        </p:nvSpPr>
        <p:spPr/>
        <p:txBody>
          <a:bodyPr/>
          <a:lstStyle/>
          <a:p>
            <a:r>
              <a:rPr lang="en-US" dirty="0"/>
              <a:t>Accessing An Instance</a:t>
            </a:r>
          </a:p>
        </p:txBody>
      </p:sp>
      <p:sp>
        <p:nvSpPr>
          <p:cNvPr id="4" name="Content Placeholder 3">
            <a:extLst>
              <a:ext uri="{FF2B5EF4-FFF2-40B4-BE49-F238E27FC236}">
                <a16:creationId xmlns:a16="http://schemas.microsoft.com/office/drawing/2014/main" id="{D15F1F14-4F78-4B70-A0BA-8E06F5940075}"/>
              </a:ext>
            </a:extLst>
          </p:cNvPr>
          <p:cNvSpPr>
            <a:spLocks noGrp="1"/>
          </p:cNvSpPr>
          <p:nvPr>
            <p:ph sz="half" idx="1"/>
          </p:nvPr>
        </p:nvSpPr>
        <p:spPr/>
        <p:txBody>
          <a:bodyPr/>
          <a:lstStyle/>
          <a:p>
            <a:r>
              <a:rPr lang="en-US" dirty="0"/>
              <a:t>Going back to the </a:t>
            </a:r>
            <a:r>
              <a:rPr lang="en-US" b="1" dirty="0"/>
              <a:t>Databases</a:t>
            </a:r>
            <a:r>
              <a:rPr lang="en-US" dirty="0"/>
              <a:t> page, we should now be able to see our instance.</a:t>
            </a:r>
          </a:p>
          <a:p>
            <a:endParaRPr lang="en-US" dirty="0"/>
          </a:p>
          <a:p>
            <a:endParaRPr lang="en-US" dirty="0"/>
          </a:p>
          <a:p>
            <a:endParaRPr lang="en-US" dirty="0"/>
          </a:p>
          <a:p>
            <a:r>
              <a:rPr lang="en-US" dirty="0"/>
              <a:t>By Clicking into our instance, we can get additional details about the running instance.</a:t>
            </a:r>
          </a:p>
          <a:p>
            <a:endParaRPr lang="en-US" dirty="0"/>
          </a:p>
          <a:p>
            <a:endParaRPr lang="en-US" dirty="0"/>
          </a:p>
          <a:p>
            <a:r>
              <a:rPr lang="en-US" dirty="0"/>
              <a:t>From here we can even find connectivity information.</a:t>
            </a:r>
          </a:p>
        </p:txBody>
      </p:sp>
      <p:pic>
        <p:nvPicPr>
          <p:cNvPr id="6" name="Content Placeholder 5">
            <a:extLst>
              <a:ext uri="{FF2B5EF4-FFF2-40B4-BE49-F238E27FC236}">
                <a16:creationId xmlns:a16="http://schemas.microsoft.com/office/drawing/2014/main" id="{5AB33D0C-68ED-4427-A297-BC32EA620D47}"/>
              </a:ext>
            </a:extLst>
          </p:cNvPr>
          <p:cNvPicPr>
            <a:picLocks noGrp="1" noChangeAspect="1"/>
          </p:cNvPicPr>
          <p:nvPr>
            <p:ph sz="half" idx="2"/>
          </p:nvPr>
        </p:nvPicPr>
        <p:blipFill>
          <a:blip r:embed="rId2"/>
          <a:stretch>
            <a:fillRect/>
          </a:stretch>
        </p:blipFill>
        <p:spPr>
          <a:xfrm>
            <a:off x="6395886" y="1965818"/>
            <a:ext cx="5384800" cy="1241843"/>
          </a:xfrm>
          <a:prstGeom prst="rect">
            <a:avLst/>
          </a:prstGeom>
        </p:spPr>
      </p:pic>
      <p:pic>
        <p:nvPicPr>
          <p:cNvPr id="7" name="Picture 6">
            <a:extLst>
              <a:ext uri="{FF2B5EF4-FFF2-40B4-BE49-F238E27FC236}">
                <a16:creationId xmlns:a16="http://schemas.microsoft.com/office/drawing/2014/main" id="{EF614CAF-2EA9-4D1C-92CF-36FA6AF32F9D}"/>
              </a:ext>
            </a:extLst>
          </p:cNvPr>
          <p:cNvPicPr>
            <a:picLocks noChangeAspect="1"/>
          </p:cNvPicPr>
          <p:nvPr/>
        </p:nvPicPr>
        <p:blipFill>
          <a:blip r:embed="rId3"/>
          <a:stretch>
            <a:fillRect/>
          </a:stretch>
        </p:blipFill>
        <p:spPr>
          <a:xfrm>
            <a:off x="6197602" y="3454206"/>
            <a:ext cx="5781368" cy="1490326"/>
          </a:xfrm>
          <a:prstGeom prst="rect">
            <a:avLst/>
          </a:prstGeom>
        </p:spPr>
      </p:pic>
      <p:pic>
        <p:nvPicPr>
          <p:cNvPr id="8" name="Picture 7">
            <a:extLst>
              <a:ext uri="{FF2B5EF4-FFF2-40B4-BE49-F238E27FC236}">
                <a16:creationId xmlns:a16="http://schemas.microsoft.com/office/drawing/2014/main" id="{3F8C9EEC-330A-4BED-9061-CE8988B9AE6E}"/>
              </a:ext>
            </a:extLst>
          </p:cNvPr>
          <p:cNvPicPr>
            <a:picLocks noChangeAspect="1"/>
          </p:cNvPicPr>
          <p:nvPr/>
        </p:nvPicPr>
        <p:blipFill>
          <a:blip r:embed="rId4"/>
          <a:stretch>
            <a:fillRect/>
          </a:stretch>
        </p:blipFill>
        <p:spPr>
          <a:xfrm>
            <a:off x="6490175" y="4993756"/>
            <a:ext cx="5196223" cy="1597544"/>
          </a:xfrm>
          <a:prstGeom prst="rect">
            <a:avLst/>
          </a:prstGeom>
        </p:spPr>
      </p:pic>
    </p:spTree>
    <p:extLst>
      <p:ext uri="{BB962C8B-B14F-4D97-AF65-F5344CB8AC3E}">
        <p14:creationId xmlns:p14="http://schemas.microsoft.com/office/powerpoint/2010/main" val="170666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B2-FA26-447F-8A7B-10EC881EE17C}"/>
              </a:ext>
            </a:extLst>
          </p:cNvPr>
          <p:cNvSpPr>
            <a:spLocks noGrp="1"/>
          </p:cNvSpPr>
          <p:nvPr>
            <p:ph type="title"/>
          </p:nvPr>
        </p:nvSpPr>
        <p:spPr>
          <a:xfrm>
            <a:off x="914400" y="3007582"/>
            <a:ext cx="10363200" cy="842836"/>
          </a:xfrm>
        </p:spPr>
        <p:txBody>
          <a:bodyPr/>
          <a:lstStyle/>
          <a:p>
            <a:pPr algn="ctr"/>
            <a:r>
              <a:rPr lang="en-US" dirty="0"/>
              <a:t>Discuss Pros/Cons of RDS</a:t>
            </a:r>
          </a:p>
        </p:txBody>
      </p:sp>
    </p:spTree>
    <p:extLst>
      <p:ext uri="{BB962C8B-B14F-4D97-AF65-F5344CB8AC3E}">
        <p14:creationId xmlns:p14="http://schemas.microsoft.com/office/powerpoint/2010/main" val="251900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F2EE-BD35-4502-8548-5E23972952D9}"/>
              </a:ext>
            </a:extLst>
          </p:cNvPr>
          <p:cNvSpPr>
            <a:spLocks noGrp="1"/>
          </p:cNvSpPr>
          <p:nvPr>
            <p:ph type="title"/>
          </p:nvPr>
        </p:nvSpPr>
        <p:spPr/>
        <p:txBody>
          <a:bodyPr/>
          <a:lstStyle/>
          <a:p>
            <a:r>
              <a:rPr lang="en-US" dirty="0"/>
              <a:t>ATHENA</a:t>
            </a:r>
          </a:p>
        </p:txBody>
      </p:sp>
      <p:sp>
        <p:nvSpPr>
          <p:cNvPr id="3" name="Text Placeholder 2">
            <a:extLst>
              <a:ext uri="{FF2B5EF4-FFF2-40B4-BE49-F238E27FC236}">
                <a16:creationId xmlns:a16="http://schemas.microsoft.com/office/drawing/2014/main" id="{63E2A3CE-ECFE-40CD-A6C3-71BD6132CA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241F-B82B-4BC6-BDDA-BD150FAC0C0E}"/>
              </a:ext>
            </a:extLst>
          </p:cNvPr>
          <p:cNvSpPr>
            <a:spLocks noGrp="1"/>
          </p:cNvSpPr>
          <p:nvPr>
            <p:ph type="title"/>
          </p:nvPr>
        </p:nvSpPr>
        <p:spPr/>
        <p:txBody>
          <a:bodyPr/>
          <a:lstStyle/>
          <a:p>
            <a:r>
              <a:rPr lang="en-US" dirty="0"/>
              <a:t>Athena</a:t>
            </a:r>
          </a:p>
        </p:txBody>
      </p:sp>
      <p:sp>
        <p:nvSpPr>
          <p:cNvPr id="3" name="Content Placeholder 2">
            <a:extLst>
              <a:ext uri="{FF2B5EF4-FFF2-40B4-BE49-F238E27FC236}">
                <a16:creationId xmlns:a16="http://schemas.microsoft.com/office/drawing/2014/main" id="{D9269384-EF89-40CF-8884-86B634691C47}"/>
              </a:ext>
            </a:extLst>
          </p:cNvPr>
          <p:cNvSpPr>
            <a:spLocks noGrp="1"/>
          </p:cNvSpPr>
          <p:nvPr>
            <p:ph idx="1"/>
          </p:nvPr>
        </p:nvSpPr>
        <p:spPr/>
        <p:txBody>
          <a:bodyPr>
            <a:normAutofit lnSpcReduction="10000"/>
          </a:bodyPr>
          <a:lstStyle/>
          <a:p>
            <a:r>
              <a:rPr lang="en-US" dirty="0"/>
              <a:t>AWS Athena is probably most accurately defined as a DBaaS, however it fills a niche that makes it somewhat difficult to categorize</a:t>
            </a:r>
          </a:p>
          <a:p>
            <a:endParaRPr lang="en-US" dirty="0"/>
          </a:p>
          <a:p>
            <a:r>
              <a:rPr lang="en-US" dirty="0"/>
              <a:t>Athena is a system developed to enable users to query flat files stored in S3. In this way, users do not need to perform any ETL processes to leverage their data.</a:t>
            </a:r>
          </a:p>
          <a:p>
            <a:endParaRPr lang="en-US" dirty="0"/>
          </a:p>
          <a:p>
            <a:r>
              <a:rPr lang="en-US" dirty="0"/>
              <a:t>However, this system is not nearly as efficient as a database and has numerous drawbacks.</a:t>
            </a:r>
          </a:p>
          <a:p>
            <a:pPr lvl="1"/>
            <a:r>
              <a:rPr lang="en-US" dirty="0"/>
              <a:t>NOTE: Parquet helps eliminate some of these drawbacks</a:t>
            </a:r>
          </a:p>
        </p:txBody>
      </p:sp>
    </p:spTree>
    <p:extLst>
      <p:ext uri="{BB962C8B-B14F-4D97-AF65-F5344CB8AC3E}">
        <p14:creationId xmlns:p14="http://schemas.microsoft.com/office/powerpoint/2010/main" val="395784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1B0C-DC12-40C0-8312-1E08A8BEC4F1}"/>
              </a:ext>
            </a:extLst>
          </p:cNvPr>
          <p:cNvSpPr>
            <a:spLocks noGrp="1"/>
          </p:cNvSpPr>
          <p:nvPr>
            <p:ph type="title"/>
          </p:nvPr>
        </p:nvSpPr>
        <p:spPr/>
        <p:txBody>
          <a:bodyPr/>
          <a:lstStyle/>
          <a:p>
            <a:r>
              <a:rPr lang="en-US" dirty="0"/>
              <a:t>Accessing Athena</a:t>
            </a:r>
          </a:p>
        </p:txBody>
      </p:sp>
      <p:sp>
        <p:nvSpPr>
          <p:cNvPr id="3" name="Content Placeholder 2">
            <a:extLst>
              <a:ext uri="{FF2B5EF4-FFF2-40B4-BE49-F238E27FC236}">
                <a16:creationId xmlns:a16="http://schemas.microsoft.com/office/drawing/2014/main" id="{8F2CD15B-9FD3-4640-A681-7D741B2A3A53}"/>
              </a:ext>
            </a:extLst>
          </p:cNvPr>
          <p:cNvSpPr>
            <a:spLocks noGrp="1"/>
          </p:cNvSpPr>
          <p:nvPr>
            <p:ph sz="half" idx="1"/>
          </p:nvPr>
        </p:nvSpPr>
        <p:spPr>
          <a:xfrm>
            <a:off x="609599" y="2249425"/>
            <a:ext cx="11080955" cy="4341875"/>
          </a:xfrm>
        </p:spPr>
        <p:txBody>
          <a:bodyPr/>
          <a:lstStyle/>
          <a:p>
            <a:r>
              <a:rPr lang="en-US" dirty="0"/>
              <a:t>The landing page for the Athena service is a little different than other AWS services, as it dumps you directly into a SQL editor.</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reason for this is that AWS Athena is tightly integrated with AWS Glue</a:t>
            </a:r>
          </a:p>
          <a:p>
            <a:pPr lvl="1"/>
            <a:r>
              <a:rPr lang="en-US" dirty="0"/>
              <a:t>AWS Glue is an AWS ETL service that can also help automate the creation of Athena </a:t>
            </a:r>
            <a:r>
              <a:rPr lang="en-US" dirty="0" err="1"/>
              <a:t>queryable</a:t>
            </a:r>
            <a:r>
              <a:rPr lang="en-US" dirty="0"/>
              <a:t> tables</a:t>
            </a:r>
          </a:p>
        </p:txBody>
      </p:sp>
      <p:pic>
        <p:nvPicPr>
          <p:cNvPr id="5" name="Content Placeholder 4">
            <a:extLst>
              <a:ext uri="{FF2B5EF4-FFF2-40B4-BE49-F238E27FC236}">
                <a16:creationId xmlns:a16="http://schemas.microsoft.com/office/drawing/2014/main" id="{E2A33EEA-49D6-465D-95DE-20F5AAE0C729}"/>
              </a:ext>
            </a:extLst>
          </p:cNvPr>
          <p:cNvPicPr>
            <a:picLocks noGrp="1" noChangeAspect="1"/>
          </p:cNvPicPr>
          <p:nvPr>
            <p:ph sz="half" idx="2"/>
          </p:nvPr>
        </p:nvPicPr>
        <p:blipFill>
          <a:blip r:embed="rId2"/>
          <a:stretch>
            <a:fillRect/>
          </a:stretch>
        </p:blipFill>
        <p:spPr>
          <a:xfrm>
            <a:off x="2597597" y="3008672"/>
            <a:ext cx="6996805" cy="2222047"/>
          </a:xfrm>
          <a:prstGeom prst="rect">
            <a:avLst/>
          </a:prstGeom>
        </p:spPr>
      </p:pic>
    </p:spTree>
    <p:extLst>
      <p:ext uri="{BB962C8B-B14F-4D97-AF65-F5344CB8AC3E}">
        <p14:creationId xmlns:p14="http://schemas.microsoft.com/office/powerpoint/2010/main" val="4778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42F04-ADAB-4783-9D1B-979FD425219B}"/>
              </a:ext>
            </a:extLst>
          </p:cNvPr>
          <p:cNvSpPr>
            <a:spLocks noGrp="1"/>
          </p:cNvSpPr>
          <p:nvPr>
            <p:ph type="title"/>
          </p:nvPr>
        </p:nvSpPr>
        <p:spPr/>
        <p:txBody>
          <a:bodyPr/>
          <a:lstStyle/>
          <a:p>
            <a:r>
              <a:rPr lang="en-US" dirty="0"/>
              <a:t>Creating an Athena Table</a:t>
            </a:r>
          </a:p>
        </p:txBody>
      </p:sp>
      <p:sp>
        <p:nvSpPr>
          <p:cNvPr id="3" name="Content Placeholder 2">
            <a:extLst>
              <a:ext uri="{FF2B5EF4-FFF2-40B4-BE49-F238E27FC236}">
                <a16:creationId xmlns:a16="http://schemas.microsoft.com/office/drawing/2014/main" id="{3F1F5C57-2108-429B-9859-22B55332387C}"/>
              </a:ext>
            </a:extLst>
          </p:cNvPr>
          <p:cNvSpPr>
            <a:spLocks noGrp="1"/>
          </p:cNvSpPr>
          <p:nvPr>
            <p:ph idx="1"/>
          </p:nvPr>
        </p:nvSpPr>
        <p:spPr>
          <a:xfrm>
            <a:off x="609600" y="2249424"/>
            <a:ext cx="6027174" cy="4325112"/>
          </a:xfrm>
        </p:spPr>
        <p:txBody>
          <a:bodyPr/>
          <a:lstStyle/>
          <a:p>
            <a:r>
              <a:rPr lang="en-US" dirty="0"/>
              <a:t>Athena tables can be generated a couple of ways:</a:t>
            </a:r>
          </a:p>
          <a:p>
            <a:pPr lvl="1"/>
            <a:r>
              <a:rPr lang="en-US" dirty="0"/>
              <a:t>AWS Glue: Glue can scrap S3 buckets and generate meta data/schemas that can be leveraged by Athena</a:t>
            </a:r>
          </a:p>
          <a:p>
            <a:pPr lvl="1"/>
            <a:r>
              <a:rPr lang="en-US" dirty="0"/>
              <a:t>Athena Query: You can run SQL commands to generate Athena tables directly</a:t>
            </a:r>
          </a:p>
          <a:p>
            <a:pPr lvl="1"/>
            <a:r>
              <a:rPr lang="en-US" dirty="0"/>
              <a:t>Athena Table Creation: Workflow that will generate the SQL for you</a:t>
            </a:r>
          </a:p>
          <a:p>
            <a:pPr lvl="1"/>
            <a:endParaRPr lang="en-US" dirty="0"/>
          </a:p>
          <a:p>
            <a:pPr lvl="1"/>
            <a:endParaRPr lang="en-US" dirty="0"/>
          </a:p>
        </p:txBody>
      </p:sp>
      <p:pic>
        <p:nvPicPr>
          <p:cNvPr id="4" name="Picture 3">
            <a:extLst>
              <a:ext uri="{FF2B5EF4-FFF2-40B4-BE49-F238E27FC236}">
                <a16:creationId xmlns:a16="http://schemas.microsoft.com/office/drawing/2014/main" id="{B4576725-775E-4807-BFF3-4CD0363AE6CE}"/>
              </a:ext>
            </a:extLst>
          </p:cNvPr>
          <p:cNvPicPr>
            <a:picLocks noChangeAspect="1"/>
          </p:cNvPicPr>
          <p:nvPr/>
        </p:nvPicPr>
        <p:blipFill>
          <a:blip r:embed="rId2"/>
          <a:stretch>
            <a:fillRect/>
          </a:stretch>
        </p:blipFill>
        <p:spPr>
          <a:xfrm>
            <a:off x="6636774" y="1676400"/>
            <a:ext cx="5342083" cy="4160881"/>
          </a:xfrm>
          <a:prstGeom prst="rect">
            <a:avLst/>
          </a:prstGeom>
        </p:spPr>
      </p:pic>
    </p:spTree>
    <p:extLst>
      <p:ext uri="{BB962C8B-B14F-4D97-AF65-F5344CB8AC3E}">
        <p14:creationId xmlns:p14="http://schemas.microsoft.com/office/powerpoint/2010/main" val="2132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ECCE8A2-A2E6-4F98-8783-7FA60CA1CA22}"/>
              </a:ext>
            </a:extLst>
          </p:cNvPr>
          <p:cNvGrpSpPr/>
          <p:nvPr/>
        </p:nvGrpSpPr>
        <p:grpSpPr>
          <a:xfrm>
            <a:off x="4522838" y="4792900"/>
            <a:ext cx="7583558" cy="1844200"/>
            <a:chOff x="5388078" y="4443556"/>
            <a:chExt cx="7583558" cy="1844200"/>
          </a:xfrm>
        </p:grpSpPr>
        <p:pic>
          <p:nvPicPr>
            <p:cNvPr id="9" name="Picture 8">
              <a:extLst>
                <a:ext uri="{FF2B5EF4-FFF2-40B4-BE49-F238E27FC236}">
                  <a16:creationId xmlns:a16="http://schemas.microsoft.com/office/drawing/2014/main" id="{DE70184D-A025-4754-B4DC-425E051F4B16}"/>
                </a:ext>
              </a:extLst>
            </p:cNvPr>
            <p:cNvPicPr>
              <a:picLocks noChangeAspect="1"/>
            </p:cNvPicPr>
            <p:nvPr/>
          </p:nvPicPr>
          <p:blipFill rotWithShape="1">
            <a:blip r:embed="rId2"/>
            <a:srcRect r="68653"/>
            <a:stretch/>
          </p:blipFill>
          <p:spPr>
            <a:xfrm>
              <a:off x="5388078" y="4443556"/>
              <a:ext cx="3227327" cy="1844200"/>
            </a:xfrm>
            <a:prstGeom prst="rect">
              <a:avLst/>
            </a:prstGeom>
          </p:spPr>
        </p:pic>
        <p:pic>
          <p:nvPicPr>
            <p:cNvPr id="10" name="Picture 9">
              <a:extLst>
                <a:ext uri="{FF2B5EF4-FFF2-40B4-BE49-F238E27FC236}">
                  <a16:creationId xmlns:a16="http://schemas.microsoft.com/office/drawing/2014/main" id="{876DA04C-94AE-4426-A3B6-9917C51C3C1B}"/>
                </a:ext>
              </a:extLst>
            </p:cNvPr>
            <p:cNvPicPr>
              <a:picLocks noChangeAspect="1"/>
            </p:cNvPicPr>
            <p:nvPr/>
          </p:nvPicPr>
          <p:blipFill rotWithShape="1">
            <a:blip r:embed="rId2"/>
            <a:srcRect l="51720" r="5969"/>
            <a:stretch/>
          </p:blipFill>
          <p:spPr>
            <a:xfrm>
              <a:off x="8615405" y="4443556"/>
              <a:ext cx="4356231" cy="1844200"/>
            </a:xfrm>
            <a:prstGeom prst="rect">
              <a:avLst/>
            </a:prstGeom>
          </p:spPr>
        </p:pic>
      </p:grpSp>
      <p:sp>
        <p:nvSpPr>
          <p:cNvPr id="2" name="Title 1">
            <a:extLst>
              <a:ext uri="{FF2B5EF4-FFF2-40B4-BE49-F238E27FC236}">
                <a16:creationId xmlns:a16="http://schemas.microsoft.com/office/drawing/2014/main" id="{FA2D78FC-2844-448D-8CBF-9272AC3D6693}"/>
              </a:ext>
            </a:extLst>
          </p:cNvPr>
          <p:cNvSpPr>
            <a:spLocks noGrp="1"/>
          </p:cNvSpPr>
          <p:nvPr>
            <p:ph type="title"/>
          </p:nvPr>
        </p:nvSpPr>
        <p:spPr/>
        <p:txBody>
          <a:bodyPr/>
          <a:lstStyle/>
          <a:p>
            <a:r>
              <a:rPr lang="en-US" dirty="0"/>
              <a:t>Accessing AWS Tables</a:t>
            </a:r>
          </a:p>
        </p:txBody>
      </p:sp>
      <p:sp>
        <p:nvSpPr>
          <p:cNvPr id="4" name="Content Placeholder 3">
            <a:extLst>
              <a:ext uri="{FF2B5EF4-FFF2-40B4-BE49-F238E27FC236}">
                <a16:creationId xmlns:a16="http://schemas.microsoft.com/office/drawing/2014/main" id="{A173F27D-6866-43F0-9DA4-FB89FAC94826}"/>
              </a:ext>
            </a:extLst>
          </p:cNvPr>
          <p:cNvSpPr>
            <a:spLocks noGrp="1"/>
          </p:cNvSpPr>
          <p:nvPr>
            <p:ph sz="half" idx="1"/>
          </p:nvPr>
        </p:nvSpPr>
        <p:spPr>
          <a:xfrm>
            <a:off x="609599" y="2249426"/>
            <a:ext cx="6440130" cy="1066800"/>
          </a:xfrm>
        </p:spPr>
        <p:txBody>
          <a:bodyPr/>
          <a:lstStyle/>
          <a:p>
            <a:r>
              <a:rPr lang="en-US" dirty="0"/>
              <a:t>Athena tables are viewable on the left-hand pane on the main landing page</a:t>
            </a:r>
          </a:p>
        </p:txBody>
      </p:sp>
      <p:pic>
        <p:nvPicPr>
          <p:cNvPr id="6" name="Content Placeholder 5">
            <a:extLst>
              <a:ext uri="{FF2B5EF4-FFF2-40B4-BE49-F238E27FC236}">
                <a16:creationId xmlns:a16="http://schemas.microsoft.com/office/drawing/2014/main" id="{4E473DF7-0983-4C37-AA39-D2B4A377960E}"/>
              </a:ext>
            </a:extLst>
          </p:cNvPr>
          <p:cNvPicPr>
            <a:picLocks noGrp="1" noChangeAspect="1"/>
          </p:cNvPicPr>
          <p:nvPr>
            <p:ph sz="half" idx="2"/>
          </p:nvPr>
        </p:nvPicPr>
        <p:blipFill>
          <a:blip r:embed="rId3"/>
          <a:stretch>
            <a:fillRect/>
          </a:stretch>
        </p:blipFill>
        <p:spPr>
          <a:xfrm>
            <a:off x="7415869" y="1037748"/>
            <a:ext cx="3099731" cy="2222701"/>
          </a:xfrm>
          <a:prstGeom prst="rect">
            <a:avLst/>
          </a:prstGeom>
        </p:spPr>
      </p:pic>
      <p:pic>
        <p:nvPicPr>
          <p:cNvPr id="7" name="Picture 6">
            <a:extLst>
              <a:ext uri="{FF2B5EF4-FFF2-40B4-BE49-F238E27FC236}">
                <a16:creationId xmlns:a16="http://schemas.microsoft.com/office/drawing/2014/main" id="{06CDBBE6-CC53-428E-A902-9E4A26BF8E36}"/>
              </a:ext>
            </a:extLst>
          </p:cNvPr>
          <p:cNvPicPr>
            <a:picLocks noChangeAspect="1"/>
          </p:cNvPicPr>
          <p:nvPr/>
        </p:nvPicPr>
        <p:blipFill rotWithShape="1">
          <a:blip r:embed="rId4"/>
          <a:srcRect r="33356"/>
          <a:stretch/>
        </p:blipFill>
        <p:spPr>
          <a:xfrm>
            <a:off x="455688" y="4792900"/>
            <a:ext cx="3732854" cy="1844200"/>
          </a:xfrm>
          <a:prstGeom prst="rect">
            <a:avLst/>
          </a:prstGeom>
        </p:spPr>
      </p:pic>
      <p:sp>
        <p:nvSpPr>
          <p:cNvPr id="8" name="Content Placeholder 3">
            <a:extLst>
              <a:ext uri="{FF2B5EF4-FFF2-40B4-BE49-F238E27FC236}">
                <a16:creationId xmlns:a16="http://schemas.microsoft.com/office/drawing/2014/main" id="{1C105538-D056-41EF-B6D4-5868CCFBADFF}"/>
              </a:ext>
            </a:extLst>
          </p:cNvPr>
          <p:cNvSpPr txBox="1">
            <a:spLocks/>
          </p:cNvSpPr>
          <p:nvPr/>
        </p:nvSpPr>
        <p:spPr>
          <a:xfrm>
            <a:off x="609599" y="3559397"/>
            <a:ext cx="11139949" cy="1292349"/>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0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19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dirty="0"/>
              <a:t>You can click in on any of the tables, or simply write a query directly in the </a:t>
            </a:r>
            <a:r>
              <a:rPr lang="en-US" b="1" dirty="0"/>
              <a:t>Query Editor</a:t>
            </a:r>
            <a:r>
              <a:rPr lang="en-US" dirty="0"/>
              <a:t>.</a:t>
            </a:r>
          </a:p>
          <a:p>
            <a:pPr lvl="1"/>
            <a:r>
              <a:rPr lang="en-US" dirty="0"/>
              <a:t>Just like MySQL Workbench, the </a:t>
            </a:r>
            <a:r>
              <a:rPr lang="en-US" dirty="0" err="1"/>
              <a:t>resultset</a:t>
            </a:r>
            <a:r>
              <a:rPr lang="en-US" dirty="0"/>
              <a:t> appears on the bottom of the page</a:t>
            </a:r>
          </a:p>
          <a:p>
            <a:endParaRPr lang="en-US" dirty="0"/>
          </a:p>
        </p:txBody>
      </p:sp>
      <p:sp>
        <p:nvSpPr>
          <p:cNvPr id="12" name="Rectangle 11">
            <a:extLst>
              <a:ext uri="{FF2B5EF4-FFF2-40B4-BE49-F238E27FC236}">
                <a16:creationId xmlns:a16="http://schemas.microsoft.com/office/drawing/2014/main" id="{EE0F9913-F77F-45B5-AB70-79E53AD82E6D}"/>
              </a:ext>
            </a:extLst>
          </p:cNvPr>
          <p:cNvSpPr/>
          <p:nvPr/>
        </p:nvSpPr>
        <p:spPr>
          <a:xfrm>
            <a:off x="2957166" y="6201343"/>
            <a:ext cx="1403668" cy="565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958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B2-FA26-447F-8A7B-10EC881EE17C}"/>
              </a:ext>
            </a:extLst>
          </p:cNvPr>
          <p:cNvSpPr>
            <a:spLocks noGrp="1"/>
          </p:cNvSpPr>
          <p:nvPr>
            <p:ph type="title"/>
          </p:nvPr>
        </p:nvSpPr>
        <p:spPr>
          <a:xfrm>
            <a:off x="914400" y="3007582"/>
            <a:ext cx="10363200" cy="842836"/>
          </a:xfrm>
        </p:spPr>
        <p:txBody>
          <a:bodyPr/>
          <a:lstStyle/>
          <a:p>
            <a:pPr algn="ctr"/>
            <a:r>
              <a:rPr lang="en-US" dirty="0"/>
              <a:t>Discuss Pros/Cons of Athena</a:t>
            </a:r>
          </a:p>
        </p:txBody>
      </p:sp>
    </p:spTree>
    <p:extLst>
      <p:ext uri="{BB962C8B-B14F-4D97-AF65-F5344CB8AC3E}">
        <p14:creationId xmlns:p14="http://schemas.microsoft.com/office/powerpoint/2010/main" val="228999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9DB2-4185-4057-AA91-967019D12E6D}"/>
              </a:ext>
            </a:extLst>
          </p:cNvPr>
          <p:cNvSpPr>
            <a:spLocks noGrp="1"/>
          </p:cNvSpPr>
          <p:nvPr>
            <p:ph type="title"/>
          </p:nvPr>
        </p:nvSpPr>
        <p:spPr/>
        <p:txBody>
          <a:bodyPr/>
          <a:lstStyle/>
          <a:p>
            <a:r>
              <a:rPr lang="en-US" dirty="0"/>
              <a:t>Dynamo (Key-Value Store)</a:t>
            </a:r>
          </a:p>
        </p:txBody>
      </p:sp>
      <p:sp>
        <p:nvSpPr>
          <p:cNvPr id="3" name="Text Placeholder 2">
            <a:extLst>
              <a:ext uri="{FF2B5EF4-FFF2-40B4-BE49-F238E27FC236}">
                <a16:creationId xmlns:a16="http://schemas.microsoft.com/office/drawing/2014/main" id="{0512AC18-4330-42DA-BB00-1AB4C0613D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3914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3149-323C-4BBC-BD51-1C004D6D68A8}"/>
              </a:ext>
            </a:extLst>
          </p:cNvPr>
          <p:cNvSpPr>
            <a:spLocks noGrp="1"/>
          </p:cNvSpPr>
          <p:nvPr>
            <p:ph type="title"/>
          </p:nvPr>
        </p:nvSpPr>
        <p:spPr/>
        <p:txBody>
          <a:bodyPr/>
          <a:lstStyle/>
          <a:p>
            <a:r>
              <a:rPr lang="en-US" dirty="0"/>
              <a:t>Database Services in AWS</a:t>
            </a:r>
          </a:p>
        </p:txBody>
      </p:sp>
      <p:sp>
        <p:nvSpPr>
          <p:cNvPr id="3" name="Text Placeholder 2">
            <a:extLst>
              <a:ext uri="{FF2B5EF4-FFF2-40B4-BE49-F238E27FC236}">
                <a16:creationId xmlns:a16="http://schemas.microsoft.com/office/drawing/2014/main" id="{27CB6FA2-926F-4208-88AD-841EB01AB60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79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6883-533E-4C77-AA6E-D6E0CDEDE5FB}"/>
              </a:ext>
            </a:extLst>
          </p:cNvPr>
          <p:cNvSpPr>
            <a:spLocks noGrp="1"/>
          </p:cNvSpPr>
          <p:nvPr>
            <p:ph type="title"/>
          </p:nvPr>
        </p:nvSpPr>
        <p:spPr/>
        <p:txBody>
          <a:bodyPr/>
          <a:lstStyle/>
          <a:p>
            <a:r>
              <a:rPr lang="en-US" dirty="0"/>
              <a:t>Dynamo</a:t>
            </a:r>
          </a:p>
        </p:txBody>
      </p:sp>
      <p:sp>
        <p:nvSpPr>
          <p:cNvPr id="3" name="Content Placeholder 2">
            <a:extLst>
              <a:ext uri="{FF2B5EF4-FFF2-40B4-BE49-F238E27FC236}">
                <a16:creationId xmlns:a16="http://schemas.microsoft.com/office/drawing/2014/main" id="{05E29D79-C04C-4AD6-907E-D3C77EE4CEAA}"/>
              </a:ext>
            </a:extLst>
          </p:cNvPr>
          <p:cNvSpPr>
            <a:spLocks noGrp="1"/>
          </p:cNvSpPr>
          <p:nvPr>
            <p:ph idx="1"/>
          </p:nvPr>
        </p:nvSpPr>
        <p:spPr>
          <a:xfrm>
            <a:off x="609600" y="2249424"/>
            <a:ext cx="10806260" cy="4325112"/>
          </a:xfrm>
        </p:spPr>
        <p:txBody>
          <a:bodyPr/>
          <a:lstStyle/>
          <a:p>
            <a:r>
              <a:rPr lang="en-US" dirty="0"/>
              <a:t>Dynamo is a Key-Value Database System</a:t>
            </a:r>
          </a:p>
          <a:p>
            <a:pPr lvl="1"/>
            <a:r>
              <a:rPr lang="en-US" dirty="0"/>
              <a:t>Key-Value means that records are broken down into a key (identifier) and a value (data)</a:t>
            </a:r>
          </a:p>
          <a:p>
            <a:pPr lvl="1"/>
            <a:r>
              <a:rPr lang="en-US" dirty="0"/>
              <a:t>Key-Value may commonly look like Document Databases, however they are typically only </a:t>
            </a:r>
            <a:r>
              <a:rPr lang="en-US" dirty="0" err="1"/>
              <a:t>queryable</a:t>
            </a:r>
            <a:r>
              <a:rPr lang="en-US" dirty="0"/>
              <a:t> against the key/very specific indexes.</a:t>
            </a:r>
          </a:p>
          <a:p>
            <a:pPr marL="411480" lvl="1" indent="0">
              <a:buNone/>
            </a:pPr>
            <a:endParaRPr lang="en-US" dirty="0"/>
          </a:p>
          <a:p>
            <a:r>
              <a:rPr lang="en-US" dirty="0"/>
              <a:t>The key design of Dynamo is an easily scalable system, where the data does not conform to a set structure</a:t>
            </a:r>
          </a:p>
        </p:txBody>
      </p:sp>
    </p:spTree>
    <p:extLst>
      <p:ext uri="{BB962C8B-B14F-4D97-AF65-F5344CB8AC3E}">
        <p14:creationId xmlns:p14="http://schemas.microsoft.com/office/powerpoint/2010/main" val="37308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B32D-37A9-4A97-B9B9-842A3C56F9B8}"/>
              </a:ext>
            </a:extLst>
          </p:cNvPr>
          <p:cNvSpPr>
            <a:spLocks noGrp="1"/>
          </p:cNvSpPr>
          <p:nvPr>
            <p:ph type="title"/>
          </p:nvPr>
        </p:nvSpPr>
        <p:spPr>
          <a:xfrm>
            <a:off x="609600" y="515470"/>
            <a:ext cx="10972800" cy="1066800"/>
          </a:xfrm>
        </p:spPr>
        <p:txBody>
          <a:bodyPr/>
          <a:lstStyle/>
          <a:p>
            <a:r>
              <a:rPr lang="en-US" dirty="0"/>
              <a:t>Terminology</a:t>
            </a:r>
          </a:p>
        </p:txBody>
      </p:sp>
      <p:sp>
        <p:nvSpPr>
          <p:cNvPr id="3" name="Content Placeholder 2">
            <a:extLst>
              <a:ext uri="{FF2B5EF4-FFF2-40B4-BE49-F238E27FC236}">
                <a16:creationId xmlns:a16="http://schemas.microsoft.com/office/drawing/2014/main" id="{D64AEA92-BA00-4437-AC20-2CC967EEB408}"/>
              </a:ext>
            </a:extLst>
          </p:cNvPr>
          <p:cNvSpPr>
            <a:spLocks noGrp="1"/>
          </p:cNvSpPr>
          <p:nvPr>
            <p:ph idx="1"/>
          </p:nvPr>
        </p:nvSpPr>
        <p:spPr>
          <a:xfrm>
            <a:off x="645459" y="1438836"/>
            <a:ext cx="10972800" cy="5279136"/>
          </a:xfrm>
        </p:spPr>
        <p:txBody>
          <a:bodyPr>
            <a:normAutofit lnSpcReduction="10000"/>
          </a:bodyPr>
          <a:lstStyle/>
          <a:p>
            <a:r>
              <a:rPr lang="en-US" dirty="0"/>
              <a:t>Table: Collection of Key-Value items</a:t>
            </a:r>
          </a:p>
          <a:p>
            <a:r>
              <a:rPr lang="en-US" dirty="0"/>
              <a:t>Item (Record): A group of attributes that is tied to an identifier (a key)</a:t>
            </a:r>
          </a:p>
          <a:p>
            <a:r>
              <a:rPr lang="en-US" dirty="0"/>
              <a:t>Attribute: Fundamental data element, our basic unit of information</a:t>
            </a:r>
          </a:p>
          <a:p>
            <a:r>
              <a:rPr lang="en-US" dirty="0"/>
              <a:t>Primary Key: The unique identifier of an Item</a:t>
            </a:r>
          </a:p>
          <a:p>
            <a:r>
              <a:rPr lang="en-US" dirty="0"/>
              <a:t>Partition Key: Key that dictates how data is distributed throughout Dynamo (really an optimization issue)</a:t>
            </a:r>
          </a:p>
          <a:p>
            <a:r>
              <a:rPr lang="en-US" dirty="0"/>
              <a:t>Sort Key: Similar to partition key, but dictates how data is organized (Items cannot share same partition and sort key)</a:t>
            </a:r>
          </a:p>
          <a:p>
            <a:r>
              <a:rPr lang="en-US" dirty="0"/>
              <a:t>Secondary Keys/Indexes: A secondary key enables the use of a secondary key for querying data</a:t>
            </a:r>
          </a:p>
          <a:p>
            <a:r>
              <a:rPr lang="en-US" dirty="0"/>
              <a:t>Query: A command to extract information from a Database generally limited to the primary key</a:t>
            </a:r>
          </a:p>
        </p:txBody>
      </p:sp>
    </p:spTree>
    <p:extLst>
      <p:ext uri="{BB962C8B-B14F-4D97-AF65-F5344CB8AC3E}">
        <p14:creationId xmlns:p14="http://schemas.microsoft.com/office/powerpoint/2010/main" val="361449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EB68-1F3A-491F-AD55-7EA32AFD83AE}"/>
              </a:ext>
            </a:extLst>
          </p:cNvPr>
          <p:cNvSpPr>
            <a:spLocks noGrp="1"/>
          </p:cNvSpPr>
          <p:nvPr>
            <p:ph type="title"/>
          </p:nvPr>
        </p:nvSpPr>
        <p:spPr/>
        <p:txBody>
          <a:bodyPr/>
          <a:lstStyle/>
          <a:p>
            <a:r>
              <a:rPr lang="en-US" dirty="0"/>
              <a:t>Dynamo Table Layout</a:t>
            </a:r>
          </a:p>
        </p:txBody>
      </p:sp>
      <p:sp>
        <p:nvSpPr>
          <p:cNvPr id="3" name="Content Placeholder 2">
            <a:extLst>
              <a:ext uri="{FF2B5EF4-FFF2-40B4-BE49-F238E27FC236}">
                <a16:creationId xmlns:a16="http://schemas.microsoft.com/office/drawing/2014/main" id="{8D5532A6-BF33-47EC-B600-B327AB8C782E}"/>
              </a:ext>
            </a:extLst>
          </p:cNvPr>
          <p:cNvSpPr>
            <a:spLocks noGrp="1"/>
          </p:cNvSpPr>
          <p:nvPr>
            <p:ph sz="half" idx="1"/>
          </p:nvPr>
        </p:nvSpPr>
        <p:spPr/>
        <p:txBody>
          <a:bodyPr>
            <a:normAutofit/>
          </a:bodyPr>
          <a:lstStyle/>
          <a:p>
            <a:r>
              <a:rPr lang="en-US" dirty="0"/>
              <a:t>As mentioned earlier, each Item/Record in Dynamo is comprised of a Primary Key and Attributes (and possibly a sort/secondary key)</a:t>
            </a:r>
          </a:p>
          <a:p>
            <a:endParaRPr lang="en-US" dirty="0"/>
          </a:p>
          <a:p>
            <a:r>
              <a:rPr lang="en-US" dirty="0"/>
              <a:t>Nothing identifies a key within the Item. As we can see on the right, the keys have no distinguishing attributes (‘title’ and ‘year’)</a:t>
            </a:r>
          </a:p>
          <a:p>
            <a:pPr lvl="1"/>
            <a:endParaRPr lang="en-US" dirty="0"/>
          </a:p>
          <a:p>
            <a:r>
              <a:rPr lang="en-US" dirty="0"/>
              <a:t>The remaining attributes in the Item are stored within the field ‘info Map’, but that is just the structure of this Item</a:t>
            </a:r>
          </a:p>
          <a:p>
            <a:pPr lvl="1"/>
            <a:r>
              <a:rPr lang="en-US" dirty="0"/>
              <a:t>All attributes must have a type (String, Number, Binary)</a:t>
            </a:r>
            <a:endParaRPr lang="en-US" b="1" dirty="0"/>
          </a:p>
        </p:txBody>
      </p:sp>
      <p:pic>
        <p:nvPicPr>
          <p:cNvPr id="5" name="Content Placeholder 4">
            <a:extLst>
              <a:ext uri="{FF2B5EF4-FFF2-40B4-BE49-F238E27FC236}">
                <a16:creationId xmlns:a16="http://schemas.microsoft.com/office/drawing/2014/main" id="{DC425C0D-E78B-4D02-ABF6-ABB473711150}"/>
              </a:ext>
            </a:extLst>
          </p:cNvPr>
          <p:cNvPicPr>
            <a:picLocks noGrp="1" noChangeAspect="1"/>
          </p:cNvPicPr>
          <p:nvPr>
            <p:ph sz="half" idx="2"/>
          </p:nvPr>
        </p:nvPicPr>
        <p:blipFill>
          <a:blip r:embed="rId2"/>
          <a:stretch>
            <a:fillRect/>
          </a:stretch>
        </p:blipFill>
        <p:spPr>
          <a:xfrm>
            <a:off x="6197600" y="2544267"/>
            <a:ext cx="5384800" cy="3752253"/>
          </a:xfrm>
          <a:prstGeom prst="rect">
            <a:avLst/>
          </a:prstGeom>
        </p:spPr>
      </p:pic>
    </p:spTree>
    <p:extLst>
      <p:ext uri="{BB962C8B-B14F-4D97-AF65-F5344CB8AC3E}">
        <p14:creationId xmlns:p14="http://schemas.microsoft.com/office/powerpoint/2010/main" val="204912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36CA92-DEA6-43A4-AAFE-83A0B6A184CE}"/>
              </a:ext>
            </a:extLst>
          </p:cNvPr>
          <p:cNvSpPr>
            <a:spLocks noGrp="1"/>
          </p:cNvSpPr>
          <p:nvPr>
            <p:ph type="title"/>
          </p:nvPr>
        </p:nvSpPr>
        <p:spPr/>
        <p:txBody>
          <a:bodyPr/>
          <a:lstStyle/>
          <a:p>
            <a:r>
              <a:rPr lang="en-US" dirty="0"/>
              <a:t>Dynamo Dashboard</a:t>
            </a:r>
          </a:p>
        </p:txBody>
      </p:sp>
      <p:sp>
        <p:nvSpPr>
          <p:cNvPr id="5" name="Content Placeholder 4">
            <a:extLst>
              <a:ext uri="{FF2B5EF4-FFF2-40B4-BE49-F238E27FC236}">
                <a16:creationId xmlns:a16="http://schemas.microsoft.com/office/drawing/2014/main" id="{3E02A883-0420-46BE-8852-1F9F9FF6AB81}"/>
              </a:ext>
            </a:extLst>
          </p:cNvPr>
          <p:cNvSpPr>
            <a:spLocks noGrp="1"/>
          </p:cNvSpPr>
          <p:nvPr>
            <p:ph sz="half" idx="1"/>
          </p:nvPr>
        </p:nvSpPr>
        <p:spPr/>
        <p:txBody>
          <a:bodyPr/>
          <a:lstStyle/>
          <a:p>
            <a:r>
              <a:rPr lang="en-US" dirty="0"/>
              <a:t>The Dynamo dashboard in AWS gives a quick overview of the current status of your Dynamo setup</a:t>
            </a:r>
          </a:p>
          <a:p>
            <a:endParaRPr lang="en-US" dirty="0"/>
          </a:p>
          <a:p>
            <a:r>
              <a:rPr lang="en-US" dirty="0"/>
              <a:t>From here it is quite easy to create a table</a:t>
            </a:r>
          </a:p>
          <a:p>
            <a:endParaRPr lang="en-US" dirty="0"/>
          </a:p>
          <a:p>
            <a:r>
              <a:rPr lang="en-US" dirty="0"/>
              <a:t>We can also view the </a:t>
            </a:r>
            <a:r>
              <a:rPr lang="en-US" b="1" dirty="0"/>
              <a:t>capacity</a:t>
            </a:r>
            <a:r>
              <a:rPr lang="en-US" dirty="0"/>
              <a:t> of running Dynamo tables</a:t>
            </a:r>
          </a:p>
          <a:p>
            <a:pPr lvl="1"/>
            <a:r>
              <a:rPr lang="en-US" dirty="0"/>
              <a:t>Read and Right capacities are in X per second</a:t>
            </a:r>
          </a:p>
        </p:txBody>
      </p:sp>
      <p:pic>
        <p:nvPicPr>
          <p:cNvPr id="7" name="Content Placeholder 6">
            <a:extLst>
              <a:ext uri="{FF2B5EF4-FFF2-40B4-BE49-F238E27FC236}">
                <a16:creationId xmlns:a16="http://schemas.microsoft.com/office/drawing/2014/main" id="{1DF98EB9-1B42-48BE-A731-279358C62513}"/>
              </a:ext>
            </a:extLst>
          </p:cNvPr>
          <p:cNvPicPr>
            <a:picLocks noGrp="1" noChangeAspect="1"/>
          </p:cNvPicPr>
          <p:nvPr>
            <p:ph sz="half" idx="2"/>
          </p:nvPr>
        </p:nvPicPr>
        <p:blipFill>
          <a:blip r:embed="rId2"/>
          <a:stretch>
            <a:fillRect/>
          </a:stretch>
        </p:blipFill>
        <p:spPr>
          <a:xfrm>
            <a:off x="6197600" y="2935747"/>
            <a:ext cx="5384800" cy="2969293"/>
          </a:xfrm>
          <a:prstGeom prst="rect">
            <a:avLst/>
          </a:prstGeom>
        </p:spPr>
      </p:pic>
    </p:spTree>
    <p:extLst>
      <p:ext uri="{BB962C8B-B14F-4D97-AF65-F5344CB8AC3E}">
        <p14:creationId xmlns:p14="http://schemas.microsoft.com/office/powerpoint/2010/main" val="98090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9036-989A-4263-BB7C-FEA1F48CAC55}"/>
              </a:ext>
            </a:extLst>
          </p:cNvPr>
          <p:cNvSpPr>
            <a:spLocks noGrp="1"/>
          </p:cNvSpPr>
          <p:nvPr>
            <p:ph type="title"/>
          </p:nvPr>
        </p:nvSpPr>
        <p:spPr/>
        <p:txBody>
          <a:bodyPr/>
          <a:lstStyle/>
          <a:p>
            <a:r>
              <a:rPr lang="en-US" dirty="0"/>
              <a:t>Creating a Table</a:t>
            </a:r>
          </a:p>
        </p:txBody>
      </p:sp>
      <p:pic>
        <p:nvPicPr>
          <p:cNvPr id="4" name="Content Placeholder 3">
            <a:extLst>
              <a:ext uri="{FF2B5EF4-FFF2-40B4-BE49-F238E27FC236}">
                <a16:creationId xmlns:a16="http://schemas.microsoft.com/office/drawing/2014/main" id="{4E3A8C69-76F1-4D34-AB16-C3972FDF2FD3}"/>
              </a:ext>
            </a:extLst>
          </p:cNvPr>
          <p:cNvPicPr>
            <a:picLocks noGrp="1" noChangeAspect="1"/>
          </p:cNvPicPr>
          <p:nvPr>
            <p:ph idx="1"/>
          </p:nvPr>
        </p:nvPicPr>
        <p:blipFill>
          <a:blip r:embed="rId2"/>
          <a:stretch>
            <a:fillRect/>
          </a:stretch>
        </p:blipFill>
        <p:spPr>
          <a:xfrm>
            <a:off x="2559839" y="2249488"/>
            <a:ext cx="7072321" cy="4324350"/>
          </a:xfrm>
          <a:prstGeom prst="rect">
            <a:avLst/>
          </a:prstGeom>
        </p:spPr>
      </p:pic>
    </p:spTree>
    <p:extLst>
      <p:ext uri="{BB962C8B-B14F-4D97-AF65-F5344CB8AC3E}">
        <p14:creationId xmlns:p14="http://schemas.microsoft.com/office/powerpoint/2010/main" val="161985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F2B505-5E51-4952-93A1-E8D6EB3A7EA1}"/>
              </a:ext>
            </a:extLst>
          </p:cNvPr>
          <p:cNvSpPr>
            <a:spLocks noGrp="1"/>
          </p:cNvSpPr>
          <p:nvPr>
            <p:ph type="title"/>
          </p:nvPr>
        </p:nvSpPr>
        <p:spPr/>
        <p:txBody>
          <a:bodyPr/>
          <a:lstStyle/>
          <a:p>
            <a:r>
              <a:rPr lang="en-US" dirty="0"/>
              <a:t>Viewing Tables</a:t>
            </a:r>
          </a:p>
        </p:txBody>
      </p:sp>
      <p:pic>
        <p:nvPicPr>
          <p:cNvPr id="8" name="Content Placeholder 7">
            <a:extLst>
              <a:ext uri="{FF2B5EF4-FFF2-40B4-BE49-F238E27FC236}">
                <a16:creationId xmlns:a16="http://schemas.microsoft.com/office/drawing/2014/main" id="{7A22CD44-374B-4716-811B-6F381A5C824E}"/>
              </a:ext>
            </a:extLst>
          </p:cNvPr>
          <p:cNvPicPr>
            <a:picLocks noGrp="1" noChangeAspect="1"/>
          </p:cNvPicPr>
          <p:nvPr>
            <p:ph sz="half" idx="1"/>
          </p:nvPr>
        </p:nvPicPr>
        <p:blipFill>
          <a:blip r:embed="rId2"/>
          <a:stretch>
            <a:fillRect/>
          </a:stretch>
        </p:blipFill>
        <p:spPr>
          <a:xfrm>
            <a:off x="609600" y="2376992"/>
            <a:ext cx="10972800" cy="1346779"/>
          </a:xfrm>
          <a:prstGeom prst="rect">
            <a:avLst/>
          </a:prstGeom>
        </p:spPr>
      </p:pic>
      <p:sp>
        <p:nvSpPr>
          <p:cNvPr id="7" name="Content Placeholder 6">
            <a:extLst>
              <a:ext uri="{FF2B5EF4-FFF2-40B4-BE49-F238E27FC236}">
                <a16:creationId xmlns:a16="http://schemas.microsoft.com/office/drawing/2014/main" id="{D44BBD3C-B275-4BCE-811B-3DEBD299221A}"/>
              </a:ext>
            </a:extLst>
          </p:cNvPr>
          <p:cNvSpPr>
            <a:spLocks noGrp="1"/>
          </p:cNvSpPr>
          <p:nvPr>
            <p:ph sz="half" idx="2"/>
          </p:nvPr>
        </p:nvSpPr>
        <p:spPr>
          <a:xfrm>
            <a:off x="609600" y="4204354"/>
            <a:ext cx="10972800" cy="1910892"/>
          </a:xfrm>
        </p:spPr>
        <p:txBody>
          <a:bodyPr/>
          <a:lstStyle/>
          <a:p>
            <a:r>
              <a:rPr lang="en-US" dirty="0"/>
              <a:t>From the </a:t>
            </a:r>
            <a:r>
              <a:rPr lang="en-US" b="1" dirty="0"/>
              <a:t>Tables</a:t>
            </a:r>
            <a:r>
              <a:rPr lang="en-US" dirty="0"/>
              <a:t> page on the Dynamo dashboard we can view our current tables</a:t>
            </a:r>
          </a:p>
          <a:p>
            <a:pPr lvl="1"/>
            <a:r>
              <a:rPr lang="en-US" dirty="0"/>
              <a:t>This gives a view of the tables </a:t>
            </a:r>
            <a:r>
              <a:rPr lang="en-US" b="1" dirty="0"/>
              <a:t>Partition </a:t>
            </a:r>
            <a:r>
              <a:rPr lang="en-US" dirty="0"/>
              <a:t>and </a:t>
            </a:r>
            <a:r>
              <a:rPr lang="en-US" b="1" dirty="0"/>
              <a:t>Sort Keys</a:t>
            </a:r>
            <a:r>
              <a:rPr lang="en-US" dirty="0"/>
              <a:t>, as well as </a:t>
            </a:r>
            <a:r>
              <a:rPr lang="en-US" b="1" dirty="0"/>
              <a:t>Indexes </a:t>
            </a:r>
            <a:r>
              <a:rPr lang="en-US" dirty="0"/>
              <a:t>and </a:t>
            </a:r>
            <a:r>
              <a:rPr lang="en-US" b="1" dirty="0"/>
              <a:t>Capacity</a:t>
            </a:r>
          </a:p>
          <a:p>
            <a:pPr lvl="1"/>
            <a:endParaRPr lang="en-US" b="1" dirty="0"/>
          </a:p>
          <a:p>
            <a:r>
              <a:rPr lang="en-US" dirty="0"/>
              <a:t>This also enables us to click through to a </a:t>
            </a:r>
            <a:r>
              <a:rPr lang="en-US" b="1" dirty="0"/>
              <a:t>Table </a:t>
            </a:r>
            <a:r>
              <a:rPr lang="en-US" dirty="0"/>
              <a:t>viewer</a:t>
            </a:r>
          </a:p>
        </p:txBody>
      </p:sp>
    </p:spTree>
    <p:extLst>
      <p:ext uri="{BB962C8B-B14F-4D97-AF65-F5344CB8AC3E}">
        <p14:creationId xmlns:p14="http://schemas.microsoft.com/office/powerpoint/2010/main" val="35657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F2B505-5E51-4952-93A1-E8D6EB3A7EA1}"/>
              </a:ext>
            </a:extLst>
          </p:cNvPr>
          <p:cNvSpPr>
            <a:spLocks noGrp="1"/>
          </p:cNvSpPr>
          <p:nvPr>
            <p:ph type="title"/>
          </p:nvPr>
        </p:nvSpPr>
        <p:spPr>
          <a:xfrm>
            <a:off x="609598" y="492550"/>
            <a:ext cx="10972800" cy="1066800"/>
          </a:xfrm>
        </p:spPr>
        <p:txBody>
          <a:bodyPr/>
          <a:lstStyle/>
          <a:p>
            <a:r>
              <a:rPr lang="en-US" dirty="0"/>
              <a:t>Viewing Tables</a:t>
            </a:r>
          </a:p>
        </p:txBody>
      </p:sp>
      <p:sp>
        <p:nvSpPr>
          <p:cNvPr id="7" name="Content Placeholder 6">
            <a:extLst>
              <a:ext uri="{FF2B5EF4-FFF2-40B4-BE49-F238E27FC236}">
                <a16:creationId xmlns:a16="http://schemas.microsoft.com/office/drawing/2014/main" id="{D44BBD3C-B275-4BCE-811B-3DEBD299221A}"/>
              </a:ext>
            </a:extLst>
          </p:cNvPr>
          <p:cNvSpPr>
            <a:spLocks noGrp="1"/>
          </p:cNvSpPr>
          <p:nvPr>
            <p:ph sz="half" idx="2"/>
          </p:nvPr>
        </p:nvSpPr>
        <p:spPr>
          <a:xfrm>
            <a:off x="609598" y="4648201"/>
            <a:ext cx="10972800" cy="1910892"/>
          </a:xfrm>
        </p:spPr>
        <p:txBody>
          <a:bodyPr>
            <a:normAutofit/>
          </a:bodyPr>
          <a:lstStyle/>
          <a:p>
            <a:r>
              <a:rPr lang="en-US" dirty="0"/>
              <a:t>From the Table view we have the </a:t>
            </a:r>
            <a:r>
              <a:rPr lang="en-US" b="1" dirty="0"/>
              <a:t>Items</a:t>
            </a:r>
            <a:r>
              <a:rPr lang="en-US" dirty="0"/>
              <a:t> tab, which gives us access to the following features:</a:t>
            </a:r>
          </a:p>
          <a:p>
            <a:pPr lvl="1"/>
            <a:r>
              <a:rPr lang="en-US" dirty="0"/>
              <a:t>Create Item</a:t>
            </a:r>
          </a:p>
          <a:p>
            <a:pPr lvl="1"/>
            <a:r>
              <a:rPr lang="en-US" dirty="0"/>
              <a:t>Scan/Query the data</a:t>
            </a:r>
          </a:p>
          <a:p>
            <a:pPr lvl="1"/>
            <a:r>
              <a:rPr lang="en-US" dirty="0"/>
              <a:t>Edit/Duplicate data</a:t>
            </a:r>
          </a:p>
          <a:p>
            <a:pPr lvl="1"/>
            <a:r>
              <a:rPr lang="en-US" dirty="0"/>
              <a:t>View an item</a:t>
            </a:r>
          </a:p>
        </p:txBody>
      </p:sp>
      <p:pic>
        <p:nvPicPr>
          <p:cNvPr id="6" name="Content Placeholder 5">
            <a:extLst>
              <a:ext uri="{FF2B5EF4-FFF2-40B4-BE49-F238E27FC236}">
                <a16:creationId xmlns:a16="http://schemas.microsoft.com/office/drawing/2014/main" id="{A89DBB41-2260-4301-9817-CE7C6D601856}"/>
              </a:ext>
            </a:extLst>
          </p:cNvPr>
          <p:cNvPicPr>
            <a:picLocks noGrp="1" noChangeAspect="1"/>
          </p:cNvPicPr>
          <p:nvPr>
            <p:ph sz="half" idx="1"/>
          </p:nvPr>
        </p:nvPicPr>
        <p:blipFill>
          <a:blip r:embed="rId2"/>
          <a:stretch>
            <a:fillRect/>
          </a:stretch>
        </p:blipFill>
        <p:spPr>
          <a:xfrm>
            <a:off x="609598" y="1597843"/>
            <a:ext cx="10972799" cy="2851671"/>
          </a:xfrm>
          <a:prstGeom prst="rect">
            <a:avLst/>
          </a:prstGeom>
        </p:spPr>
      </p:pic>
    </p:spTree>
    <p:extLst>
      <p:ext uri="{BB962C8B-B14F-4D97-AF65-F5344CB8AC3E}">
        <p14:creationId xmlns:p14="http://schemas.microsoft.com/office/powerpoint/2010/main" val="429239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848D-0D0C-4BDF-80D4-DB1435F7BC08}"/>
              </a:ext>
            </a:extLst>
          </p:cNvPr>
          <p:cNvSpPr>
            <a:spLocks noGrp="1"/>
          </p:cNvSpPr>
          <p:nvPr>
            <p:ph type="title"/>
          </p:nvPr>
        </p:nvSpPr>
        <p:spPr/>
        <p:txBody>
          <a:bodyPr/>
          <a:lstStyle/>
          <a:p>
            <a:r>
              <a:rPr lang="en-US" dirty="0"/>
              <a:t>Scanning/Querying</a:t>
            </a:r>
          </a:p>
        </p:txBody>
      </p:sp>
      <p:sp>
        <p:nvSpPr>
          <p:cNvPr id="3" name="Content Placeholder 2">
            <a:extLst>
              <a:ext uri="{FF2B5EF4-FFF2-40B4-BE49-F238E27FC236}">
                <a16:creationId xmlns:a16="http://schemas.microsoft.com/office/drawing/2014/main" id="{C28D59BD-2490-4C41-8F78-3D2CAC774432}"/>
              </a:ext>
            </a:extLst>
          </p:cNvPr>
          <p:cNvSpPr>
            <a:spLocks noGrp="1"/>
          </p:cNvSpPr>
          <p:nvPr>
            <p:ph sz="half" idx="1"/>
          </p:nvPr>
        </p:nvSpPr>
        <p:spPr/>
        <p:txBody>
          <a:bodyPr/>
          <a:lstStyle/>
          <a:p>
            <a:r>
              <a:rPr lang="en-US" dirty="0"/>
              <a:t>From the </a:t>
            </a:r>
            <a:r>
              <a:rPr lang="en-US" b="1" dirty="0"/>
              <a:t>Items </a:t>
            </a:r>
            <a:r>
              <a:rPr lang="en-US" dirty="0"/>
              <a:t>tab we can also query/scan for items</a:t>
            </a:r>
          </a:p>
          <a:p>
            <a:endParaRPr lang="en-US" dirty="0"/>
          </a:p>
          <a:p>
            <a:r>
              <a:rPr lang="en-US" dirty="0"/>
              <a:t>To accomplish this we simply need to state what filters we want applied</a:t>
            </a:r>
          </a:p>
          <a:p>
            <a:pPr lvl="1"/>
            <a:r>
              <a:rPr lang="en-US" dirty="0"/>
              <a:t>Filters are case-sensitive</a:t>
            </a:r>
          </a:p>
          <a:p>
            <a:pPr lvl="1"/>
            <a:r>
              <a:rPr lang="en-US" dirty="0"/>
              <a:t>Filters can only be applied to keys/indexes</a:t>
            </a:r>
          </a:p>
          <a:p>
            <a:pPr lvl="1"/>
            <a:endParaRPr lang="en-US" dirty="0"/>
          </a:p>
          <a:p>
            <a:r>
              <a:rPr lang="en-US" dirty="0"/>
              <a:t>A Scan will take a while to find all items</a:t>
            </a:r>
          </a:p>
          <a:p>
            <a:r>
              <a:rPr lang="en-US" dirty="0"/>
              <a:t>A Query will be more/less instantaneous, but requires </a:t>
            </a:r>
            <a:r>
              <a:rPr lang="en-US" b="1" dirty="0"/>
              <a:t>sort </a:t>
            </a:r>
            <a:r>
              <a:rPr lang="en-US" dirty="0"/>
              <a:t>and </a:t>
            </a:r>
            <a:r>
              <a:rPr lang="en-US" b="1" dirty="0"/>
              <a:t>primary </a:t>
            </a:r>
            <a:r>
              <a:rPr lang="en-US" dirty="0"/>
              <a:t>key to be defined</a:t>
            </a:r>
          </a:p>
        </p:txBody>
      </p:sp>
      <p:pic>
        <p:nvPicPr>
          <p:cNvPr id="5" name="Content Placeholder 4">
            <a:extLst>
              <a:ext uri="{FF2B5EF4-FFF2-40B4-BE49-F238E27FC236}">
                <a16:creationId xmlns:a16="http://schemas.microsoft.com/office/drawing/2014/main" id="{67B59DAF-442B-4316-B39F-6693A178F254}"/>
              </a:ext>
            </a:extLst>
          </p:cNvPr>
          <p:cNvPicPr>
            <a:picLocks noGrp="1" noChangeAspect="1"/>
          </p:cNvPicPr>
          <p:nvPr>
            <p:ph sz="half" idx="2"/>
          </p:nvPr>
        </p:nvPicPr>
        <p:blipFill>
          <a:blip r:embed="rId2"/>
          <a:stretch>
            <a:fillRect/>
          </a:stretch>
        </p:blipFill>
        <p:spPr>
          <a:xfrm>
            <a:off x="6197600" y="2598422"/>
            <a:ext cx="5384800" cy="3643943"/>
          </a:xfrm>
          <a:prstGeom prst="rect">
            <a:avLst/>
          </a:prstGeom>
        </p:spPr>
      </p:pic>
    </p:spTree>
    <p:extLst>
      <p:ext uri="{BB962C8B-B14F-4D97-AF65-F5344CB8AC3E}">
        <p14:creationId xmlns:p14="http://schemas.microsoft.com/office/powerpoint/2010/main" val="194592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B2-FA26-447F-8A7B-10EC881EE17C}"/>
              </a:ext>
            </a:extLst>
          </p:cNvPr>
          <p:cNvSpPr>
            <a:spLocks noGrp="1"/>
          </p:cNvSpPr>
          <p:nvPr>
            <p:ph type="title"/>
          </p:nvPr>
        </p:nvSpPr>
        <p:spPr>
          <a:xfrm>
            <a:off x="914400" y="3007582"/>
            <a:ext cx="10363200" cy="842836"/>
          </a:xfrm>
        </p:spPr>
        <p:txBody>
          <a:bodyPr/>
          <a:lstStyle/>
          <a:p>
            <a:pPr algn="ctr"/>
            <a:r>
              <a:rPr lang="en-US" dirty="0"/>
              <a:t>Discuss Pros/Cons of Dynamo</a:t>
            </a:r>
          </a:p>
        </p:txBody>
      </p:sp>
    </p:spTree>
    <p:extLst>
      <p:ext uri="{BB962C8B-B14F-4D97-AF65-F5344CB8AC3E}">
        <p14:creationId xmlns:p14="http://schemas.microsoft.com/office/powerpoint/2010/main" val="202903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9DB2-4185-4057-AA91-967019D12E6D}"/>
              </a:ext>
            </a:extLst>
          </p:cNvPr>
          <p:cNvSpPr>
            <a:spLocks noGrp="1"/>
          </p:cNvSpPr>
          <p:nvPr>
            <p:ph type="title"/>
          </p:nvPr>
        </p:nvSpPr>
        <p:spPr/>
        <p:txBody>
          <a:bodyPr/>
          <a:lstStyle/>
          <a:p>
            <a:r>
              <a:rPr lang="en-US" dirty="0"/>
              <a:t>Kafka (</a:t>
            </a:r>
            <a:r>
              <a:rPr lang="en-US" dirty="0" err="1"/>
              <a:t>Eventing</a:t>
            </a:r>
            <a:r>
              <a:rPr lang="en-US" dirty="0"/>
              <a:t> Database)</a:t>
            </a:r>
          </a:p>
        </p:txBody>
      </p:sp>
      <p:sp>
        <p:nvSpPr>
          <p:cNvPr id="3" name="Text Placeholder 2">
            <a:extLst>
              <a:ext uri="{FF2B5EF4-FFF2-40B4-BE49-F238E27FC236}">
                <a16:creationId xmlns:a16="http://schemas.microsoft.com/office/drawing/2014/main" id="{0512AC18-4330-42DA-BB00-1AB4C0613D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3502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CBB2-E7B2-4719-8040-3DB093CE61BF}"/>
              </a:ext>
            </a:extLst>
          </p:cNvPr>
          <p:cNvSpPr>
            <a:spLocks noGrp="1"/>
          </p:cNvSpPr>
          <p:nvPr>
            <p:ph type="title"/>
          </p:nvPr>
        </p:nvSpPr>
        <p:spPr/>
        <p:txBody>
          <a:bodyPr/>
          <a:lstStyle/>
          <a:p>
            <a:r>
              <a:rPr lang="en-US" dirty="0"/>
              <a:t>IaaS, PaaS, DBaaS</a:t>
            </a:r>
          </a:p>
        </p:txBody>
      </p:sp>
      <p:sp>
        <p:nvSpPr>
          <p:cNvPr id="3" name="Content Placeholder 2">
            <a:extLst>
              <a:ext uri="{FF2B5EF4-FFF2-40B4-BE49-F238E27FC236}">
                <a16:creationId xmlns:a16="http://schemas.microsoft.com/office/drawing/2014/main" id="{5117604D-0BC5-4CA2-9508-E3FA537D1EA9}"/>
              </a:ext>
            </a:extLst>
          </p:cNvPr>
          <p:cNvSpPr>
            <a:spLocks noGrp="1"/>
          </p:cNvSpPr>
          <p:nvPr>
            <p:ph idx="1"/>
          </p:nvPr>
        </p:nvSpPr>
        <p:spPr/>
        <p:txBody>
          <a:bodyPr>
            <a:normAutofit lnSpcReduction="10000"/>
          </a:bodyPr>
          <a:lstStyle/>
          <a:p>
            <a:r>
              <a:rPr lang="en-US" dirty="0"/>
              <a:t>Since the late 2000’s companies have been shifted away from simply providing software as their service and begun looking at new ways to abstract IT into service based models</a:t>
            </a:r>
          </a:p>
          <a:p>
            <a:pPr lvl="1"/>
            <a:r>
              <a:rPr lang="en-US" dirty="0"/>
              <a:t>Infrastructure as a Service (IaaS): Providing a service for managing IT infrastructure without needing to manage the hardware</a:t>
            </a:r>
          </a:p>
          <a:p>
            <a:pPr marL="411480" lvl="1" indent="0">
              <a:buNone/>
            </a:pPr>
            <a:endParaRPr lang="en-US" dirty="0"/>
          </a:p>
          <a:p>
            <a:pPr lvl="1"/>
            <a:r>
              <a:rPr lang="en-US" dirty="0"/>
              <a:t>Platform as a Service (PaaS): Providing a service for managing and running applications without needing to manage the infrastructure</a:t>
            </a:r>
          </a:p>
          <a:p>
            <a:pPr marL="411480" lvl="1" indent="0">
              <a:buNone/>
            </a:pPr>
            <a:endParaRPr lang="en-US" dirty="0"/>
          </a:p>
          <a:p>
            <a:pPr lvl="1"/>
            <a:r>
              <a:rPr lang="en-US" dirty="0"/>
              <a:t>Database as a Service (DBaaS): Providing a service for managing data without needing to manage software or hardware.</a:t>
            </a:r>
          </a:p>
        </p:txBody>
      </p:sp>
    </p:spTree>
    <p:extLst>
      <p:ext uri="{BB962C8B-B14F-4D97-AF65-F5344CB8AC3E}">
        <p14:creationId xmlns:p14="http://schemas.microsoft.com/office/powerpoint/2010/main" val="185577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6C58-BA12-464A-BBE5-18E7A6A1B4C0}"/>
              </a:ext>
            </a:extLst>
          </p:cNvPr>
          <p:cNvSpPr>
            <a:spLocks noGrp="1"/>
          </p:cNvSpPr>
          <p:nvPr>
            <p:ph type="title"/>
          </p:nvPr>
        </p:nvSpPr>
        <p:spPr/>
        <p:txBody>
          <a:bodyPr/>
          <a:lstStyle/>
          <a:p>
            <a:r>
              <a:rPr lang="en-US" dirty="0" err="1"/>
              <a:t>Eventing</a:t>
            </a:r>
            <a:r>
              <a:rPr lang="en-US" dirty="0"/>
              <a:t> Systems</a:t>
            </a:r>
          </a:p>
        </p:txBody>
      </p:sp>
      <p:sp>
        <p:nvSpPr>
          <p:cNvPr id="3" name="Content Placeholder 2">
            <a:extLst>
              <a:ext uri="{FF2B5EF4-FFF2-40B4-BE49-F238E27FC236}">
                <a16:creationId xmlns:a16="http://schemas.microsoft.com/office/drawing/2014/main" id="{6FBD0CE1-017C-4650-912E-3C60FA09BB7B}"/>
              </a:ext>
            </a:extLst>
          </p:cNvPr>
          <p:cNvSpPr>
            <a:spLocks noGrp="1"/>
          </p:cNvSpPr>
          <p:nvPr>
            <p:ph idx="1"/>
          </p:nvPr>
        </p:nvSpPr>
        <p:spPr/>
        <p:txBody>
          <a:bodyPr/>
          <a:lstStyle/>
          <a:p>
            <a:r>
              <a:rPr lang="en-US" dirty="0"/>
              <a:t>The database systems we've explored so far have been concerned with representing data only at the current moment in time.</a:t>
            </a:r>
          </a:p>
          <a:p>
            <a:pPr lvl="1"/>
            <a:r>
              <a:rPr lang="en-US" dirty="0"/>
              <a:t>Any updates or modifications to a record update it and no information about the previous state is maintained.</a:t>
            </a:r>
          </a:p>
          <a:p>
            <a:endParaRPr lang="en-US" dirty="0"/>
          </a:p>
          <a:p>
            <a:r>
              <a:rPr lang="en-US" dirty="0" err="1"/>
              <a:t>Eventing</a:t>
            </a:r>
            <a:r>
              <a:rPr lang="en-US" dirty="0"/>
              <a:t> systems however are focused on logging information as events or changes occur. The data in </a:t>
            </a:r>
            <a:r>
              <a:rPr lang="en-US" dirty="0" err="1"/>
              <a:t>eventing</a:t>
            </a:r>
            <a:r>
              <a:rPr lang="en-US" dirty="0"/>
              <a:t> systems are immutable.</a:t>
            </a:r>
          </a:p>
          <a:p>
            <a:pPr lvl="1"/>
            <a:r>
              <a:rPr lang="en-US" dirty="0"/>
              <a:t>This means that they store interactions over time, rather than just the current state for a record.</a:t>
            </a:r>
          </a:p>
        </p:txBody>
      </p:sp>
    </p:spTree>
    <p:extLst>
      <p:ext uri="{BB962C8B-B14F-4D97-AF65-F5344CB8AC3E}">
        <p14:creationId xmlns:p14="http://schemas.microsoft.com/office/powerpoint/2010/main" val="313118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6C58-BA12-464A-BBE5-18E7A6A1B4C0}"/>
              </a:ext>
            </a:extLst>
          </p:cNvPr>
          <p:cNvSpPr>
            <a:spLocks noGrp="1"/>
          </p:cNvSpPr>
          <p:nvPr>
            <p:ph type="title"/>
          </p:nvPr>
        </p:nvSpPr>
        <p:spPr/>
        <p:txBody>
          <a:bodyPr/>
          <a:lstStyle/>
          <a:p>
            <a:r>
              <a:rPr lang="en-US" dirty="0"/>
              <a:t>Event Sourcing</a:t>
            </a:r>
          </a:p>
        </p:txBody>
      </p:sp>
      <p:sp>
        <p:nvSpPr>
          <p:cNvPr id="3" name="Content Placeholder 2">
            <a:extLst>
              <a:ext uri="{FF2B5EF4-FFF2-40B4-BE49-F238E27FC236}">
                <a16:creationId xmlns:a16="http://schemas.microsoft.com/office/drawing/2014/main" id="{6FBD0CE1-017C-4650-912E-3C60FA09BB7B}"/>
              </a:ext>
            </a:extLst>
          </p:cNvPr>
          <p:cNvSpPr>
            <a:spLocks noGrp="1"/>
          </p:cNvSpPr>
          <p:nvPr>
            <p:ph idx="1"/>
          </p:nvPr>
        </p:nvSpPr>
        <p:spPr>
          <a:xfrm>
            <a:off x="609601" y="2249424"/>
            <a:ext cx="7362548" cy="4325112"/>
          </a:xfrm>
        </p:spPr>
        <p:txBody>
          <a:bodyPr>
            <a:normAutofit fontScale="92500" lnSpcReduction="20000"/>
          </a:bodyPr>
          <a:lstStyle/>
          <a:p>
            <a:r>
              <a:rPr lang="en-US" dirty="0"/>
              <a:t>One of the advantages of </a:t>
            </a:r>
            <a:r>
              <a:rPr lang="en-US" dirty="0" err="1"/>
              <a:t>eventing</a:t>
            </a:r>
            <a:r>
              <a:rPr lang="en-US" dirty="0"/>
              <a:t> databases like Kafka is their ability to support event sourcing</a:t>
            </a:r>
          </a:p>
          <a:p>
            <a:pPr lvl="1"/>
            <a:r>
              <a:rPr lang="en-US" dirty="0"/>
              <a:t>Event sourcing is an approach for data management that logs all the state changes of an entity within the system.</a:t>
            </a:r>
          </a:p>
          <a:p>
            <a:endParaRPr lang="en-US" dirty="0"/>
          </a:p>
          <a:p>
            <a:r>
              <a:rPr lang="en-US" dirty="0"/>
              <a:t>Within an event sourcing we can merge events into a new state through an </a:t>
            </a:r>
            <a:r>
              <a:rPr lang="en-US" b="1" dirty="0"/>
              <a:t>Aggregate </a:t>
            </a:r>
            <a:r>
              <a:rPr lang="en-US" dirty="0"/>
              <a:t>(a representation of entities made by playing back events).</a:t>
            </a:r>
          </a:p>
          <a:p>
            <a:pPr lvl="1"/>
            <a:r>
              <a:rPr lang="en-US" dirty="0"/>
              <a:t>A </a:t>
            </a:r>
            <a:r>
              <a:rPr lang="en-US" b="1" dirty="0"/>
              <a:t>projection</a:t>
            </a:r>
            <a:r>
              <a:rPr lang="en-US" dirty="0"/>
              <a:t> is an aggregate designed to read the current state </a:t>
            </a:r>
          </a:p>
        </p:txBody>
      </p:sp>
      <p:pic>
        <p:nvPicPr>
          <p:cNvPr id="5" name="Picture 4" descr="Diagram&#10;&#10;Description automatically generated">
            <a:extLst>
              <a:ext uri="{FF2B5EF4-FFF2-40B4-BE49-F238E27FC236}">
                <a16:creationId xmlns:a16="http://schemas.microsoft.com/office/drawing/2014/main" id="{0B17187E-02A9-4A31-A29B-27A043789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8069" y="1038687"/>
            <a:ext cx="4142035" cy="5331042"/>
          </a:xfrm>
          <a:prstGeom prst="rect">
            <a:avLst/>
          </a:prstGeom>
        </p:spPr>
      </p:pic>
    </p:spTree>
    <p:extLst>
      <p:ext uri="{BB962C8B-B14F-4D97-AF65-F5344CB8AC3E}">
        <p14:creationId xmlns:p14="http://schemas.microsoft.com/office/powerpoint/2010/main" val="404218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B2-FA26-447F-8A7B-10EC881EE17C}"/>
              </a:ext>
            </a:extLst>
          </p:cNvPr>
          <p:cNvSpPr>
            <a:spLocks noGrp="1"/>
          </p:cNvSpPr>
          <p:nvPr>
            <p:ph type="title"/>
          </p:nvPr>
        </p:nvSpPr>
        <p:spPr>
          <a:xfrm>
            <a:off x="914400" y="3007582"/>
            <a:ext cx="10363200" cy="842836"/>
          </a:xfrm>
        </p:spPr>
        <p:txBody>
          <a:bodyPr/>
          <a:lstStyle/>
          <a:p>
            <a:pPr algn="ctr"/>
            <a:r>
              <a:rPr lang="en-US" dirty="0"/>
              <a:t>Discuss Pros/Cons of Kafka</a:t>
            </a:r>
          </a:p>
        </p:txBody>
      </p:sp>
    </p:spTree>
    <p:extLst>
      <p:ext uri="{BB962C8B-B14F-4D97-AF65-F5344CB8AC3E}">
        <p14:creationId xmlns:p14="http://schemas.microsoft.com/office/powerpoint/2010/main" val="364148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9DB2-4185-4057-AA91-967019D12E6D}"/>
              </a:ext>
            </a:extLst>
          </p:cNvPr>
          <p:cNvSpPr>
            <a:spLocks noGrp="1"/>
          </p:cNvSpPr>
          <p:nvPr>
            <p:ph type="title"/>
          </p:nvPr>
        </p:nvSpPr>
        <p:spPr/>
        <p:txBody>
          <a:bodyPr/>
          <a:lstStyle/>
          <a:p>
            <a:r>
              <a:rPr lang="en-US" dirty="0"/>
              <a:t>SQLite (Embedded Databases)</a:t>
            </a:r>
          </a:p>
        </p:txBody>
      </p:sp>
      <p:sp>
        <p:nvSpPr>
          <p:cNvPr id="3" name="Text Placeholder 2">
            <a:extLst>
              <a:ext uri="{FF2B5EF4-FFF2-40B4-BE49-F238E27FC236}">
                <a16:creationId xmlns:a16="http://schemas.microsoft.com/office/drawing/2014/main" id="{0512AC18-4330-42DA-BB00-1AB4C0613D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267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A7F3-1F2B-4F83-845F-ADFC37A832B8}"/>
              </a:ext>
            </a:extLst>
          </p:cNvPr>
          <p:cNvSpPr>
            <a:spLocks noGrp="1"/>
          </p:cNvSpPr>
          <p:nvPr>
            <p:ph type="title"/>
          </p:nvPr>
        </p:nvSpPr>
        <p:spPr/>
        <p:txBody>
          <a:bodyPr/>
          <a:lstStyle/>
          <a:p>
            <a:r>
              <a:rPr lang="en-US" dirty="0"/>
              <a:t>SQLite</a:t>
            </a:r>
          </a:p>
        </p:txBody>
      </p:sp>
      <p:sp>
        <p:nvSpPr>
          <p:cNvPr id="3" name="Content Placeholder 2">
            <a:extLst>
              <a:ext uri="{FF2B5EF4-FFF2-40B4-BE49-F238E27FC236}">
                <a16:creationId xmlns:a16="http://schemas.microsoft.com/office/drawing/2014/main" id="{2023808B-2465-447E-95CE-50CB7C0DCDEB}"/>
              </a:ext>
            </a:extLst>
          </p:cNvPr>
          <p:cNvSpPr>
            <a:spLocks noGrp="1"/>
          </p:cNvSpPr>
          <p:nvPr>
            <p:ph idx="1"/>
          </p:nvPr>
        </p:nvSpPr>
        <p:spPr/>
        <p:txBody>
          <a:bodyPr>
            <a:normAutofit lnSpcReduction="10000"/>
          </a:bodyPr>
          <a:lstStyle/>
          <a:p>
            <a:r>
              <a:rPr lang="en-US" dirty="0"/>
              <a:t>SQLite is considered an embedded database system as it does not require a server to operate, instead SQLite is managed through code and files.</a:t>
            </a:r>
          </a:p>
          <a:p>
            <a:pPr lvl="1"/>
            <a:r>
              <a:rPr lang="en-US" dirty="0"/>
              <a:t>A SQLite database is simply a local file with a </a:t>
            </a:r>
            <a:r>
              <a:rPr lang="en-US" b="1" dirty="0"/>
              <a:t>.</a:t>
            </a:r>
            <a:r>
              <a:rPr lang="en-US" b="1" dirty="0" err="1"/>
              <a:t>sqlite</a:t>
            </a:r>
            <a:r>
              <a:rPr lang="en-US" dirty="0"/>
              <a:t> extension</a:t>
            </a:r>
          </a:p>
          <a:p>
            <a:pPr lvl="1"/>
            <a:r>
              <a:rPr lang="en-US" dirty="0"/>
              <a:t>Rather than executing queries against a server, queries are managed by the software and update the </a:t>
            </a:r>
            <a:r>
              <a:rPr lang="en-US" b="1" dirty="0"/>
              <a:t>.</a:t>
            </a:r>
            <a:r>
              <a:rPr lang="en-US" b="1" dirty="0" err="1"/>
              <a:t>sqlite</a:t>
            </a:r>
            <a:r>
              <a:rPr lang="en-US" dirty="0"/>
              <a:t> file accordingly</a:t>
            </a:r>
          </a:p>
          <a:p>
            <a:pPr lvl="1"/>
            <a:endParaRPr lang="en-US" dirty="0"/>
          </a:p>
          <a:p>
            <a:r>
              <a:rPr lang="en-US" dirty="0"/>
              <a:t>This setup is commonly used in embedded devices as it doesn't require running additional software. </a:t>
            </a:r>
          </a:p>
          <a:p>
            <a:pPr lvl="1"/>
            <a:r>
              <a:rPr lang="en-US" dirty="0"/>
              <a:t>It's actually a fairly common database design for mobile applications.</a:t>
            </a:r>
          </a:p>
        </p:txBody>
      </p:sp>
    </p:spTree>
    <p:extLst>
      <p:ext uri="{BB962C8B-B14F-4D97-AF65-F5344CB8AC3E}">
        <p14:creationId xmlns:p14="http://schemas.microsoft.com/office/powerpoint/2010/main" val="379439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FB2-FA26-447F-8A7B-10EC881EE17C}"/>
              </a:ext>
            </a:extLst>
          </p:cNvPr>
          <p:cNvSpPr>
            <a:spLocks noGrp="1"/>
          </p:cNvSpPr>
          <p:nvPr>
            <p:ph type="title"/>
          </p:nvPr>
        </p:nvSpPr>
        <p:spPr>
          <a:xfrm>
            <a:off x="914400" y="3007582"/>
            <a:ext cx="10363200" cy="842836"/>
          </a:xfrm>
        </p:spPr>
        <p:txBody>
          <a:bodyPr/>
          <a:lstStyle/>
          <a:p>
            <a:pPr algn="ctr"/>
            <a:r>
              <a:rPr lang="en-US" dirty="0"/>
              <a:t>Discuss Pros/Cons of SQLite</a:t>
            </a:r>
          </a:p>
        </p:txBody>
      </p:sp>
    </p:spTree>
    <p:extLst>
      <p:ext uri="{BB962C8B-B14F-4D97-AF65-F5344CB8AC3E}">
        <p14:creationId xmlns:p14="http://schemas.microsoft.com/office/powerpoint/2010/main" val="290279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D2D8-1A74-4DFB-8995-1C5DD12D1604}"/>
              </a:ext>
            </a:extLst>
          </p:cNvPr>
          <p:cNvSpPr>
            <a:spLocks noGrp="1"/>
          </p:cNvSpPr>
          <p:nvPr>
            <p:ph type="ctrTitle"/>
          </p:nvPr>
        </p:nvSpPr>
        <p:spPr>
          <a:xfrm>
            <a:off x="652020" y="2681926"/>
            <a:ext cx="11277600" cy="2237624"/>
          </a:xfrm>
        </p:spPr>
        <p:txBody>
          <a:bodyPr>
            <a:normAutofit/>
          </a:bodyPr>
          <a:lstStyle/>
          <a:p>
            <a:pPr algn="ctr"/>
            <a:r>
              <a:rPr lang="en-US" dirty="0"/>
              <a:t>End Slide</a:t>
            </a:r>
            <a:br>
              <a:rPr lang="en-US" dirty="0"/>
            </a:br>
            <a:br>
              <a:rPr lang="en-US"/>
            </a:br>
            <a:r>
              <a:rPr lang="en-US">
                <a:solidFill>
                  <a:schemeClr val="tx1"/>
                </a:solidFill>
              </a:rPr>
              <a:t>DBMS </a:t>
            </a:r>
            <a:r>
              <a:rPr lang="en-US" dirty="0">
                <a:solidFill>
                  <a:schemeClr val="tx1"/>
                </a:solidFill>
              </a:rPr>
              <a:t>for Data Analytics </a:t>
            </a:r>
          </a:p>
        </p:txBody>
      </p:sp>
    </p:spTree>
    <p:extLst>
      <p:ext uri="{BB962C8B-B14F-4D97-AF65-F5344CB8AC3E}">
        <p14:creationId xmlns:p14="http://schemas.microsoft.com/office/powerpoint/2010/main" val="374261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0A2E-E04A-464B-9EC4-124AE68729FA}"/>
              </a:ext>
            </a:extLst>
          </p:cNvPr>
          <p:cNvSpPr>
            <a:spLocks noGrp="1"/>
          </p:cNvSpPr>
          <p:nvPr>
            <p:ph type="title"/>
          </p:nvPr>
        </p:nvSpPr>
        <p:spPr/>
        <p:txBody>
          <a:bodyPr/>
          <a:lstStyle/>
          <a:p>
            <a:r>
              <a:rPr lang="en-US" dirty="0"/>
              <a:t>Implementing Cloud Databases</a:t>
            </a:r>
          </a:p>
        </p:txBody>
      </p:sp>
      <p:sp>
        <p:nvSpPr>
          <p:cNvPr id="3" name="Content Placeholder 2">
            <a:extLst>
              <a:ext uri="{FF2B5EF4-FFF2-40B4-BE49-F238E27FC236}">
                <a16:creationId xmlns:a16="http://schemas.microsoft.com/office/drawing/2014/main" id="{0A3DFB57-67AE-4285-B95A-F7A75A402D53}"/>
              </a:ext>
            </a:extLst>
          </p:cNvPr>
          <p:cNvSpPr>
            <a:spLocks noGrp="1"/>
          </p:cNvSpPr>
          <p:nvPr>
            <p:ph idx="1"/>
          </p:nvPr>
        </p:nvSpPr>
        <p:spPr/>
        <p:txBody>
          <a:bodyPr/>
          <a:lstStyle/>
          <a:p>
            <a:r>
              <a:rPr lang="en-US" dirty="0"/>
              <a:t>While there is a specific name for databases in the cloud, </a:t>
            </a:r>
            <a:r>
              <a:rPr lang="en-US" dirty="0" err="1"/>
              <a:t>DBaas</a:t>
            </a:r>
            <a:r>
              <a:rPr lang="en-US" dirty="0"/>
              <a:t>, just like with everything else this is not the only way to do things</a:t>
            </a:r>
          </a:p>
          <a:p>
            <a:endParaRPr lang="en-US" dirty="0"/>
          </a:p>
          <a:p>
            <a:r>
              <a:rPr lang="en-US" dirty="0"/>
              <a:t>AWS Database solutions:</a:t>
            </a:r>
          </a:p>
          <a:p>
            <a:pPr lvl="1"/>
            <a:r>
              <a:rPr lang="en-US" dirty="0"/>
              <a:t>Relational Database Service (RDS):</a:t>
            </a:r>
          </a:p>
          <a:p>
            <a:pPr lvl="1"/>
            <a:r>
              <a:rPr lang="en-US" dirty="0"/>
              <a:t>Athena: </a:t>
            </a:r>
          </a:p>
          <a:p>
            <a:pPr lvl="1"/>
            <a:r>
              <a:rPr lang="en-US" dirty="0"/>
              <a:t>Dynamo</a:t>
            </a:r>
          </a:p>
        </p:txBody>
      </p:sp>
    </p:spTree>
    <p:extLst>
      <p:ext uri="{BB962C8B-B14F-4D97-AF65-F5344CB8AC3E}">
        <p14:creationId xmlns:p14="http://schemas.microsoft.com/office/powerpoint/2010/main" val="363765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F33-2E6C-4F05-88D3-51FED2DC4565}"/>
              </a:ext>
            </a:extLst>
          </p:cNvPr>
          <p:cNvSpPr>
            <a:spLocks noGrp="1"/>
          </p:cNvSpPr>
          <p:nvPr>
            <p:ph type="title"/>
          </p:nvPr>
        </p:nvSpPr>
        <p:spPr/>
        <p:txBody>
          <a:bodyPr/>
          <a:lstStyle/>
          <a:p>
            <a:r>
              <a:rPr lang="en-US" dirty="0"/>
              <a:t>RDS</a:t>
            </a:r>
          </a:p>
        </p:txBody>
      </p:sp>
      <p:sp>
        <p:nvSpPr>
          <p:cNvPr id="3" name="Text Placeholder 2">
            <a:extLst>
              <a:ext uri="{FF2B5EF4-FFF2-40B4-BE49-F238E27FC236}">
                <a16:creationId xmlns:a16="http://schemas.microsoft.com/office/drawing/2014/main" id="{DE966B25-20B6-4067-8FBA-49C116282F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73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2BEC-351D-4B91-92F4-D6FD6965F8B1}"/>
              </a:ext>
            </a:extLst>
          </p:cNvPr>
          <p:cNvSpPr>
            <a:spLocks noGrp="1"/>
          </p:cNvSpPr>
          <p:nvPr>
            <p:ph type="title"/>
          </p:nvPr>
        </p:nvSpPr>
        <p:spPr/>
        <p:txBody>
          <a:bodyPr/>
          <a:lstStyle/>
          <a:p>
            <a:r>
              <a:rPr lang="en-US" dirty="0"/>
              <a:t>Relational Database Service (RDS)</a:t>
            </a:r>
          </a:p>
        </p:txBody>
      </p:sp>
      <p:sp>
        <p:nvSpPr>
          <p:cNvPr id="3" name="Content Placeholder 2">
            <a:extLst>
              <a:ext uri="{FF2B5EF4-FFF2-40B4-BE49-F238E27FC236}">
                <a16:creationId xmlns:a16="http://schemas.microsoft.com/office/drawing/2014/main" id="{7F159E9F-6D3A-44CB-8E00-EA70F1CFCDCA}"/>
              </a:ext>
            </a:extLst>
          </p:cNvPr>
          <p:cNvSpPr>
            <a:spLocks noGrp="1"/>
          </p:cNvSpPr>
          <p:nvPr>
            <p:ph idx="1"/>
          </p:nvPr>
        </p:nvSpPr>
        <p:spPr/>
        <p:txBody>
          <a:bodyPr>
            <a:normAutofit fontScale="92500" lnSpcReduction="10000"/>
          </a:bodyPr>
          <a:lstStyle/>
          <a:p>
            <a:r>
              <a:rPr lang="en-US" dirty="0"/>
              <a:t> RDS, despite its name, falls into the PaaS category. This is because it allows people to spin up VM’s running DB applications.</a:t>
            </a:r>
          </a:p>
          <a:p>
            <a:endParaRPr lang="en-US" dirty="0"/>
          </a:p>
          <a:p>
            <a:r>
              <a:rPr lang="en-US" dirty="0"/>
              <a:t>For RDS instances, we dictate the type of machine and the storage. However, the database software is installed and managed by AWS.</a:t>
            </a:r>
          </a:p>
          <a:p>
            <a:pPr lvl="1"/>
            <a:r>
              <a:rPr lang="en-US" dirty="0"/>
              <a:t>In addition, backups and restores are also managed via AWS services. Although you can still run manual backup processes</a:t>
            </a:r>
          </a:p>
          <a:p>
            <a:pPr lvl="1"/>
            <a:endParaRPr lang="en-US" dirty="0"/>
          </a:p>
          <a:p>
            <a:r>
              <a:rPr lang="en-US" dirty="0"/>
              <a:t>With this setup, the database works exactly as if you setup the application, but you do not need to manage the software and only need to specify the hardware.</a:t>
            </a:r>
          </a:p>
        </p:txBody>
      </p:sp>
    </p:spTree>
    <p:extLst>
      <p:ext uri="{BB962C8B-B14F-4D97-AF65-F5344CB8AC3E}">
        <p14:creationId xmlns:p14="http://schemas.microsoft.com/office/powerpoint/2010/main" val="21474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246A-8BAA-492C-BC85-E30DDBDC4BC9}"/>
              </a:ext>
            </a:extLst>
          </p:cNvPr>
          <p:cNvSpPr>
            <a:spLocks noGrp="1"/>
          </p:cNvSpPr>
          <p:nvPr>
            <p:ph type="title"/>
          </p:nvPr>
        </p:nvSpPr>
        <p:spPr/>
        <p:txBody>
          <a:bodyPr/>
          <a:lstStyle/>
          <a:p>
            <a:r>
              <a:rPr lang="en-US" dirty="0"/>
              <a:t>Current Problems with RDS-like Solutions</a:t>
            </a:r>
          </a:p>
        </p:txBody>
      </p:sp>
      <p:sp>
        <p:nvSpPr>
          <p:cNvPr id="3" name="Content Placeholder 2">
            <a:extLst>
              <a:ext uri="{FF2B5EF4-FFF2-40B4-BE49-F238E27FC236}">
                <a16:creationId xmlns:a16="http://schemas.microsoft.com/office/drawing/2014/main" id="{70926D17-904C-4D68-8935-1242C7052C38}"/>
              </a:ext>
            </a:extLst>
          </p:cNvPr>
          <p:cNvSpPr>
            <a:spLocks noGrp="1"/>
          </p:cNvSpPr>
          <p:nvPr>
            <p:ph idx="1"/>
          </p:nvPr>
        </p:nvSpPr>
        <p:spPr/>
        <p:txBody>
          <a:bodyPr>
            <a:normAutofit lnSpcReduction="10000"/>
          </a:bodyPr>
          <a:lstStyle/>
          <a:p>
            <a:r>
              <a:rPr lang="en-US" dirty="0"/>
              <a:t>While RDS provides an easy and effective way of deploying relational databases, there are some larger consequences.</a:t>
            </a:r>
          </a:p>
          <a:p>
            <a:endParaRPr lang="en-US" dirty="0"/>
          </a:p>
          <a:p>
            <a:r>
              <a:rPr lang="en-US" dirty="0"/>
              <a:t>Systems like RDS use open source software, like Aurora DB, to provide their managed solutions. While this doesn’t void the warranty of the software’s license (at least currently), it does have a larger effect.</a:t>
            </a:r>
          </a:p>
          <a:p>
            <a:endParaRPr lang="en-US" dirty="0"/>
          </a:p>
          <a:p>
            <a:r>
              <a:rPr lang="en-US" dirty="0"/>
              <a:t>Most open source software is maintained through paid support and/or features. Tools like RDS disrupt this workflow and are actually suctioning money away from open-source projects.</a:t>
            </a:r>
          </a:p>
        </p:txBody>
      </p:sp>
    </p:spTree>
    <p:extLst>
      <p:ext uri="{BB962C8B-B14F-4D97-AF65-F5344CB8AC3E}">
        <p14:creationId xmlns:p14="http://schemas.microsoft.com/office/powerpoint/2010/main" val="29312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1020-EC74-4AC6-9A5F-C98329AEFAA2}"/>
              </a:ext>
            </a:extLst>
          </p:cNvPr>
          <p:cNvSpPr>
            <a:spLocks noGrp="1"/>
          </p:cNvSpPr>
          <p:nvPr>
            <p:ph type="title"/>
          </p:nvPr>
        </p:nvSpPr>
        <p:spPr/>
        <p:txBody>
          <a:bodyPr/>
          <a:lstStyle/>
          <a:p>
            <a:r>
              <a:rPr lang="en-US" dirty="0"/>
              <a:t>Accessing RDS</a:t>
            </a:r>
          </a:p>
        </p:txBody>
      </p:sp>
      <p:sp>
        <p:nvSpPr>
          <p:cNvPr id="4" name="Content Placeholder 3">
            <a:extLst>
              <a:ext uri="{FF2B5EF4-FFF2-40B4-BE49-F238E27FC236}">
                <a16:creationId xmlns:a16="http://schemas.microsoft.com/office/drawing/2014/main" id="{BFB7DBC9-ACBA-48F4-8C14-652D571B6F76}"/>
              </a:ext>
            </a:extLst>
          </p:cNvPr>
          <p:cNvSpPr>
            <a:spLocks noGrp="1"/>
          </p:cNvSpPr>
          <p:nvPr>
            <p:ph sz="half" idx="1"/>
          </p:nvPr>
        </p:nvSpPr>
        <p:spPr>
          <a:xfrm>
            <a:off x="609599" y="2249425"/>
            <a:ext cx="10886983" cy="4341875"/>
          </a:xfrm>
        </p:spPr>
        <p:txBody>
          <a:bodyPr/>
          <a:lstStyle/>
          <a:p>
            <a:r>
              <a:rPr lang="en-US" dirty="0"/>
              <a:t>From the RDS service page we are given a high-level overview of our RDS resources (this is the </a:t>
            </a:r>
            <a:r>
              <a:rPr lang="en-US" b="1" dirty="0"/>
              <a:t>dashboard</a:t>
            </a:r>
            <a:r>
              <a:rPr lang="en-US" dirty="0"/>
              <a:t>)</a:t>
            </a:r>
          </a:p>
          <a:p>
            <a:endParaRPr lang="en-US" dirty="0"/>
          </a:p>
          <a:p>
            <a:r>
              <a:rPr lang="en-US" dirty="0"/>
              <a:t>On the left-hand pane, we can see a couple of options. For us, the primary menu will be the </a:t>
            </a:r>
            <a:r>
              <a:rPr lang="en-US" b="1" dirty="0"/>
              <a:t>Databases</a:t>
            </a:r>
            <a:r>
              <a:rPr lang="en-US" dirty="0"/>
              <a:t> page</a:t>
            </a:r>
          </a:p>
        </p:txBody>
      </p:sp>
      <p:pic>
        <p:nvPicPr>
          <p:cNvPr id="6" name="Content Placeholder 5">
            <a:extLst>
              <a:ext uri="{FF2B5EF4-FFF2-40B4-BE49-F238E27FC236}">
                <a16:creationId xmlns:a16="http://schemas.microsoft.com/office/drawing/2014/main" id="{BADAD8CC-348F-4762-BB7F-7D50D3E07B98}"/>
              </a:ext>
            </a:extLst>
          </p:cNvPr>
          <p:cNvPicPr>
            <a:picLocks noGrp="1" noChangeAspect="1"/>
          </p:cNvPicPr>
          <p:nvPr>
            <p:ph sz="half" idx="2"/>
          </p:nvPr>
        </p:nvPicPr>
        <p:blipFill>
          <a:blip r:embed="rId2"/>
          <a:stretch>
            <a:fillRect/>
          </a:stretch>
        </p:blipFill>
        <p:spPr>
          <a:xfrm>
            <a:off x="3356744" y="3869488"/>
            <a:ext cx="7287581" cy="2761437"/>
          </a:xfrm>
          <a:prstGeom prst="rect">
            <a:avLst/>
          </a:prstGeom>
        </p:spPr>
      </p:pic>
      <p:sp>
        <p:nvSpPr>
          <p:cNvPr id="7" name="Rectangle 6">
            <a:extLst>
              <a:ext uri="{FF2B5EF4-FFF2-40B4-BE49-F238E27FC236}">
                <a16:creationId xmlns:a16="http://schemas.microsoft.com/office/drawing/2014/main" id="{A4D6A5F1-54CB-4302-BAAB-A7E572EF7FFD}"/>
              </a:ext>
            </a:extLst>
          </p:cNvPr>
          <p:cNvSpPr/>
          <p:nvPr/>
        </p:nvSpPr>
        <p:spPr>
          <a:xfrm>
            <a:off x="3356744" y="4856085"/>
            <a:ext cx="851272" cy="213065"/>
          </a:xfrm>
          <a:prstGeom prst="rect">
            <a:avLst/>
          </a:prstGeom>
          <a:solidFill>
            <a:srgbClr val="FFFF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78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D5F112-549D-4C03-B57D-4784328689A5}"/>
              </a:ext>
            </a:extLst>
          </p:cNvPr>
          <p:cNvSpPr>
            <a:spLocks noGrp="1"/>
          </p:cNvSpPr>
          <p:nvPr>
            <p:ph type="title"/>
          </p:nvPr>
        </p:nvSpPr>
        <p:spPr/>
        <p:txBody>
          <a:bodyPr/>
          <a:lstStyle/>
          <a:p>
            <a:r>
              <a:rPr lang="en-US" dirty="0"/>
              <a:t>Creating a Database Instance</a:t>
            </a:r>
          </a:p>
        </p:txBody>
      </p:sp>
      <p:sp>
        <p:nvSpPr>
          <p:cNvPr id="5" name="Content Placeholder 4">
            <a:extLst>
              <a:ext uri="{FF2B5EF4-FFF2-40B4-BE49-F238E27FC236}">
                <a16:creationId xmlns:a16="http://schemas.microsoft.com/office/drawing/2014/main" id="{CB35F7AE-A7D9-4957-824E-F05FB183BC05}"/>
              </a:ext>
            </a:extLst>
          </p:cNvPr>
          <p:cNvSpPr>
            <a:spLocks noGrp="1"/>
          </p:cNvSpPr>
          <p:nvPr>
            <p:ph sz="half" idx="1"/>
          </p:nvPr>
        </p:nvSpPr>
        <p:spPr/>
        <p:txBody>
          <a:bodyPr/>
          <a:lstStyle/>
          <a:p>
            <a:r>
              <a:rPr lang="en-US" dirty="0"/>
              <a:t>From the </a:t>
            </a:r>
            <a:r>
              <a:rPr lang="en-US" b="1" dirty="0"/>
              <a:t>Databases</a:t>
            </a:r>
            <a:r>
              <a:rPr lang="en-US" dirty="0"/>
              <a:t> page, we should see the option to </a:t>
            </a:r>
            <a:r>
              <a:rPr lang="en-US" b="1" dirty="0"/>
              <a:t>Create database</a:t>
            </a:r>
            <a:r>
              <a:rPr lang="en-US" dirty="0"/>
              <a:t>. This option opens up the workflow to create a database instance</a:t>
            </a:r>
          </a:p>
          <a:p>
            <a:endParaRPr lang="en-US" dirty="0"/>
          </a:p>
          <a:p>
            <a:endParaRPr lang="en-US" dirty="0"/>
          </a:p>
          <a:p>
            <a:r>
              <a:rPr lang="en-US" dirty="0"/>
              <a:t>For most of our use-cases we probably want to do a </a:t>
            </a:r>
            <a:r>
              <a:rPr lang="en-US" b="1" dirty="0"/>
              <a:t>Standard Create</a:t>
            </a:r>
            <a:r>
              <a:rPr lang="en-US" dirty="0"/>
              <a:t> as that gives us more control over the settings that influence cost!</a:t>
            </a:r>
          </a:p>
          <a:p>
            <a:endParaRPr lang="en-US" dirty="0"/>
          </a:p>
          <a:p>
            <a:r>
              <a:rPr lang="en-US" dirty="0"/>
              <a:t>From here the options begin to grow, as we have multiple databases to choose from, each with their own requirements</a:t>
            </a:r>
          </a:p>
          <a:p>
            <a:endParaRPr lang="en-US" dirty="0"/>
          </a:p>
          <a:p>
            <a:endParaRPr lang="en-US" dirty="0"/>
          </a:p>
        </p:txBody>
      </p:sp>
      <p:pic>
        <p:nvPicPr>
          <p:cNvPr id="7" name="Content Placeholder 6">
            <a:extLst>
              <a:ext uri="{FF2B5EF4-FFF2-40B4-BE49-F238E27FC236}">
                <a16:creationId xmlns:a16="http://schemas.microsoft.com/office/drawing/2014/main" id="{522CF9B5-6CC0-4B73-9F47-982C6714AF78}"/>
              </a:ext>
            </a:extLst>
          </p:cNvPr>
          <p:cNvPicPr>
            <a:picLocks noGrp="1" noChangeAspect="1"/>
          </p:cNvPicPr>
          <p:nvPr>
            <p:ph sz="half" idx="2"/>
          </p:nvPr>
        </p:nvPicPr>
        <p:blipFill>
          <a:blip r:embed="rId2"/>
          <a:stretch>
            <a:fillRect/>
          </a:stretch>
        </p:blipFill>
        <p:spPr>
          <a:xfrm>
            <a:off x="6445329" y="2209800"/>
            <a:ext cx="5235394" cy="1158340"/>
          </a:xfrm>
          <a:prstGeom prst="rect">
            <a:avLst/>
          </a:prstGeom>
        </p:spPr>
      </p:pic>
      <p:pic>
        <p:nvPicPr>
          <p:cNvPr id="9" name="Picture 8">
            <a:extLst>
              <a:ext uri="{FF2B5EF4-FFF2-40B4-BE49-F238E27FC236}">
                <a16:creationId xmlns:a16="http://schemas.microsoft.com/office/drawing/2014/main" id="{003AFF37-B08F-45C2-BFFA-1508F9136AD4}"/>
              </a:ext>
            </a:extLst>
          </p:cNvPr>
          <p:cNvPicPr>
            <a:picLocks noChangeAspect="1"/>
          </p:cNvPicPr>
          <p:nvPr/>
        </p:nvPicPr>
        <p:blipFill>
          <a:blip r:embed="rId3"/>
          <a:stretch>
            <a:fillRect/>
          </a:stretch>
        </p:blipFill>
        <p:spPr>
          <a:xfrm>
            <a:off x="7310274" y="3694377"/>
            <a:ext cx="3505504" cy="1638442"/>
          </a:xfrm>
          <a:prstGeom prst="rect">
            <a:avLst/>
          </a:prstGeom>
        </p:spPr>
      </p:pic>
    </p:spTree>
    <p:extLst>
      <p:ext uri="{BB962C8B-B14F-4D97-AF65-F5344CB8AC3E}">
        <p14:creationId xmlns:p14="http://schemas.microsoft.com/office/powerpoint/2010/main" val="420039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12828</TotalTime>
  <Words>1626</Words>
  <Application>Microsoft Office PowerPoint</Application>
  <PresentationFormat>Widescreen</PresentationFormat>
  <Paragraphs>166</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Georgia</vt:lpstr>
      <vt:lpstr>Wingdings 2</vt:lpstr>
      <vt:lpstr>Training presentation</vt:lpstr>
      <vt:lpstr>DB Management Systems: Speedrun</vt:lpstr>
      <vt:lpstr>Database Services in AWS</vt:lpstr>
      <vt:lpstr>IaaS, PaaS, DBaaS</vt:lpstr>
      <vt:lpstr>Implementing Cloud Databases</vt:lpstr>
      <vt:lpstr>RDS</vt:lpstr>
      <vt:lpstr>Relational Database Service (RDS)</vt:lpstr>
      <vt:lpstr>Current Problems with RDS-like Solutions</vt:lpstr>
      <vt:lpstr>Accessing RDS</vt:lpstr>
      <vt:lpstr>Creating a Database Instance</vt:lpstr>
      <vt:lpstr>RDS for this Class</vt:lpstr>
      <vt:lpstr>Accessing An Instance</vt:lpstr>
      <vt:lpstr>Discuss Pros/Cons of RDS</vt:lpstr>
      <vt:lpstr>ATHENA</vt:lpstr>
      <vt:lpstr>Athena</vt:lpstr>
      <vt:lpstr>Accessing Athena</vt:lpstr>
      <vt:lpstr>Creating an Athena Table</vt:lpstr>
      <vt:lpstr>Accessing AWS Tables</vt:lpstr>
      <vt:lpstr>Discuss Pros/Cons of Athena</vt:lpstr>
      <vt:lpstr>Dynamo (Key-Value Store)</vt:lpstr>
      <vt:lpstr>Dynamo</vt:lpstr>
      <vt:lpstr>Terminology</vt:lpstr>
      <vt:lpstr>Dynamo Table Layout</vt:lpstr>
      <vt:lpstr>Dynamo Dashboard</vt:lpstr>
      <vt:lpstr>Creating a Table</vt:lpstr>
      <vt:lpstr>Viewing Tables</vt:lpstr>
      <vt:lpstr>Viewing Tables</vt:lpstr>
      <vt:lpstr>Scanning/Querying</vt:lpstr>
      <vt:lpstr>Discuss Pros/Cons of Dynamo</vt:lpstr>
      <vt:lpstr>Kafka (Eventing Database)</vt:lpstr>
      <vt:lpstr>Eventing Systems</vt:lpstr>
      <vt:lpstr>Event Sourcing</vt:lpstr>
      <vt:lpstr>Discuss Pros/Cons of Kafka</vt:lpstr>
      <vt:lpstr>SQLite (Embedded Databases)</vt:lpstr>
      <vt:lpstr>SQLite</vt:lpstr>
      <vt:lpstr>Discuss Pros/Cons of SQLite</vt:lpstr>
      <vt:lpstr>End Slide  DBMS for Data Analytics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Management Systems: SQL - MySQL</dc:title>
  <dc:creator>BOB B</dc:creator>
  <cp:lastModifiedBy>Klein, Joel Donald</cp:lastModifiedBy>
  <cp:revision>81</cp:revision>
  <dcterms:created xsi:type="dcterms:W3CDTF">2018-01-18T01:16:37Z</dcterms:created>
  <dcterms:modified xsi:type="dcterms:W3CDTF">2021-04-13T02:41:23Z</dcterms:modified>
</cp:coreProperties>
</file>