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61" r:id="rId4"/>
    <p:sldId id="273" r:id="rId5"/>
    <p:sldId id="291" r:id="rId6"/>
    <p:sldId id="292" r:id="rId7"/>
    <p:sldId id="277" r:id="rId8"/>
    <p:sldId id="275" r:id="rId9"/>
    <p:sldId id="267" r:id="rId10"/>
    <p:sldId id="293" r:id="rId11"/>
    <p:sldId id="294" r:id="rId12"/>
    <p:sldId id="295" r:id="rId13"/>
    <p:sldId id="290" r:id="rId14"/>
    <p:sldId id="274" r:id="rId15"/>
    <p:sldId id="300" r:id="rId16"/>
    <p:sldId id="278" r:id="rId17"/>
    <p:sldId id="301" r:id="rId18"/>
    <p:sldId id="280" r:id="rId19"/>
    <p:sldId id="302" r:id="rId20"/>
    <p:sldId id="296" r:id="rId21"/>
    <p:sldId id="297" r:id="rId22"/>
    <p:sldId id="298" r:id="rId23"/>
    <p:sldId id="299" r:id="rId24"/>
    <p:sldId id="281" r:id="rId25"/>
    <p:sldId id="282" r:id="rId26"/>
    <p:sldId id="288" r:id="rId27"/>
    <p:sldId id="304" r:id="rId28"/>
    <p:sldId id="303" r:id="rId29"/>
    <p:sldId id="305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43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Anaconda makes installing certain types of packages a lot easier (numpy, sklearn, tensorflow,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Anaconda ensures that all of these different tools run on the same version of python packages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Packages are so important because they enable us to use tested and pre-built functionality in python (ml algorithms/stats/etc.)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products/workben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ysql.com/products/workbenc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8.219.151.47:852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8.219.151.47:852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39391"/>
            <a:ext cx="11277600" cy="1470025"/>
          </a:xfrm>
        </p:spPr>
        <p:txBody>
          <a:bodyPr/>
          <a:lstStyle/>
          <a:p>
            <a:r>
              <a:rPr lang="en-US" dirty="0"/>
              <a:t>Software for the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4C4C-8508-4FB0-923E-2098E37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8FE-E373-4537-901A-27185309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660669" cy="4325112"/>
          </a:xfrm>
        </p:spPr>
        <p:txBody>
          <a:bodyPr/>
          <a:lstStyle/>
          <a:p>
            <a:r>
              <a:rPr lang="en-US" dirty="0"/>
              <a:t>Jupyter Notebooks and Jupyterlab are the IDEs we will use for this course.</a:t>
            </a:r>
          </a:p>
          <a:p>
            <a:endParaRPr lang="en-US" dirty="0"/>
          </a:p>
          <a:p>
            <a:r>
              <a:rPr lang="en-US" dirty="0"/>
              <a:t>Jupyter Notebooks are used heavily throughout this course, as they provide a means to intermix text, code, and graphics.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5FEB4-5840-4618-B403-2EE38417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1" y="2377440"/>
            <a:ext cx="6650626" cy="37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504E-F509-4F04-BB14-1168B772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Navigation and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D497-C8AE-41E7-B4C4-09EEE430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350625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We can navigate the file system using the left hand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6CE41-C447-42FC-952C-285FBE3D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09" y="1680976"/>
            <a:ext cx="3510648" cy="2820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BF0F7-2E5F-48DC-9306-CEE6BD1D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95" y="3463866"/>
            <a:ext cx="3641235" cy="2869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7291D-49C6-4E08-99A7-D31DB4C59119}"/>
              </a:ext>
            </a:extLst>
          </p:cNvPr>
          <p:cNvSpPr txBox="1"/>
          <p:nvPr/>
        </p:nvSpPr>
        <p:spPr>
          <a:xfrm>
            <a:off x="6110482" y="4937283"/>
            <a:ext cx="5552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addition we can monitor the running kernels within that same panel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CB0E54-C0EE-4FD3-A0B3-F9B840DCC8F1}"/>
              </a:ext>
            </a:extLst>
          </p:cNvPr>
          <p:cNvCxnSpPr>
            <a:cxnSpLocks/>
          </p:cNvCxnSpPr>
          <p:nvPr/>
        </p:nvCxnSpPr>
        <p:spPr>
          <a:xfrm>
            <a:off x="5566756" y="2759825"/>
            <a:ext cx="121642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780B7-2C26-4E22-9197-22B50D2B5298}"/>
              </a:ext>
            </a:extLst>
          </p:cNvPr>
          <p:cNvCxnSpPr>
            <a:cxnSpLocks/>
          </p:cNvCxnSpPr>
          <p:nvPr/>
        </p:nvCxnSpPr>
        <p:spPr>
          <a:xfrm>
            <a:off x="5300749" y="5476702"/>
            <a:ext cx="6594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0221-D105-452D-AD01-DB9828A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Notebooks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328CA-4A81-46BF-AC69-F3A42A46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52" y="2249488"/>
            <a:ext cx="7777696" cy="432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92174-4660-405A-BE19-4CDF267E7664}"/>
              </a:ext>
            </a:extLst>
          </p:cNvPr>
          <p:cNvSpPr txBox="1"/>
          <p:nvPr/>
        </p:nvSpPr>
        <p:spPr>
          <a:xfrm>
            <a:off x="10216342" y="2209800"/>
            <a:ext cx="1812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 let us mark up (using markdown) our code to provide context and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20EB9-F822-49E2-A962-88191DAF0F8E}"/>
              </a:ext>
            </a:extLst>
          </p:cNvPr>
          <p:cNvSpPr txBox="1"/>
          <p:nvPr/>
        </p:nvSpPr>
        <p:spPr>
          <a:xfrm>
            <a:off x="252153" y="4976336"/>
            <a:ext cx="1812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primary function is to provide cells of execution for our code/logic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A23E-3B33-4766-A730-178B9B276820}"/>
              </a:ext>
            </a:extLst>
          </p:cNvPr>
          <p:cNvCxnSpPr>
            <a:cxnSpLocks/>
          </p:cNvCxnSpPr>
          <p:nvPr/>
        </p:nvCxnSpPr>
        <p:spPr>
          <a:xfrm>
            <a:off x="8875222" y="3250276"/>
            <a:ext cx="12164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8FF1B-3F62-4F42-A504-9335564271AE}"/>
              </a:ext>
            </a:extLst>
          </p:cNvPr>
          <p:cNvCxnSpPr>
            <a:cxnSpLocks/>
          </p:cNvCxnSpPr>
          <p:nvPr/>
        </p:nvCxnSpPr>
        <p:spPr>
          <a:xfrm>
            <a:off x="2064327" y="5771804"/>
            <a:ext cx="9005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68AF-2844-49A8-810D-6E3CF623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5BF9B-C767-41C8-A08B-F126D96B9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4F27-50CF-4695-BF55-AC3E412C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</a:t>
            </a:r>
            <a:br>
              <a:rPr lang="en-US" dirty="0"/>
            </a:br>
            <a:r>
              <a:rPr lang="en-US" dirty="0"/>
              <a:t>Type – SQL | Environment – AWS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A1AA-1F9B-43C6-89A1-864A507A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be interacting with an AWS RDS instance running MySQL to learn about SQL query languages</a:t>
            </a:r>
          </a:p>
          <a:p>
            <a:pPr lvl="1"/>
            <a:r>
              <a:rPr lang="en-US" dirty="0"/>
              <a:t>RDS supports several different SQL types</a:t>
            </a:r>
          </a:p>
          <a:p>
            <a:endParaRPr lang="en-US" dirty="0"/>
          </a:p>
          <a:p>
            <a:r>
              <a:rPr lang="en-US" dirty="0"/>
              <a:t>For non-programmatic access we will be utilizing MySQL Workbench (</a:t>
            </a:r>
            <a:r>
              <a:rPr lang="en-US" dirty="0">
                <a:hlinkClick r:id="rId2"/>
              </a:rPr>
              <a:t>https://www.mysql.com/products/workbench/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programmatic access we will be using the </a:t>
            </a:r>
            <a:r>
              <a:rPr lang="en-US" b="1" dirty="0"/>
              <a:t>pymysql</a:t>
            </a:r>
            <a:r>
              <a:rPr lang="en-US" dirty="0"/>
              <a:t> package for python</a:t>
            </a:r>
          </a:p>
          <a:p>
            <a:pPr lvl="1"/>
            <a:r>
              <a:rPr lang="en-US" dirty="0"/>
              <a:t>This can be downloaded through anaconda or through pip</a:t>
            </a:r>
          </a:p>
        </p:txBody>
      </p:sp>
    </p:spTree>
    <p:extLst>
      <p:ext uri="{BB962C8B-B14F-4D97-AF65-F5344CB8AC3E}">
        <p14:creationId xmlns:p14="http://schemas.microsoft.com/office/powerpoint/2010/main" val="39489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9758-1EF3-4735-B613-AF24B677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13791"/>
            <a:ext cx="3161949" cy="5475427"/>
          </a:xfrm>
        </p:spPr>
        <p:txBody>
          <a:bodyPr anchor="t">
            <a:normAutofit/>
          </a:bodyPr>
          <a:lstStyle/>
          <a:p>
            <a:r>
              <a:rPr lang="en-US" dirty="0"/>
              <a:t>MySQL</a:t>
            </a:r>
            <a:br>
              <a:rPr lang="en-US" dirty="0"/>
            </a:br>
            <a:r>
              <a:rPr lang="en-US" dirty="0"/>
              <a:t>Workbench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This is a free tool for managing MySQL instances and running queries and working with database schemas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download it for free at: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https://www.mysql.com/products/workbench/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E75306-44DF-4562-B39C-5B2D4C07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1549" y="1142999"/>
            <a:ext cx="8338990" cy="53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B8A2-AEE4-4562-82AC-137D3E28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 DB:</a:t>
            </a:r>
            <a:br>
              <a:rPr lang="en-US" dirty="0"/>
            </a:br>
            <a:r>
              <a:rPr lang="en-US" dirty="0"/>
              <a:t>Type – Document | Environment –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262A-85B3-4DAB-9DB9-B0E15625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course we will be using an instance of Mongo DB running on an AWS EC2 instance</a:t>
            </a:r>
          </a:p>
          <a:p>
            <a:pPr lvl="1"/>
            <a:r>
              <a:rPr lang="en-US" dirty="0"/>
              <a:t>Alternatively, there is Azure Cosmos and AWS </a:t>
            </a:r>
            <a:r>
              <a:rPr lang="en-US" dirty="0" err="1"/>
              <a:t>DocumentDB</a:t>
            </a:r>
            <a:r>
              <a:rPr lang="en-US" dirty="0"/>
              <a:t> which both support the Mongo API in managed environments</a:t>
            </a:r>
          </a:p>
          <a:p>
            <a:endParaRPr lang="en-US" dirty="0"/>
          </a:p>
          <a:p>
            <a:r>
              <a:rPr lang="en-US" dirty="0"/>
              <a:t>For non-programmatic access we will be using </a:t>
            </a:r>
            <a:r>
              <a:rPr lang="en-US" dirty="0">
                <a:hlinkClick r:id="rId2"/>
              </a:rPr>
              <a:t>Robo3T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programmatic access we will be using python and the pymongo package</a:t>
            </a:r>
          </a:p>
        </p:txBody>
      </p:sp>
    </p:spTree>
    <p:extLst>
      <p:ext uri="{BB962C8B-B14F-4D97-AF65-F5344CB8AC3E}">
        <p14:creationId xmlns:p14="http://schemas.microsoft.com/office/powerpoint/2010/main" val="22211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5E91-6A62-4BC0-A5FB-7F25EC9C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24339"/>
            <a:ext cx="3525078" cy="4244009"/>
          </a:xfrm>
        </p:spPr>
        <p:txBody>
          <a:bodyPr anchor="t">
            <a:normAutofit/>
          </a:bodyPr>
          <a:lstStyle/>
          <a:p>
            <a:r>
              <a:rPr lang="en-US" dirty="0"/>
              <a:t>Robo3T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/>
              <a:t>This is a free tool for querying databases that support the mongo API and provides some minimal management options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can download it for free at: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https://robomongo.org/download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DBFAF-E479-4887-A614-FD1C16D6F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789" y="796106"/>
            <a:ext cx="7844583" cy="59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A494-7D54-4D01-B606-2EC88F5C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Arango:</a:t>
            </a:r>
            <a:br>
              <a:rPr lang="en-US" dirty="0"/>
            </a:br>
            <a:r>
              <a:rPr lang="en-US" dirty="0"/>
              <a:t>Type – Graph | Environment –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0C6F-09E8-4448-93C4-5E631291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course we will be using an instance of Arango running on an AWS EC2 instance</a:t>
            </a:r>
          </a:p>
          <a:p>
            <a:pPr lvl="1"/>
            <a:r>
              <a:rPr lang="en-US" dirty="0"/>
              <a:t>Alternatives are Azure Cosmos and AWS Neptune for managed solutions</a:t>
            </a:r>
          </a:p>
          <a:p>
            <a:endParaRPr lang="en-US" dirty="0"/>
          </a:p>
          <a:p>
            <a:r>
              <a:rPr lang="en-US" dirty="0"/>
              <a:t>For non-programmatic access we will be using a web browser (</a:t>
            </a:r>
            <a:r>
              <a:rPr lang="en-US" dirty="0">
                <a:hlinkClick r:id="rId2"/>
              </a:rPr>
              <a:t>http://18.219.151.47:8529</a:t>
            </a:r>
            <a:r>
              <a:rPr lang="en-US" dirty="0"/>
              <a:t>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For programmatic access we will be using python and python-arango package</a:t>
            </a:r>
          </a:p>
        </p:txBody>
      </p:sp>
    </p:spTree>
    <p:extLst>
      <p:ext uri="{BB962C8B-B14F-4D97-AF65-F5344CB8AC3E}">
        <p14:creationId xmlns:p14="http://schemas.microsoft.com/office/powerpoint/2010/main" val="27763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7CDD-E608-497B-896D-E2390AD6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4764"/>
            <a:ext cx="2918791" cy="5267739"/>
          </a:xfrm>
        </p:spPr>
        <p:txBody>
          <a:bodyPr anchor="t">
            <a:normAutofit/>
          </a:bodyPr>
          <a:lstStyle/>
          <a:p>
            <a:r>
              <a:rPr lang="en-US" dirty="0"/>
              <a:t>Arango</a:t>
            </a:r>
            <a:br>
              <a:rPr lang="en-US" dirty="0"/>
            </a:br>
            <a:r>
              <a:rPr lang="en-US" dirty="0"/>
              <a:t>Web-GUI</a:t>
            </a:r>
            <a:br>
              <a:rPr lang="en-US" dirty="0"/>
            </a:br>
            <a:r>
              <a:rPr lang="en-US" sz="2000" dirty="0"/>
              <a:t>Arango natively supports a web GUI for managing the database, running queries, and visualizing graphs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can download it for free at:</a:t>
            </a:r>
            <a:br>
              <a:rPr lang="en-US" sz="2000" dirty="0"/>
            </a:br>
            <a:r>
              <a:rPr lang="en-US" sz="1800" dirty="0">
                <a:hlinkClick r:id="rId2"/>
              </a:rPr>
              <a:t>http://18.219.151.47:8529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3A6B0-D061-40D8-9253-E615B87B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8391" y="1143000"/>
            <a:ext cx="8627635" cy="48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49C0-822C-4A29-9D1D-11E3071A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7EFE9-47CA-46B8-B881-5D7828F87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BCA2-6B7F-4304-97F8-972077D2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Database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BADC-6976-4DFB-891B-F04432B51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9654-ACB4-4EB4-BE4D-5F087EA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1B42-3E55-4ADB-87E7-9071F282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means in which I host our database resources leverage cloud infrastructure, they are all open-source solutions not dependent on cloud infrastructure</a:t>
            </a:r>
          </a:p>
          <a:p>
            <a:endParaRPr lang="en-US" dirty="0"/>
          </a:p>
          <a:p>
            <a:r>
              <a:rPr lang="en-US" dirty="0"/>
              <a:t>The following database solutions are approaches to handling data that are more unconventional and rely more heavily on services.</a:t>
            </a:r>
          </a:p>
        </p:txBody>
      </p:sp>
    </p:spTree>
    <p:extLst>
      <p:ext uri="{BB962C8B-B14F-4D97-AF65-F5344CB8AC3E}">
        <p14:creationId xmlns:p14="http://schemas.microsoft.com/office/powerpoint/2010/main" val="13834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F31-D3CA-4DF3-B507-646976C1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CC5D-686A-4A71-BF33-641C3DB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Azure Cosmos is a multi-model database provided by Microsoft on their Azure cloud.</a:t>
            </a:r>
          </a:p>
          <a:p>
            <a:pPr lvl="1"/>
            <a:r>
              <a:rPr lang="en-US" dirty="0"/>
              <a:t>Multi-Model means that the database supports multiple models of interacting with the data</a:t>
            </a:r>
          </a:p>
          <a:p>
            <a:pPr lvl="1"/>
            <a:endParaRPr lang="en-US" dirty="0"/>
          </a:p>
          <a:p>
            <a:r>
              <a:rPr lang="en-US" dirty="0"/>
              <a:t>The benefits of Cosmos is that it provides the following:</a:t>
            </a:r>
          </a:p>
          <a:p>
            <a:pPr lvl="1"/>
            <a:r>
              <a:rPr lang="en-US" dirty="0"/>
              <a:t>Managed Solution</a:t>
            </a:r>
          </a:p>
          <a:p>
            <a:pPr lvl="1"/>
            <a:r>
              <a:rPr lang="en-US" dirty="0"/>
              <a:t>“Infinitely” scalable</a:t>
            </a:r>
          </a:p>
          <a:p>
            <a:pPr lvl="1"/>
            <a:r>
              <a:rPr lang="en-US" dirty="0"/>
              <a:t>Multi-Model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242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985-95EE-45BA-906C-7C4D102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7FAA-43B8-4F6A-9026-54406082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Athena is Amazon’s approach to SQL-like access to static files.</a:t>
            </a:r>
          </a:p>
          <a:p>
            <a:pPr lvl="1"/>
            <a:r>
              <a:rPr lang="en-US" dirty="0"/>
              <a:t>Essentially Athena is focused on providing queryable access to files stored in S3</a:t>
            </a:r>
          </a:p>
          <a:p>
            <a:endParaRPr lang="en-US" dirty="0"/>
          </a:p>
          <a:p>
            <a:r>
              <a:rPr lang="en-US" dirty="0"/>
              <a:t>The benefits of Athena are:</a:t>
            </a:r>
          </a:p>
          <a:p>
            <a:pPr lvl="1"/>
            <a:r>
              <a:rPr lang="en-US" dirty="0"/>
              <a:t>Quick and Flexible access to existing data</a:t>
            </a:r>
          </a:p>
          <a:p>
            <a:pPr lvl="1"/>
            <a:r>
              <a:rPr lang="en-US" dirty="0"/>
              <a:t>A Serverless approach to SQL-like interfaces</a:t>
            </a:r>
          </a:p>
        </p:txBody>
      </p:sp>
    </p:spTree>
    <p:extLst>
      <p:ext uri="{BB962C8B-B14F-4D97-AF65-F5344CB8AC3E}">
        <p14:creationId xmlns:p14="http://schemas.microsoft.com/office/powerpoint/2010/main" val="37945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1846-F635-4A54-94CC-E8DB6898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and Spark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1864-E412-4F30-AB9C-54B3AE73D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7FC1-4F0B-4E48-A058-EB46EE26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Hadoop/Spark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F7C4-5CC5-452C-96FD-AEF029E2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permitting we will also dive into the Hadoop and Spark architecture</a:t>
            </a:r>
          </a:p>
          <a:p>
            <a:endParaRPr lang="en-US" dirty="0"/>
          </a:p>
          <a:p>
            <a:r>
              <a:rPr lang="en-US" dirty="0"/>
              <a:t>Hadoop is a pseudo database architecture that has evolved into a ecosystem of tools and services for processing large volumes of data</a:t>
            </a:r>
          </a:p>
        </p:txBody>
      </p:sp>
    </p:spTree>
    <p:extLst>
      <p:ext uri="{BB962C8B-B14F-4D97-AF65-F5344CB8AC3E}">
        <p14:creationId xmlns:p14="http://schemas.microsoft.com/office/powerpoint/2010/main" val="4347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6586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87D-6BB4-4101-8B45-9F5DC6F9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Problems?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5504-BC6F-48F4-93E3-F4B574D2D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12B2-E90E-4D78-AE76-A70DCD30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to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B0FF-1F7B-4AC7-A23B-20C1D5E9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725478" cy="4325112"/>
          </a:xfrm>
        </p:spPr>
        <p:txBody>
          <a:bodyPr/>
          <a:lstStyle/>
          <a:p>
            <a:r>
              <a:rPr lang="en-US" dirty="0"/>
              <a:t>If Anaconda gives you some problems with environment </a:t>
            </a:r>
            <a:r>
              <a:rPr lang="en-US" dirty="0" err="1"/>
              <a:t>yaml</a:t>
            </a:r>
            <a:r>
              <a:rPr lang="en-US" dirty="0"/>
              <a:t> file, then pip is your next best option.</a:t>
            </a:r>
          </a:p>
          <a:p>
            <a:endParaRPr lang="en-US" dirty="0"/>
          </a:p>
          <a:p>
            <a:r>
              <a:rPr lang="en-US" dirty="0"/>
              <a:t>To install via pip, you’ll want to create a new environment manually.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Click on 	         on the left-hand side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Click on 	  at the 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0A232-BAD8-4538-B264-74CA48A52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3"/>
          <a:stretch/>
        </p:blipFill>
        <p:spPr>
          <a:xfrm>
            <a:off x="7335078" y="1493139"/>
            <a:ext cx="4618315" cy="4517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A8D3D-F4B3-4AFC-B36F-F5925E401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71" t="-1" b="12974"/>
          <a:stretch/>
        </p:blipFill>
        <p:spPr>
          <a:xfrm>
            <a:off x="2822713" y="5458032"/>
            <a:ext cx="633620" cy="513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9A08F-59D4-42DC-83C5-5AFA3775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11" y="4972670"/>
            <a:ext cx="12382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03C6-4DE9-4BC5-B3D7-1E9E371F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6281"/>
            <a:ext cx="10972800" cy="1066800"/>
          </a:xfrm>
        </p:spPr>
        <p:txBody>
          <a:bodyPr/>
          <a:lstStyle/>
          <a:p>
            <a:r>
              <a:rPr lang="en-US" dirty="0"/>
              <a:t>Creating a New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0CCD-F30E-4627-AE6C-48BF9410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5198"/>
            <a:ext cx="10972800" cy="4325112"/>
          </a:xfrm>
        </p:spPr>
        <p:txBody>
          <a:bodyPr/>
          <a:lstStyle/>
          <a:p>
            <a:r>
              <a:rPr lang="en-US" dirty="0"/>
              <a:t>In the resulting pop-up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Provide a name for the environment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Select “Python 3.7”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Once the environment is created, you’ll need to open a terminal.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Click on your environment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Hit 	that appears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Click on “Open Terminal”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05B42-D25E-46D7-BEAE-04DCB269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99" y="1356476"/>
            <a:ext cx="3561920" cy="1923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BA8BA-BBFE-40FF-B6FD-3B031148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62" y="3947317"/>
            <a:ext cx="5867195" cy="26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AACEB-DA32-4102-B868-3DAD9D0D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675" y="4384605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1A7-4968-4C76-A5E2-600A7425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B368-055C-4248-83E0-80F724D6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distribution simplifies the process of setting up your python environment, includes necessary data packages, and integrate useful tools (IDE’s, notebooks, etc.)</a:t>
            </a:r>
          </a:p>
          <a:p>
            <a:endParaRPr lang="en-US" dirty="0"/>
          </a:p>
          <a:p>
            <a:r>
              <a:rPr lang="en-US" dirty="0"/>
              <a:t>In class we will be using the </a:t>
            </a:r>
            <a:r>
              <a:rPr lang="en-US" b="1" dirty="0"/>
              <a:t>Anaconda</a:t>
            </a:r>
            <a:r>
              <a:rPr lang="en-US" dirty="0"/>
              <a:t> Distribution which is based on the conda package manager</a:t>
            </a:r>
          </a:p>
          <a:p>
            <a:endParaRPr lang="en-US" dirty="0"/>
          </a:p>
          <a:p>
            <a:r>
              <a:rPr lang="en-US" dirty="0"/>
              <a:t>It provides integration with Jupyter, Virtual Envs, etc.</a:t>
            </a:r>
          </a:p>
        </p:txBody>
      </p:sp>
    </p:spTree>
    <p:extLst>
      <p:ext uri="{BB962C8B-B14F-4D97-AF65-F5344CB8AC3E}">
        <p14:creationId xmlns:p14="http://schemas.microsoft.com/office/powerpoint/2010/main" val="18034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2B0C-CB89-4282-94FE-36F23235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Pip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F579-B1D0-407B-8287-6CC54B2C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49424"/>
            <a:ext cx="11148392" cy="4325112"/>
          </a:xfrm>
        </p:spPr>
        <p:txBody>
          <a:bodyPr/>
          <a:lstStyle/>
          <a:p>
            <a:r>
              <a:rPr lang="en-US" dirty="0"/>
              <a:t>In the resulting window you’ll be able to install the requirements for the environment.</a:t>
            </a:r>
          </a:p>
          <a:p>
            <a:endParaRPr lang="en-US" dirty="0"/>
          </a:p>
          <a:p>
            <a:r>
              <a:rPr lang="en-US" dirty="0"/>
              <a:t>Simply run “pip install –r requirements.txt”</a:t>
            </a:r>
          </a:p>
          <a:p>
            <a:pPr lvl="1"/>
            <a:r>
              <a:rPr lang="en-US" dirty="0"/>
              <a:t>Note: Make sure that you provide the correct pathing to the requirements.txt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AAC5A-B2BB-4D70-88E8-078FEBF0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82" y="5230674"/>
            <a:ext cx="93440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F24C-8340-4CAC-A46B-8E2FC1C6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2710-72FE-40BD-A66F-79C0B28A1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0246-C125-413B-911E-A884E1FA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0702-F544-4BA8-8DCE-5D371FA1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5889812" cy="4325112"/>
          </a:xfrm>
        </p:spPr>
        <p:txBody>
          <a:bodyPr/>
          <a:lstStyle/>
          <a:p>
            <a:r>
              <a:rPr lang="en-US" dirty="0"/>
              <a:t>The Navigator is a main landing page for working with your python environment.</a:t>
            </a:r>
          </a:p>
          <a:p>
            <a:r>
              <a:rPr lang="en-US" dirty="0"/>
              <a:t>Here we can launch editors (spyder, jupyter notebook, etc.) to write and develop python code</a:t>
            </a:r>
          </a:p>
          <a:p>
            <a:r>
              <a:rPr lang="en-US" dirty="0"/>
              <a:t>In addition we can manage (install packages, etc.) our python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82896-1B17-4A5A-A1D3-9809A778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70" y="1506070"/>
            <a:ext cx="5173239" cy="4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E3DF-C1F3-4ED8-853F-C7788B4E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0047-F403-47EB-B232-3880E94DF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Clicking on the “Environment” tab will show us what environments are available in Anaconda</a:t>
            </a:r>
          </a:p>
          <a:p>
            <a:pPr lvl="1"/>
            <a:r>
              <a:rPr lang="en-US" dirty="0"/>
              <a:t>In the simplest terms, an anaconda “environment” is a self-contained collection of python packages.</a:t>
            </a:r>
          </a:p>
          <a:p>
            <a:r>
              <a:rPr lang="en-US" dirty="0"/>
              <a:t>From the “Environment” tab we can see which packages are </a:t>
            </a:r>
            <a:r>
              <a:rPr lang="en-US" dirty="0">
                <a:solidFill>
                  <a:srgbClr val="FF0000"/>
                </a:solidFill>
              </a:rPr>
              <a:t>installed</a:t>
            </a:r>
            <a:r>
              <a:rPr lang="en-US" dirty="0">
                <a:solidFill>
                  <a:schemeClr val="tx1"/>
                </a:solidFill>
              </a:rPr>
              <a:t> and which packages are available for </a:t>
            </a:r>
            <a:r>
              <a:rPr lang="en-US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installation</a:t>
            </a:r>
            <a:r>
              <a:rPr lang="en-US" dirty="0">
                <a:ln w="3175"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ln w="3175">
                  <a:noFill/>
                </a:ln>
                <a:solidFill>
                  <a:schemeClr val="tx1"/>
                </a:solidFill>
              </a:rPr>
              <a:t>If you click on a package for </a:t>
            </a:r>
            <a:r>
              <a:rPr lang="en-US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installation</a:t>
            </a:r>
            <a:r>
              <a:rPr lang="en-US" dirty="0">
                <a:ln w="3175">
                  <a:noFill/>
                </a:ln>
                <a:solidFill>
                  <a:schemeClr val="tx1"/>
                </a:solidFill>
              </a:rPr>
              <a:t>, you’ll be prompted to </a:t>
            </a:r>
            <a:r>
              <a:rPr lang="en-US" dirty="0">
                <a:ln w="3175">
                  <a:noFill/>
                </a:ln>
                <a:solidFill>
                  <a:srgbClr val="92D050"/>
                </a:solidFill>
              </a:rPr>
              <a:t>Apply </a:t>
            </a:r>
            <a:r>
              <a:rPr lang="en-US" dirty="0">
                <a:ln w="3175">
                  <a:noFill/>
                </a:ln>
                <a:solidFill>
                  <a:schemeClr val="tx1"/>
                </a:solidFill>
              </a:rPr>
              <a:t>your changes</a:t>
            </a:r>
          </a:p>
          <a:p>
            <a:pPr marL="109728" indent="0">
              <a:buNone/>
            </a:pPr>
            <a:endParaRPr lang="en-US" dirty="0">
              <a:ln w="3175"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58238-DF28-4330-84FC-5EEF19716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3193342"/>
            <a:ext cx="5384800" cy="245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E95F2-F602-49D1-80F1-47190A78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3321829"/>
            <a:ext cx="5880846" cy="21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CCE-432E-44D0-AC18-FD136E0D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7875"/>
            <a:ext cx="10959785" cy="1066800"/>
          </a:xfrm>
        </p:spPr>
        <p:txBody>
          <a:bodyPr/>
          <a:lstStyle/>
          <a:p>
            <a:r>
              <a:rPr lang="en-US" dirty="0"/>
              <a:t>Setting Up Class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C168-5925-457C-9730-BC8328A1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4299"/>
            <a:ext cx="11322425" cy="4325112"/>
          </a:xfrm>
        </p:spPr>
        <p:txBody>
          <a:bodyPr>
            <a:normAutofit/>
          </a:bodyPr>
          <a:lstStyle/>
          <a:p>
            <a:r>
              <a:rPr lang="en-US" dirty="0"/>
              <a:t>For this class I’ve provided an environment file (and a package list) on blackboard. This environment should include all of the packages necessary for the class and can be installed as follows: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Navigate to the “Environment” tab in Anaconda.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Click on the “Create” button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Next fill in the specification file by navigating to the provided .yaml file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92B1C-1588-41DA-AD3D-18E0E985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896" y="3612857"/>
            <a:ext cx="560193" cy="497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861367-C64B-4212-8DD7-F0E2C6A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583" y="3093349"/>
            <a:ext cx="1896316" cy="526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31C40-176B-48ED-96FB-C7B3BC7EA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98" y="4975256"/>
            <a:ext cx="3896025" cy="17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988-EE17-4D37-847D-2606D7B1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E6E-6D3D-42A9-9F3C-9E45DF8A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20153"/>
            <a:ext cx="4661647" cy="4454383"/>
          </a:xfrm>
        </p:spPr>
        <p:txBody>
          <a:bodyPr/>
          <a:lstStyle/>
          <a:p>
            <a:r>
              <a:rPr lang="en-US" dirty="0"/>
              <a:t>On the home page we can choose which environment (base(root) in the image) we want to launch applications from.</a:t>
            </a:r>
          </a:p>
          <a:p>
            <a:r>
              <a:rPr lang="en-US" dirty="0"/>
              <a:t>Clicking the “Launch” button on any of these applications will launch a separate window.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17DA8-87BE-4FDD-B09B-517E929C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94" y="2041346"/>
            <a:ext cx="6530789" cy="30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87D-6BB4-4101-8B45-9F5DC6F9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5504-BC6F-48F4-93E3-F4B574D2D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893</TotalTime>
  <Words>1141</Words>
  <Application>Microsoft Office PowerPoint</Application>
  <PresentationFormat>Widescreen</PresentationFormat>
  <Paragraphs>119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Georgia</vt:lpstr>
      <vt:lpstr>Wingdings 2</vt:lpstr>
      <vt:lpstr>Training presentation</vt:lpstr>
      <vt:lpstr>Software for the Course</vt:lpstr>
      <vt:lpstr>Setting up Python</vt:lpstr>
      <vt:lpstr>Python Distributions</vt:lpstr>
      <vt:lpstr>Anaconda</vt:lpstr>
      <vt:lpstr>Anaconda Navigator</vt:lpstr>
      <vt:lpstr>Anaconda Environments</vt:lpstr>
      <vt:lpstr>Setting Up Class Environment</vt:lpstr>
      <vt:lpstr>Anaconda Applications</vt:lpstr>
      <vt:lpstr>Jupyterlab</vt:lpstr>
      <vt:lpstr>JupyterLab</vt:lpstr>
      <vt:lpstr>File Navigation and Kernels</vt:lpstr>
      <vt:lpstr>Working with Notebooks</vt:lpstr>
      <vt:lpstr>The Databases</vt:lpstr>
      <vt:lpstr>MySQL Type – SQL | Environment – AWS RDS</vt:lpstr>
      <vt:lpstr>MySQL Workbench  This is a free tool for managing MySQL instances and running queries and working with database schemas  You can download it for free at: https://www.mysql.com/products/workbench/</vt:lpstr>
      <vt:lpstr>Mongo DB: Type – Document | Environment – EC2 Instance</vt:lpstr>
      <vt:lpstr>Robo3T  This is a free tool for querying databases that support the mongo API and provides some minimal management options  You can download it for free at: https://robomongo.org/download</vt:lpstr>
      <vt:lpstr>Arango: Type – Graph | Environment – EC2 Instance</vt:lpstr>
      <vt:lpstr>Arango Web-GUI Arango natively supports a web GUI for managing the database, running queries, and visualizing graphs  You can download it for free at: http://18.219.151.47:8529</vt:lpstr>
      <vt:lpstr>Cloud Database Solutions</vt:lpstr>
      <vt:lpstr>Cloud Databases</vt:lpstr>
      <vt:lpstr>Azure Cosmos</vt:lpstr>
      <vt:lpstr>AWS Athena</vt:lpstr>
      <vt:lpstr>Hadoop and Spark</vt:lpstr>
      <vt:lpstr>Hadoop/Spark Infrastructure</vt:lpstr>
      <vt:lpstr>End Slide  EMSE 6586 – DBMS for Data Analytics </vt:lpstr>
      <vt:lpstr>Environment Problems?</vt:lpstr>
      <vt:lpstr>Pip Install to Environment</vt:lpstr>
      <vt:lpstr>Creating a New Environment</vt:lpstr>
      <vt:lpstr>Finally Pip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Joel Klein</dc:creator>
  <cp:lastModifiedBy>Klein, Joel Donald</cp:lastModifiedBy>
  <cp:revision>44</cp:revision>
  <dcterms:created xsi:type="dcterms:W3CDTF">2017-06-28T04:32:59Z</dcterms:created>
  <dcterms:modified xsi:type="dcterms:W3CDTF">2021-01-12T03:39:31Z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