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84" r:id="rId3"/>
    <p:sldId id="295" r:id="rId4"/>
    <p:sldId id="296" r:id="rId5"/>
    <p:sldId id="283" r:id="rId6"/>
    <p:sldId id="292" r:id="rId7"/>
    <p:sldId id="293" r:id="rId8"/>
    <p:sldId id="294" r:id="rId9"/>
    <p:sldId id="297" r:id="rId10"/>
    <p:sldId id="299" r:id="rId11"/>
    <p:sldId id="298" r:id="rId12"/>
    <p:sldId id="300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0358" autoAdjust="0"/>
  </p:normalViewPr>
  <p:slideViewPr>
    <p:cSldViewPr snapToGrid="0">
      <p:cViewPr varScale="1">
        <p:scale>
          <a:sx n="77" d="100"/>
          <a:sy n="77" d="100"/>
        </p:scale>
        <p:origin x="9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867BD-F140-4106-BB97-CA20A23F3361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7B333-E593-44C2-9F45-D0C53590A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6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on board demonstrating how this works/looks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Rocket Launch (Elon), Creepy face (Grimes Elon’s Partner), </a:t>
            </a:r>
            <a:r>
              <a:rPr lang="en-US" dirty="0" err="1"/>
              <a:t>Telsa</a:t>
            </a:r>
            <a:r>
              <a:rPr lang="en-US" dirty="0"/>
              <a:t> logo (Tesla), Jon Favreau (JF)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7B333-E593-44C2-9F45-D0C53590A5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3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9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1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5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1/19/2021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1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6AF0-6315-464A-AB32-67AAC6342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134911"/>
            <a:ext cx="8763015" cy="1646302"/>
          </a:xfrm>
        </p:spPr>
        <p:txBody>
          <a:bodyPr/>
          <a:lstStyle/>
          <a:p>
            <a:r>
              <a:rPr lang="en-US" dirty="0"/>
              <a:t>DB Management Systems</a:t>
            </a:r>
            <a:br>
              <a:rPr lang="en-US" dirty="0"/>
            </a:br>
            <a:r>
              <a:rPr lang="en-US" dirty="0"/>
              <a:t>Getting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4755A-4487-4CB2-9469-AEAD043A4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Joel Klein – jdk514@gwmail.gwu.edu</a:t>
            </a:r>
          </a:p>
        </p:txBody>
      </p:sp>
    </p:spTree>
    <p:extLst>
      <p:ext uri="{BB962C8B-B14F-4D97-AF65-F5344CB8AC3E}">
        <p14:creationId xmlns:p14="http://schemas.microsoft.com/office/powerpoint/2010/main" val="21145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847B-3067-4248-9F77-0CD42B5A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651D1-A643-42AE-A366-18A1DB202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943E-31C2-4CC3-B46F-982A15CA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1AB6-42BC-4EDB-84DA-4834FB90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course we will be using data that has been pulled down from twitter using their API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Given that it has been pulled from the twitter API, what format do you think it takes?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455F51"/>
                </a:solidFill>
              </a:rPr>
              <a:t>This data focuses on Elon Musk and expands outward through his network of twitter friends, favorites, statuses, etc.</a:t>
            </a:r>
          </a:p>
        </p:txBody>
      </p:sp>
    </p:spTree>
    <p:extLst>
      <p:ext uri="{BB962C8B-B14F-4D97-AF65-F5344CB8AC3E}">
        <p14:creationId xmlns:p14="http://schemas.microsoft.com/office/powerpoint/2010/main" val="325114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DB64C2D3-37BC-4614-9CF7-697CCA97F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1" y="5341506"/>
            <a:ext cx="1350577" cy="1350577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8B40FC32-966A-41D1-81E0-8527C1C72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00" y="1773065"/>
            <a:ext cx="1240347" cy="12403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6339A0-91B1-4A1B-ACBE-794ED0D9A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92" y="1990821"/>
            <a:ext cx="1279272" cy="127927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C16FD62-D4A9-45E9-9185-96FA12718BD6}"/>
              </a:ext>
            </a:extLst>
          </p:cNvPr>
          <p:cNvGrpSpPr/>
          <p:nvPr/>
        </p:nvGrpSpPr>
        <p:grpSpPr>
          <a:xfrm>
            <a:off x="2444492" y="3174760"/>
            <a:ext cx="2259623" cy="2324665"/>
            <a:chOff x="2444492" y="3174760"/>
            <a:chExt cx="2259623" cy="2324665"/>
          </a:xfrm>
        </p:grpSpPr>
        <p:pic>
          <p:nvPicPr>
            <p:cNvPr id="7" name="Picture 6" descr="A picture containing sky, outdoor, boat&#10;&#10;Description automatically generated">
              <a:extLst>
                <a:ext uri="{FF2B5EF4-FFF2-40B4-BE49-F238E27FC236}">
                  <a16:creationId xmlns:a16="http://schemas.microsoft.com/office/drawing/2014/main" id="{6BF70F60-D2F8-4914-A32F-0A7F2E5C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254" y="3659948"/>
              <a:ext cx="1355035" cy="1355035"/>
            </a:xfrm>
            <a:prstGeom prst="rect">
              <a:avLst/>
            </a:prstGeom>
          </p:spPr>
        </p:pic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AF99DFA0-DF67-43B6-9282-999A4C842648}"/>
                </a:ext>
              </a:extLst>
            </p:cNvPr>
            <p:cNvSpPr/>
            <p:nvPr/>
          </p:nvSpPr>
          <p:spPr>
            <a:xfrm flipH="1" flipV="1">
              <a:off x="2444492" y="3174760"/>
              <a:ext cx="2259623" cy="2324665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D23F344E-AD22-4A23-BAB5-18FFF3390032}"/>
              </a:ext>
            </a:extLst>
          </p:cNvPr>
          <p:cNvSpPr/>
          <p:nvPr/>
        </p:nvSpPr>
        <p:spPr>
          <a:xfrm flipH="1" flipV="1">
            <a:off x="1104956" y="1447161"/>
            <a:ext cx="2259623" cy="232466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DDFF4C96-1C04-46BC-AE19-C32BF6C1AA51}"/>
              </a:ext>
            </a:extLst>
          </p:cNvPr>
          <p:cNvSpPr/>
          <p:nvPr/>
        </p:nvSpPr>
        <p:spPr>
          <a:xfrm flipH="1" flipV="1">
            <a:off x="3959050" y="1189335"/>
            <a:ext cx="2259623" cy="232466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41143E5B-F721-4E80-8D8A-914924EC37DF}"/>
              </a:ext>
            </a:extLst>
          </p:cNvPr>
          <p:cNvSpPr/>
          <p:nvPr/>
        </p:nvSpPr>
        <p:spPr>
          <a:xfrm flipH="1" flipV="1">
            <a:off x="595347" y="4768407"/>
            <a:ext cx="2259623" cy="2324665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63655D-D5F7-4B10-9D0E-42EB8FED5AAC}"/>
              </a:ext>
            </a:extLst>
          </p:cNvPr>
          <p:cNvSpPr/>
          <p:nvPr/>
        </p:nvSpPr>
        <p:spPr>
          <a:xfrm>
            <a:off x="4122528" y="5522567"/>
            <a:ext cx="1163173" cy="116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0AE861-96E5-40B8-B44C-20047CB81F19}"/>
              </a:ext>
            </a:extLst>
          </p:cNvPr>
          <p:cNvSpPr/>
          <p:nvPr/>
        </p:nvSpPr>
        <p:spPr>
          <a:xfrm>
            <a:off x="156312" y="1572838"/>
            <a:ext cx="1163173" cy="116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7B139C-70C7-472A-B4C1-B876955EC9B9}"/>
              </a:ext>
            </a:extLst>
          </p:cNvPr>
          <p:cNvSpPr/>
          <p:nvPr/>
        </p:nvSpPr>
        <p:spPr>
          <a:xfrm>
            <a:off x="5169814" y="4314179"/>
            <a:ext cx="1163173" cy="116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60CCBC-A894-4577-9EE7-053B04F96427}"/>
              </a:ext>
            </a:extLst>
          </p:cNvPr>
          <p:cNvSpPr/>
          <p:nvPr/>
        </p:nvSpPr>
        <p:spPr>
          <a:xfrm>
            <a:off x="815620" y="3151006"/>
            <a:ext cx="1163173" cy="1163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EE48111-5BE0-4472-A4B6-87252E40E0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84433" y="3430307"/>
            <a:ext cx="1060963" cy="760290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CBBF44C0-D242-442C-99B6-36B828073881}"/>
              </a:ext>
            </a:extLst>
          </p:cNvPr>
          <p:cNvCxnSpPr>
            <a:cxnSpLocks/>
          </p:cNvCxnSpPr>
          <p:nvPr/>
        </p:nvCxnSpPr>
        <p:spPr>
          <a:xfrm rot="5400000">
            <a:off x="936616" y="4034712"/>
            <a:ext cx="2084355" cy="51194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1C72A15B-2FC6-43E8-A67B-B6F2510A99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63508" y="2784321"/>
            <a:ext cx="1118908" cy="769256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EF329645-6CEE-474F-A746-B7539D05A9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82481" y="2576776"/>
            <a:ext cx="1376736" cy="926518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C920F96-5DBD-49BC-B295-80A8C614B538}"/>
              </a:ext>
            </a:extLst>
          </p:cNvPr>
          <p:cNvCxnSpPr>
            <a:cxnSpLocks/>
          </p:cNvCxnSpPr>
          <p:nvPr/>
        </p:nvCxnSpPr>
        <p:spPr>
          <a:xfrm rot="5400000">
            <a:off x="3973450" y="3225522"/>
            <a:ext cx="1362083" cy="868740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833CC01-B965-4F39-A258-0A9CCDED43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04405" y="4968116"/>
            <a:ext cx="1269898" cy="962623"/>
          </a:xfrm>
          <a:prstGeom prst="curvedConnector3">
            <a:avLst>
              <a:gd name="adj1" fmla="val 2524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E05A065-B9CF-4A93-8364-DDCFA2C00D13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4752467" y="3315245"/>
            <a:ext cx="1335328" cy="66254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0D4DFC92-54A7-4B38-877D-78BD6957ACE7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1725158" y="6515397"/>
            <a:ext cx="2567713" cy="31104"/>
          </a:xfrm>
          <a:prstGeom prst="curvedConnector4">
            <a:avLst>
              <a:gd name="adj1" fmla="val 46683"/>
              <a:gd name="adj2" fmla="val -634954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867DAD82-C1D2-455F-ADB0-04C28F98A0AC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 flipV="1">
            <a:off x="1397207" y="2609494"/>
            <a:ext cx="233996" cy="54151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7064065C-C9CD-493F-B7F0-9A5CAA0F5146}"/>
              </a:ext>
            </a:extLst>
          </p:cNvPr>
          <p:cNvCxnSpPr>
            <a:cxnSpLocks/>
            <a:endCxn id="24" idx="7"/>
          </p:cNvCxnSpPr>
          <p:nvPr/>
        </p:nvCxnSpPr>
        <p:spPr>
          <a:xfrm rot="10800000">
            <a:off x="1149143" y="1743181"/>
            <a:ext cx="1046425" cy="226296"/>
          </a:xfrm>
          <a:prstGeom prst="curvedConnector4">
            <a:avLst>
              <a:gd name="adj1" fmla="val 570"/>
              <a:gd name="adj2" fmla="val 201018"/>
            </a:avLst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28FE9ED8-64F1-41EE-9726-92545AD47EC1}"/>
              </a:ext>
            </a:extLst>
          </p:cNvPr>
          <p:cNvSpPr txBox="1"/>
          <p:nvPr/>
        </p:nvSpPr>
        <p:spPr>
          <a:xfrm>
            <a:off x="1791517" y="610343"/>
            <a:ext cx="3146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Elon’s Friend Network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5E23A0EF-C6F7-4385-B384-4A61C3299728}"/>
              </a:ext>
            </a:extLst>
          </p:cNvPr>
          <p:cNvCxnSpPr/>
          <p:nvPr/>
        </p:nvCxnSpPr>
        <p:spPr>
          <a:xfrm>
            <a:off x="6451042" y="552659"/>
            <a:ext cx="0" cy="60591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FA1A185-669F-4C4C-93DD-C9AD109C9260}"/>
              </a:ext>
            </a:extLst>
          </p:cNvPr>
          <p:cNvSpPr txBox="1"/>
          <p:nvPr/>
        </p:nvSpPr>
        <p:spPr>
          <a:xfrm>
            <a:off x="6968933" y="1951555"/>
            <a:ext cx="4717697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get_twitter_data</a:t>
            </a:r>
            <a:r>
              <a:rPr lang="en-US" dirty="0"/>
              <a:t>(user):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get_friends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get_favorites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get_lists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get_statuses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get_retweets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trumps_friends</a:t>
            </a:r>
            <a:r>
              <a:rPr lang="en-US" dirty="0"/>
              <a:t> = </a:t>
            </a:r>
            <a:r>
              <a:rPr lang="en-US" dirty="0" err="1"/>
              <a:t>get_friends</a:t>
            </a:r>
            <a:r>
              <a:rPr lang="en-US" dirty="0"/>
              <a:t>(trump)</a:t>
            </a:r>
          </a:p>
          <a:p>
            <a:r>
              <a:rPr lang="en-US" dirty="0"/>
              <a:t>for friend in </a:t>
            </a:r>
            <a:r>
              <a:rPr lang="en-US" dirty="0" err="1"/>
              <a:t>trumps_friends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= </a:t>
            </a:r>
            <a:r>
              <a:rPr lang="en-US" dirty="0" err="1"/>
              <a:t>get_twitter_data</a:t>
            </a:r>
            <a:r>
              <a:rPr lang="en-US" dirty="0"/>
              <a:t>(friend)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secondary_friends.add</a:t>
            </a:r>
            <a:r>
              <a:rPr lang="en-US" dirty="0"/>
              <a:t>(data[‘friends’])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for friend in </a:t>
            </a:r>
            <a:r>
              <a:rPr lang="en-US" dirty="0" err="1"/>
              <a:t>secondary_friends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= </a:t>
            </a:r>
            <a:r>
              <a:rPr lang="en-US" dirty="0" err="1"/>
              <a:t>get_twitter_data</a:t>
            </a:r>
            <a:r>
              <a:rPr lang="en-US" dirty="0"/>
              <a:t>(friend)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4A89077-EFB4-4664-9E6B-AE085ABAD130}"/>
              </a:ext>
            </a:extLst>
          </p:cNvPr>
          <p:cNvSpPr txBox="1"/>
          <p:nvPr/>
        </p:nvSpPr>
        <p:spPr>
          <a:xfrm>
            <a:off x="7754719" y="712281"/>
            <a:ext cx="314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57080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D2D8-1A74-4DFB-8995-1C5DD12D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020" y="2681926"/>
            <a:ext cx="11277600" cy="22376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End Slide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EMSE 6992 – DBMS for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374261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EBC8-A739-426F-B60F-10843B46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EDB4-E03D-497D-8C21-707413049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does data come from?</a:t>
            </a:r>
          </a:p>
          <a:p>
            <a:r>
              <a:rPr lang="en-US" dirty="0"/>
              <a:t>What formats does this data take?</a:t>
            </a:r>
          </a:p>
          <a:p>
            <a:r>
              <a:rPr lang="en-US" dirty="0"/>
              <a:t>Dataset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147804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AC0C-8CB4-48BF-9F92-AC264EF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AFAE5-DC3D-4CE3-A31F-0F4E03746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2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B293-7C2F-4A59-9A82-214AF04B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Get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116D-D44F-4514-8DAB-444E699D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come from several sources, but is typically sourced from the following:</a:t>
            </a:r>
          </a:p>
          <a:p>
            <a:pPr lvl="1"/>
            <a:r>
              <a:rPr lang="en-US" dirty="0"/>
              <a:t>Colleagues</a:t>
            </a:r>
          </a:p>
          <a:p>
            <a:pPr lvl="1"/>
            <a:r>
              <a:rPr lang="en-US" dirty="0"/>
              <a:t>Clients/Customers</a:t>
            </a:r>
          </a:p>
          <a:p>
            <a:pPr lvl="1"/>
            <a:r>
              <a:rPr lang="en-US" dirty="0"/>
              <a:t>API’s</a:t>
            </a:r>
          </a:p>
          <a:p>
            <a:pPr lvl="1"/>
            <a:r>
              <a:rPr lang="en-US" dirty="0"/>
              <a:t>Sensors</a:t>
            </a:r>
          </a:p>
          <a:p>
            <a:pPr lvl="1"/>
            <a:r>
              <a:rPr lang="en-US" dirty="0"/>
              <a:t>Online Collections</a:t>
            </a:r>
          </a:p>
          <a:p>
            <a:pPr lvl="1"/>
            <a:endParaRPr lang="en-US" dirty="0"/>
          </a:p>
          <a:p>
            <a:r>
              <a:rPr lang="en-US" dirty="0"/>
              <a:t>Real World Examples??</a:t>
            </a:r>
          </a:p>
        </p:txBody>
      </p:sp>
    </p:spTree>
    <p:extLst>
      <p:ext uri="{BB962C8B-B14F-4D97-AF65-F5344CB8AC3E}">
        <p14:creationId xmlns:p14="http://schemas.microsoft.com/office/powerpoint/2010/main" val="208639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364A-65C0-4B09-99BD-0AED69CD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6281-FA23-497A-9C17-E58ACB399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3F89-0C76-4202-94A7-C773B59D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FE4AF-CEBF-4D71-AA68-63CAD0D4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249424"/>
            <a:ext cx="6620188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is the type of data typically used when first learning about data science, and what is found in SQL-like databases</a:t>
            </a:r>
          </a:p>
          <a:p>
            <a:pPr lvl="1"/>
            <a:r>
              <a:rPr lang="en-US" dirty="0"/>
              <a:t>Think Pandas </a:t>
            </a:r>
            <a:r>
              <a:rPr lang="en-US" dirty="0" err="1"/>
              <a:t>Dataframes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Here structured means:</a:t>
            </a:r>
          </a:p>
          <a:p>
            <a:pPr lvl="1"/>
            <a:r>
              <a:rPr lang="en-US" dirty="0"/>
              <a:t>The information conforms to a set data-model</a:t>
            </a:r>
          </a:p>
          <a:p>
            <a:pPr lvl="1"/>
            <a:endParaRPr lang="en-US" dirty="0"/>
          </a:p>
          <a:p>
            <a:r>
              <a:rPr lang="en-US" dirty="0"/>
              <a:t>This is great for learning the ropes of analyzing data, but it is not the format in which we usually receive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6028CC-92B8-4C56-82C3-C822BFD20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75301"/>
              </p:ext>
            </p:extLst>
          </p:nvPr>
        </p:nvGraphicFramePr>
        <p:xfrm>
          <a:off x="7491046" y="1470886"/>
          <a:ext cx="4171184" cy="187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96">
                  <a:extLst>
                    <a:ext uri="{9D8B030D-6E8A-4147-A177-3AD203B41FA5}">
                      <a16:colId xmlns:a16="http://schemas.microsoft.com/office/drawing/2014/main" val="2511290956"/>
                    </a:ext>
                  </a:extLst>
                </a:gridCol>
                <a:gridCol w="1042796">
                  <a:extLst>
                    <a:ext uri="{9D8B030D-6E8A-4147-A177-3AD203B41FA5}">
                      <a16:colId xmlns:a16="http://schemas.microsoft.com/office/drawing/2014/main" val="4220370597"/>
                    </a:ext>
                  </a:extLst>
                </a:gridCol>
                <a:gridCol w="1042796">
                  <a:extLst>
                    <a:ext uri="{9D8B030D-6E8A-4147-A177-3AD203B41FA5}">
                      <a16:colId xmlns:a16="http://schemas.microsoft.com/office/drawing/2014/main" val="2112086911"/>
                    </a:ext>
                  </a:extLst>
                </a:gridCol>
                <a:gridCol w="1042796">
                  <a:extLst>
                    <a:ext uri="{9D8B030D-6E8A-4147-A177-3AD203B41FA5}">
                      <a16:colId xmlns:a16="http://schemas.microsoft.com/office/drawing/2014/main" val="3388547462"/>
                    </a:ext>
                  </a:extLst>
                </a:gridCol>
              </a:tblGrid>
              <a:tr h="516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 1</a:t>
                      </a:r>
                    </a:p>
                    <a:p>
                      <a:pPr algn="ctr"/>
                      <a:r>
                        <a:rPr lang="en-US" dirty="0"/>
                        <a:t>Type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 2</a:t>
                      </a:r>
                    </a:p>
                    <a:p>
                      <a:pPr algn="ctr"/>
                      <a:r>
                        <a:rPr lang="en-US" dirty="0"/>
                        <a:t>Type 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 3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 4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86201"/>
                  </a:ext>
                </a:extLst>
              </a:tr>
              <a:tr h="410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35906"/>
                  </a:ext>
                </a:extLst>
              </a:tr>
              <a:tr h="410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790472"/>
                  </a:ext>
                </a:extLst>
              </a:tr>
              <a:tr h="410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3387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5128A6-D4FB-4072-8DE3-58F2614784CD}"/>
              </a:ext>
            </a:extLst>
          </p:cNvPr>
          <p:cNvSpPr txBox="1"/>
          <p:nvPr/>
        </p:nvSpPr>
        <p:spPr>
          <a:xfrm>
            <a:off x="7802977" y="5588994"/>
            <a:ext cx="35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formats: CSV, Excel, SQL DBs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02844E-56C1-4064-83BB-A056FA71A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682493"/>
              </p:ext>
            </p:extLst>
          </p:nvPr>
        </p:nvGraphicFramePr>
        <p:xfrm>
          <a:off x="7491046" y="4450634"/>
          <a:ext cx="4170933" cy="113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04">
                  <a:extLst>
                    <a:ext uri="{9D8B030D-6E8A-4147-A177-3AD203B41FA5}">
                      <a16:colId xmlns:a16="http://schemas.microsoft.com/office/drawing/2014/main" val="2511290956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4220370597"/>
                    </a:ext>
                  </a:extLst>
                </a:gridCol>
                <a:gridCol w="810578">
                  <a:extLst>
                    <a:ext uri="{9D8B030D-6E8A-4147-A177-3AD203B41FA5}">
                      <a16:colId xmlns:a16="http://schemas.microsoft.com/office/drawing/2014/main" val="2112086911"/>
                    </a:ext>
                  </a:extLst>
                </a:gridCol>
                <a:gridCol w="1042796">
                  <a:extLst>
                    <a:ext uri="{9D8B030D-6E8A-4147-A177-3AD203B41FA5}">
                      <a16:colId xmlns:a16="http://schemas.microsoft.com/office/drawing/2014/main" val="3388547462"/>
                    </a:ext>
                  </a:extLst>
                </a:gridCol>
              </a:tblGrid>
              <a:tr h="2375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86201"/>
                  </a:ext>
                </a:extLst>
              </a:tr>
              <a:tr h="242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Interstellar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PG-13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35906"/>
                  </a:ext>
                </a:extLst>
              </a:tr>
              <a:tr h="406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7904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F9DC13-C15E-4FC3-81A1-29F6939B0F9B}"/>
              </a:ext>
            </a:extLst>
          </p:cNvPr>
          <p:cNvSpPr txBox="1"/>
          <p:nvPr/>
        </p:nvSpPr>
        <p:spPr>
          <a:xfrm>
            <a:off x="7803103" y="1103376"/>
            <a:ext cx="35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Layout 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51D70-1CFF-42B2-9A78-CDEA27518162}"/>
              </a:ext>
            </a:extLst>
          </p:cNvPr>
          <p:cNvSpPr txBox="1"/>
          <p:nvPr/>
        </p:nvSpPr>
        <p:spPr>
          <a:xfrm>
            <a:off x="7802977" y="4078099"/>
            <a:ext cx="35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Example:</a:t>
            </a:r>
          </a:p>
        </p:txBody>
      </p:sp>
    </p:spTree>
    <p:extLst>
      <p:ext uri="{BB962C8B-B14F-4D97-AF65-F5344CB8AC3E}">
        <p14:creationId xmlns:p14="http://schemas.microsoft.com/office/powerpoint/2010/main" val="43315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C0B1-D676-429F-AA2F-D88C2843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Semi-Structured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E0B2-E4E2-448D-8FA2-985BB0F2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6765890" cy="43251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large amount of online data is transmitted in this form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This type of data has enforced rules (e.g. data-types, hierarchy, etc.), but is not as restrictive (e.g. recursive objects)</a:t>
            </a:r>
          </a:p>
          <a:p>
            <a:endParaRPr lang="en-US" dirty="0"/>
          </a:p>
          <a:p>
            <a:r>
              <a:rPr lang="en-US" dirty="0"/>
              <a:t>JSON and XML are two common formats for semi-structured data</a:t>
            </a:r>
          </a:p>
          <a:p>
            <a:endParaRPr lang="en-US" dirty="0"/>
          </a:p>
          <a:p>
            <a:r>
              <a:rPr lang="en-US" dirty="0"/>
              <a:t>The benefits to this format is that it can convey more nuanced information and modified on the fly, but at the cost of certain guarantees (what features exist, defaults,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7217F-F6B4-4228-9C6A-4F76CD95A808}"/>
              </a:ext>
            </a:extLst>
          </p:cNvPr>
          <p:cNvSpPr txBox="1"/>
          <p:nvPr/>
        </p:nvSpPr>
        <p:spPr>
          <a:xfrm>
            <a:off x="7819292" y="2249424"/>
            <a:ext cx="376310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Sample JSON:</a:t>
            </a:r>
          </a:p>
          <a:p>
            <a:endParaRPr lang="en-US" dirty="0"/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"Name": "Interstellar",</a:t>
            </a:r>
          </a:p>
          <a:p>
            <a:r>
              <a:rPr lang="en-US" sz="2400" dirty="0"/>
              <a:t>    “Release Date": Oct 2017,</a:t>
            </a:r>
          </a:p>
          <a:p>
            <a:r>
              <a:rPr lang="en-US" sz="2400" dirty="0"/>
              <a:t>    “Genres": [</a:t>
            </a:r>
          </a:p>
          <a:p>
            <a:r>
              <a:rPr lang="en-US" sz="2400" dirty="0"/>
              <a:t>	“Science Fiction”,</a:t>
            </a:r>
          </a:p>
          <a:p>
            <a:r>
              <a:rPr lang="en-US" sz="2400" dirty="0"/>
              <a:t>	“Drama”,</a:t>
            </a:r>
          </a:p>
          <a:p>
            <a:r>
              <a:rPr lang="en-US" sz="2400" dirty="0"/>
              <a:t>    ]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01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E308-1D7A-4416-85B2-B8AEF7C8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8F9C-5621-47F7-9F9B-5C950131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7017099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JSON stands for 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  <a:p>
            <a:pPr lvl="1"/>
            <a:r>
              <a:rPr lang="en-US" dirty="0"/>
              <a:t>It started out primarily as a structure for data used in AJAX (Asynchronous </a:t>
            </a:r>
            <a:r>
              <a:rPr lang="en-US" dirty="0" err="1"/>
              <a:t>Javascript</a:t>
            </a:r>
            <a:r>
              <a:rPr lang="en-US" dirty="0"/>
              <a:t> and XML) calls</a:t>
            </a:r>
          </a:p>
          <a:p>
            <a:pPr lvl="1"/>
            <a:r>
              <a:rPr lang="en-US" dirty="0"/>
              <a:t>Currently the predominant method for sharing data online</a:t>
            </a:r>
          </a:p>
          <a:p>
            <a:endParaRPr lang="en-US" dirty="0"/>
          </a:p>
          <a:p>
            <a:r>
              <a:rPr lang="en-US" dirty="0"/>
              <a:t>JSON is comprised of JSON arrays and objects</a:t>
            </a:r>
          </a:p>
          <a:p>
            <a:pPr lvl="1"/>
            <a:r>
              <a:rPr lang="en-US" dirty="0"/>
              <a:t>These are effectively a 1:1 with python lists and dictionaries</a:t>
            </a:r>
          </a:p>
          <a:p>
            <a:pPr lvl="1"/>
            <a:r>
              <a:rPr lang="en-US" dirty="0"/>
              <a:t>These elements can be infinitely nested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08D46A-59F5-431E-987C-F5F98B147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29066"/>
              </p:ext>
            </p:extLst>
          </p:nvPr>
        </p:nvGraphicFramePr>
        <p:xfrm>
          <a:off x="7869533" y="1019054"/>
          <a:ext cx="3622431" cy="550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431">
                  <a:extLst>
                    <a:ext uri="{9D8B030D-6E8A-4147-A177-3AD203B41FA5}">
                      <a16:colId xmlns:a16="http://schemas.microsoft.com/office/drawing/2014/main" val="2511290956"/>
                    </a:ext>
                  </a:extLst>
                </a:gridCol>
              </a:tblGrid>
              <a:tr h="6885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JSON Data Types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386201"/>
                  </a:ext>
                </a:extLst>
              </a:tr>
              <a:tr h="688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String: “Example”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435906"/>
                  </a:ext>
                </a:extLst>
              </a:tr>
              <a:tr h="688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Integer: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790472"/>
                  </a:ext>
                </a:extLst>
              </a:tr>
              <a:tr h="688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Float: 1.34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879032"/>
                  </a:ext>
                </a:extLst>
              </a:tr>
              <a:tr h="688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Object: {</a:t>
                      </a:r>
                      <a:r>
                        <a:rPr lang="en-US" sz="2000" dirty="0" err="1"/>
                        <a:t>more_data</a:t>
                      </a:r>
                      <a:r>
                        <a:rPr lang="en-US" sz="2000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338726"/>
                  </a:ext>
                </a:extLst>
              </a:tr>
              <a:tr h="688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Array: [data1, data2, etc.]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295099"/>
                  </a:ext>
                </a:extLst>
              </a:tr>
              <a:tr h="688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Boolean: true or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475320"/>
                  </a:ext>
                </a:extLst>
              </a:tr>
              <a:tr h="688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Null: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50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4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AAF8-EDF1-4D40-BEC9-20200D98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C84E-229F-4FC2-94E3-18249508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data without a semblance of structure, typically data designed for the consumption of people and not machines</a:t>
            </a:r>
          </a:p>
          <a:p>
            <a:endParaRPr lang="en-US" dirty="0"/>
          </a:p>
          <a:p>
            <a:r>
              <a:rPr lang="en-US" dirty="0"/>
              <a:t>Typical formats include: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Video</a:t>
            </a:r>
          </a:p>
          <a:p>
            <a:pPr lvl="1"/>
            <a:endParaRPr lang="en-US" dirty="0"/>
          </a:p>
          <a:p>
            <a:r>
              <a:rPr lang="en-US" dirty="0"/>
              <a:t>This format of data usually requires intensive ETL/ML algorithms to transform the data into a machine usable state</a:t>
            </a:r>
          </a:p>
        </p:txBody>
      </p:sp>
    </p:spTree>
    <p:extLst>
      <p:ext uri="{BB962C8B-B14F-4D97-AF65-F5344CB8AC3E}">
        <p14:creationId xmlns:p14="http://schemas.microsoft.com/office/powerpoint/2010/main" val="188102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10012</TotalTime>
  <Words>655</Words>
  <Application>Microsoft Office PowerPoint</Application>
  <PresentationFormat>Widescreen</PresentationFormat>
  <Paragraphs>132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Wingdings 2</vt:lpstr>
      <vt:lpstr>Training presentation</vt:lpstr>
      <vt:lpstr>DB Management Systems Getting Data</vt:lpstr>
      <vt:lpstr>Overview</vt:lpstr>
      <vt:lpstr>Data Sources</vt:lpstr>
      <vt:lpstr>Where Do We Get Data?</vt:lpstr>
      <vt:lpstr>Data Formats</vt:lpstr>
      <vt:lpstr>Structured Data</vt:lpstr>
      <vt:lpstr>Semi-Structured</vt:lpstr>
      <vt:lpstr>JSON</vt:lpstr>
      <vt:lpstr>Unstructured Data</vt:lpstr>
      <vt:lpstr>Course Data</vt:lpstr>
      <vt:lpstr>Data for the Course</vt:lpstr>
      <vt:lpstr>PowerPoint Presentation</vt:lpstr>
      <vt:lpstr>End Slide  EMSE 6992 – DBMS for Data Analytics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Management Systems Document: Mongo</dc:title>
  <dc:creator>BOB B</dc:creator>
  <cp:lastModifiedBy>Klein, Joel Donald</cp:lastModifiedBy>
  <cp:revision>70</cp:revision>
  <dcterms:created xsi:type="dcterms:W3CDTF">2018-01-30T04:08:48Z</dcterms:created>
  <dcterms:modified xsi:type="dcterms:W3CDTF">2021-01-19T22:03:15Z</dcterms:modified>
</cp:coreProperties>
</file>