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58" r:id="rId3"/>
    <p:sldId id="283" r:id="rId4"/>
    <p:sldId id="286" r:id="rId5"/>
    <p:sldId id="287" r:id="rId6"/>
    <p:sldId id="288" r:id="rId7"/>
    <p:sldId id="289" r:id="rId8"/>
    <p:sldId id="290" r:id="rId9"/>
    <p:sldId id="291" r:id="rId10"/>
    <p:sldId id="292"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8" r:id="rId25"/>
    <p:sldId id="309" r:id="rId26"/>
    <p:sldId id="313" r:id="rId27"/>
    <p:sldId id="314" r:id="rId28"/>
    <p:sldId id="315" r:id="rId29"/>
    <p:sldId id="316" r:id="rId30"/>
    <p:sldId id="317" r:id="rId31"/>
    <p:sldId id="318" r:id="rId32"/>
    <p:sldId id="319" r:id="rId33"/>
    <p:sldId id="320" r:id="rId34"/>
    <p:sldId id="28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9" autoAdjust="0"/>
    <p:restoredTop sz="90358" autoAdjust="0"/>
  </p:normalViewPr>
  <p:slideViewPr>
    <p:cSldViewPr snapToGrid="0">
      <p:cViewPr varScale="1">
        <p:scale>
          <a:sx n="83" d="100"/>
          <a:sy n="83" d="100"/>
        </p:scale>
        <p:origin x="81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au Steven" userId="9163453573032321" providerId="LiveId" clId="{536F68AC-313C-4DA3-A1A6-3F49D33393AB}"/>
    <pc:docChg chg="undo redo custSel modSld">
      <pc:chgData name="Ngau Steven" userId="9163453573032321" providerId="LiveId" clId="{536F68AC-313C-4DA3-A1A6-3F49D33393AB}" dt="2021-03-31T16:35:06.237" v="724" actId="20577"/>
      <pc:docMkLst>
        <pc:docMk/>
      </pc:docMkLst>
      <pc:sldChg chg="modSp mod">
        <pc:chgData name="Ngau Steven" userId="9163453573032321" providerId="LiveId" clId="{536F68AC-313C-4DA3-A1A6-3F49D33393AB}" dt="2021-03-29T16:34:10.905" v="667" actId="208"/>
        <pc:sldMkLst>
          <pc:docMk/>
          <pc:sldMk cId="440604805" sldId="295"/>
        </pc:sldMkLst>
        <pc:spChg chg="mod">
          <ac:chgData name="Ngau Steven" userId="9163453573032321" providerId="LiveId" clId="{536F68AC-313C-4DA3-A1A6-3F49D33393AB}" dt="2021-03-29T15:54:03.991" v="25" actId="207"/>
          <ac:spMkLst>
            <pc:docMk/>
            <pc:sldMk cId="440604805" sldId="295"/>
            <ac:spMk id="59" creationId="{871F5B3B-2552-4285-9EFA-F3C9A1539344}"/>
          </ac:spMkLst>
        </pc:spChg>
        <pc:spChg chg="mod">
          <ac:chgData name="Ngau Steven" userId="9163453573032321" providerId="LiveId" clId="{536F68AC-313C-4DA3-A1A6-3F49D33393AB}" dt="2021-03-29T15:53:54.520" v="24" actId="1076"/>
          <ac:spMkLst>
            <pc:docMk/>
            <pc:sldMk cId="440604805" sldId="295"/>
            <ac:spMk id="60" creationId="{CE088553-57F7-49A4-85E6-64B6A4935FE4}"/>
          </ac:spMkLst>
        </pc:spChg>
        <pc:spChg chg="mod">
          <ac:chgData name="Ngau Steven" userId="9163453573032321" providerId="LiveId" clId="{536F68AC-313C-4DA3-A1A6-3F49D33393AB}" dt="2021-03-29T16:26:05.807" v="330" actId="20577"/>
          <ac:spMkLst>
            <pc:docMk/>
            <pc:sldMk cId="440604805" sldId="295"/>
            <ac:spMk id="127" creationId="{599AB974-CC87-4198-92CF-C492BB8E8410}"/>
          </ac:spMkLst>
        </pc:spChg>
        <pc:cxnChg chg="mod">
          <ac:chgData name="Ngau Steven" userId="9163453573032321" providerId="LiveId" clId="{536F68AC-313C-4DA3-A1A6-3F49D33393AB}" dt="2021-03-29T16:34:10.905" v="667" actId="208"/>
          <ac:cxnSpMkLst>
            <pc:docMk/>
            <pc:sldMk cId="440604805" sldId="295"/>
            <ac:cxnSpMk id="64" creationId="{0F838F69-112D-48AA-A397-DFF9A756E84E}"/>
          </ac:cxnSpMkLst>
        </pc:cxnChg>
      </pc:sldChg>
      <pc:sldChg chg="modSp mod">
        <pc:chgData name="Ngau Steven" userId="9163453573032321" providerId="LiveId" clId="{536F68AC-313C-4DA3-A1A6-3F49D33393AB}" dt="2021-03-29T16:34:20.011" v="668" actId="208"/>
        <pc:sldMkLst>
          <pc:docMk/>
          <pc:sldMk cId="606985104" sldId="296"/>
        </pc:sldMkLst>
        <pc:spChg chg="mod">
          <ac:chgData name="Ngau Steven" userId="9163453573032321" providerId="LiveId" clId="{536F68AC-313C-4DA3-A1A6-3F49D33393AB}" dt="2021-03-29T16:10:13.301" v="35" actId="207"/>
          <ac:spMkLst>
            <pc:docMk/>
            <pc:sldMk cId="606985104" sldId="296"/>
            <ac:spMk id="47" creationId="{C76E5E33-D65D-4E55-8C54-AA53756EC198}"/>
          </ac:spMkLst>
        </pc:spChg>
        <pc:spChg chg="mod">
          <ac:chgData name="Ngau Steven" userId="9163453573032321" providerId="LiveId" clId="{536F68AC-313C-4DA3-A1A6-3F49D33393AB}" dt="2021-03-29T16:09:59.525" v="32" actId="207"/>
          <ac:spMkLst>
            <pc:docMk/>
            <pc:sldMk cId="606985104" sldId="296"/>
            <ac:spMk id="48" creationId="{7FA6A975-F814-4467-92C7-D5BBCCF877BF}"/>
          </ac:spMkLst>
        </pc:spChg>
        <pc:spChg chg="mod">
          <ac:chgData name="Ngau Steven" userId="9163453573032321" providerId="LiveId" clId="{536F68AC-313C-4DA3-A1A6-3F49D33393AB}" dt="2021-03-29T16:10:06.177" v="34" actId="207"/>
          <ac:spMkLst>
            <pc:docMk/>
            <pc:sldMk cId="606985104" sldId="296"/>
            <ac:spMk id="59" creationId="{871F5B3B-2552-4285-9EFA-F3C9A1539344}"/>
          </ac:spMkLst>
        </pc:spChg>
        <pc:spChg chg="mod">
          <ac:chgData name="Ngau Steven" userId="9163453573032321" providerId="LiveId" clId="{536F68AC-313C-4DA3-A1A6-3F49D33393AB}" dt="2021-03-29T16:10:00.239" v="33" actId="207"/>
          <ac:spMkLst>
            <pc:docMk/>
            <pc:sldMk cId="606985104" sldId="296"/>
            <ac:spMk id="60" creationId="{CE088553-57F7-49A4-85E6-64B6A4935FE4}"/>
          </ac:spMkLst>
        </pc:spChg>
        <pc:spChg chg="mod">
          <ac:chgData name="Ngau Steven" userId="9163453573032321" providerId="LiveId" clId="{536F68AC-313C-4DA3-A1A6-3F49D33393AB}" dt="2021-03-29T16:26:40.006" v="335" actId="20577"/>
          <ac:spMkLst>
            <pc:docMk/>
            <pc:sldMk cId="606985104" sldId="296"/>
            <ac:spMk id="127" creationId="{599AB974-CC87-4198-92CF-C492BB8E8410}"/>
          </ac:spMkLst>
        </pc:spChg>
        <pc:grpChg chg="mod">
          <ac:chgData name="Ngau Steven" userId="9163453573032321" providerId="LiveId" clId="{536F68AC-313C-4DA3-A1A6-3F49D33393AB}" dt="2021-03-29T16:09:59.525" v="32" actId="207"/>
          <ac:grpSpMkLst>
            <pc:docMk/>
            <pc:sldMk cId="606985104" sldId="296"/>
            <ac:grpSpMk id="46" creationId="{ADAF13C2-00A3-42B2-B3FF-4A5B72A4BDD7}"/>
          </ac:grpSpMkLst>
        </pc:grpChg>
        <pc:grpChg chg="mod">
          <ac:chgData name="Ngau Steven" userId="9163453573032321" providerId="LiveId" clId="{536F68AC-313C-4DA3-A1A6-3F49D33393AB}" dt="2021-03-29T16:10:00.239" v="33" actId="207"/>
          <ac:grpSpMkLst>
            <pc:docMk/>
            <pc:sldMk cId="606985104" sldId="296"/>
            <ac:grpSpMk id="58" creationId="{A6223927-BA60-4C4C-8C59-DCA21F047742}"/>
          </ac:grpSpMkLst>
        </pc:grpChg>
        <pc:cxnChg chg="mod">
          <ac:chgData name="Ngau Steven" userId="9163453573032321" providerId="LiveId" clId="{536F68AC-313C-4DA3-A1A6-3F49D33393AB}" dt="2021-03-29T16:34:20.011" v="668" actId="208"/>
          <ac:cxnSpMkLst>
            <pc:docMk/>
            <pc:sldMk cId="606985104" sldId="296"/>
            <ac:cxnSpMk id="64" creationId="{0F838F69-112D-48AA-A397-DFF9A756E84E}"/>
          </ac:cxnSpMkLst>
        </pc:cxnChg>
      </pc:sldChg>
      <pc:sldChg chg="modSp mod">
        <pc:chgData name="Ngau Steven" userId="9163453573032321" providerId="LiveId" clId="{536F68AC-313C-4DA3-A1A6-3F49D33393AB}" dt="2021-03-29T16:34:30.769" v="670" actId="208"/>
        <pc:sldMkLst>
          <pc:docMk/>
          <pc:sldMk cId="3579154240" sldId="297"/>
        </pc:sldMkLst>
        <pc:spChg chg="mod">
          <ac:chgData name="Ngau Steven" userId="9163453573032321" providerId="LiveId" clId="{536F68AC-313C-4DA3-A1A6-3F49D33393AB}" dt="2021-03-29T16:11:32.376" v="67" actId="207"/>
          <ac:spMkLst>
            <pc:docMk/>
            <pc:sldMk cId="3579154240" sldId="297"/>
            <ac:spMk id="47" creationId="{C76E5E33-D65D-4E55-8C54-AA53756EC198}"/>
          </ac:spMkLst>
        </pc:spChg>
        <pc:spChg chg="mod">
          <ac:chgData name="Ngau Steven" userId="9163453573032321" providerId="LiveId" clId="{536F68AC-313C-4DA3-A1A6-3F49D33393AB}" dt="2021-03-29T16:11:26.553" v="66" actId="207"/>
          <ac:spMkLst>
            <pc:docMk/>
            <pc:sldMk cId="3579154240" sldId="297"/>
            <ac:spMk id="59" creationId="{871F5B3B-2552-4285-9EFA-F3C9A1539344}"/>
          </ac:spMkLst>
        </pc:spChg>
        <pc:spChg chg="mod">
          <ac:chgData name="Ngau Steven" userId="9163453573032321" providerId="LiveId" clId="{536F68AC-313C-4DA3-A1A6-3F49D33393AB}" dt="2021-03-29T16:11:38.307" v="68" actId="207"/>
          <ac:spMkLst>
            <pc:docMk/>
            <pc:sldMk cId="3579154240" sldId="297"/>
            <ac:spMk id="75" creationId="{AFFF69A9-E13F-4356-9D6D-7E32A762C09A}"/>
          </ac:spMkLst>
        </pc:spChg>
        <pc:spChg chg="mod">
          <ac:chgData name="Ngau Steven" userId="9163453573032321" providerId="LiveId" clId="{536F68AC-313C-4DA3-A1A6-3F49D33393AB}" dt="2021-03-29T16:27:44.124" v="343" actId="27636"/>
          <ac:spMkLst>
            <pc:docMk/>
            <pc:sldMk cId="3579154240" sldId="297"/>
            <ac:spMk id="127" creationId="{599AB974-CC87-4198-92CF-C492BB8E8410}"/>
          </ac:spMkLst>
        </pc:spChg>
        <pc:cxnChg chg="mod">
          <ac:chgData name="Ngau Steven" userId="9163453573032321" providerId="LiveId" clId="{536F68AC-313C-4DA3-A1A6-3F49D33393AB}" dt="2021-03-29T16:34:26.441" v="669" actId="208"/>
          <ac:cxnSpMkLst>
            <pc:docMk/>
            <pc:sldMk cId="3579154240" sldId="297"/>
            <ac:cxnSpMk id="64" creationId="{0F838F69-112D-48AA-A397-DFF9A756E84E}"/>
          </ac:cxnSpMkLst>
        </pc:cxnChg>
        <pc:cxnChg chg="mod">
          <ac:chgData name="Ngau Steven" userId="9163453573032321" providerId="LiveId" clId="{536F68AC-313C-4DA3-A1A6-3F49D33393AB}" dt="2021-03-29T16:34:30.769" v="670" actId="208"/>
          <ac:cxnSpMkLst>
            <pc:docMk/>
            <pc:sldMk cId="3579154240" sldId="297"/>
            <ac:cxnSpMk id="81" creationId="{5F74CA3D-F325-4C12-875E-40DE2828743B}"/>
          </ac:cxnSpMkLst>
        </pc:cxnChg>
      </pc:sldChg>
      <pc:sldChg chg="modSp mod">
        <pc:chgData name="Ngau Steven" userId="9163453573032321" providerId="LiveId" clId="{536F68AC-313C-4DA3-A1A6-3F49D33393AB}" dt="2021-03-29T16:34:52.516" v="673" actId="208"/>
        <pc:sldMkLst>
          <pc:docMk/>
          <pc:sldMk cId="4074998476" sldId="298"/>
        </pc:sldMkLst>
        <pc:spChg chg="mod">
          <ac:chgData name="Ngau Steven" userId="9163453573032321" providerId="LiveId" clId="{536F68AC-313C-4DA3-A1A6-3F49D33393AB}" dt="2021-03-29T16:16:20.109" v="223" actId="207"/>
          <ac:spMkLst>
            <pc:docMk/>
            <pc:sldMk cId="4074998476" sldId="298"/>
            <ac:spMk id="17" creationId="{8636ED99-8058-4AC7-848E-BE5CEB94A24D}"/>
          </ac:spMkLst>
        </pc:spChg>
        <pc:spChg chg="mod">
          <ac:chgData name="Ngau Steven" userId="9163453573032321" providerId="LiveId" clId="{536F68AC-313C-4DA3-A1A6-3F49D33393AB}" dt="2021-03-29T16:16:02.984" v="221" actId="207"/>
          <ac:spMkLst>
            <pc:docMk/>
            <pc:sldMk cId="4074998476" sldId="298"/>
            <ac:spMk id="47" creationId="{C76E5E33-D65D-4E55-8C54-AA53756EC198}"/>
          </ac:spMkLst>
        </pc:spChg>
        <pc:spChg chg="mod">
          <ac:chgData name="Ngau Steven" userId="9163453573032321" providerId="LiveId" clId="{536F68AC-313C-4DA3-A1A6-3F49D33393AB}" dt="2021-03-29T16:15:57.961" v="220" actId="207"/>
          <ac:spMkLst>
            <pc:docMk/>
            <pc:sldMk cId="4074998476" sldId="298"/>
            <ac:spMk id="59" creationId="{871F5B3B-2552-4285-9EFA-F3C9A1539344}"/>
          </ac:spMkLst>
        </pc:spChg>
        <pc:spChg chg="mod">
          <ac:chgData name="Ngau Steven" userId="9163453573032321" providerId="LiveId" clId="{536F68AC-313C-4DA3-A1A6-3F49D33393AB}" dt="2021-03-29T16:16:08.516" v="222" actId="207"/>
          <ac:spMkLst>
            <pc:docMk/>
            <pc:sldMk cId="4074998476" sldId="298"/>
            <ac:spMk id="75" creationId="{AFFF69A9-E13F-4356-9D6D-7E32A762C09A}"/>
          </ac:spMkLst>
        </pc:spChg>
        <pc:spChg chg="mod">
          <ac:chgData name="Ngau Steven" userId="9163453573032321" providerId="LiveId" clId="{536F68AC-313C-4DA3-A1A6-3F49D33393AB}" dt="2021-03-29T16:28:03.522" v="349" actId="27636"/>
          <ac:spMkLst>
            <pc:docMk/>
            <pc:sldMk cId="4074998476" sldId="298"/>
            <ac:spMk id="127" creationId="{599AB974-CC87-4198-92CF-C492BB8E8410}"/>
          </ac:spMkLst>
        </pc:spChg>
        <pc:cxnChg chg="mod">
          <ac:chgData name="Ngau Steven" userId="9163453573032321" providerId="LiveId" clId="{536F68AC-313C-4DA3-A1A6-3F49D33393AB}" dt="2021-03-29T16:34:40.708" v="671" actId="208"/>
          <ac:cxnSpMkLst>
            <pc:docMk/>
            <pc:sldMk cId="4074998476" sldId="298"/>
            <ac:cxnSpMk id="64" creationId="{0F838F69-112D-48AA-A397-DFF9A756E84E}"/>
          </ac:cxnSpMkLst>
        </pc:cxnChg>
        <pc:cxnChg chg="mod">
          <ac:chgData name="Ngau Steven" userId="9163453573032321" providerId="LiveId" clId="{536F68AC-313C-4DA3-A1A6-3F49D33393AB}" dt="2021-03-29T16:34:52.516" v="673" actId="208"/>
          <ac:cxnSpMkLst>
            <pc:docMk/>
            <pc:sldMk cId="4074998476" sldId="298"/>
            <ac:cxnSpMk id="77" creationId="{8388C27E-2A42-4F42-8DB4-9C5777510652}"/>
          </ac:cxnSpMkLst>
        </pc:cxnChg>
        <pc:cxnChg chg="mod">
          <ac:chgData name="Ngau Steven" userId="9163453573032321" providerId="LiveId" clId="{536F68AC-313C-4DA3-A1A6-3F49D33393AB}" dt="2021-03-29T16:34:43.955" v="672" actId="208"/>
          <ac:cxnSpMkLst>
            <pc:docMk/>
            <pc:sldMk cId="4074998476" sldId="298"/>
            <ac:cxnSpMk id="81" creationId="{5F74CA3D-F325-4C12-875E-40DE2828743B}"/>
          </ac:cxnSpMkLst>
        </pc:cxnChg>
      </pc:sldChg>
      <pc:sldChg chg="modSp mod">
        <pc:chgData name="Ngau Steven" userId="9163453573032321" providerId="LiveId" clId="{536F68AC-313C-4DA3-A1A6-3F49D33393AB}" dt="2021-03-30T17:18:13.485" v="699" actId="20577"/>
        <pc:sldMkLst>
          <pc:docMk/>
          <pc:sldMk cId="3965011219" sldId="299"/>
        </pc:sldMkLst>
        <pc:spChg chg="mod">
          <ac:chgData name="Ngau Steven" userId="9163453573032321" providerId="LiveId" clId="{536F68AC-313C-4DA3-A1A6-3F49D33393AB}" dt="2021-03-29T16:30:14.757" v="474" actId="207"/>
          <ac:spMkLst>
            <pc:docMk/>
            <pc:sldMk cId="3965011219" sldId="299"/>
            <ac:spMk id="23" creationId="{2CFD7A1E-982F-4EE9-834E-9A83858C7173}"/>
          </ac:spMkLst>
        </pc:spChg>
        <pc:spChg chg="mod">
          <ac:chgData name="Ngau Steven" userId="9163453573032321" providerId="LiveId" clId="{536F68AC-313C-4DA3-A1A6-3F49D33393AB}" dt="2021-03-29T16:30:08.248" v="473" actId="207"/>
          <ac:spMkLst>
            <pc:docMk/>
            <pc:sldMk cId="3965011219" sldId="299"/>
            <ac:spMk id="47" creationId="{C76E5E33-D65D-4E55-8C54-AA53756EC198}"/>
          </ac:spMkLst>
        </pc:spChg>
        <pc:spChg chg="mod">
          <ac:chgData name="Ngau Steven" userId="9163453573032321" providerId="LiveId" clId="{536F68AC-313C-4DA3-A1A6-3F49D33393AB}" dt="2021-03-29T16:30:03.098" v="472" actId="207"/>
          <ac:spMkLst>
            <pc:docMk/>
            <pc:sldMk cId="3965011219" sldId="299"/>
            <ac:spMk id="59" creationId="{871F5B3B-2552-4285-9EFA-F3C9A1539344}"/>
          </ac:spMkLst>
        </pc:spChg>
        <pc:spChg chg="mod">
          <ac:chgData name="Ngau Steven" userId="9163453573032321" providerId="LiveId" clId="{536F68AC-313C-4DA3-A1A6-3F49D33393AB}" dt="2021-03-30T17:18:13.485" v="699" actId="20577"/>
          <ac:spMkLst>
            <pc:docMk/>
            <pc:sldMk cId="3965011219" sldId="299"/>
            <ac:spMk id="127" creationId="{599AB974-CC87-4198-92CF-C492BB8E8410}"/>
          </ac:spMkLst>
        </pc:spChg>
        <pc:cxnChg chg="mod">
          <ac:chgData name="Ngau Steven" userId="9163453573032321" providerId="LiveId" clId="{536F68AC-313C-4DA3-A1A6-3F49D33393AB}" dt="2021-03-29T16:35:05.155" v="675" actId="208"/>
          <ac:cxnSpMkLst>
            <pc:docMk/>
            <pc:sldMk cId="3965011219" sldId="299"/>
            <ac:cxnSpMk id="49" creationId="{80C08197-72BE-40FB-8EE4-C4F87BA261A6}"/>
          </ac:cxnSpMkLst>
        </pc:cxnChg>
        <pc:cxnChg chg="mod">
          <ac:chgData name="Ngau Steven" userId="9163453573032321" providerId="LiveId" clId="{536F68AC-313C-4DA3-A1A6-3F49D33393AB}" dt="2021-03-29T16:35:01.881" v="674" actId="208"/>
          <ac:cxnSpMkLst>
            <pc:docMk/>
            <pc:sldMk cId="3965011219" sldId="299"/>
            <ac:cxnSpMk id="64" creationId="{0F838F69-112D-48AA-A397-DFF9A756E84E}"/>
          </ac:cxnSpMkLst>
        </pc:cxnChg>
      </pc:sldChg>
      <pc:sldChg chg="modSp mod">
        <pc:chgData name="Ngau Steven" userId="9163453573032321" providerId="LiveId" clId="{536F68AC-313C-4DA3-A1A6-3F49D33393AB}" dt="2021-03-29T16:35:18.767" v="678" actId="208"/>
        <pc:sldMkLst>
          <pc:docMk/>
          <pc:sldMk cId="1792604480" sldId="300"/>
        </pc:sldMkLst>
        <pc:spChg chg="mod">
          <ac:chgData name="Ngau Steven" userId="9163453573032321" providerId="LiveId" clId="{536F68AC-313C-4DA3-A1A6-3F49D33393AB}" dt="2021-03-29T16:32:34.740" v="664" actId="207"/>
          <ac:spMkLst>
            <pc:docMk/>
            <pc:sldMk cId="1792604480" sldId="300"/>
            <ac:spMk id="23" creationId="{2CFD7A1E-982F-4EE9-834E-9A83858C7173}"/>
          </ac:spMkLst>
        </pc:spChg>
        <pc:spChg chg="mod">
          <ac:chgData name="Ngau Steven" userId="9163453573032321" providerId="LiveId" clId="{536F68AC-313C-4DA3-A1A6-3F49D33393AB}" dt="2021-03-29T16:32:28.810" v="663" actId="207"/>
          <ac:spMkLst>
            <pc:docMk/>
            <pc:sldMk cId="1792604480" sldId="300"/>
            <ac:spMk id="47" creationId="{C76E5E33-D65D-4E55-8C54-AA53756EC198}"/>
          </ac:spMkLst>
        </pc:spChg>
        <pc:spChg chg="mod">
          <ac:chgData name="Ngau Steven" userId="9163453573032321" providerId="LiveId" clId="{536F68AC-313C-4DA3-A1A6-3F49D33393AB}" dt="2021-03-29T16:32:22.567" v="662" actId="207"/>
          <ac:spMkLst>
            <pc:docMk/>
            <pc:sldMk cId="1792604480" sldId="300"/>
            <ac:spMk id="59" creationId="{871F5B3B-2552-4285-9EFA-F3C9A1539344}"/>
          </ac:spMkLst>
        </pc:spChg>
        <pc:spChg chg="mod">
          <ac:chgData name="Ngau Steven" userId="9163453573032321" providerId="LiveId" clId="{536F68AC-313C-4DA3-A1A6-3F49D33393AB}" dt="2021-03-29T16:32:41.690" v="665" actId="207"/>
          <ac:spMkLst>
            <pc:docMk/>
            <pc:sldMk cId="1792604480" sldId="300"/>
            <ac:spMk id="119" creationId="{A2A45006-10C9-4150-8378-BCF5F1B94003}"/>
          </ac:spMkLst>
        </pc:spChg>
        <pc:spChg chg="mod">
          <ac:chgData name="Ngau Steven" userId="9163453573032321" providerId="LiveId" clId="{536F68AC-313C-4DA3-A1A6-3F49D33393AB}" dt="2021-03-29T16:32:14.172" v="661" actId="313"/>
          <ac:spMkLst>
            <pc:docMk/>
            <pc:sldMk cId="1792604480" sldId="300"/>
            <ac:spMk id="127" creationId="{599AB974-CC87-4198-92CF-C492BB8E8410}"/>
          </ac:spMkLst>
        </pc:spChg>
        <pc:cxnChg chg="mod">
          <ac:chgData name="Ngau Steven" userId="9163453573032321" providerId="LiveId" clId="{536F68AC-313C-4DA3-A1A6-3F49D33393AB}" dt="2021-03-29T16:35:14.495" v="677" actId="208"/>
          <ac:cxnSpMkLst>
            <pc:docMk/>
            <pc:sldMk cId="1792604480" sldId="300"/>
            <ac:cxnSpMk id="49" creationId="{80C08197-72BE-40FB-8EE4-C4F87BA261A6}"/>
          </ac:cxnSpMkLst>
        </pc:cxnChg>
        <pc:cxnChg chg="mod">
          <ac:chgData name="Ngau Steven" userId="9163453573032321" providerId="LiveId" clId="{536F68AC-313C-4DA3-A1A6-3F49D33393AB}" dt="2021-03-29T16:35:11.116" v="676" actId="208"/>
          <ac:cxnSpMkLst>
            <pc:docMk/>
            <pc:sldMk cId="1792604480" sldId="300"/>
            <ac:cxnSpMk id="64" creationId="{0F838F69-112D-48AA-A397-DFF9A756E84E}"/>
          </ac:cxnSpMkLst>
        </pc:cxnChg>
        <pc:cxnChg chg="mod">
          <ac:chgData name="Ngau Steven" userId="9163453573032321" providerId="LiveId" clId="{536F68AC-313C-4DA3-A1A6-3F49D33393AB}" dt="2021-03-29T16:35:18.767" v="678" actId="208"/>
          <ac:cxnSpMkLst>
            <pc:docMk/>
            <pc:sldMk cId="1792604480" sldId="300"/>
            <ac:cxnSpMk id="106" creationId="{D45691F0-265E-4963-B139-A5F19174008A}"/>
          </ac:cxnSpMkLst>
        </pc:cxnChg>
      </pc:sldChg>
      <pc:sldChg chg="modSp mod">
        <pc:chgData name="Ngau Steven" userId="9163453573032321" providerId="LiveId" clId="{536F68AC-313C-4DA3-A1A6-3F49D33393AB}" dt="2021-03-31T16:35:06.237" v="724" actId="20577"/>
        <pc:sldMkLst>
          <pc:docMk/>
          <pc:sldMk cId="515990797" sldId="319"/>
        </pc:sldMkLst>
        <pc:spChg chg="mod">
          <ac:chgData name="Ngau Steven" userId="9163453573032321" providerId="LiveId" clId="{536F68AC-313C-4DA3-A1A6-3F49D33393AB}" dt="2021-03-31T16:35:06.237" v="724" actId="20577"/>
          <ac:spMkLst>
            <pc:docMk/>
            <pc:sldMk cId="515990797" sldId="319"/>
            <ac:spMk id="56" creationId="{9DEB10A9-E37C-4B4F-8053-3A0DFC27FBF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867BD-F140-4106-BB97-CA20A23F3361}"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7B333-E593-44C2-9F45-D0C53590A5DF}" type="slidenum">
              <a:rPr lang="en-US" smtClean="0"/>
              <a:t>‹#›</a:t>
            </a:fld>
            <a:endParaRPr lang="en-US"/>
          </a:p>
        </p:txBody>
      </p:sp>
    </p:spTree>
    <p:extLst>
      <p:ext uri="{BB962C8B-B14F-4D97-AF65-F5344CB8AC3E}">
        <p14:creationId xmlns:p14="http://schemas.microsoft.com/office/powerpoint/2010/main" val="242366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myself – education, work experiences, etc.</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955864B-150A-403D-A581-EA20152331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8518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I'm defining this example assuming that </a:t>
            </a:r>
            <a:r>
              <a:rPr lang="en-US" b="1" dirty="0"/>
              <a:t>pkg</a:t>
            </a:r>
            <a:r>
              <a:rPr lang="en-US" b="0" dirty="0"/>
              <a:t> is the package collection, </a:t>
            </a:r>
            <a:r>
              <a:rPr lang="en-US" b="1" dirty="0" err="1"/>
              <a:t>pkg_name</a:t>
            </a:r>
            <a:r>
              <a:rPr lang="en-US" b="0" dirty="0"/>
              <a:t> is the field for the packages name, and </a:t>
            </a:r>
            <a:r>
              <a:rPr lang="en-US" b="1" dirty="0"/>
              <a:t>dependency</a:t>
            </a:r>
            <a:r>
              <a:rPr lang="en-US" b="0" dirty="0"/>
              <a:t> is the edge collection name</a:t>
            </a:r>
            <a:endParaRPr lang="en-US" dirty="0"/>
          </a:p>
        </p:txBody>
      </p:sp>
      <p:sp>
        <p:nvSpPr>
          <p:cNvPr id="4" name="Slide Number Placeholder 3"/>
          <p:cNvSpPr>
            <a:spLocks noGrp="1"/>
          </p:cNvSpPr>
          <p:nvPr>
            <p:ph type="sldNum" sz="quarter" idx="5"/>
          </p:nvPr>
        </p:nvSpPr>
        <p:spPr/>
        <p:txBody>
          <a:bodyPr/>
          <a:lstStyle/>
          <a:p>
            <a:fld id="{0C77B333-E593-44C2-9F45-D0C53590A5DF}" type="slidenum">
              <a:rPr lang="en-US" smtClean="0"/>
              <a:t>5</a:t>
            </a:fld>
            <a:endParaRPr lang="en-US"/>
          </a:p>
        </p:txBody>
      </p:sp>
    </p:spTree>
    <p:extLst>
      <p:ext uri="{BB962C8B-B14F-4D97-AF65-F5344CB8AC3E}">
        <p14:creationId xmlns:p14="http://schemas.microsoft.com/office/powerpoint/2010/main" val="1966177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Scikit-Learn may include these other dependencies as the package is evaluated against specific versions. Therefore, the package continues to depend on those specific versions to ensure stability. In other cases, it may be that SciPy is an optional dependency, so Scikit-Learn must include the other dependencies regardless.</a:t>
            </a:r>
          </a:p>
        </p:txBody>
      </p:sp>
      <p:sp>
        <p:nvSpPr>
          <p:cNvPr id="4" name="Slide Number Placeholder 3"/>
          <p:cNvSpPr>
            <a:spLocks noGrp="1"/>
          </p:cNvSpPr>
          <p:nvPr>
            <p:ph type="sldNum" sz="quarter" idx="5"/>
          </p:nvPr>
        </p:nvSpPr>
        <p:spPr/>
        <p:txBody>
          <a:bodyPr/>
          <a:lstStyle/>
          <a:p>
            <a:fld id="{0C77B333-E593-44C2-9F45-D0C53590A5DF}" type="slidenum">
              <a:rPr lang="en-US" smtClean="0"/>
              <a:t>31</a:t>
            </a:fld>
            <a:endParaRPr lang="en-US"/>
          </a:p>
        </p:txBody>
      </p:sp>
    </p:spTree>
    <p:extLst>
      <p:ext uri="{BB962C8B-B14F-4D97-AF65-F5344CB8AC3E}">
        <p14:creationId xmlns:p14="http://schemas.microsoft.com/office/powerpoint/2010/main" val="248649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77B333-E593-44C2-9F45-D0C53590A5DF}" type="slidenum">
              <a:rPr lang="en-US" smtClean="0"/>
              <a:t>32</a:t>
            </a:fld>
            <a:endParaRPr lang="en-US"/>
          </a:p>
        </p:txBody>
      </p:sp>
    </p:spTree>
    <p:extLst>
      <p:ext uri="{BB962C8B-B14F-4D97-AF65-F5344CB8AC3E}">
        <p14:creationId xmlns:p14="http://schemas.microsoft.com/office/powerpoint/2010/main" val="74303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dirty="0"/>
              <a:t>Add a footer</a:t>
            </a:r>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3/31/2021</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552084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3/31/2021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84507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3/31/2021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69036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3/31/2021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01774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3/31/2021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11509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3/31/2021</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27801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p15:clr>
            <a:srgbClr val="FBAE40"/>
          </p15:clr>
        </p15:guide>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3/31/2021</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25799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3/31/2021</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7011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3/31/2021</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0435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3/31/2021</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1239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3/31/2021</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7129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dirty="0"/>
              <a:t>Add a footer</a:t>
            </a:r>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3/31/2021</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916815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p15:clr>
            <a:srgbClr val="F26B43"/>
          </p15:clr>
        </p15:guide>
        <p15:guide id="1" pos="3840">
          <p15:clr>
            <a:srgbClr val="F26B43"/>
          </p15:clr>
        </p15:guide>
        <p15:guide id="2" orient="horz" pos="415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6AF0-6315-464A-AB32-67AAC6342F0F}"/>
              </a:ext>
            </a:extLst>
          </p:cNvPr>
          <p:cNvSpPr>
            <a:spLocks noGrp="1"/>
          </p:cNvSpPr>
          <p:nvPr>
            <p:ph type="ctrTitle"/>
          </p:nvPr>
        </p:nvSpPr>
        <p:spPr>
          <a:xfrm>
            <a:off x="609600" y="2134911"/>
            <a:ext cx="8763015" cy="1646302"/>
          </a:xfrm>
        </p:spPr>
        <p:txBody>
          <a:bodyPr/>
          <a:lstStyle/>
          <a:p>
            <a:r>
              <a:rPr lang="en-US" dirty="0"/>
              <a:t>DB Management Systems</a:t>
            </a:r>
            <a:br>
              <a:rPr lang="en-US" dirty="0"/>
            </a:br>
            <a:r>
              <a:rPr lang="en-US"/>
              <a:t>Arango Exercises</a:t>
            </a:r>
            <a:endParaRPr lang="en-US" dirty="0"/>
          </a:p>
        </p:txBody>
      </p:sp>
      <p:sp>
        <p:nvSpPr>
          <p:cNvPr id="3" name="Subtitle 2">
            <a:extLst>
              <a:ext uri="{FF2B5EF4-FFF2-40B4-BE49-F238E27FC236}">
                <a16:creationId xmlns:a16="http://schemas.microsoft.com/office/drawing/2014/main" id="{DD24755A-4487-4CB2-9469-AEAD043A452C}"/>
              </a:ext>
            </a:extLst>
          </p:cNvPr>
          <p:cNvSpPr>
            <a:spLocks noGrp="1"/>
          </p:cNvSpPr>
          <p:nvPr>
            <p:ph type="subTitle" idx="1"/>
          </p:nvPr>
        </p:nvSpPr>
        <p:spPr/>
        <p:txBody>
          <a:bodyPr/>
          <a:lstStyle/>
          <a:p>
            <a:r>
              <a:rPr lang="en-US" dirty="0"/>
              <a:t>Joel Klein – jdk514@gwmail.gwu.edu</a:t>
            </a:r>
          </a:p>
        </p:txBody>
      </p:sp>
    </p:spTree>
    <p:extLst>
      <p:ext uri="{BB962C8B-B14F-4D97-AF65-F5344CB8AC3E}">
        <p14:creationId xmlns:p14="http://schemas.microsoft.com/office/powerpoint/2010/main" val="211453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lstStyle/>
          <a:p>
            <a:r>
              <a:rPr lang="en-US" dirty="0"/>
              <a:t>Traversal Step 5</a:t>
            </a:r>
          </a:p>
        </p:txBody>
      </p:sp>
      <p:sp>
        <p:nvSpPr>
          <p:cNvPr id="127" name="Content Placeholder 2">
            <a:extLst>
              <a:ext uri="{FF2B5EF4-FFF2-40B4-BE49-F238E27FC236}">
                <a16:creationId xmlns:a16="http://schemas.microsoft.com/office/drawing/2014/main" id="{599AB974-CC87-4198-92CF-C492BB8E8410}"/>
              </a:ext>
            </a:extLst>
          </p:cNvPr>
          <p:cNvSpPr>
            <a:spLocks noGrp="1"/>
          </p:cNvSpPr>
          <p:nvPr>
            <p:ph idx="1"/>
          </p:nvPr>
        </p:nvSpPr>
        <p:spPr>
          <a:xfrm>
            <a:off x="609600" y="1694443"/>
            <a:ext cx="4060200" cy="4880093"/>
          </a:xfrm>
        </p:spPr>
        <p:txBody>
          <a:bodyPr>
            <a:normAutofit fontScale="92500" lnSpcReduction="10000"/>
          </a:bodyPr>
          <a:lstStyle/>
          <a:p>
            <a:pPr marL="109728" indent="0">
              <a:buNone/>
            </a:pPr>
            <a:r>
              <a:rPr lang="en-US" sz="2000" b="1" dirty="0"/>
              <a:t>For v, e, p IN 1..5 INBOUND "pkg/Pandas" dependency RETURN </a:t>
            </a:r>
            <a:r>
              <a:rPr lang="en-US" sz="2000" b="1" dirty="0" err="1"/>
              <a:t>v.pkg_name</a:t>
            </a:r>
            <a:endParaRPr lang="en-US" sz="2000" b="1" dirty="0"/>
          </a:p>
          <a:p>
            <a:pPr marL="109728" indent="0">
              <a:buNone/>
            </a:pPr>
            <a:endParaRPr lang="en-US" dirty="0"/>
          </a:p>
          <a:p>
            <a:r>
              <a:rPr lang="en-US" dirty="0"/>
              <a:t>Finally, we end at </a:t>
            </a:r>
            <a:r>
              <a:rPr lang="en-US" dirty="0" err="1"/>
              <a:t>OpenBlas</a:t>
            </a:r>
            <a:endParaRPr lang="en-US" dirty="0"/>
          </a:p>
          <a:p>
            <a:r>
              <a:rPr lang="en-US" dirty="0"/>
              <a:t>Next, we would bubble back up to NumPy, Matplotlib, and SciPy to explore other paths. </a:t>
            </a:r>
          </a:p>
          <a:p>
            <a:pPr lvl="1"/>
            <a:r>
              <a:rPr lang="en-US" dirty="0"/>
              <a:t>However, looking at each of these nodes, we can see every dependency was traversed</a:t>
            </a:r>
          </a:p>
        </p:txBody>
      </p:sp>
    </p:spTree>
    <p:extLst>
      <p:ext uri="{BB962C8B-B14F-4D97-AF65-F5344CB8AC3E}">
        <p14:creationId xmlns:p14="http://schemas.microsoft.com/office/powerpoint/2010/main" val="227541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normAutofit/>
          </a:bodyPr>
          <a:lstStyle/>
          <a:p>
            <a:r>
              <a:rPr lang="en-US" sz="3600" dirty="0"/>
              <a:t>Exercise 1</a:t>
            </a:r>
          </a:p>
        </p:txBody>
      </p:sp>
      <p:sp>
        <p:nvSpPr>
          <p:cNvPr id="53" name="Content Placeholder 2">
            <a:extLst>
              <a:ext uri="{FF2B5EF4-FFF2-40B4-BE49-F238E27FC236}">
                <a16:creationId xmlns:a16="http://schemas.microsoft.com/office/drawing/2014/main" id="{593CFB44-0043-47BD-914C-F6B908E8BD6E}"/>
              </a:ext>
            </a:extLst>
          </p:cNvPr>
          <p:cNvSpPr txBox="1">
            <a:spLocks/>
          </p:cNvSpPr>
          <p:nvPr/>
        </p:nvSpPr>
        <p:spPr>
          <a:xfrm>
            <a:off x="386080" y="1694443"/>
            <a:ext cx="4283720" cy="4880093"/>
          </a:xfrm>
          <a:prstGeom prst="rect">
            <a:avLst/>
          </a:prstGeom>
        </p:spPr>
        <p:txBody>
          <a:bodyPr vert="horz">
            <a:normAutofit lnSpcReduction="10000"/>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US" dirty="0"/>
              <a:t>On slide 12, write the Arango Query to identify all packages that depend on </a:t>
            </a:r>
            <a:r>
              <a:rPr lang="en-US" b="1" dirty="0"/>
              <a:t>Matplotlib</a:t>
            </a:r>
          </a:p>
          <a:p>
            <a:r>
              <a:rPr lang="en-US" dirty="0"/>
              <a:t>On the following slides walk through each step of the traversal as demonstrated on the previous slides</a:t>
            </a:r>
          </a:p>
          <a:p>
            <a:pPr lvl="1"/>
            <a:r>
              <a:rPr lang="en-US" dirty="0"/>
              <a:t>Feel free to add additional slides if needed</a:t>
            </a:r>
          </a:p>
        </p:txBody>
      </p:sp>
    </p:spTree>
    <p:extLst>
      <p:ext uri="{BB962C8B-B14F-4D97-AF65-F5344CB8AC3E}">
        <p14:creationId xmlns:p14="http://schemas.microsoft.com/office/powerpoint/2010/main" val="404231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71863" cy="813917"/>
            <a:chOff x="5963478" y="2100105"/>
            <a:chExt cx="1371863"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83619"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lstStyle/>
          <a:p>
            <a:r>
              <a:rPr lang="en-US" dirty="0"/>
              <a:t>Exercise 1 – Step 1</a:t>
            </a:r>
          </a:p>
        </p:txBody>
      </p:sp>
      <p:sp>
        <p:nvSpPr>
          <p:cNvPr id="127" name="Content Placeholder 2">
            <a:extLst>
              <a:ext uri="{FF2B5EF4-FFF2-40B4-BE49-F238E27FC236}">
                <a16:creationId xmlns:a16="http://schemas.microsoft.com/office/drawing/2014/main" id="{599AB974-CC87-4198-92CF-C492BB8E8410}"/>
              </a:ext>
            </a:extLst>
          </p:cNvPr>
          <p:cNvSpPr>
            <a:spLocks noGrp="1"/>
          </p:cNvSpPr>
          <p:nvPr>
            <p:ph idx="1"/>
          </p:nvPr>
        </p:nvSpPr>
        <p:spPr>
          <a:xfrm>
            <a:off x="609600" y="1694443"/>
            <a:ext cx="4060200" cy="4880093"/>
          </a:xfrm>
        </p:spPr>
        <p:txBody>
          <a:bodyPr>
            <a:normAutofit/>
          </a:bodyPr>
          <a:lstStyle/>
          <a:p>
            <a:pPr marL="109728" indent="0">
              <a:buNone/>
            </a:pPr>
            <a:endParaRPr lang="en-US" b="1" dirty="0"/>
          </a:p>
          <a:p>
            <a:pPr marL="109728" indent="0">
              <a:buNone/>
            </a:pPr>
            <a:r>
              <a:rPr lang="en-US" sz="1800" dirty="0"/>
              <a:t>For v, e, p IN 1..4 OUTBOUND "pkg/Matplotlib" dependency RETURN </a:t>
            </a:r>
            <a:r>
              <a:rPr lang="en-US" sz="1800" dirty="0" err="1"/>
              <a:t>v.pkg_name</a:t>
            </a:r>
            <a:endParaRPr lang="en-US" sz="1800" dirty="0"/>
          </a:p>
          <a:p>
            <a:pPr marL="109728" indent="0">
              <a:buNone/>
            </a:pPr>
            <a:endParaRPr lang="en-US" sz="1800" dirty="0"/>
          </a:p>
          <a:p>
            <a:r>
              <a:rPr lang="en-US" sz="2400" dirty="0"/>
              <a:t>We Start at the "pkg/ Matplotlib" or Matplotlib node.</a:t>
            </a:r>
          </a:p>
          <a:p>
            <a:pPr marL="109728" indent="0">
              <a:buNone/>
            </a:pPr>
            <a:endParaRPr lang="en-US" sz="1800" dirty="0"/>
          </a:p>
          <a:p>
            <a:pPr marL="109728" indent="0">
              <a:buNone/>
            </a:pPr>
            <a:r>
              <a:rPr lang="en-US" b="1" dirty="0"/>
              <a:t> </a:t>
            </a:r>
          </a:p>
        </p:txBody>
      </p:sp>
    </p:spTree>
    <p:extLst>
      <p:ext uri="{BB962C8B-B14F-4D97-AF65-F5344CB8AC3E}">
        <p14:creationId xmlns:p14="http://schemas.microsoft.com/office/powerpoint/2010/main" val="44060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lstStyle/>
          <a:p>
            <a:r>
              <a:rPr lang="en-US" dirty="0"/>
              <a:t>Exercise 1 – Step 2</a:t>
            </a:r>
          </a:p>
        </p:txBody>
      </p:sp>
      <p:sp>
        <p:nvSpPr>
          <p:cNvPr id="127" name="Content Placeholder 2">
            <a:extLst>
              <a:ext uri="{FF2B5EF4-FFF2-40B4-BE49-F238E27FC236}">
                <a16:creationId xmlns:a16="http://schemas.microsoft.com/office/drawing/2014/main" id="{599AB974-CC87-4198-92CF-C492BB8E8410}"/>
              </a:ext>
            </a:extLst>
          </p:cNvPr>
          <p:cNvSpPr>
            <a:spLocks noGrp="1"/>
          </p:cNvSpPr>
          <p:nvPr>
            <p:ph idx="1"/>
          </p:nvPr>
        </p:nvSpPr>
        <p:spPr>
          <a:xfrm>
            <a:off x="609600" y="1694443"/>
            <a:ext cx="4060200" cy="4880093"/>
          </a:xfrm>
        </p:spPr>
        <p:txBody>
          <a:bodyPr>
            <a:normAutofit/>
          </a:bodyPr>
          <a:lstStyle/>
          <a:p>
            <a:pPr marL="109728" indent="0">
              <a:buNone/>
            </a:pPr>
            <a:endParaRPr lang="en-US" sz="1800" dirty="0"/>
          </a:p>
          <a:p>
            <a:pPr marL="109728" indent="0">
              <a:buNone/>
            </a:pPr>
            <a:r>
              <a:rPr lang="en-US" sz="1800" dirty="0"/>
              <a:t>For v, e, p IN 1..4 OUTBOUND "pkg/Matplotlib" dependency RETURN </a:t>
            </a:r>
            <a:r>
              <a:rPr lang="en-US" sz="1800" dirty="0" err="1"/>
              <a:t>v.pkg_name</a:t>
            </a:r>
            <a:endParaRPr lang="en-US" sz="1800" dirty="0"/>
          </a:p>
          <a:p>
            <a:pPr marL="109728" indent="0">
              <a:buNone/>
            </a:pPr>
            <a:endParaRPr lang="en-US" b="1" dirty="0"/>
          </a:p>
          <a:p>
            <a:r>
              <a:rPr lang="en-US" sz="2400" dirty="0"/>
              <a:t>As we know by default, Arango uses depth-first search or </a:t>
            </a:r>
            <a:r>
              <a:rPr lang="en-US" sz="2400" dirty="0" err="1"/>
              <a:t>dfs</a:t>
            </a:r>
            <a:r>
              <a:rPr lang="en-US" sz="2400" dirty="0"/>
              <a:t>.</a:t>
            </a:r>
          </a:p>
          <a:p>
            <a:r>
              <a:rPr lang="en-US" sz="2400" dirty="0"/>
              <a:t>So, our first path from Pandas is SciPy</a:t>
            </a:r>
          </a:p>
          <a:p>
            <a:pPr marL="109728" indent="0">
              <a:buNone/>
            </a:pPr>
            <a:endParaRPr lang="en-US" b="1" dirty="0"/>
          </a:p>
        </p:txBody>
      </p:sp>
    </p:spTree>
    <p:extLst>
      <p:ext uri="{BB962C8B-B14F-4D97-AF65-F5344CB8AC3E}">
        <p14:creationId xmlns:p14="http://schemas.microsoft.com/office/powerpoint/2010/main" val="6069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lstStyle/>
          <a:p>
            <a:r>
              <a:rPr lang="en-US" dirty="0"/>
              <a:t>Exercise 1 – Step 3</a:t>
            </a:r>
          </a:p>
        </p:txBody>
      </p:sp>
      <p:sp>
        <p:nvSpPr>
          <p:cNvPr id="127" name="Content Placeholder 2">
            <a:extLst>
              <a:ext uri="{FF2B5EF4-FFF2-40B4-BE49-F238E27FC236}">
                <a16:creationId xmlns:a16="http://schemas.microsoft.com/office/drawing/2014/main" id="{599AB974-CC87-4198-92CF-C492BB8E8410}"/>
              </a:ext>
            </a:extLst>
          </p:cNvPr>
          <p:cNvSpPr>
            <a:spLocks noGrp="1"/>
          </p:cNvSpPr>
          <p:nvPr>
            <p:ph idx="1"/>
          </p:nvPr>
        </p:nvSpPr>
        <p:spPr>
          <a:xfrm>
            <a:off x="609600" y="1694443"/>
            <a:ext cx="4060200" cy="4880093"/>
          </a:xfrm>
        </p:spPr>
        <p:txBody>
          <a:bodyPr>
            <a:normAutofit fontScale="92500"/>
          </a:bodyPr>
          <a:lstStyle/>
          <a:p>
            <a:pPr marL="109728" indent="0">
              <a:buNone/>
            </a:pPr>
            <a:endParaRPr lang="en-US" sz="1900" dirty="0"/>
          </a:p>
          <a:p>
            <a:pPr marL="109728" indent="0">
              <a:buNone/>
            </a:pPr>
            <a:r>
              <a:rPr lang="en-US" sz="1900" dirty="0"/>
              <a:t>For v, e, p IN 1..4 OUTBOUND "pkg/Matplotlib" dependency RETURN </a:t>
            </a:r>
            <a:r>
              <a:rPr lang="en-US" sz="1900" dirty="0" err="1"/>
              <a:t>v.pkg_name</a:t>
            </a:r>
            <a:endParaRPr lang="en-US" sz="1900" dirty="0"/>
          </a:p>
          <a:p>
            <a:pPr marL="109728" indent="0">
              <a:buNone/>
            </a:pPr>
            <a:endParaRPr lang="en-US" b="1" dirty="0"/>
          </a:p>
          <a:p>
            <a:r>
              <a:rPr lang="en-US" sz="2400" dirty="0"/>
              <a:t>As we can see from the graph, from SciPy we can go to Pandas or </a:t>
            </a:r>
            <a:r>
              <a:rPr lang="en-US" sz="2400" dirty="0" err="1"/>
              <a:t>SciKit</a:t>
            </a:r>
            <a:r>
              <a:rPr lang="en-US" sz="2400" dirty="0"/>
              <a:t>-Learn.</a:t>
            </a:r>
          </a:p>
          <a:p>
            <a:pPr lvl="1"/>
            <a:r>
              <a:rPr lang="en-US" sz="2400" dirty="0"/>
              <a:t>From the previous slides we know that that direction can be chosen by id ordering.  So, I'm deciding Pandas goes first.</a:t>
            </a:r>
          </a:p>
          <a:p>
            <a:pPr marL="109728" indent="0">
              <a:buNone/>
            </a:pPr>
            <a:r>
              <a:rPr lang="en-US" b="1" dirty="0"/>
              <a:t> </a:t>
            </a:r>
          </a:p>
        </p:txBody>
      </p:sp>
    </p:spTree>
    <p:extLst>
      <p:ext uri="{BB962C8B-B14F-4D97-AF65-F5344CB8AC3E}">
        <p14:creationId xmlns:p14="http://schemas.microsoft.com/office/powerpoint/2010/main" val="357915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lstStyle/>
          <a:p>
            <a:r>
              <a:rPr lang="en-US" dirty="0"/>
              <a:t>Exercise 1 – Step 4</a:t>
            </a:r>
          </a:p>
        </p:txBody>
      </p:sp>
      <p:sp>
        <p:nvSpPr>
          <p:cNvPr id="127" name="Content Placeholder 2">
            <a:extLst>
              <a:ext uri="{FF2B5EF4-FFF2-40B4-BE49-F238E27FC236}">
                <a16:creationId xmlns:a16="http://schemas.microsoft.com/office/drawing/2014/main" id="{599AB974-CC87-4198-92CF-C492BB8E8410}"/>
              </a:ext>
            </a:extLst>
          </p:cNvPr>
          <p:cNvSpPr>
            <a:spLocks noGrp="1"/>
          </p:cNvSpPr>
          <p:nvPr>
            <p:ph idx="1"/>
          </p:nvPr>
        </p:nvSpPr>
        <p:spPr>
          <a:xfrm>
            <a:off x="609600" y="1694443"/>
            <a:ext cx="4060200" cy="4880093"/>
          </a:xfrm>
        </p:spPr>
        <p:txBody>
          <a:bodyPr>
            <a:normAutofit/>
          </a:bodyPr>
          <a:lstStyle/>
          <a:p>
            <a:pPr marL="109728" indent="0">
              <a:buNone/>
            </a:pPr>
            <a:endParaRPr lang="en-US" b="1" dirty="0"/>
          </a:p>
          <a:p>
            <a:pPr marL="109728" indent="0">
              <a:buNone/>
            </a:pPr>
            <a:r>
              <a:rPr lang="en-US" sz="1900" dirty="0"/>
              <a:t>For v, e, p IN 1..4 OUTBOUND "pkg/Matplotlib" dependency RETURN </a:t>
            </a:r>
            <a:r>
              <a:rPr lang="en-US" sz="1900" dirty="0" err="1"/>
              <a:t>v.pkg_name</a:t>
            </a:r>
            <a:endParaRPr lang="en-US" sz="1900" dirty="0"/>
          </a:p>
          <a:p>
            <a:pPr marL="109728" indent="0">
              <a:buNone/>
            </a:pPr>
            <a:endParaRPr lang="en-US" b="1" dirty="0"/>
          </a:p>
          <a:p>
            <a:r>
              <a:rPr lang="en-US" sz="2400" dirty="0"/>
              <a:t>Finally, we end at </a:t>
            </a:r>
            <a:r>
              <a:rPr lang="en-US" sz="2400" dirty="0" err="1"/>
              <a:t>Keras</a:t>
            </a:r>
            <a:r>
              <a:rPr lang="en-US" sz="2400" dirty="0"/>
              <a:t> by going through the default method, depth-first search. </a:t>
            </a:r>
          </a:p>
          <a:p>
            <a:r>
              <a:rPr lang="en-US" sz="2400" dirty="0"/>
              <a:t>Next, we would bubble back up to SciPy to explore another path. </a:t>
            </a:r>
          </a:p>
          <a:p>
            <a:pPr marL="109728" indent="0">
              <a:buNone/>
            </a:pPr>
            <a:r>
              <a:rPr lang="en-US" sz="2400" b="1" dirty="0"/>
              <a:t> </a:t>
            </a:r>
          </a:p>
        </p:txBody>
      </p:sp>
    </p:spTree>
    <p:extLst>
      <p:ext uri="{BB962C8B-B14F-4D97-AF65-F5344CB8AC3E}">
        <p14:creationId xmlns:p14="http://schemas.microsoft.com/office/powerpoint/2010/main" val="407499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lstStyle/>
          <a:p>
            <a:r>
              <a:rPr lang="en-US" dirty="0"/>
              <a:t>Exercise 1 – Step 5</a:t>
            </a:r>
          </a:p>
        </p:txBody>
      </p:sp>
      <p:sp>
        <p:nvSpPr>
          <p:cNvPr id="127" name="Content Placeholder 2">
            <a:extLst>
              <a:ext uri="{FF2B5EF4-FFF2-40B4-BE49-F238E27FC236}">
                <a16:creationId xmlns:a16="http://schemas.microsoft.com/office/drawing/2014/main" id="{599AB974-CC87-4198-92CF-C492BB8E8410}"/>
              </a:ext>
            </a:extLst>
          </p:cNvPr>
          <p:cNvSpPr>
            <a:spLocks noGrp="1"/>
          </p:cNvSpPr>
          <p:nvPr>
            <p:ph idx="1"/>
          </p:nvPr>
        </p:nvSpPr>
        <p:spPr>
          <a:xfrm>
            <a:off x="609600" y="1694443"/>
            <a:ext cx="4060200" cy="4880093"/>
          </a:xfrm>
        </p:spPr>
        <p:txBody>
          <a:bodyPr>
            <a:normAutofit/>
          </a:bodyPr>
          <a:lstStyle/>
          <a:p>
            <a:pPr marL="109728" indent="0">
              <a:buNone/>
            </a:pPr>
            <a:endParaRPr lang="en-US" b="1" dirty="0"/>
          </a:p>
          <a:p>
            <a:pPr marL="109728" indent="0">
              <a:buNone/>
            </a:pPr>
            <a:r>
              <a:rPr lang="en-US" sz="1800" dirty="0"/>
              <a:t>For v, e, p IN 1..4 OUTBOUND "pkg/Matplotlib" dependency RETURN </a:t>
            </a:r>
            <a:r>
              <a:rPr lang="en-US" sz="1800" dirty="0" err="1"/>
              <a:t>v.pkg_name</a:t>
            </a:r>
            <a:endParaRPr lang="en-US" sz="1800" dirty="0"/>
          </a:p>
          <a:p>
            <a:pPr marL="109728" indent="0">
              <a:buNone/>
            </a:pPr>
            <a:endParaRPr lang="en-US" b="1" dirty="0"/>
          </a:p>
          <a:p>
            <a:r>
              <a:rPr lang="en-US" sz="2400" dirty="0"/>
              <a:t>As we are back to SciPy to start another path, we have </a:t>
            </a:r>
            <a:r>
              <a:rPr lang="en-US" sz="2400" dirty="0" err="1"/>
              <a:t>SciKit</a:t>
            </a:r>
            <a:r>
              <a:rPr lang="en-US" sz="2400" dirty="0"/>
              <a:t>-Learn as the next line. </a:t>
            </a:r>
          </a:p>
        </p:txBody>
      </p:sp>
    </p:spTree>
    <p:extLst>
      <p:ext uri="{BB962C8B-B14F-4D97-AF65-F5344CB8AC3E}">
        <p14:creationId xmlns:p14="http://schemas.microsoft.com/office/powerpoint/2010/main" val="396501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lstStyle/>
          <a:p>
            <a:r>
              <a:rPr lang="en-US" dirty="0"/>
              <a:t>Exercise 1 – Step 6</a:t>
            </a:r>
          </a:p>
        </p:txBody>
      </p:sp>
      <p:sp>
        <p:nvSpPr>
          <p:cNvPr id="127" name="Content Placeholder 2">
            <a:extLst>
              <a:ext uri="{FF2B5EF4-FFF2-40B4-BE49-F238E27FC236}">
                <a16:creationId xmlns:a16="http://schemas.microsoft.com/office/drawing/2014/main" id="{599AB974-CC87-4198-92CF-C492BB8E8410}"/>
              </a:ext>
            </a:extLst>
          </p:cNvPr>
          <p:cNvSpPr>
            <a:spLocks noGrp="1"/>
          </p:cNvSpPr>
          <p:nvPr>
            <p:ph idx="1"/>
          </p:nvPr>
        </p:nvSpPr>
        <p:spPr>
          <a:xfrm>
            <a:off x="609600" y="1694443"/>
            <a:ext cx="4060200" cy="4880093"/>
          </a:xfrm>
        </p:spPr>
        <p:txBody>
          <a:bodyPr>
            <a:normAutofit/>
          </a:bodyPr>
          <a:lstStyle/>
          <a:p>
            <a:pPr marL="109728" indent="0">
              <a:buNone/>
            </a:pPr>
            <a:endParaRPr lang="en-US" sz="2800" dirty="0"/>
          </a:p>
          <a:p>
            <a:pPr marL="109728" indent="0">
              <a:buNone/>
            </a:pPr>
            <a:r>
              <a:rPr lang="en-US" sz="1800" dirty="0"/>
              <a:t>For v, e, p IN 1..4 OUTBOUND "pkg/Matplotlib" dependency RETURN </a:t>
            </a:r>
            <a:r>
              <a:rPr lang="en-US" sz="1800" dirty="0" err="1"/>
              <a:t>v.pkg_name</a:t>
            </a:r>
            <a:endParaRPr lang="en-US" sz="1800" dirty="0"/>
          </a:p>
          <a:p>
            <a:pPr marL="109728" indent="0">
              <a:buNone/>
            </a:pPr>
            <a:endParaRPr lang="en-US" b="1" dirty="0"/>
          </a:p>
          <a:p>
            <a:r>
              <a:rPr lang="en-US" sz="2400" dirty="0"/>
              <a:t>We then finally end up at </a:t>
            </a:r>
            <a:r>
              <a:rPr lang="en-US" sz="2400" dirty="0" err="1"/>
              <a:t>HuggingFace</a:t>
            </a:r>
            <a:r>
              <a:rPr lang="en-US" sz="2400" dirty="0"/>
              <a:t> and the traversal finally ends. </a:t>
            </a:r>
          </a:p>
        </p:txBody>
      </p:sp>
    </p:spTree>
    <p:extLst>
      <p:ext uri="{BB962C8B-B14F-4D97-AF65-F5344CB8AC3E}">
        <p14:creationId xmlns:p14="http://schemas.microsoft.com/office/powerpoint/2010/main" val="1792604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normAutofit/>
          </a:bodyPr>
          <a:lstStyle/>
          <a:p>
            <a:r>
              <a:rPr lang="en-US" sz="3600" dirty="0"/>
              <a:t>Identifying Dual Dependency</a:t>
            </a:r>
          </a:p>
        </p:txBody>
      </p:sp>
      <p:sp>
        <p:nvSpPr>
          <p:cNvPr id="53" name="Content Placeholder 2">
            <a:extLst>
              <a:ext uri="{FF2B5EF4-FFF2-40B4-BE49-F238E27FC236}">
                <a16:creationId xmlns:a16="http://schemas.microsoft.com/office/drawing/2014/main" id="{593CFB44-0043-47BD-914C-F6B908E8BD6E}"/>
              </a:ext>
            </a:extLst>
          </p:cNvPr>
          <p:cNvSpPr txBox="1">
            <a:spLocks/>
          </p:cNvSpPr>
          <p:nvPr/>
        </p:nvSpPr>
        <p:spPr>
          <a:xfrm>
            <a:off x="609600" y="1694443"/>
            <a:ext cx="4060200" cy="4880093"/>
          </a:xfrm>
          <a:prstGeom prst="rect">
            <a:avLst/>
          </a:prstGeom>
        </p:spPr>
        <p:txBody>
          <a:bodyPr vert="horz">
            <a:normAutofit fontScale="92500"/>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US" dirty="0"/>
              <a:t>Looking at the graph, we can see that there are some instances where dependencies double up</a:t>
            </a:r>
          </a:p>
          <a:p>
            <a:pPr lvl="1"/>
            <a:r>
              <a:rPr lang="en-US" dirty="0"/>
              <a:t>For example – </a:t>
            </a:r>
            <a:r>
              <a:rPr lang="en-US" dirty="0" err="1"/>
              <a:t>SciKit</a:t>
            </a:r>
            <a:r>
              <a:rPr lang="en-US" dirty="0"/>
              <a:t>-Learn directly depends on Matplotlib, but also gets that dependency from SciPy</a:t>
            </a:r>
          </a:p>
          <a:p>
            <a:r>
              <a:rPr lang="en-US" dirty="0"/>
              <a:t>So, how could we identify these "dual dependencies"</a:t>
            </a:r>
          </a:p>
        </p:txBody>
      </p:sp>
    </p:spTree>
    <p:extLst>
      <p:ext uri="{BB962C8B-B14F-4D97-AF65-F5344CB8AC3E}">
        <p14:creationId xmlns:p14="http://schemas.microsoft.com/office/powerpoint/2010/main" val="129192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normAutofit/>
          </a:bodyPr>
          <a:lstStyle/>
          <a:p>
            <a:r>
              <a:rPr lang="en-US" sz="3600" dirty="0"/>
              <a:t>Dual Dependency Traversal</a:t>
            </a:r>
          </a:p>
        </p:txBody>
      </p:sp>
      <p:sp>
        <p:nvSpPr>
          <p:cNvPr id="53" name="Content Placeholder 2">
            <a:extLst>
              <a:ext uri="{FF2B5EF4-FFF2-40B4-BE49-F238E27FC236}">
                <a16:creationId xmlns:a16="http://schemas.microsoft.com/office/drawing/2014/main" id="{593CFB44-0043-47BD-914C-F6B908E8BD6E}"/>
              </a:ext>
            </a:extLst>
          </p:cNvPr>
          <p:cNvSpPr txBox="1">
            <a:spLocks/>
          </p:cNvSpPr>
          <p:nvPr/>
        </p:nvSpPr>
        <p:spPr>
          <a:xfrm>
            <a:off x="609600" y="1694443"/>
            <a:ext cx="4060200" cy="4880093"/>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US" dirty="0"/>
              <a:t>Traversing the graph, we can see how many times we visit the same node.</a:t>
            </a:r>
          </a:p>
        </p:txBody>
      </p:sp>
    </p:spTree>
    <p:extLst>
      <p:ext uri="{BB962C8B-B14F-4D97-AF65-F5344CB8AC3E}">
        <p14:creationId xmlns:p14="http://schemas.microsoft.com/office/powerpoint/2010/main" val="228993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3149-323C-4BBC-BD51-1C004D6D68A8}"/>
              </a:ext>
            </a:extLst>
          </p:cNvPr>
          <p:cNvSpPr>
            <a:spLocks noGrp="1"/>
          </p:cNvSpPr>
          <p:nvPr>
            <p:ph type="title"/>
          </p:nvPr>
        </p:nvSpPr>
        <p:spPr/>
        <p:txBody>
          <a:bodyPr/>
          <a:lstStyle/>
          <a:p>
            <a:r>
              <a:rPr lang="en-US" dirty="0"/>
              <a:t>Graph Traversals</a:t>
            </a:r>
          </a:p>
        </p:txBody>
      </p:sp>
      <p:sp>
        <p:nvSpPr>
          <p:cNvPr id="3" name="Text Placeholder 2">
            <a:extLst>
              <a:ext uri="{FF2B5EF4-FFF2-40B4-BE49-F238E27FC236}">
                <a16:creationId xmlns:a16="http://schemas.microsoft.com/office/drawing/2014/main" id="{27CB6FA2-926F-4208-88AD-841EB01AB60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79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normAutofit fontScale="90000"/>
          </a:bodyPr>
          <a:lstStyle/>
          <a:p>
            <a:r>
              <a:rPr lang="en-US" sz="3600" dirty="0"/>
              <a:t>Dual Dependency Traversal</a:t>
            </a:r>
            <a:br>
              <a:rPr lang="en-US" sz="3600" dirty="0"/>
            </a:br>
            <a:r>
              <a:rPr lang="en-US" sz="3600" dirty="0"/>
              <a:t>Step 1</a:t>
            </a:r>
          </a:p>
        </p:txBody>
      </p:sp>
      <p:sp>
        <p:nvSpPr>
          <p:cNvPr id="53" name="Content Placeholder 2">
            <a:extLst>
              <a:ext uri="{FF2B5EF4-FFF2-40B4-BE49-F238E27FC236}">
                <a16:creationId xmlns:a16="http://schemas.microsoft.com/office/drawing/2014/main" id="{593CFB44-0043-47BD-914C-F6B908E8BD6E}"/>
              </a:ext>
            </a:extLst>
          </p:cNvPr>
          <p:cNvSpPr txBox="1">
            <a:spLocks/>
          </p:cNvSpPr>
          <p:nvPr/>
        </p:nvSpPr>
        <p:spPr>
          <a:xfrm>
            <a:off x="609600" y="1694443"/>
            <a:ext cx="4060200" cy="4880093"/>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US" dirty="0"/>
              <a:t>Using depth-first search we'll count each time we hit a node</a:t>
            </a:r>
          </a:p>
        </p:txBody>
      </p:sp>
    </p:spTree>
    <p:extLst>
      <p:ext uri="{BB962C8B-B14F-4D97-AF65-F5344CB8AC3E}">
        <p14:creationId xmlns:p14="http://schemas.microsoft.com/office/powerpoint/2010/main" val="295646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normAutofit fontScale="90000"/>
          </a:bodyPr>
          <a:lstStyle/>
          <a:p>
            <a:r>
              <a:rPr lang="en-US" sz="3600" dirty="0"/>
              <a:t>Dual Dependency Traversal</a:t>
            </a:r>
            <a:br>
              <a:rPr lang="en-US" sz="3600" dirty="0"/>
            </a:br>
            <a:r>
              <a:rPr lang="en-US" sz="3600" dirty="0"/>
              <a:t>Step 2</a:t>
            </a:r>
          </a:p>
        </p:txBody>
      </p:sp>
      <p:sp>
        <p:nvSpPr>
          <p:cNvPr id="2" name="TextBox 1">
            <a:extLst>
              <a:ext uri="{FF2B5EF4-FFF2-40B4-BE49-F238E27FC236}">
                <a16:creationId xmlns:a16="http://schemas.microsoft.com/office/drawing/2014/main" id="{FD545288-8FFC-433A-AED9-CE1D37DDDEC1}"/>
              </a:ext>
            </a:extLst>
          </p:cNvPr>
          <p:cNvSpPr txBox="1"/>
          <p:nvPr/>
        </p:nvSpPr>
        <p:spPr>
          <a:xfrm>
            <a:off x="11235592" y="5383599"/>
            <a:ext cx="301686" cy="369332"/>
          </a:xfrm>
          <a:prstGeom prst="rect">
            <a:avLst/>
          </a:prstGeom>
          <a:noFill/>
        </p:spPr>
        <p:txBody>
          <a:bodyPr wrap="none" rtlCol="0">
            <a:spAutoFit/>
          </a:bodyPr>
          <a:lstStyle/>
          <a:p>
            <a:r>
              <a:rPr lang="en-US" dirty="0">
                <a:solidFill>
                  <a:srgbClr val="C00000"/>
                </a:solidFill>
              </a:rPr>
              <a:t>1</a:t>
            </a:r>
          </a:p>
        </p:txBody>
      </p:sp>
    </p:spTree>
    <p:extLst>
      <p:ext uri="{BB962C8B-B14F-4D97-AF65-F5344CB8AC3E}">
        <p14:creationId xmlns:p14="http://schemas.microsoft.com/office/powerpoint/2010/main" val="3452851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normAutofit fontScale="90000"/>
          </a:bodyPr>
          <a:lstStyle/>
          <a:p>
            <a:r>
              <a:rPr lang="en-US" sz="3600" dirty="0"/>
              <a:t>Dual Dependency Traversal</a:t>
            </a:r>
            <a:br>
              <a:rPr lang="en-US" sz="3600" dirty="0"/>
            </a:br>
            <a:r>
              <a:rPr lang="en-US" sz="3600" dirty="0"/>
              <a:t>Step 3</a:t>
            </a:r>
          </a:p>
        </p:txBody>
      </p:sp>
      <p:sp>
        <p:nvSpPr>
          <p:cNvPr id="53" name="Content Placeholder 2">
            <a:extLst>
              <a:ext uri="{FF2B5EF4-FFF2-40B4-BE49-F238E27FC236}">
                <a16:creationId xmlns:a16="http://schemas.microsoft.com/office/drawing/2014/main" id="{593CFB44-0043-47BD-914C-F6B908E8BD6E}"/>
              </a:ext>
            </a:extLst>
          </p:cNvPr>
          <p:cNvSpPr txBox="1">
            <a:spLocks/>
          </p:cNvSpPr>
          <p:nvPr/>
        </p:nvSpPr>
        <p:spPr>
          <a:xfrm>
            <a:off x="609600" y="1694443"/>
            <a:ext cx="4060200" cy="4880093"/>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FD545288-8FFC-433A-AED9-CE1D37DDDEC1}"/>
              </a:ext>
            </a:extLst>
          </p:cNvPr>
          <p:cNvSpPr txBox="1"/>
          <p:nvPr/>
        </p:nvSpPr>
        <p:spPr>
          <a:xfrm>
            <a:off x="11235592" y="5406044"/>
            <a:ext cx="301686" cy="369332"/>
          </a:xfrm>
          <a:prstGeom prst="rect">
            <a:avLst/>
          </a:prstGeom>
          <a:noFill/>
        </p:spPr>
        <p:txBody>
          <a:bodyPr wrap="none" rtlCol="0">
            <a:spAutoFit/>
          </a:bodyPr>
          <a:lstStyle/>
          <a:p>
            <a:r>
              <a:rPr lang="en-US" dirty="0">
                <a:solidFill>
                  <a:srgbClr val="C00000"/>
                </a:solidFill>
              </a:rPr>
              <a:t>1</a:t>
            </a:r>
          </a:p>
        </p:txBody>
      </p:sp>
      <p:sp>
        <p:nvSpPr>
          <p:cNvPr id="51" name="TextBox 50">
            <a:extLst>
              <a:ext uri="{FF2B5EF4-FFF2-40B4-BE49-F238E27FC236}">
                <a16:creationId xmlns:a16="http://schemas.microsoft.com/office/drawing/2014/main" id="{A5914A66-C414-4489-A547-7989CFFFB552}"/>
              </a:ext>
            </a:extLst>
          </p:cNvPr>
          <p:cNvSpPr txBox="1"/>
          <p:nvPr/>
        </p:nvSpPr>
        <p:spPr>
          <a:xfrm>
            <a:off x="9481360" y="4275222"/>
            <a:ext cx="301686" cy="369332"/>
          </a:xfrm>
          <a:prstGeom prst="rect">
            <a:avLst/>
          </a:prstGeom>
          <a:noFill/>
        </p:spPr>
        <p:txBody>
          <a:bodyPr wrap="none" rtlCol="0">
            <a:spAutoFit/>
          </a:bodyPr>
          <a:lstStyle/>
          <a:p>
            <a:r>
              <a:rPr lang="en-US" dirty="0">
                <a:solidFill>
                  <a:srgbClr val="C00000"/>
                </a:solidFill>
              </a:rPr>
              <a:t>1</a:t>
            </a:r>
          </a:p>
        </p:txBody>
      </p:sp>
    </p:spTree>
    <p:extLst>
      <p:ext uri="{BB962C8B-B14F-4D97-AF65-F5344CB8AC3E}">
        <p14:creationId xmlns:p14="http://schemas.microsoft.com/office/powerpoint/2010/main" val="137728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normAutofit fontScale="90000"/>
          </a:bodyPr>
          <a:lstStyle/>
          <a:p>
            <a:r>
              <a:rPr lang="en-US" sz="3600" dirty="0"/>
              <a:t>Dual Dependency Traversal</a:t>
            </a:r>
            <a:br>
              <a:rPr lang="en-US" sz="3600" dirty="0"/>
            </a:br>
            <a:r>
              <a:rPr lang="en-US" sz="3600" dirty="0"/>
              <a:t>Step 4</a:t>
            </a:r>
          </a:p>
        </p:txBody>
      </p:sp>
      <p:sp>
        <p:nvSpPr>
          <p:cNvPr id="53" name="Content Placeholder 2">
            <a:extLst>
              <a:ext uri="{FF2B5EF4-FFF2-40B4-BE49-F238E27FC236}">
                <a16:creationId xmlns:a16="http://schemas.microsoft.com/office/drawing/2014/main" id="{593CFB44-0043-47BD-914C-F6B908E8BD6E}"/>
              </a:ext>
            </a:extLst>
          </p:cNvPr>
          <p:cNvSpPr txBox="1">
            <a:spLocks/>
          </p:cNvSpPr>
          <p:nvPr/>
        </p:nvSpPr>
        <p:spPr>
          <a:xfrm>
            <a:off x="609600" y="1694443"/>
            <a:ext cx="4060200" cy="4880093"/>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FD545288-8FFC-433A-AED9-CE1D37DDDEC1}"/>
              </a:ext>
            </a:extLst>
          </p:cNvPr>
          <p:cNvSpPr txBox="1"/>
          <p:nvPr/>
        </p:nvSpPr>
        <p:spPr>
          <a:xfrm>
            <a:off x="11235592" y="5406044"/>
            <a:ext cx="301686" cy="369332"/>
          </a:xfrm>
          <a:prstGeom prst="rect">
            <a:avLst/>
          </a:prstGeom>
          <a:noFill/>
        </p:spPr>
        <p:txBody>
          <a:bodyPr wrap="none" rtlCol="0">
            <a:spAutoFit/>
          </a:bodyPr>
          <a:lstStyle/>
          <a:p>
            <a:r>
              <a:rPr lang="en-US" dirty="0">
                <a:solidFill>
                  <a:srgbClr val="C00000"/>
                </a:solidFill>
              </a:rPr>
              <a:t>1</a:t>
            </a:r>
          </a:p>
        </p:txBody>
      </p:sp>
      <p:sp>
        <p:nvSpPr>
          <p:cNvPr id="51" name="TextBox 50">
            <a:extLst>
              <a:ext uri="{FF2B5EF4-FFF2-40B4-BE49-F238E27FC236}">
                <a16:creationId xmlns:a16="http://schemas.microsoft.com/office/drawing/2014/main" id="{A5914A66-C414-4489-A547-7989CFFFB552}"/>
              </a:ext>
            </a:extLst>
          </p:cNvPr>
          <p:cNvSpPr txBox="1"/>
          <p:nvPr/>
        </p:nvSpPr>
        <p:spPr>
          <a:xfrm>
            <a:off x="9481360" y="4275222"/>
            <a:ext cx="301686" cy="369332"/>
          </a:xfrm>
          <a:prstGeom prst="rect">
            <a:avLst/>
          </a:prstGeom>
          <a:noFill/>
        </p:spPr>
        <p:txBody>
          <a:bodyPr wrap="none" rtlCol="0">
            <a:spAutoFit/>
          </a:bodyPr>
          <a:lstStyle/>
          <a:p>
            <a:r>
              <a:rPr lang="en-US" dirty="0">
                <a:solidFill>
                  <a:srgbClr val="C00000"/>
                </a:solidFill>
              </a:rPr>
              <a:t>1</a:t>
            </a:r>
          </a:p>
        </p:txBody>
      </p:sp>
      <p:sp>
        <p:nvSpPr>
          <p:cNvPr id="54" name="TextBox 53">
            <a:extLst>
              <a:ext uri="{FF2B5EF4-FFF2-40B4-BE49-F238E27FC236}">
                <a16:creationId xmlns:a16="http://schemas.microsoft.com/office/drawing/2014/main" id="{9AA48B90-1DD2-401A-A48C-8117AD4C5115}"/>
              </a:ext>
            </a:extLst>
          </p:cNvPr>
          <p:cNvSpPr txBox="1"/>
          <p:nvPr/>
        </p:nvSpPr>
        <p:spPr>
          <a:xfrm>
            <a:off x="7933896" y="5138751"/>
            <a:ext cx="301686" cy="369332"/>
          </a:xfrm>
          <a:prstGeom prst="rect">
            <a:avLst/>
          </a:prstGeom>
          <a:noFill/>
        </p:spPr>
        <p:txBody>
          <a:bodyPr wrap="none" rtlCol="0">
            <a:spAutoFit/>
          </a:bodyPr>
          <a:lstStyle/>
          <a:p>
            <a:r>
              <a:rPr lang="en-US" dirty="0">
                <a:solidFill>
                  <a:srgbClr val="C00000"/>
                </a:solidFill>
              </a:rPr>
              <a:t>1</a:t>
            </a:r>
          </a:p>
        </p:txBody>
      </p:sp>
    </p:spTree>
    <p:extLst>
      <p:ext uri="{BB962C8B-B14F-4D97-AF65-F5344CB8AC3E}">
        <p14:creationId xmlns:p14="http://schemas.microsoft.com/office/powerpoint/2010/main" val="112561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normAutofit fontScale="90000"/>
          </a:bodyPr>
          <a:lstStyle/>
          <a:p>
            <a:r>
              <a:rPr lang="en-US" sz="3600" dirty="0"/>
              <a:t>Dual Dependency Traversal</a:t>
            </a:r>
            <a:br>
              <a:rPr lang="en-US" sz="3600" dirty="0"/>
            </a:br>
            <a:r>
              <a:rPr lang="en-US" sz="3600" dirty="0"/>
              <a:t>Step 5</a:t>
            </a:r>
          </a:p>
        </p:txBody>
      </p:sp>
      <p:sp>
        <p:nvSpPr>
          <p:cNvPr id="53" name="Content Placeholder 2">
            <a:extLst>
              <a:ext uri="{FF2B5EF4-FFF2-40B4-BE49-F238E27FC236}">
                <a16:creationId xmlns:a16="http://schemas.microsoft.com/office/drawing/2014/main" id="{593CFB44-0043-47BD-914C-F6B908E8BD6E}"/>
              </a:ext>
            </a:extLst>
          </p:cNvPr>
          <p:cNvSpPr txBox="1">
            <a:spLocks/>
          </p:cNvSpPr>
          <p:nvPr/>
        </p:nvSpPr>
        <p:spPr>
          <a:xfrm>
            <a:off x="609600" y="1694443"/>
            <a:ext cx="4060200" cy="4880093"/>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FD545288-8FFC-433A-AED9-CE1D37DDDEC1}"/>
              </a:ext>
            </a:extLst>
          </p:cNvPr>
          <p:cNvSpPr txBox="1"/>
          <p:nvPr/>
        </p:nvSpPr>
        <p:spPr>
          <a:xfrm>
            <a:off x="11235592" y="5406044"/>
            <a:ext cx="301686" cy="369332"/>
          </a:xfrm>
          <a:prstGeom prst="rect">
            <a:avLst/>
          </a:prstGeom>
          <a:noFill/>
        </p:spPr>
        <p:txBody>
          <a:bodyPr wrap="none" rtlCol="0">
            <a:spAutoFit/>
          </a:bodyPr>
          <a:lstStyle/>
          <a:p>
            <a:r>
              <a:rPr lang="en-US" dirty="0">
                <a:solidFill>
                  <a:srgbClr val="C00000"/>
                </a:solidFill>
              </a:rPr>
              <a:t>1</a:t>
            </a:r>
          </a:p>
        </p:txBody>
      </p:sp>
      <p:sp>
        <p:nvSpPr>
          <p:cNvPr id="51" name="TextBox 50">
            <a:extLst>
              <a:ext uri="{FF2B5EF4-FFF2-40B4-BE49-F238E27FC236}">
                <a16:creationId xmlns:a16="http://schemas.microsoft.com/office/drawing/2014/main" id="{A5914A66-C414-4489-A547-7989CFFFB552}"/>
              </a:ext>
            </a:extLst>
          </p:cNvPr>
          <p:cNvSpPr txBox="1"/>
          <p:nvPr/>
        </p:nvSpPr>
        <p:spPr>
          <a:xfrm>
            <a:off x="9481360" y="4275222"/>
            <a:ext cx="301686" cy="369332"/>
          </a:xfrm>
          <a:prstGeom prst="rect">
            <a:avLst/>
          </a:prstGeom>
          <a:noFill/>
        </p:spPr>
        <p:txBody>
          <a:bodyPr wrap="none" rtlCol="0">
            <a:spAutoFit/>
          </a:bodyPr>
          <a:lstStyle/>
          <a:p>
            <a:r>
              <a:rPr lang="en-US" dirty="0">
                <a:solidFill>
                  <a:srgbClr val="C00000"/>
                </a:solidFill>
              </a:rPr>
              <a:t>1</a:t>
            </a:r>
          </a:p>
        </p:txBody>
      </p:sp>
      <p:sp>
        <p:nvSpPr>
          <p:cNvPr id="54" name="TextBox 53">
            <a:extLst>
              <a:ext uri="{FF2B5EF4-FFF2-40B4-BE49-F238E27FC236}">
                <a16:creationId xmlns:a16="http://schemas.microsoft.com/office/drawing/2014/main" id="{9AA48B90-1DD2-401A-A48C-8117AD4C5115}"/>
              </a:ext>
            </a:extLst>
          </p:cNvPr>
          <p:cNvSpPr txBox="1"/>
          <p:nvPr/>
        </p:nvSpPr>
        <p:spPr>
          <a:xfrm>
            <a:off x="7933896" y="5138751"/>
            <a:ext cx="301686" cy="369332"/>
          </a:xfrm>
          <a:prstGeom prst="rect">
            <a:avLst/>
          </a:prstGeom>
          <a:noFill/>
        </p:spPr>
        <p:txBody>
          <a:bodyPr wrap="none" rtlCol="0">
            <a:spAutoFit/>
          </a:bodyPr>
          <a:lstStyle/>
          <a:p>
            <a:r>
              <a:rPr lang="en-US" dirty="0">
                <a:solidFill>
                  <a:srgbClr val="C00000"/>
                </a:solidFill>
              </a:rPr>
              <a:t>1</a:t>
            </a:r>
          </a:p>
        </p:txBody>
      </p:sp>
      <p:sp>
        <p:nvSpPr>
          <p:cNvPr id="55" name="TextBox 54">
            <a:extLst>
              <a:ext uri="{FF2B5EF4-FFF2-40B4-BE49-F238E27FC236}">
                <a16:creationId xmlns:a16="http://schemas.microsoft.com/office/drawing/2014/main" id="{E3D22365-5809-42B3-9672-ED8C793391E7}"/>
              </a:ext>
            </a:extLst>
          </p:cNvPr>
          <p:cNvSpPr txBox="1"/>
          <p:nvPr/>
        </p:nvSpPr>
        <p:spPr>
          <a:xfrm>
            <a:off x="5971922" y="5826923"/>
            <a:ext cx="301686" cy="369332"/>
          </a:xfrm>
          <a:prstGeom prst="rect">
            <a:avLst/>
          </a:prstGeom>
          <a:noFill/>
        </p:spPr>
        <p:txBody>
          <a:bodyPr wrap="none" rtlCol="0">
            <a:spAutoFit/>
          </a:bodyPr>
          <a:lstStyle/>
          <a:p>
            <a:r>
              <a:rPr lang="en-US" dirty="0">
                <a:solidFill>
                  <a:srgbClr val="C00000"/>
                </a:solidFill>
              </a:rPr>
              <a:t>1</a:t>
            </a:r>
          </a:p>
        </p:txBody>
      </p:sp>
    </p:spTree>
    <p:extLst>
      <p:ext uri="{BB962C8B-B14F-4D97-AF65-F5344CB8AC3E}">
        <p14:creationId xmlns:p14="http://schemas.microsoft.com/office/powerpoint/2010/main" val="19474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normAutofit fontScale="90000"/>
          </a:bodyPr>
          <a:lstStyle/>
          <a:p>
            <a:r>
              <a:rPr lang="en-US" sz="3600" dirty="0"/>
              <a:t>Dual Dependency Traversal</a:t>
            </a:r>
            <a:br>
              <a:rPr lang="en-US" sz="3600" dirty="0"/>
            </a:br>
            <a:r>
              <a:rPr lang="en-US" sz="3600" dirty="0"/>
              <a:t>Step 6</a:t>
            </a:r>
          </a:p>
        </p:txBody>
      </p:sp>
      <p:sp>
        <p:nvSpPr>
          <p:cNvPr id="53" name="Content Placeholder 2">
            <a:extLst>
              <a:ext uri="{FF2B5EF4-FFF2-40B4-BE49-F238E27FC236}">
                <a16:creationId xmlns:a16="http://schemas.microsoft.com/office/drawing/2014/main" id="{593CFB44-0043-47BD-914C-F6B908E8BD6E}"/>
              </a:ext>
            </a:extLst>
          </p:cNvPr>
          <p:cNvSpPr txBox="1">
            <a:spLocks/>
          </p:cNvSpPr>
          <p:nvPr/>
        </p:nvSpPr>
        <p:spPr>
          <a:xfrm>
            <a:off x="609600" y="1694443"/>
            <a:ext cx="4060200" cy="4880093"/>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FD545288-8FFC-433A-AED9-CE1D37DDDEC1}"/>
              </a:ext>
            </a:extLst>
          </p:cNvPr>
          <p:cNvSpPr txBox="1"/>
          <p:nvPr/>
        </p:nvSpPr>
        <p:spPr>
          <a:xfrm>
            <a:off x="11235592" y="5406044"/>
            <a:ext cx="301686" cy="369332"/>
          </a:xfrm>
          <a:prstGeom prst="rect">
            <a:avLst/>
          </a:prstGeom>
          <a:noFill/>
        </p:spPr>
        <p:txBody>
          <a:bodyPr wrap="none" rtlCol="0">
            <a:spAutoFit/>
          </a:bodyPr>
          <a:lstStyle/>
          <a:p>
            <a:r>
              <a:rPr lang="en-US" dirty="0">
                <a:solidFill>
                  <a:srgbClr val="C00000"/>
                </a:solidFill>
              </a:rPr>
              <a:t>1</a:t>
            </a:r>
          </a:p>
        </p:txBody>
      </p:sp>
      <p:sp>
        <p:nvSpPr>
          <p:cNvPr id="51" name="TextBox 50">
            <a:extLst>
              <a:ext uri="{FF2B5EF4-FFF2-40B4-BE49-F238E27FC236}">
                <a16:creationId xmlns:a16="http://schemas.microsoft.com/office/drawing/2014/main" id="{A5914A66-C414-4489-A547-7989CFFFB552}"/>
              </a:ext>
            </a:extLst>
          </p:cNvPr>
          <p:cNvSpPr txBox="1"/>
          <p:nvPr/>
        </p:nvSpPr>
        <p:spPr>
          <a:xfrm>
            <a:off x="9481360" y="4275222"/>
            <a:ext cx="301686" cy="369332"/>
          </a:xfrm>
          <a:prstGeom prst="rect">
            <a:avLst/>
          </a:prstGeom>
          <a:noFill/>
        </p:spPr>
        <p:txBody>
          <a:bodyPr wrap="none" rtlCol="0">
            <a:spAutoFit/>
          </a:bodyPr>
          <a:lstStyle/>
          <a:p>
            <a:r>
              <a:rPr lang="en-US" dirty="0">
                <a:solidFill>
                  <a:srgbClr val="C00000"/>
                </a:solidFill>
              </a:rPr>
              <a:t>1</a:t>
            </a:r>
          </a:p>
        </p:txBody>
      </p:sp>
      <p:sp>
        <p:nvSpPr>
          <p:cNvPr id="54" name="TextBox 53">
            <a:extLst>
              <a:ext uri="{FF2B5EF4-FFF2-40B4-BE49-F238E27FC236}">
                <a16:creationId xmlns:a16="http://schemas.microsoft.com/office/drawing/2014/main" id="{9AA48B90-1DD2-401A-A48C-8117AD4C5115}"/>
              </a:ext>
            </a:extLst>
          </p:cNvPr>
          <p:cNvSpPr txBox="1"/>
          <p:nvPr/>
        </p:nvSpPr>
        <p:spPr>
          <a:xfrm>
            <a:off x="7933896" y="5138751"/>
            <a:ext cx="301686" cy="369332"/>
          </a:xfrm>
          <a:prstGeom prst="rect">
            <a:avLst/>
          </a:prstGeom>
          <a:noFill/>
        </p:spPr>
        <p:txBody>
          <a:bodyPr wrap="none" rtlCol="0">
            <a:spAutoFit/>
          </a:bodyPr>
          <a:lstStyle/>
          <a:p>
            <a:r>
              <a:rPr lang="en-US" dirty="0">
                <a:solidFill>
                  <a:srgbClr val="C00000"/>
                </a:solidFill>
              </a:rPr>
              <a:t>1</a:t>
            </a:r>
          </a:p>
        </p:txBody>
      </p:sp>
      <p:sp>
        <p:nvSpPr>
          <p:cNvPr id="55" name="TextBox 54">
            <a:extLst>
              <a:ext uri="{FF2B5EF4-FFF2-40B4-BE49-F238E27FC236}">
                <a16:creationId xmlns:a16="http://schemas.microsoft.com/office/drawing/2014/main" id="{E3D22365-5809-42B3-9672-ED8C793391E7}"/>
              </a:ext>
            </a:extLst>
          </p:cNvPr>
          <p:cNvSpPr txBox="1"/>
          <p:nvPr/>
        </p:nvSpPr>
        <p:spPr>
          <a:xfrm>
            <a:off x="5971922" y="5826923"/>
            <a:ext cx="301686" cy="369332"/>
          </a:xfrm>
          <a:prstGeom prst="rect">
            <a:avLst/>
          </a:prstGeom>
          <a:noFill/>
        </p:spPr>
        <p:txBody>
          <a:bodyPr wrap="none" rtlCol="0">
            <a:spAutoFit/>
          </a:bodyPr>
          <a:lstStyle/>
          <a:p>
            <a:r>
              <a:rPr lang="en-US" dirty="0">
                <a:solidFill>
                  <a:srgbClr val="C00000"/>
                </a:solidFill>
              </a:rPr>
              <a:t>1</a:t>
            </a:r>
          </a:p>
        </p:txBody>
      </p:sp>
      <p:sp>
        <p:nvSpPr>
          <p:cNvPr id="56" name="Content Placeholder 2">
            <a:extLst>
              <a:ext uri="{FF2B5EF4-FFF2-40B4-BE49-F238E27FC236}">
                <a16:creationId xmlns:a16="http://schemas.microsoft.com/office/drawing/2014/main" id="{1EF06BAB-E58B-47D7-A3CA-080F57070ADA}"/>
              </a:ext>
            </a:extLst>
          </p:cNvPr>
          <p:cNvSpPr txBox="1">
            <a:spLocks/>
          </p:cNvSpPr>
          <p:nvPr/>
        </p:nvSpPr>
        <p:spPr>
          <a:xfrm>
            <a:off x="762000" y="1846843"/>
            <a:ext cx="4060200" cy="4880093"/>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US" dirty="0"/>
              <a:t>Given we are using depth-first search, we'll bubble back up to each node to ensure we traveled every path.</a:t>
            </a:r>
          </a:p>
          <a:p>
            <a:pPr lvl="1"/>
            <a:r>
              <a:rPr lang="en-US" dirty="0"/>
              <a:t>We'll skip right to SciPy though, as we can see Matplotlib, NumPy, and </a:t>
            </a:r>
            <a:r>
              <a:rPr lang="en-US" dirty="0" err="1"/>
              <a:t>OpenBlas</a:t>
            </a:r>
            <a:r>
              <a:rPr lang="en-US" dirty="0"/>
              <a:t> don't have untraversed dependencies</a:t>
            </a:r>
          </a:p>
        </p:txBody>
      </p:sp>
    </p:spTree>
    <p:extLst>
      <p:ext uri="{BB962C8B-B14F-4D97-AF65-F5344CB8AC3E}">
        <p14:creationId xmlns:p14="http://schemas.microsoft.com/office/powerpoint/2010/main" val="2886310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normAutofit fontScale="90000"/>
          </a:bodyPr>
          <a:lstStyle/>
          <a:p>
            <a:r>
              <a:rPr lang="en-US" sz="3600" dirty="0"/>
              <a:t>Dual Dependency Traversal</a:t>
            </a:r>
            <a:br>
              <a:rPr lang="en-US" sz="3600" dirty="0"/>
            </a:br>
            <a:r>
              <a:rPr lang="en-US" sz="3600" dirty="0"/>
              <a:t>Step 7</a:t>
            </a:r>
          </a:p>
        </p:txBody>
      </p:sp>
      <p:sp>
        <p:nvSpPr>
          <p:cNvPr id="53" name="Content Placeholder 2">
            <a:extLst>
              <a:ext uri="{FF2B5EF4-FFF2-40B4-BE49-F238E27FC236}">
                <a16:creationId xmlns:a16="http://schemas.microsoft.com/office/drawing/2014/main" id="{593CFB44-0043-47BD-914C-F6B908E8BD6E}"/>
              </a:ext>
            </a:extLst>
          </p:cNvPr>
          <p:cNvSpPr txBox="1">
            <a:spLocks/>
          </p:cNvSpPr>
          <p:nvPr/>
        </p:nvSpPr>
        <p:spPr>
          <a:xfrm>
            <a:off x="609600" y="1694443"/>
            <a:ext cx="4060200" cy="4880093"/>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FD545288-8FFC-433A-AED9-CE1D37DDDEC1}"/>
              </a:ext>
            </a:extLst>
          </p:cNvPr>
          <p:cNvSpPr txBox="1"/>
          <p:nvPr/>
        </p:nvSpPr>
        <p:spPr>
          <a:xfrm>
            <a:off x="11235592" y="5406044"/>
            <a:ext cx="301686" cy="369332"/>
          </a:xfrm>
          <a:prstGeom prst="rect">
            <a:avLst/>
          </a:prstGeom>
          <a:noFill/>
        </p:spPr>
        <p:txBody>
          <a:bodyPr wrap="none" rtlCol="0">
            <a:spAutoFit/>
          </a:bodyPr>
          <a:lstStyle/>
          <a:p>
            <a:r>
              <a:rPr lang="en-US" dirty="0">
                <a:solidFill>
                  <a:srgbClr val="C00000"/>
                </a:solidFill>
              </a:rPr>
              <a:t>1</a:t>
            </a:r>
          </a:p>
        </p:txBody>
      </p:sp>
      <p:sp>
        <p:nvSpPr>
          <p:cNvPr id="51" name="TextBox 50">
            <a:extLst>
              <a:ext uri="{FF2B5EF4-FFF2-40B4-BE49-F238E27FC236}">
                <a16:creationId xmlns:a16="http://schemas.microsoft.com/office/drawing/2014/main" id="{A5914A66-C414-4489-A547-7989CFFFB552}"/>
              </a:ext>
            </a:extLst>
          </p:cNvPr>
          <p:cNvSpPr txBox="1"/>
          <p:nvPr/>
        </p:nvSpPr>
        <p:spPr>
          <a:xfrm>
            <a:off x="9481360" y="4275222"/>
            <a:ext cx="301686" cy="369332"/>
          </a:xfrm>
          <a:prstGeom prst="rect">
            <a:avLst/>
          </a:prstGeom>
          <a:noFill/>
        </p:spPr>
        <p:txBody>
          <a:bodyPr wrap="none" rtlCol="0">
            <a:spAutoFit/>
          </a:bodyPr>
          <a:lstStyle/>
          <a:p>
            <a:r>
              <a:rPr lang="en-US" dirty="0">
                <a:solidFill>
                  <a:srgbClr val="C00000"/>
                </a:solidFill>
              </a:rPr>
              <a:t>1</a:t>
            </a:r>
          </a:p>
        </p:txBody>
      </p:sp>
      <p:sp>
        <p:nvSpPr>
          <p:cNvPr id="54" name="TextBox 53">
            <a:extLst>
              <a:ext uri="{FF2B5EF4-FFF2-40B4-BE49-F238E27FC236}">
                <a16:creationId xmlns:a16="http://schemas.microsoft.com/office/drawing/2014/main" id="{9AA48B90-1DD2-401A-A48C-8117AD4C5115}"/>
              </a:ext>
            </a:extLst>
          </p:cNvPr>
          <p:cNvSpPr txBox="1"/>
          <p:nvPr/>
        </p:nvSpPr>
        <p:spPr>
          <a:xfrm>
            <a:off x="7933896" y="5138751"/>
            <a:ext cx="301686" cy="369332"/>
          </a:xfrm>
          <a:prstGeom prst="rect">
            <a:avLst/>
          </a:prstGeom>
          <a:noFill/>
        </p:spPr>
        <p:txBody>
          <a:bodyPr wrap="none" rtlCol="0">
            <a:spAutoFit/>
          </a:bodyPr>
          <a:lstStyle/>
          <a:p>
            <a:r>
              <a:rPr lang="en-US" dirty="0">
                <a:solidFill>
                  <a:srgbClr val="C00000"/>
                </a:solidFill>
              </a:rPr>
              <a:t>2</a:t>
            </a:r>
          </a:p>
        </p:txBody>
      </p:sp>
      <p:sp>
        <p:nvSpPr>
          <p:cNvPr id="55" name="TextBox 54">
            <a:extLst>
              <a:ext uri="{FF2B5EF4-FFF2-40B4-BE49-F238E27FC236}">
                <a16:creationId xmlns:a16="http://schemas.microsoft.com/office/drawing/2014/main" id="{E3D22365-5809-42B3-9672-ED8C793391E7}"/>
              </a:ext>
            </a:extLst>
          </p:cNvPr>
          <p:cNvSpPr txBox="1"/>
          <p:nvPr/>
        </p:nvSpPr>
        <p:spPr>
          <a:xfrm>
            <a:off x="5971922" y="5826923"/>
            <a:ext cx="301686" cy="369332"/>
          </a:xfrm>
          <a:prstGeom prst="rect">
            <a:avLst/>
          </a:prstGeom>
          <a:noFill/>
        </p:spPr>
        <p:txBody>
          <a:bodyPr wrap="none" rtlCol="0">
            <a:spAutoFit/>
          </a:bodyPr>
          <a:lstStyle/>
          <a:p>
            <a:r>
              <a:rPr lang="en-US" dirty="0">
                <a:solidFill>
                  <a:srgbClr val="C00000"/>
                </a:solidFill>
              </a:rPr>
              <a:t>2</a:t>
            </a:r>
          </a:p>
        </p:txBody>
      </p:sp>
      <p:sp>
        <p:nvSpPr>
          <p:cNvPr id="56" name="Content Placeholder 2">
            <a:extLst>
              <a:ext uri="{FF2B5EF4-FFF2-40B4-BE49-F238E27FC236}">
                <a16:creationId xmlns:a16="http://schemas.microsoft.com/office/drawing/2014/main" id="{1EF06BAB-E58B-47D7-A3CA-080F57070ADA}"/>
              </a:ext>
            </a:extLst>
          </p:cNvPr>
          <p:cNvSpPr txBox="1">
            <a:spLocks/>
          </p:cNvSpPr>
          <p:nvPr/>
        </p:nvSpPr>
        <p:spPr>
          <a:xfrm>
            <a:off x="556168" y="1846843"/>
            <a:ext cx="4266032" cy="4880093"/>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US" dirty="0"/>
              <a:t>From here, we can travel from SciPy &lt;- NumPy, as we haven't traversed that path yet.</a:t>
            </a:r>
          </a:p>
          <a:p>
            <a:r>
              <a:rPr lang="en-US" dirty="0"/>
              <a:t>This marks the second time we've seen NumPy</a:t>
            </a:r>
          </a:p>
          <a:p>
            <a:pPr lvl="1"/>
            <a:r>
              <a:rPr lang="en-US" dirty="0"/>
              <a:t>In addition, we would also travel down to </a:t>
            </a:r>
            <a:r>
              <a:rPr lang="en-US" dirty="0" err="1"/>
              <a:t>OpenBlas</a:t>
            </a:r>
            <a:r>
              <a:rPr lang="en-US" dirty="0"/>
              <a:t> again (depending on vertex/path uniqueness)</a:t>
            </a:r>
          </a:p>
        </p:txBody>
      </p:sp>
    </p:spTree>
    <p:extLst>
      <p:ext uri="{BB962C8B-B14F-4D97-AF65-F5344CB8AC3E}">
        <p14:creationId xmlns:p14="http://schemas.microsoft.com/office/powerpoint/2010/main" val="196114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normAutofit fontScale="90000"/>
          </a:bodyPr>
          <a:lstStyle/>
          <a:p>
            <a:r>
              <a:rPr lang="en-US" sz="3600" dirty="0"/>
              <a:t>Dual Dependency Traversal</a:t>
            </a:r>
            <a:br>
              <a:rPr lang="en-US" sz="3600" dirty="0"/>
            </a:br>
            <a:r>
              <a:rPr lang="en-US" sz="3600" dirty="0"/>
              <a:t>Step 8</a:t>
            </a:r>
          </a:p>
        </p:txBody>
      </p:sp>
      <p:sp>
        <p:nvSpPr>
          <p:cNvPr id="53" name="Content Placeholder 2">
            <a:extLst>
              <a:ext uri="{FF2B5EF4-FFF2-40B4-BE49-F238E27FC236}">
                <a16:creationId xmlns:a16="http://schemas.microsoft.com/office/drawing/2014/main" id="{593CFB44-0043-47BD-914C-F6B908E8BD6E}"/>
              </a:ext>
            </a:extLst>
          </p:cNvPr>
          <p:cNvSpPr txBox="1">
            <a:spLocks/>
          </p:cNvSpPr>
          <p:nvPr/>
        </p:nvSpPr>
        <p:spPr>
          <a:xfrm>
            <a:off x="609600" y="1694443"/>
            <a:ext cx="4060200" cy="4880093"/>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FD545288-8FFC-433A-AED9-CE1D37DDDEC1}"/>
              </a:ext>
            </a:extLst>
          </p:cNvPr>
          <p:cNvSpPr txBox="1"/>
          <p:nvPr/>
        </p:nvSpPr>
        <p:spPr>
          <a:xfrm>
            <a:off x="11235592" y="5406044"/>
            <a:ext cx="301686" cy="369332"/>
          </a:xfrm>
          <a:prstGeom prst="rect">
            <a:avLst/>
          </a:prstGeom>
          <a:noFill/>
        </p:spPr>
        <p:txBody>
          <a:bodyPr wrap="none" rtlCol="0">
            <a:spAutoFit/>
          </a:bodyPr>
          <a:lstStyle/>
          <a:p>
            <a:r>
              <a:rPr lang="en-US" dirty="0">
                <a:solidFill>
                  <a:srgbClr val="C00000"/>
                </a:solidFill>
              </a:rPr>
              <a:t>1</a:t>
            </a:r>
          </a:p>
        </p:txBody>
      </p:sp>
      <p:sp>
        <p:nvSpPr>
          <p:cNvPr id="51" name="TextBox 50">
            <a:extLst>
              <a:ext uri="{FF2B5EF4-FFF2-40B4-BE49-F238E27FC236}">
                <a16:creationId xmlns:a16="http://schemas.microsoft.com/office/drawing/2014/main" id="{A5914A66-C414-4489-A547-7989CFFFB552}"/>
              </a:ext>
            </a:extLst>
          </p:cNvPr>
          <p:cNvSpPr txBox="1"/>
          <p:nvPr/>
        </p:nvSpPr>
        <p:spPr>
          <a:xfrm>
            <a:off x="9481360" y="4275222"/>
            <a:ext cx="301686" cy="369332"/>
          </a:xfrm>
          <a:prstGeom prst="rect">
            <a:avLst/>
          </a:prstGeom>
          <a:noFill/>
        </p:spPr>
        <p:txBody>
          <a:bodyPr wrap="none" rtlCol="0">
            <a:spAutoFit/>
          </a:bodyPr>
          <a:lstStyle/>
          <a:p>
            <a:r>
              <a:rPr lang="en-US" dirty="0">
                <a:solidFill>
                  <a:srgbClr val="C00000"/>
                </a:solidFill>
              </a:rPr>
              <a:t>1</a:t>
            </a:r>
          </a:p>
        </p:txBody>
      </p:sp>
      <p:sp>
        <p:nvSpPr>
          <p:cNvPr id="54" name="TextBox 53">
            <a:extLst>
              <a:ext uri="{FF2B5EF4-FFF2-40B4-BE49-F238E27FC236}">
                <a16:creationId xmlns:a16="http://schemas.microsoft.com/office/drawing/2014/main" id="{9AA48B90-1DD2-401A-A48C-8117AD4C5115}"/>
              </a:ext>
            </a:extLst>
          </p:cNvPr>
          <p:cNvSpPr txBox="1"/>
          <p:nvPr/>
        </p:nvSpPr>
        <p:spPr>
          <a:xfrm>
            <a:off x="7933896" y="5138751"/>
            <a:ext cx="301686" cy="369332"/>
          </a:xfrm>
          <a:prstGeom prst="rect">
            <a:avLst/>
          </a:prstGeom>
          <a:noFill/>
        </p:spPr>
        <p:txBody>
          <a:bodyPr wrap="none" rtlCol="0">
            <a:spAutoFit/>
          </a:bodyPr>
          <a:lstStyle/>
          <a:p>
            <a:r>
              <a:rPr lang="en-US" dirty="0">
                <a:solidFill>
                  <a:srgbClr val="C00000"/>
                </a:solidFill>
              </a:rPr>
              <a:t>2</a:t>
            </a:r>
          </a:p>
        </p:txBody>
      </p:sp>
      <p:sp>
        <p:nvSpPr>
          <p:cNvPr id="55" name="TextBox 54">
            <a:extLst>
              <a:ext uri="{FF2B5EF4-FFF2-40B4-BE49-F238E27FC236}">
                <a16:creationId xmlns:a16="http://schemas.microsoft.com/office/drawing/2014/main" id="{E3D22365-5809-42B3-9672-ED8C793391E7}"/>
              </a:ext>
            </a:extLst>
          </p:cNvPr>
          <p:cNvSpPr txBox="1"/>
          <p:nvPr/>
        </p:nvSpPr>
        <p:spPr>
          <a:xfrm>
            <a:off x="5971922" y="5826923"/>
            <a:ext cx="301686" cy="369332"/>
          </a:xfrm>
          <a:prstGeom prst="rect">
            <a:avLst/>
          </a:prstGeom>
          <a:noFill/>
        </p:spPr>
        <p:txBody>
          <a:bodyPr wrap="none" rtlCol="0">
            <a:spAutoFit/>
          </a:bodyPr>
          <a:lstStyle/>
          <a:p>
            <a:r>
              <a:rPr lang="en-US" dirty="0">
                <a:solidFill>
                  <a:srgbClr val="C00000"/>
                </a:solidFill>
              </a:rPr>
              <a:t>2</a:t>
            </a:r>
          </a:p>
        </p:txBody>
      </p:sp>
      <p:sp>
        <p:nvSpPr>
          <p:cNvPr id="56" name="Content Placeholder 2">
            <a:extLst>
              <a:ext uri="{FF2B5EF4-FFF2-40B4-BE49-F238E27FC236}">
                <a16:creationId xmlns:a16="http://schemas.microsoft.com/office/drawing/2014/main" id="{1EF06BAB-E58B-47D7-A3CA-080F57070ADA}"/>
              </a:ext>
            </a:extLst>
          </p:cNvPr>
          <p:cNvSpPr txBox="1">
            <a:spLocks/>
          </p:cNvSpPr>
          <p:nvPr/>
        </p:nvSpPr>
        <p:spPr>
          <a:xfrm>
            <a:off x="556168" y="1846843"/>
            <a:ext cx="4266032" cy="4880093"/>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US" dirty="0"/>
              <a:t>At this point we would bubble back up to </a:t>
            </a:r>
            <a:r>
              <a:rPr lang="en-US" dirty="0" err="1"/>
              <a:t>SciKit</a:t>
            </a:r>
            <a:r>
              <a:rPr lang="en-US" dirty="0"/>
              <a:t>-Learn</a:t>
            </a:r>
          </a:p>
        </p:txBody>
      </p:sp>
    </p:spTree>
    <p:extLst>
      <p:ext uri="{BB962C8B-B14F-4D97-AF65-F5344CB8AC3E}">
        <p14:creationId xmlns:p14="http://schemas.microsoft.com/office/powerpoint/2010/main" val="405175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normAutofit fontScale="90000"/>
          </a:bodyPr>
          <a:lstStyle/>
          <a:p>
            <a:r>
              <a:rPr lang="en-US" sz="3600" dirty="0"/>
              <a:t>Dual Dependency Traversal</a:t>
            </a:r>
            <a:br>
              <a:rPr lang="en-US" sz="3600" dirty="0"/>
            </a:br>
            <a:r>
              <a:rPr lang="en-US" sz="3600" dirty="0"/>
              <a:t>Step 9</a:t>
            </a:r>
          </a:p>
        </p:txBody>
      </p:sp>
      <p:sp>
        <p:nvSpPr>
          <p:cNvPr id="53" name="Content Placeholder 2">
            <a:extLst>
              <a:ext uri="{FF2B5EF4-FFF2-40B4-BE49-F238E27FC236}">
                <a16:creationId xmlns:a16="http://schemas.microsoft.com/office/drawing/2014/main" id="{593CFB44-0043-47BD-914C-F6B908E8BD6E}"/>
              </a:ext>
            </a:extLst>
          </p:cNvPr>
          <p:cNvSpPr txBox="1">
            <a:spLocks/>
          </p:cNvSpPr>
          <p:nvPr/>
        </p:nvSpPr>
        <p:spPr>
          <a:xfrm>
            <a:off x="609600" y="1694443"/>
            <a:ext cx="4060200" cy="4880093"/>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FD545288-8FFC-433A-AED9-CE1D37DDDEC1}"/>
              </a:ext>
            </a:extLst>
          </p:cNvPr>
          <p:cNvSpPr txBox="1"/>
          <p:nvPr/>
        </p:nvSpPr>
        <p:spPr>
          <a:xfrm>
            <a:off x="11235592" y="5406044"/>
            <a:ext cx="301686" cy="369332"/>
          </a:xfrm>
          <a:prstGeom prst="rect">
            <a:avLst/>
          </a:prstGeom>
          <a:noFill/>
        </p:spPr>
        <p:txBody>
          <a:bodyPr wrap="none" rtlCol="0">
            <a:spAutoFit/>
          </a:bodyPr>
          <a:lstStyle/>
          <a:p>
            <a:r>
              <a:rPr lang="en-US" dirty="0">
                <a:solidFill>
                  <a:srgbClr val="C00000"/>
                </a:solidFill>
              </a:rPr>
              <a:t>1</a:t>
            </a:r>
          </a:p>
        </p:txBody>
      </p:sp>
      <p:sp>
        <p:nvSpPr>
          <p:cNvPr id="51" name="TextBox 50">
            <a:extLst>
              <a:ext uri="{FF2B5EF4-FFF2-40B4-BE49-F238E27FC236}">
                <a16:creationId xmlns:a16="http://schemas.microsoft.com/office/drawing/2014/main" id="{A5914A66-C414-4489-A547-7989CFFFB552}"/>
              </a:ext>
            </a:extLst>
          </p:cNvPr>
          <p:cNvSpPr txBox="1"/>
          <p:nvPr/>
        </p:nvSpPr>
        <p:spPr>
          <a:xfrm>
            <a:off x="9481360" y="4275222"/>
            <a:ext cx="301686" cy="369332"/>
          </a:xfrm>
          <a:prstGeom prst="rect">
            <a:avLst/>
          </a:prstGeom>
          <a:noFill/>
        </p:spPr>
        <p:txBody>
          <a:bodyPr wrap="none" rtlCol="0">
            <a:spAutoFit/>
          </a:bodyPr>
          <a:lstStyle/>
          <a:p>
            <a:r>
              <a:rPr lang="en-US" dirty="0">
                <a:solidFill>
                  <a:srgbClr val="C00000"/>
                </a:solidFill>
              </a:rPr>
              <a:t>2</a:t>
            </a:r>
          </a:p>
        </p:txBody>
      </p:sp>
      <p:sp>
        <p:nvSpPr>
          <p:cNvPr id="54" name="TextBox 53">
            <a:extLst>
              <a:ext uri="{FF2B5EF4-FFF2-40B4-BE49-F238E27FC236}">
                <a16:creationId xmlns:a16="http://schemas.microsoft.com/office/drawing/2014/main" id="{9AA48B90-1DD2-401A-A48C-8117AD4C5115}"/>
              </a:ext>
            </a:extLst>
          </p:cNvPr>
          <p:cNvSpPr txBox="1"/>
          <p:nvPr/>
        </p:nvSpPr>
        <p:spPr>
          <a:xfrm>
            <a:off x="7933896" y="5138751"/>
            <a:ext cx="301686" cy="369332"/>
          </a:xfrm>
          <a:prstGeom prst="rect">
            <a:avLst/>
          </a:prstGeom>
          <a:noFill/>
        </p:spPr>
        <p:txBody>
          <a:bodyPr wrap="none" rtlCol="0">
            <a:spAutoFit/>
          </a:bodyPr>
          <a:lstStyle/>
          <a:p>
            <a:r>
              <a:rPr lang="en-US" dirty="0">
                <a:solidFill>
                  <a:srgbClr val="C00000"/>
                </a:solidFill>
              </a:rPr>
              <a:t>3</a:t>
            </a:r>
          </a:p>
        </p:txBody>
      </p:sp>
      <p:sp>
        <p:nvSpPr>
          <p:cNvPr id="55" name="TextBox 54">
            <a:extLst>
              <a:ext uri="{FF2B5EF4-FFF2-40B4-BE49-F238E27FC236}">
                <a16:creationId xmlns:a16="http://schemas.microsoft.com/office/drawing/2014/main" id="{E3D22365-5809-42B3-9672-ED8C793391E7}"/>
              </a:ext>
            </a:extLst>
          </p:cNvPr>
          <p:cNvSpPr txBox="1"/>
          <p:nvPr/>
        </p:nvSpPr>
        <p:spPr>
          <a:xfrm>
            <a:off x="5971922" y="5826923"/>
            <a:ext cx="301686" cy="369332"/>
          </a:xfrm>
          <a:prstGeom prst="rect">
            <a:avLst/>
          </a:prstGeom>
          <a:noFill/>
        </p:spPr>
        <p:txBody>
          <a:bodyPr wrap="none" rtlCol="0">
            <a:spAutoFit/>
          </a:bodyPr>
          <a:lstStyle/>
          <a:p>
            <a:r>
              <a:rPr lang="en-US" dirty="0">
                <a:solidFill>
                  <a:srgbClr val="C00000"/>
                </a:solidFill>
              </a:rPr>
              <a:t>3</a:t>
            </a:r>
          </a:p>
        </p:txBody>
      </p:sp>
      <p:sp>
        <p:nvSpPr>
          <p:cNvPr id="56" name="Content Placeholder 2">
            <a:extLst>
              <a:ext uri="{FF2B5EF4-FFF2-40B4-BE49-F238E27FC236}">
                <a16:creationId xmlns:a16="http://schemas.microsoft.com/office/drawing/2014/main" id="{1EF06BAB-E58B-47D7-A3CA-080F57070ADA}"/>
              </a:ext>
            </a:extLst>
          </p:cNvPr>
          <p:cNvSpPr txBox="1">
            <a:spLocks/>
          </p:cNvSpPr>
          <p:nvPr/>
        </p:nvSpPr>
        <p:spPr>
          <a:xfrm>
            <a:off x="556168" y="1846843"/>
            <a:ext cx="4266032" cy="4880093"/>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US" dirty="0"/>
              <a:t>From here we would continue traversing down Matplotlib and NumPy, given we haven't gone down those paths yet. </a:t>
            </a:r>
          </a:p>
          <a:p>
            <a:pPr lvl="1"/>
            <a:r>
              <a:rPr lang="en-US" dirty="0"/>
              <a:t>Likewise, these traversals will also hit NumPy and </a:t>
            </a:r>
            <a:r>
              <a:rPr lang="en-US" dirty="0" err="1"/>
              <a:t>OpenBlas</a:t>
            </a:r>
            <a:r>
              <a:rPr lang="en-US" dirty="0"/>
              <a:t> again</a:t>
            </a:r>
          </a:p>
        </p:txBody>
      </p:sp>
    </p:spTree>
    <p:extLst>
      <p:ext uri="{BB962C8B-B14F-4D97-AF65-F5344CB8AC3E}">
        <p14:creationId xmlns:p14="http://schemas.microsoft.com/office/powerpoint/2010/main" val="10652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normAutofit fontScale="90000"/>
          </a:bodyPr>
          <a:lstStyle/>
          <a:p>
            <a:r>
              <a:rPr lang="en-US" sz="3600" dirty="0"/>
              <a:t>Dual Dependency Traversal</a:t>
            </a:r>
            <a:br>
              <a:rPr lang="en-US" sz="3600" dirty="0"/>
            </a:br>
            <a:r>
              <a:rPr lang="en-US" sz="3600" dirty="0"/>
              <a:t>Step 10</a:t>
            </a:r>
          </a:p>
        </p:txBody>
      </p:sp>
      <p:sp>
        <p:nvSpPr>
          <p:cNvPr id="53" name="Content Placeholder 2">
            <a:extLst>
              <a:ext uri="{FF2B5EF4-FFF2-40B4-BE49-F238E27FC236}">
                <a16:creationId xmlns:a16="http://schemas.microsoft.com/office/drawing/2014/main" id="{593CFB44-0043-47BD-914C-F6B908E8BD6E}"/>
              </a:ext>
            </a:extLst>
          </p:cNvPr>
          <p:cNvSpPr txBox="1">
            <a:spLocks/>
          </p:cNvSpPr>
          <p:nvPr/>
        </p:nvSpPr>
        <p:spPr>
          <a:xfrm>
            <a:off x="609600" y="1694443"/>
            <a:ext cx="4060200" cy="4880093"/>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FD545288-8FFC-433A-AED9-CE1D37DDDEC1}"/>
              </a:ext>
            </a:extLst>
          </p:cNvPr>
          <p:cNvSpPr txBox="1"/>
          <p:nvPr/>
        </p:nvSpPr>
        <p:spPr>
          <a:xfrm>
            <a:off x="11235592" y="5406044"/>
            <a:ext cx="301686" cy="369332"/>
          </a:xfrm>
          <a:prstGeom prst="rect">
            <a:avLst/>
          </a:prstGeom>
          <a:noFill/>
        </p:spPr>
        <p:txBody>
          <a:bodyPr wrap="none" rtlCol="0">
            <a:spAutoFit/>
          </a:bodyPr>
          <a:lstStyle/>
          <a:p>
            <a:r>
              <a:rPr lang="en-US" dirty="0">
                <a:solidFill>
                  <a:srgbClr val="C00000"/>
                </a:solidFill>
              </a:rPr>
              <a:t>1</a:t>
            </a:r>
          </a:p>
        </p:txBody>
      </p:sp>
      <p:sp>
        <p:nvSpPr>
          <p:cNvPr id="51" name="TextBox 50">
            <a:extLst>
              <a:ext uri="{FF2B5EF4-FFF2-40B4-BE49-F238E27FC236}">
                <a16:creationId xmlns:a16="http://schemas.microsoft.com/office/drawing/2014/main" id="{A5914A66-C414-4489-A547-7989CFFFB552}"/>
              </a:ext>
            </a:extLst>
          </p:cNvPr>
          <p:cNvSpPr txBox="1"/>
          <p:nvPr/>
        </p:nvSpPr>
        <p:spPr>
          <a:xfrm>
            <a:off x="9481360" y="4275222"/>
            <a:ext cx="301686" cy="369332"/>
          </a:xfrm>
          <a:prstGeom prst="rect">
            <a:avLst/>
          </a:prstGeom>
          <a:noFill/>
        </p:spPr>
        <p:txBody>
          <a:bodyPr wrap="none" rtlCol="0">
            <a:spAutoFit/>
          </a:bodyPr>
          <a:lstStyle/>
          <a:p>
            <a:r>
              <a:rPr lang="en-US" dirty="0">
                <a:solidFill>
                  <a:srgbClr val="C00000"/>
                </a:solidFill>
              </a:rPr>
              <a:t>2</a:t>
            </a:r>
          </a:p>
        </p:txBody>
      </p:sp>
      <p:sp>
        <p:nvSpPr>
          <p:cNvPr id="54" name="TextBox 53">
            <a:extLst>
              <a:ext uri="{FF2B5EF4-FFF2-40B4-BE49-F238E27FC236}">
                <a16:creationId xmlns:a16="http://schemas.microsoft.com/office/drawing/2014/main" id="{9AA48B90-1DD2-401A-A48C-8117AD4C5115}"/>
              </a:ext>
            </a:extLst>
          </p:cNvPr>
          <p:cNvSpPr txBox="1"/>
          <p:nvPr/>
        </p:nvSpPr>
        <p:spPr>
          <a:xfrm>
            <a:off x="7933896" y="5138751"/>
            <a:ext cx="301686" cy="369332"/>
          </a:xfrm>
          <a:prstGeom prst="rect">
            <a:avLst/>
          </a:prstGeom>
          <a:noFill/>
        </p:spPr>
        <p:txBody>
          <a:bodyPr wrap="none" rtlCol="0">
            <a:spAutoFit/>
          </a:bodyPr>
          <a:lstStyle/>
          <a:p>
            <a:r>
              <a:rPr lang="en-US" dirty="0">
                <a:solidFill>
                  <a:srgbClr val="C00000"/>
                </a:solidFill>
              </a:rPr>
              <a:t>3</a:t>
            </a:r>
          </a:p>
        </p:txBody>
      </p:sp>
      <p:sp>
        <p:nvSpPr>
          <p:cNvPr id="55" name="TextBox 54">
            <a:extLst>
              <a:ext uri="{FF2B5EF4-FFF2-40B4-BE49-F238E27FC236}">
                <a16:creationId xmlns:a16="http://schemas.microsoft.com/office/drawing/2014/main" id="{E3D22365-5809-42B3-9672-ED8C793391E7}"/>
              </a:ext>
            </a:extLst>
          </p:cNvPr>
          <p:cNvSpPr txBox="1"/>
          <p:nvPr/>
        </p:nvSpPr>
        <p:spPr>
          <a:xfrm>
            <a:off x="5971922" y="5826923"/>
            <a:ext cx="301686" cy="369332"/>
          </a:xfrm>
          <a:prstGeom prst="rect">
            <a:avLst/>
          </a:prstGeom>
          <a:noFill/>
        </p:spPr>
        <p:txBody>
          <a:bodyPr wrap="none" rtlCol="0">
            <a:spAutoFit/>
          </a:bodyPr>
          <a:lstStyle/>
          <a:p>
            <a:r>
              <a:rPr lang="en-US" dirty="0">
                <a:solidFill>
                  <a:srgbClr val="C00000"/>
                </a:solidFill>
              </a:rPr>
              <a:t>3</a:t>
            </a:r>
          </a:p>
        </p:txBody>
      </p:sp>
    </p:spTree>
    <p:extLst>
      <p:ext uri="{BB962C8B-B14F-4D97-AF65-F5344CB8AC3E}">
        <p14:creationId xmlns:p14="http://schemas.microsoft.com/office/powerpoint/2010/main" val="390877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lstStyle/>
          <a:p>
            <a:r>
              <a:rPr lang="en-US" dirty="0"/>
              <a:t>Dependency Graph</a:t>
            </a:r>
          </a:p>
        </p:txBody>
      </p:sp>
      <p:sp>
        <p:nvSpPr>
          <p:cNvPr id="127" name="Content Placeholder 2">
            <a:extLst>
              <a:ext uri="{FF2B5EF4-FFF2-40B4-BE49-F238E27FC236}">
                <a16:creationId xmlns:a16="http://schemas.microsoft.com/office/drawing/2014/main" id="{599AB974-CC87-4198-92CF-C492BB8E8410}"/>
              </a:ext>
            </a:extLst>
          </p:cNvPr>
          <p:cNvSpPr>
            <a:spLocks noGrp="1"/>
          </p:cNvSpPr>
          <p:nvPr>
            <p:ph idx="1"/>
          </p:nvPr>
        </p:nvSpPr>
        <p:spPr>
          <a:xfrm>
            <a:off x="609600" y="1694443"/>
            <a:ext cx="4060200" cy="4880093"/>
          </a:xfrm>
        </p:spPr>
        <p:txBody>
          <a:bodyPr>
            <a:normAutofit fontScale="92500" lnSpcReduction="10000"/>
          </a:bodyPr>
          <a:lstStyle/>
          <a:p>
            <a:r>
              <a:rPr lang="en-US" dirty="0"/>
              <a:t>The graph on the right depicts a dependency graph for several popular python packages.</a:t>
            </a:r>
          </a:p>
          <a:p>
            <a:pPr lvl="1"/>
            <a:r>
              <a:rPr lang="en-US" dirty="0"/>
              <a:t>Dependencies are packages required to use a given package.</a:t>
            </a:r>
          </a:p>
          <a:p>
            <a:r>
              <a:rPr lang="en-US" dirty="0"/>
              <a:t>Each connection depicts that a package is a </a:t>
            </a:r>
            <a:r>
              <a:rPr lang="en-US" b="1" dirty="0"/>
              <a:t>dependency</a:t>
            </a:r>
            <a:r>
              <a:rPr lang="en-US" dirty="0"/>
              <a:t>,</a:t>
            </a:r>
            <a:r>
              <a:rPr lang="en-US" b="1" dirty="0"/>
              <a:t> </a:t>
            </a:r>
            <a:r>
              <a:rPr lang="en-US" dirty="0"/>
              <a:t>and this is a directed relationship.</a:t>
            </a:r>
          </a:p>
          <a:p>
            <a:pPr lvl="1"/>
            <a:r>
              <a:rPr lang="en-US" dirty="0"/>
              <a:t>Dependencies are one way relationships.</a:t>
            </a:r>
          </a:p>
        </p:txBody>
      </p:sp>
    </p:spTree>
    <p:extLst>
      <p:ext uri="{BB962C8B-B14F-4D97-AF65-F5344CB8AC3E}">
        <p14:creationId xmlns:p14="http://schemas.microsoft.com/office/powerpoint/2010/main" val="60965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normAutofit fontScale="90000"/>
          </a:bodyPr>
          <a:lstStyle/>
          <a:p>
            <a:r>
              <a:rPr lang="en-US" sz="3600" dirty="0"/>
              <a:t>Dual Dependency Traversal</a:t>
            </a:r>
            <a:br>
              <a:rPr lang="en-US" sz="3600" dirty="0"/>
            </a:br>
            <a:r>
              <a:rPr lang="en-US" sz="3600" dirty="0"/>
              <a:t>Step 10</a:t>
            </a:r>
          </a:p>
        </p:txBody>
      </p:sp>
      <p:sp>
        <p:nvSpPr>
          <p:cNvPr id="53" name="Content Placeholder 2">
            <a:extLst>
              <a:ext uri="{FF2B5EF4-FFF2-40B4-BE49-F238E27FC236}">
                <a16:creationId xmlns:a16="http://schemas.microsoft.com/office/drawing/2014/main" id="{593CFB44-0043-47BD-914C-F6B908E8BD6E}"/>
              </a:ext>
            </a:extLst>
          </p:cNvPr>
          <p:cNvSpPr txBox="1">
            <a:spLocks/>
          </p:cNvSpPr>
          <p:nvPr/>
        </p:nvSpPr>
        <p:spPr>
          <a:xfrm>
            <a:off x="609600" y="1694443"/>
            <a:ext cx="4060200" cy="4880093"/>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FD545288-8FFC-433A-AED9-CE1D37DDDEC1}"/>
              </a:ext>
            </a:extLst>
          </p:cNvPr>
          <p:cNvSpPr txBox="1"/>
          <p:nvPr/>
        </p:nvSpPr>
        <p:spPr>
          <a:xfrm>
            <a:off x="11235592" y="5406044"/>
            <a:ext cx="301686" cy="369332"/>
          </a:xfrm>
          <a:prstGeom prst="rect">
            <a:avLst/>
          </a:prstGeom>
          <a:noFill/>
        </p:spPr>
        <p:txBody>
          <a:bodyPr wrap="none" rtlCol="0">
            <a:spAutoFit/>
          </a:bodyPr>
          <a:lstStyle/>
          <a:p>
            <a:r>
              <a:rPr lang="en-US" dirty="0">
                <a:solidFill>
                  <a:srgbClr val="C00000"/>
                </a:solidFill>
              </a:rPr>
              <a:t>1</a:t>
            </a:r>
          </a:p>
        </p:txBody>
      </p:sp>
      <p:sp>
        <p:nvSpPr>
          <p:cNvPr id="51" name="TextBox 50">
            <a:extLst>
              <a:ext uri="{FF2B5EF4-FFF2-40B4-BE49-F238E27FC236}">
                <a16:creationId xmlns:a16="http://schemas.microsoft.com/office/drawing/2014/main" id="{A5914A66-C414-4489-A547-7989CFFFB552}"/>
              </a:ext>
            </a:extLst>
          </p:cNvPr>
          <p:cNvSpPr txBox="1"/>
          <p:nvPr/>
        </p:nvSpPr>
        <p:spPr>
          <a:xfrm>
            <a:off x="9481360" y="4275222"/>
            <a:ext cx="301686" cy="369332"/>
          </a:xfrm>
          <a:prstGeom prst="rect">
            <a:avLst/>
          </a:prstGeom>
          <a:noFill/>
        </p:spPr>
        <p:txBody>
          <a:bodyPr wrap="none" rtlCol="0">
            <a:spAutoFit/>
          </a:bodyPr>
          <a:lstStyle/>
          <a:p>
            <a:r>
              <a:rPr lang="en-US" dirty="0">
                <a:solidFill>
                  <a:srgbClr val="C00000"/>
                </a:solidFill>
              </a:rPr>
              <a:t>2</a:t>
            </a:r>
          </a:p>
        </p:txBody>
      </p:sp>
      <p:sp>
        <p:nvSpPr>
          <p:cNvPr id="54" name="TextBox 53">
            <a:extLst>
              <a:ext uri="{FF2B5EF4-FFF2-40B4-BE49-F238E27FC236}">
                <a16:creationId xmlns:a16="http://schemas.microsoft.com/office/drawing/2014/main" id="{9AA48B90-1DD2-401A-A48C-8117AD4C5115}"/>
              </a:ext>
            </a:extLst>
          </p:cNvPr>
          <p:cNvSpPr txBox="1"/>
          <p:nvPr/>
        </p:nvSpPr>
        <p:spPr>
          <a:xfrm>
            <a:off x="7933896" y="5138751"/>
            <a:ext cx="301686" cy="369332"/>
          </a:xfrm>
          <a:prstGeom prst="rect">
            <a:avLst/>
          </a:prstGeom>
          <a:noFill/>
        </p:spPr>
        <p:txBody>
          <a:bodyPr wrap="none" rtlCol="0">
            <a:spAutoFit/>
          </a:bodyPr>
          <a:lstStyle/>
          <a:p>
            <a:r>
              <a:rPr lang="en-US" dirty="0">
                <a:solidFill>
                  <a:srgbClr val="C00000"/>
                </a:solidFill>
              </a:rPr>
              <a:t>4</a:t>
            </a:r>
          </a:p>
        </p:txBody>
      </p:sp>
      <p:sp>
        <p:nvSpPr>
          <p:cNvPr id="55" name="TextBox 54">
            <a:extLst>
              <a:ext uri="{FF2B5EF4-FFF2-40B4-BE49-F238E27FC236}">
                <a16:creationId xmlns:a16="http://schemas.microsoft.com/office/drawing/2014/main" id="{E3D22365-5809-42B3-9672-ED8C793391E7}"/>
              </a:ext>
            </a:extLst>
          </p:cNvPr>
          <p:cNvSpPr txBox="1"/>
          <p:nvPr/>
        </p:nvSpPr>
        <p:spPr>
          <a:xfrm>
            <a:off x="5971922" y="5826923"/>
            <a:ext cx="301686" cy="369332"/>
          </a:xfrm>
          <a:prstGeom prst="rect">
            <a:avLst/>
          </a:prstGeom>
          <a:noFill/>
        </p:spPr>
        <p:txBody>
          <a:bodyPr wrap="none" rtlCol="0">
            <a:spAutoFit/>
          </a:bodyPr>
          <a:lstStyle/>
          <a:p>
            <a:r>
              <a:rPr lang="en-US" dirty="0">
                <a:solidFill>
                  <a:srgbClr val="C00000"/>
                </a:solidFill>
              </a:rPr>
              <a:t>4</a:t>
            </a:r>
          </a:p>
        </p:txBody>
      </p:sp>
    </p:spTree>
    <p:extLst>
      <p:ext uri="{BB962C8B-B14F-4D97-AF65-F5344CB8AC3E}">
        <p14:creationId xmlns:p14="http://schemas.microsoft.com/office/powerpoint/2010/main" val="233032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normAutofit fontScale="90000"/>
          </a:bodyPr>
          <a:lstStyle/>
          <a:p>
            <a:r>
              <a:rPr lang="en-US" sz="3600" dirty="0"/>
              <a:t>Dual Dependency Traversal</a:t>
            </a:r>
            <a:br>
              <a:rPr lang="en-US" sz="3600" dirty="0"/>
            </a:br>
            <a:r>
              <a:rPr lang="en-US" sz="3600" dirty="0"/>
              <a:t>Step 10</a:t>
            </a:r>
          </a:p>
        </p:txBody>
      </p:sp>
      <p:sp>
        <p:nvSpPr>
          <p:cNvPr id="53" name="Content Placeholder 2">
            <a:extLst>
              <a:ext uri="{FF2B5EF4-FFF2-40B4-BE49-F238E27FC236}">
                <a16:creationId xmlns:a16="http://schemas.microsoft.com/office/drawing/2014/main" id="{593CFB44-0043-47BD-914C-F6B908E8BD6E}"/>
              </a:ext>
            </a:extLst>
          </p:cNvPr>
          <p:cNvSpPr txBox="1">
            <a:spLocks/>
          </p:cNvSpPr>
          <p:nvPr/>
        </p:nvSpPr>
        <p:spPr>
          <a:xfrm>
            <a:off x="609600" y="1694443"/>
            <a:ext cx="4060200" cy="4880093"/>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FD545288-8FFC-433A-AED9-CE1D37DDDEC1}"/>
              </a:ext>
            </a:extLst>
          </p:cNvPr>
          <p:cNvSpPr txBox="1"/>
          <p:nvPr/>
        </p:nvSpPr>
        <p:spPr>
          <a:xfrm>
            <a:off x="11235592" y="5406044"/>
            <a:ext cx="301686" cy="369332"/>
          </a:xfrm>
          <a:prstGeom prst="rect">
            <a:avLst/>
          </a:prstGeom>
          <a:noFill/>
        </p:spPr>
        <p:txBody>
          <a:bodyPr wrap="none" rtlCol="0">
            <a:spAutoFit/>
          </a:bodyPr>
          <a:lstStyle/>
          <a:p>
            <a:r>
              <a:rPr lang="en-US" dirty="0">
                <a:solidFill>
                  <a:srgbClr val="C00000"/>
                </a:solidFill>
              </a:rPr>
              <a:t>1</a:t>
            </a:r>
          </a:p>
        </p:txBody>
      </p:sp>
      <p:sp>
        <p:nvSpPr>
          <p:cNvPr id="51" name="TextBox 50">
            <a:extLst>
              <a:ext uri="{FF2B5EF4-FFF2-40B4-BE49-F238E27FC236}">
                <a16:creationId xmlns:a16="http://schemas.microsoft.com/office/drawing/2014/main" id="{A5914A66-C414-4489-A547-7989CFFFB552}"/>
              </a:ext>
            </a:extLst>
          </p:cNvPr>
          <p:cNvSpPr txBox="1"/>
          <p:nvPr/>
        </p:nvSpPr>
        <p:spPr>
          <a:xfrm>
            <a:off x="9481360" y="4275222"/>
            <a:ext cx="301686" cy="369332"/>
          </a:xfrm>
          <a:prstGeom prst="rect">
            <a:avLst/>
          </a:prstGeom>
          <a:noFill/>
        </p:spPr>
        <p:txBody>
          <a:bodyPr wrap="none" rtlCol="0">
            <a:spAutoFit/>
          </a:bodyPr>
          <a:lstStyle/>
          <a:p>
            <a:r>
              <a:rPr lang="en-US" dirty="0">
                <a:solidFill>
                  <a:srgbClr val="C00000"/>
                </a:solidFill>
              </a:rPr>
              <a:t>2</a:t>
            </a:r>
          </a:p>
        </p:txBody>
      </p:sp>
      <p:sp>
        <p:nvSpPr>
          <p:cNvPr id="54" name="TextBox 53">
            <a:extLst>
              <a:ext uri="{FF2B5EF4-FFF2-40B4-BE49-F238E27FC236}">
                <a16:creationId xmlns:a16="http://schemas.microsoft.com/office/drawing/2014/main" id="{9AA48B90-1DD2-401A-A48C-8117AD4C5115}"/>
              </a:ext>
            </a:extLst>
          </p:cNvPr>
          <p:cNvSpPr txBox="1"/>
          <p:nvPr/>
        </p:nvSpPr>
        <p:spPr>
          <a:xfrm>
            <a:off x="7933896" y="5138751"/>
            <a:ext cx="301686" cy="369332"/>
          </a:xfrm>
          <a:prstGeom prst="rect">
            <a:avLst/>
          </a:prstGeom>
          <a:noFill/>
        </p:spPr>
        <p:txBody>
          <a:bodyPr wrap="none" rtlCol="0">
            <a:spAutoFit/>
          </a:bodyPr>
          <a:lstStyle/>
          <a:p>
            <a:r>
              <a:rPr lang="en-US" dirty="0">
                <a:solidFill>
                  <a:srgbClr val="C00000"/>
                </a:solidFill>
              </a:rPr>
              <a:t>4</a:t>
            </a:r>
          </a:p>
        </p:txBody>
      </p:sp>
      <p:sp>
        <p:nvSpPr>
          <p:cNvPr id="55" name="TextBox 54">
            <a:extLst>
              <a:ext uri="{FF2B5EF4-FFF2-40B4-BE49-F238E27FC236}">
                <a16:creationId xmlns:a16="http://schemas.microsoft.com/office/drawing/2014/main" id="{E3D22365-5809-42B3-9672-ED8C793391E7}"/>
              </a:ext>
            </a:extLst>
          </p:cNvPr>
          <p:cNvSpPr txBox="1"/>
          <p:nvPr/>
        </p:nvSpPr>
        <p:spPr>
          <a:xfrm>
            <a:off x="5971922" y="5826923"/>
            <a:ext cx="301686" cy="369332"/>
          </a:xfrm>
          <a:prstGeom prst="rect">
            <a:avLst/>
          </a:prstGeom>
          <a:noFill/>
        </p:spPr>
        <p:txBody>
          <a:bodyPr wrap="none" rtlCol="0">
            <a:spAutoFit/>
          </a:bodyPr>
          <a:lstStyle/>
          <a:p>
            <a:r>
              <a:rPr lang="en-US" dirty="0">
                <a:solidFill>
                  <a:srgbClr val="C00000"/>
                </a:solidFill>
              </a:rPr>
              <a:t>4</a:t>
            </a:r>
          </a:p>
        </p:txBody>
      </p:sp>
      <p:sp>
        <p:nvSpPr>
          <p:cNvPr id="56" name="Content Placeholder 2">
            <a:extLst>
              <a:ext uri="{FF2B5EF4-FFF2-40B4-BE49-F238E27FC236}">
                <a16:creationId xmlns:a16="http://schemas.microsoft.com/office/drawing/2014/main" id="{9DEB10A9-E37C-4B4F-8053-3A0DFC27FBF3}"/>
              </a:ext>
            </a:extLst>
          </p:cNvPr>
          <p:cNvSpPr txBox="1">
            <a:spLocks/>
          </p:cNvSpPr>
          <p:nvPr/>
        </p:nvSpPr>
        <p:spPr>
          <a:xfrm>
            <a:off x="556168" y="1846843"/>
            <a:ext cx="4266032" cy="4880093"/>
          </a:xfrm>
          <a:prstGeom prst="rect">
            <a:avLst/>
          </a:prstGeom>
        </p:spPr>
        <p:txBody>
          <a:bodyPr vert="horz">
            <a:normAutofit lnSpcReduction="10000"/>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US" dirty="0"/>
              <a:t>With these results, we can see that Matplotlib, NumPy, and </a:t>
            </a:r>
            <a:r>
              <a:rPr lang="en-US" dirty="0" err="1"/>
              <a:t>OpenBlas</a:t>
            </a:r>
            <a:r>
              <a:rPr lang="en-US" dirty="0"/>
              <a:t> are all accessible through more than one path</a:t>
            </a:r>
          </a:p>
          <a:p>
            <a:pPr lvl="1"/>
            <a:r>
              <a:rPr lang="en-US" dirty="0"/>
              <a:t>This means that there is another dependency that already accounts for that package</a:t>
            </a:r>
          </a:p>
          <a:p>
            <a:r>
              <a:rPr lang="en-US" dirty="0"/>
              <a:t>Looking at this, we can see </a:t>
            </a:r>
            <a:r>
              <a:rPr lang="en-US" dirty="0" err="1"/>
              <a:t>SciKit</a:t>
            </a:r>
            <a:r>
              <a:rPr lang="en-US" dirty="0"/>
              <a:t>-Learn could just depend on SciPy</a:t>
            </a:r>
          </a:p>
        </p:txBody>
      </p:sp>
    </p:spTree>
    <p:extLst>
      <p:ext uri="{BB962C8B-B14F-4D97-AF65-F5344CB8AC3E}">
        <p14:creationId xmlns:p14="http://schemas.microsoft.com/office/powerpoint/2010/main" val="286724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normAutofit/>
          </a:bodyPr>
          <a:lstStyle/>
          <a:p>
            <a:r>
              <a:rPr lang="en-US" sz="3600" dirty="0"/>
              <a:t>Exercise 2</a:t>
            </a:r>
          </a:p>
        </p:txBody>
      </p:sp>
      <p:sp>
        <p:nvSpPr>
          <p:cNvPr id="53" name="Content Placeholder 2">
            <a:extLst>
              <a:ext uri="{FF2B5EF4-FFF2-40B4-BE49-F238E27FC236}">
                <a16:creationId xmlns:a16="http://schemas.microsoft.com/office/drawing/2014/main" id="{593CFB44-0043-47BD-914C-F6B908E8BD6E}"/>
              </a:ext>
            </a:extLst>
          </p:cNvPr>
          <p:cNvSpPr txBox="1">
            <a:spLocks/>
          </p:cNvSpPr>
          <p:nvPr/>
        </p:nvSpPr>
        <p:spPr>
          <a:xfrm>
            <a:off x="609600" y="1694443"/>
            <a:ext cx="4060200" cy="4880093"/>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FD545288-8FFC-433A-AED9-CE1D37DDDEC1}"/>
              </a:ext>
            </a:extLst>
          </p:cNvPr>
          <p:cNvSpPr txBox="1"/>
          <p:nvPr/>
        </p:nvSpPr>
        <p:spPr>
          <a:xfrm>
            <a:off x="11235592" y="5406044"/>
            <a:ext cx="301686" cy="369332"/>
          </a:xfrm>
          <a:prstGeom prst="rect">
            <a:avLst/>
          </a:prstGeom>
          <a:noFill/>
        </p:spPr>
        <p:txBody>
          <a:bodyPr wrap="none" rtlCol="0">
            <a:spAutoFit/>
          </a:bodyPr>
          <a:lstStyle/>
          <a:p>
            <a:r>
              <a:rPr lang="en-US" dirty="0">
                <a:solidFill>
                  <a:srgbClr val="C00000"/>
                </a:solidFill>
              </a:rPr>
              <a:t>1</a:t>
            </a:r>
          </a:p>
        </p:txBody>
      </p:sp>
      <p:sp>
        <p:nvSpPr>
          <p:cNvPr id="51" name="TextBox 50">
            <a:extLst>
              <a:ext uri="{FF2B5EF4-FFF2-40B4-BE49-F238E27FC236}">
                <a16:creationId xmlns:a16="http://schemas.microsoft.com/office/drawing/2014/main" id="{A5914A66-C414-4489-A547-7989CFFFB552}"/>
              </a:ext>
            </a:extLst>
          </p:cNvPr>
          <p:cNvSpPr txBox="1"/>
          <p:nvPr/>
        </p:nvSpPr>
        <p:spPr>
          <a:xfrm>
            <a:off x="9481360" y="4275222"/>
            <a:ext cx="301686" cy="369332"/>
          </a:xfrm>
          <a:prstGeom prst="rect">
            <a:avLst/>
          </a:prstGeom>
          <a:noFill/>
        </p:spPr>
        <p:txBody>
          <a:bodyPr wrap="none" rtlCol="0">
            <a:spAutoFit/>
          </a:bodyPr>
          <a:lstStyle/>
          <a:p>
            <a:r>
              <a:rPr lang="en-US" dirty="0">
                <a:solidFill>
                  <a:srgbClr val="C00000"/>
                </a:solidFill>
              </a:rPr>
              <a:t>2</a:t>
            </a:r>
          </a:p>
        </p:txBody>
      </p:sp>
      <p:sp>
        <p:nvSpPr>
          <p:cNvPr id="54" name="TextBox 53">
            <a:extLst>
              <a:ext uri="{FF2B5EF4-FFF2-40B4-BE49-F238E27FC236}">
                <a16:creationId xmlns:a16="http://schemas.microsoft.com/office/drawing/2014/main" id="{9AA48B90-1DD2-401A-A48C-8117AD4C5115}"/>
              </a:ext>
            </a:extLst>
          </p:cNvPr>
          <p:cNvSpPr txBox="1"/>
          <p:nvPr/>
        </p:nvSpPr>
        <p:spPr>
          <a:xfrm>
            <a:off x="7933896" y="5138751"/>
            <a:ext cx="301686" cy="369332"/>
          </a:xfrm>
          <a:prstGeom prst="rect">
            <a:avLst/>
          </a:prstGeom>
          <a:noFill/>
        </p:spPr>
        <p:txBody>
          <a:bodyPr wrap="none" rtlCol="0">
            <a:spAutoFit/>
          </a:bodyPr>
          <a:lstStyle/>
          <a:p>
            <a:r>
              <a:rPr lang="en-US" dirty="0">
                <a:solidFill>
                  <a:srgbClr val="C00000"/>
                </a:solidFill>
              </a:rPr>
              <a:t>4</a:t>
            </a:r>
          </a:p>
        </p:txBody>
      </p:sp>
      <p:sp>
        <p:nvSpPr>
          <p:cNvPr id="55" name="TextBox 54">
            <a:extLst>
              <a:ext uri="{FF2B5EF4-FFF2-40B4-BE49-F238E27FC236}">
                <a16:creationId xmlns:a16="http://schemas.microsoft.com/office/drawing/2014/main" id="{E3D22365-5809-42B3-9672-ED8C793391E7}"/>
              </a:ext>
            </a:extLst>
          </p:cNvPr>
          <p:cNvSpPr txBox="1"/>
          <p:nvPr/>
        </p:nvSpPr>
        <p:spPr>
          <a:xfrm>
            <a:off x="5971922" y="5826923"/>
            <a:ext cx="301686" cy="369332"/>
          </a:xfrm>
          <a:prstGeom prst="rect">
            <a:avLst/>
          </a:prstGeom>
          <a:noFill/>
        </p:spPr>
        <p:txBody>
          <a:bodyPr wrap="none" rtlCol="0">
            <a:spAutoFit/>
          </a:bodyPr>
          <a:lstStyle/>
          <a:p>
            <a:r>
              <a:rPr lang="en-US" dirty="0">
                <a:solidFill>
                  <a:srgbClr val="C00000"/>
                </a:solidFill>
              </a:rPr>
              <a:t>4</a:t>
            </a:r>
          </a:p>
        </p:txBody>
      </p:sp>
      <p:sp>
        <p:nvSpPr>
          <p:cNvPr id="56" name="Content Placeholder 2">
            <a:extLst>
              <a:ext uri="{FF2B5EF4-FFF2-40B4-BE49-F238E27FC236}">
                <a16:creationId xmlns:a16="http://schemas.microsoft.com/office/drawing/2014/main" id="{9DEB10A9-E37C-4B4F-8053-3A0DFC27FBF3}"/>
              </a:ext>
            </a:extLst>
          </p:cNvPr>
          <p:cNvSpPr txBox="1">
            <a:spLocks/>
          </p:cNvSpPr>
          <p:nvPr/>
        </p:nvSpPr>
        <p:spPr>
          <a:xfrm>
            <a:off x="556168" y="1846843"/>
            <a:ext cx="4266032" cy="4880093"/>
          </a:xfrm>
          <a:prstGeom prst="rect">
            <a:avLst/>
          </a:prstGeom>
        </p:spPr>
        <p:txBody>
          <a:bodyPr vert="horz">
            <a:normAutofit lnSpcReduction="10000"/>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US" dirty="0"/>
              <a:t>Write an Arango query to identify all dual dependencies for </a:t>
            </a:r>
            <a:r>
              <a:rPr lang="en-US" dirty="0" err="1"/>
              <a:t>SciKit</a:t>
            </a:r>
            <a:r>
              <a:rPr lang="en-US" dirty="0"/>
              <a:t>-Learn</a:t>
            </a:r>
          </a:p>
          <a:p>
            <a:pPr lvl="1"/>
            <a:r>
              <a:rPr lang="en-US" dirty="0"/>
              <a:t>Refer to the next slide for some hints</a:t>
            </a:r>
          </a:p>
          <a:p>
            <a:pPr marL="109728" indent="0">
              <a:buNone/>
            </a:pPr>
            <a:endParaRPr lang="en-US" b="1" dirty="0"/>
          </a:p>
          <a:p>
            <a:pPr marL="109728" indent="0">
              <a:buNone/>
            </a:pPr>
            <a:r>
              <a:rPr lang="en-US" sz="2000" dirty="0"/>
              <a:t>FOR v, e, p IN 1..5 OUTBOUND  </a:t>
            </a:r>
          </a:p>
          <a:p>
            <a:pPr marL="109728" indent="0">
              <a:buNone/>
            </a:pPr>
            <a:r>
              <a:rPr lang="en-US" sz="2000" dirty="0"/>
              <a:t>"pkg/</a:t>
            </a:r>
            <a:r>
              <a:rPr lang="en-US" sz="2000" dirty="0" err="1"/>
              <a:t>SciKit</a:t>
            </a:r>
            <a:r>
              <a:rPr lang="en-US" sz="2000" dirty="0"/>
              <a:t>-Learn" </a:t>
            </a:r>
            <a:r>
              <a:rPr lang="en-US" sz="2000" i="1" dirty="0"/>
              <a:t>dependency</a:t>
            </a:r>
            <a:endParaRPr lang="en-US" sz="2000" dirty="0"/>
          </a:p>
          <a:p>
            <a:pPr marL="109728" indent="0">
              <a:buNone/>
            </a:pPr>
            <a:r>
              <a:rPr lang="en-US" sz="2000" dirty="0"/>
              <a:t>COLLECT pkgs = </a:t>
            </a:r>
            <a:r>
              <a:rPr lang="en-US" sz="2000" dirty="0" err="1"/>
              <a:t>v.pkg_name</a:t>
            </a:r>
            <a:r>
              <a:rPr lang="en-US" sz="2000" dirty="0"/>
              <a:t> WITH COUNT INTO </a:t>
            </a:r>
            <a:r>
              <a:rPr lang="en-US" sz="2000" dirty="0" err="1"/>
              <a:t>times_seen</a:t>
            </a:r>
            <a:endParaRPr lang="en-US" sz="2000" dirty="0"/>
          </a:p>
          <a:p>
            <a:pPr marL="109728" indent="0">
              <a:buNone/>
            </a:pPr>
            <a:r>
              <a:rPr lang="en-US" sz="2000" dirty="0"/>
              <a:t>FILTER </a:t>
            </a:r>
            <a:r>
              <a:rPr lang="en-US" sz="2000" dirty="0" err="1"/>
              <a:t>times_seen</a:t>
            </a:r>
            <a:r>
              <a:rPr lang="en-US" sz="2000" dirty="0"/>
              <a:t> &gt; 1</a:t>
            </a:r>
          </a:p>
          <a:p>
            <a:pPr marL="109728" indent="0">
              <a:buNone/>
            </a:pPr>
            <a:r>
              <a:rPr lang="en-US" sz="2000" dirty="0"/>
              <a:t>RETURN {pkgs, </a:t>
            </a:r>
            <a:r>
              <a:rPr lang="en-US" sz="2000" dirty="0" err="1"/>
              <a:t>times_seen</a:t>
            </a:r>
            <a:r>
              <a:rPr lang="en-US" sz="2000" dirty="0"/>
              <a:t>}</a:t>
            </a:r>
          </a:p>
        </p:txBody>
      </p:sp>
    </p:spTree>
    <p:extLst>
      <p:ext uri="{BB962C8B-B14F-4D97-AF65-F5344CB8AC3E}">
        <p14:creationId xmlns:p14="http://schemas.microsoft.com/office/powerpoint/2010/main" val="51599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AFFA-DB6F-40DA-84A2-A4BD2C552AAE}"/>
              </a:ext>
            </a:extLst>
          </p:cNvPr>
          <p:cNvSpPr>
            <a:spLocks noGrp="1"/>
          </p:cNvSpPr>
          <p:nvPr>
            <p:ph type="title"/>
          </p:nvPr>
        </p:nvSpPr>
        <p:spPr/>
        <p:txBody>
          <a:bodyPr/>
          <a:lstStyle/>
          <a:p>
            <a:r>
              <a:rPr lang="en-US" dirty="0"/>
              <a:t>Example Traversal in Twitter Data</a:t>
            </a:r>
          </a:p>
        </p:txBody>
      </p:sp>
      <p:sp>
        <p:nvSpPr>
          <p:cNvPr id="3" name="Content Placeholder 2">
            <a:extLst>
              <a:ext uri="{FF2B5EF4-FFF2-40B4-BE49-F238E27FC236}">
                <a16:creationId xmlns:a16="http://schemas.microsoft.com/office/drawing/2014/main" id="{A81A201A-78F3-4B99-B281-C4F5C76C8975}"/>
              </a:ext>
            </a:extLst>
          </p:cNvPr>
          <p:cNvSpPr>
            <a:spLocks noGrp="1"/>
          </p:cNvSpPr>
          <p:nvPr>
            <p:ph idx="1"/>
          </p:nvPr>
        </p:nvSpPr>
        <p:spPr/>
        <p:txBody>
          <a:bodyPr>
            <a:normAutofit/>
          </a:bodyPr>
          <a:lstStyle/>
          <a:p>
            <a:pPr marL="109728" indent="0">
              <a:buNone/>
            </a:pPr>
            <a:r>
              <a:rPr lang="en-US" dirty="0"/>
              <a:t>FOR v, e, p IN 1..2 OUTBOUND "users/44196397" friends</a:t>
            </a:r>
          </a:p>
          <a:p>
            <a:pPr marL="109728" indent="0">
              <a:buNone/>
            </a:pPr>
            <a:r>
              <a:rPr lang="en-US" dirty="0"/>
              <a:t>COLLECT ids = </a:t>
            </a:r>
            <a:r>
              <a:rPr lang="en-US" dirty="0" err="1"/>
              <a:t>v._id</a:t>
            </a:r>
            <a:r>
              <a:rPr lang="en-US" dirty="0"/>
              <a:t> WITH COUNT INTO </a:t>
            </a:r>
            <a:r>
              <a:rPr lang="en-US" dirty="0" err="1"/>
              <a:t>times_seen</a:t>
            </a:r>
            <a:endParaRPr lang="en-US" dirty="0"/>
          </a:p>
          <a:p>
            <a:pPr marL="109728" indent="0">
              <a:buNone/>
            </a:pPr>
            <a:r>
              <a:rPr lang="en-US" dirty="0"/>
              <a:t>RETURN {ids, </a:t>
            </a:r>
            <a:r>
              <a:rPr lang="en-US" dirty="0" err="1"/>
              <a:t>times_seen</a:t>
            </a:r>
            <a:r>
              <a:rPr lang="en-US" dirty="0"/>
              <a:t>}</a:t>
            </a:r>
          </a:p>
          <a:p>
            <a:pPr marL="109728" indent="0">
              <a:buNone/>
            </a:pPr>
            <a:endParaRPr lang="en-US" dirty="0"/>
          </a:p>
          <a:p>
            <a:r>
              <a:rPr lang="en-US" dirty="0"/>
              <a:t>This query finds all the friends (OUTBOUND) relationships starting at "users/44106397" or Elon Musk</a:t>
            </a:r>
          </a:p>
          <a:p>
            <a:pPr lvl="1"/>
            <a:r>
              <a:rPr lang="en-US" dirty="0"/>
              <a:t>Using </a:t>
            </a:r>
            <a:r>
              <a:rPr lang="en-US" b="1" dirty="0"/>
              <a:t>COLLECT ids = </a:t>
            </a:r>
            <a:r>
              <a:rPr lang="en-US" b="1" dirty="0" err="1"/>
              <a:t>v._id</a:t>
            </a:r>
            <a:r>
              <a:rPr lang="en-US" dirty="0"/>
              <a:t> we are grouping all vertexes by the user id</a:t>
            </a:r>
          </a:p>
          <a:p>
            <a:pPr lvl="1"/>
            <a:r>
              <a:rPr lang="en-US" dirty="0"/>
              <a:t>Using </a:t>
            </a:r>
            <a:r>
              <a:rPr lang="en-US" b="1" dirty="0"/>
              <a:t>WITH COUNT INTO </a:t>
            </a:r>
            <a:r>
              <a:rPr lang="en-US" b="1" dirty="0" err="1"/>
              <a:t>times_seen</a:t>
            </a:r>
            <a:r>
              <a:rPr lang="en-US" dirty="0"/>
              <a:t> we are counting the number of times each id has been seen (much like our dependency example)</a:t>
            </a:r>
          </a:p>
        </p:txBody>
      </p:sp>
    </p:spTree>
    <p:extLst>
      <p:ext uri="{BB962C8B-B14F-4D97-AF65-F5344CB8AC3E}">
        <p14:creationId xmlns:p14="http://schemas.microsoft.com/office/powerpoint/2010/main" val="215447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D2D8-1A74-4DFB-8995-1C5DD12D1604}"/>
              </a:ext>
            </a:extLst>
          </p:cNvPr>
          <p:cNvSpPr>
            <a:spLocks noGrp="1"/>
          </p:cNvSpPr>
          <p:nvPr>
            <p:ph type="ctrTitle"/>
          </p:nvPr>
        </p:nvSpPr>
        <p:spPr>
          <a:xfrm>
            <a:off x="652020" y="2681926"/>
            <a:ext cx="11277600" cy="2237624"/>
          </a:xfrm>
        </p:spPr>
        <p:txBody>
          <a:bodyPr>
            <a:normAutofit/>
          </a:bodyPr>
          <a:lstStyle/>
          <a:p>
            <a:pPr algn="ctr"/>
            <a:r>
              <a:rPr lang="en-US" dirty="0"/>
              <a:t>End Slide</a:t>
            </a:r>
            <a:br>
              <a:rPr lang="en-US" dirty="0"/>
            </a:br>
            <a:br>
              <a:rPr lang="en-US" dirty="0"/>
            </a:br>
            <a:r>
              <a:rPr lang="en-US" dirty="0">
                <a:solidFill>
                  <a:schemeClr val="tx1"/>
                </a:solidFill>
              </a:rPr>
              <a:t>DBMS for Data Analytics </a:t>
            </a:r>
          </a:p>
        </p:txBody>
      </p:sp>
    </p:spTree>
    <p:extLst>
      <p:ext uri="{BB962C8B-B14F-4D97-AF65-F5344CB8AC3E}">
        <p14:creationId xmlns:p14="http://schemas.microsoft.com/office/powerpoint/2010/main" val="374261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lstStyle/>
          <a:p>
            <a:r>
              <a:rPr lang="en-US" dirty="0"/>
              <a:t>Traversing our Graph</a:t>
            </a:r>
          </a:p>
        </p:txBody>
      </p:sp>
      <p:sp>
        <p:nvSpPr>
          <p:cNvPr id="127" name="Content Placeholder 2">
            <a:extLst>
              <a:ext uri="{FF2B5EF4-FFF2-40B4-BE49-F238E27FC236}">
                <a16:creationId xmlns:a16="http://schemas.microsoft.com/office/drawing/2014/main" id="{599AB974-CC87-4198-92CF-C492BB8E8410}"/>
              </a:ext>
            </a:extLst>
          </p:cNvPr>
          <p:cNvSpPr>
            <a:spLocks noGrp="1"/>
          </p:cNvSpPr>
          <p:nvPr>
            <p:ph idx="1"/>
          </p:nvPr>
        </p:nvSpPr>
        <p:spPr>
          <a:xfrm>
            <a:off x="609600" y="1694443"/>
            <a:ext cx="4060200" cy="4880093"/>
          </a:xfrm>
        </p:spPr>
        <p:txBody>
          <a:bodyPr>
            <a:normAutofit fontScale="92500" lnSpcReduction="10000"/>
          </a:bodyPr>
          <a:lstStyle/>
          <a:p>
            <a:r>
              <a:rPr lang="en-US" dirty="0"/>
              <a:t>Let's walk through an example query using our graph:</a:t>
            </a:r>
          </a:p>
          <a:p>
            <a:pPr marL="109728" indent="0">
              <a:buNone/>
            </a:pPr>
            <a:endParaRPr lang="en-US" dirty="0"/>
          </a:p>
          <a:p>
            <a:pPr marL="109728" indent="0">
              <a:buNone/>
            </a:pPr>
            <a:r>
              <a:rPr lang="en-US" dirty="0"/>
              <a:t>What packages does </a:t>
            </a:r>
            <a:r>
              <a:rPr lang="en-US" b="1" dirty="0"/>
              <a:t>Pandas</a:t>
            </a:r>
            <a:r>
              <a:rPr lang="en-US" dirty="0"/>
              <a:t> depend on?</a:t>
            </a:r>
          </a:p>
          <a:p>
            <a:pPr marL="109728" indent="0">
              <a:buNone/>
            </a:pPr>
            <a:endParaRPr lang="en-US" dirty="0"/>
          </a:p>
          <a:p>
            <a:pPr marL="109728" indent="0">
              <a:buNone/>
            </a:pPr>
            <a:r>
              <a:rPr lang="en-US" dirty="0"/>
              <a:t>Or</a:t>
            </a:r>
          </a:p>
          <a:p>
            <a:pPr marL="109728" indent="0">
              <a:buNone/>
            </a:pPr>
            <a:endParaRPr lang="en-US" dirty="0"/>
          </a:p>
          <a:p>
            <a:pPr marL="109728" indent="0">
              <a:buNone/>
            </a:pPr>
            <a:r>
              <a:rPr lang="en-US" dirty="0"/>
              <a:t>For v, e, p IN 1..5 INBOUND "pkg/Pandas" dependency RETURN </a:t>
            </a:r>
            <a:r>
              <a:rPr lang="en-US" dirty="0" err="1"/>
              <a:t>v.pkg_name</a:t>
            </a:r>
            <a:endParaRPr lang="en-US" dirty="0"/>
          </a:p>
        </p:txBody>
      </p:sp>
    </p:spTree>
    <p:extLst>
      <p:ext uri="{BB962C8B-B14F-4D97-AF65-F5344CB8AC3E}">
        <p14:creationId xmlns:p14="http://schemas.microsoft.com/office/powerpoint/2010/main" val="171250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normAutofit/>
          </a:bodyPr>
          <a:lstStyle/>
          <a:p>
            <a:r>
              <a:rPr lang="en-US" sz="3600" dirty="0"/>
              <a:t>Breaking Down Our Query</a:t>
            </a:r>
          </a:p>
        </p:txBody>
      </p:sp>
      <p:sp>
        <p:nvSpPr>
          <p:cNvPr id="127" name="Content Placeholder 2">
            <a:extLst>
              <a:ext uri="{FF2B5EF4-FFF2-40B4-BE49-F238E27FC236}">
                <a16:creationId xmlns:a16="http://schemas.microsoft.com/office/drawing/2014/main" id="{599AB974-CC87-4198-92CF-C492BB8E8410}"/>
              </a:ext>
            </a:extLst>
          </p:cNvPr>
          <p:cNvSpPr>
            <a:spLocks noGrp="1"/>
          </p:cNvSpPr>
          <p:nvPr>
            <p:ph idx="1"/>
          </p:nvPr>
        </p:nvSpPr>
        <p:spPr>
          <a:xfrm>
            <a:off x="371789" y="1509777"/>
            <a:ext cx="4399254" cy="5064759"/>
          </a:xfrm>
        </p:spPr>
        <p:txBody>
          <a:bodyPr>
            <a:normAutofit fontScale="92500" lnSpcReduction="10000"/>
          </a:bodyPr>
          <a:lstStyle/>
          <a:p>
            <a:pPr marL="109728" indent="0">
              <a:buNone/>
            </a:pPr>
            <a:r>
              <a:rPr lang="en-US" sz="2000" b="1" dirty="0"/>
              <a:t>For v, e, p IN 1..5 INBOUND "pkg/Pandas" dependency RETURN </a:t>
            </a:r>
            <a:r>
              <a:rPr lang="en-US" sz="2000" b="1" dirty="0" err="1"/>
              <a:t>v.pkg_name</a:t>
            </a:r>
            <a:endParaRPr lang="en-US" sz="2000" b="1" dirty="0"/>
          </a:p>
          <a:p>
            <a:r>
              <a:rPr lang="en-US" sz="2000" i="1" dirty="0"/>
              <a:t>v, e, p</a:t>
            </a:r>
            <a:r>
              <a:rPr lang="en-US" sz="2000" dirty="0"/>
              <a:t>: We'll grab each vertex, edge, and path in our traversal</a:t>
            </a:r>
          </a:p>
          <a:p>
            <a:r>
              <a:rPr lang="en-US" sz="2000" i="1" dirty="0"/>
              <a:t>1..5</a:t>
            </a:r>
            <a:r>
              <a:rPr lang="en-US" sz="2000" dirty="0"/>
              <a:t>: We'll look at links/jumps 1-5 levels deep</a:t>
            </a:r>
          </a:p>
          <a:p>
            <a:r>
              <a:rPr lang="en-US" sz="2000" dirty="0"/>
              <a:t>INBOUND: Our relationships are directed, indicating a node is a dependency of a given package. So, we want to follow inbound links.</a:t>
            </a:r>
          </a:p>
          <a:p>
            <a:r>
              <a:rPr lang="en-US" sz="2000" i="1" dirty="0"/>
              <a:t>"pkg/Pandas"</a:t>
            </a:r>
            <a:r>
              <a:rPr lang="en-US" sz="2000" dirty="0"/>
              <a:t>: Using the "pkg" collection, we want to start at the Pandas node.</a:t>
            </a:r>
          </a:p>
          <a:p>
            <a:r>
              <a:rPr lang="en-US" sz="2000" i="1" dirty="0"/>
              <a:t>dependency</a:t>
            </a:r>
            <a:r>
              <a:rPr lang="en-US" sz="2000" dirty="0"/>
              <a:t>: Traveling along the dependency edge collection</a:t>
            </a:r>
          </a:p>
          <a:p>
            <a:r>
              <a:rPr lang="en-US" sz="2000" i="1" dirty="0" err="1"/>
              <a:t>v.pkg_name</a:t>
            </a:r>
            <a:r>
              <a:rPr lang="en-US" sz="2000" dirty="0"/>
              <a:t>: Return the package name for the node/vertex</a:t>
            </a:r>
            <a:endParaRPr lang="en-US" sz="1600" dirty="0"/>
          </a:p>
          <a:p>
            <a:endParaRPr lang="en-US" dirty="0"/>
          </a:p>
        </p:txBody>
      </p:sp>
      <p:sp>
        <p:nvSpPr>
          <p:cNvPr id="2" name="TextBox 1">
            <a:extLst>
              <a:ext uri="{FF2B5EF4-FFF2-40B4-BE49-F238E27FC236}">
                <a16:creationId xmlns:a16="http://schemas.microsoft.com/office/drawing/2014/main" id="{74279EFC-51D7-4E7D-9A2E-48E767AD0022}"/>
              </a:ext>
            </a:extLst>
          </p:cNvPr>
          <p:cNvSpPr txBox="1"/>
          <p:nvPr/>
        </p:nvSpPr>
        <p:spPr>
          <a:xfrm>
            <a:off x="7297075" y="6126391"/>
            <a:ext cx="3063403" cy="738664"/>
          </a:xfrm>
          <a:prstGeom prst="rect">
            <a:avLst/>
          </a:prstGeom>
          <a:noFill/>
        </p:spPr>
        <p:txBody>
          <a:bodyPr wrap="none" rtlCol="0">
            <a:spAutoFit/>
          </a:bodyPr>
          <a:lstStyle/>
          <a:p>
            <a:r>
              <a:rPr lang="en-US" sz="1400" b="1" dirty="0" err="1"/>
              <a:t>OpenBlas</a:t>
            </a:r>
            <a:r>
              <a:rPr lang="en-US" sz="1400" b="1" dirty="0"/>
              <a:t> is a "dependency" of NumPy</a:t>
            </a:r>
          </a:p>
          <a:p>
            <a:r>
              <a:rPr lang="en-US" sz="1400" b="1" dirty="0" err="1"/>
              <a:t>OpenBlas</a:t>
            </a:r>
            <a:r>
              <a:rPr lang="en-US" sz="1400" b="1" dirty="0"/>
              <a:t> -&gt; NumPy = OUTBOUND</a:t>
            </a:r>
          </a:p>
          <a:p>
            <a:r>
              <a:rPr lang="en-US" sz="1400" b="1" dirty="0"/>
              <a:t>NumPy &lt;- </a:t>
            </a:r>
            <a:r>
              <a:rPr lang="en-US" sz="1400" b="1" dirty="0" err="1"/>
              <a:t>OpenBlas</a:t>
            </a:r>
            <a:r>
              <a:rPr lang="en-US" sz="1400" b="1" dirty="0"/>
              <a:t> = INBOUND</a:t>
            </a:r>
          </a:p>
        </p:txBody>
      </p:sp>
    </p:spTree>
    <p:extLst>
      <p:ext uri="{BB962C8B-B14F-4D97-AF65-F5344CB8AC3E}">
        <p14:creationId xmlns:p14="http://schemas.microsoft.com/office/powerpoint/2010/main" val="145250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lstStyle/>
          <a:p>
            <a:r>
              <a:rPr lang="en-US" dirty="0"/>
              <a:t>Traversal Step 1</a:t>
            </a:r>
          </a:p>
        </p:txBody>
      </p:sp>
      <p:sp>
        <p:nvSpPr>
          <p:cNvPr id="127" name="Content Placeholder 2">
            <a:extLst>
              <a:ext uri="{FF2B5EF4-FFF2-40B4-BE49-F238E27FC236}">
                <a16:creationId xmlns:a16="http://schemas.microsoft.com/office/drawing/2014/main" id="{599AB974-CC87-4198-92CF-C492BB8E8410}"/>
              </a:ext>
            </a:extLst>
          </p:cNvPr>
          <p:cNvSpPr>
            <a:spLocks noGrp="1"/>
          </p:cNvSpPr>
          <p:nvPr>
            <p:ph idx="1"/>
          </p:nvPr>
        </p:nvSpPr>
        <p:spPr>
          <a:xfrm>
            <a:off x="609600" y="1694443"/>
            <a:ext cx="4060200" cy="4880093"/>
          </a:xfrm>
        </p:spPr>
        <p:txBody>
          <a:bodyPr>
            <a:normAutofit/>
          </a:bodyPr>
          <a:lstStyle/>
          <a:p>
            <a:pPr marL="109728" indent="0">
              <a:buNone/>
            </a:pPr>
            <a:r>
              <a:rPr lang="en-US" sz="2000" b="1" dirty="0"/>
              <a:t>For v, e, p IN 1..5 INBOUND "pkg/Pandas" dependency RETURN </a:t>
            </a:r>
            <a:r>
              <a:rPr lang="en-US" sz="2000" b="1" dirty="0" err="1"/>
              <a:t>v.pkg_name</a:t>
            </a:r>
            <a:endParaRPr lang="en-US" sz="2000" b="1" dirty="0"/>
          </a:p>
          <a:p>
            <a:pPr marL="109728" indent="0">
              <a:buNone/>
            </a:pPr>
            <a:endParaRPr lang="en-US" dirty="0"/>
          </a:p>
          <a:p>
            <a:r>
              <a:rPr lang="en-US" dirty="0"/>
              <a:t>We Start at the "pkg/Pandas" or Pandas node.</a:t>
            </a:r>
          </a:p>
        </p:txBody>
      </p:sp>
    </p:spTree>
    <p:extLst>
      <p:ext uri="{BB962C8B-B14F-4D97-AF65-F5344CB8AC3E}">
        <p14:creationId xmlns:p14="http://schemas.microsoft.com/office/powerpoint/2010/main" val="386159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lstStyle/>
          <a:p>
            <a:r>
              <a:rPr lang="en-US" dirty="0"/>
              <a:t>Traversal Step 2</a:t>
            </a:r>
          </a:p>
        </p:txBody>
      </p:sp>
      <p:sp>
        <p:nvSpPr>
          <p:cNvPr id="127" name="Content Placeholder 2">
            <a:extLst>
              <a:ext uri="{FF2B5EF4-FFF2-40B4-BE49-F238E27FC236}">
                <a16:creationId xmlns:a16="http://schemas.microsoft.com/office/drawing/2014/main" id="{599AB974-CC87-4198-92CF-C492BB8E8410}"/>
              </a:ext>
            </a:extLst>
          </p:cNvPr>
          <p:cNvSpPr>
            <a:spLocks noGrp="1"/>
          </p:cNvSpPr>
          <p:nvPr>
            <p:ph idx="1"/>
          </p:nvPr>
        </p:nvSpPr>
        <p:spPr>
          <a:xfrm>
            <a:off x="609600" y="1694443"/>
            <a:ext cx="4060200" cy="4880093"/>
          </a:xfrm>
        </p:spPr>
        <p:txBody>
          <a:bodyPr>
            <a:normAutofit/>
          </a:bodyPr>
          <a:lstStyle/>
          <a:p>
            <a:pPr marL="109728" indent="0">
              <a:buNone/>
            </a:pPr>
            <a:r>
              <a:rPr lang="en-US" sz="2000" b="1" dirty="0"/>
              <a:t>For v, e, p IN 1..5 INBOUND "pkg/Pandas" dependency RETURN </a:t>
            </a:r>
            <a:r>
              <a:rPr lang="en-US" sz="2000" b="1" dirty="0" err="1"/>
              <a:t>v.pkg_name</a:t>
            </a:r>
            <a:endParaRPr lang="en-US" sz="2000" b="1" dirty="0"/>
          </a:p>
          <a:p>
            <a:pPr marL="109728" indent="0">
              <a:buNone/>
            </a:pPr>
            <a:endParaRPr lang="en-US" dirty="0"/>
          </a:p>
          <a:p>
            <a:r>
              <a:rPr lang="en-US" dirty="0"/>
              <a:t>By default, Arango uses depth-first search or </a:t>
            </a:r>
            <a:r>
              <a:rPr lang="en-US" dirty="0" err="1"/>
              <a:t>dfs</a:t>
            </a:r>
            <a:endParaRPr lang="en-US" dirty="0"/>
          </a:p>
          <a:p>
            <a:r>
              <a:rPr lang="en-US" dirty="0"/>
              <a:t>So, our first path from Pandas is SciPy</a:t>
            </a:r>
          </a:p>
        </p:txBody>
      </p:sp>
    </p:spTree>
    <p:extLst>
      <p:ext uri="{BB962C8B-B14F-4D97-AF65-F5344CB8AC3E}">
        <p14:creationId xmlns:p14="http://schemas.microsoft.com/office/powerpoint/2010/main" val="112508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lstStyle/>
          <a:p>
            <a:r>
              <a:rPr lang="en-US" dirty="0"/>
              <a:t>Traversal Step 3</a:t>
            </a:r>
          </a:p>
        </p:txBody>
      </p:sp>
      <p:sp>
        <p:nvSpPr>
          <p:cNvPr id="127" name="Content Placeholder 2">
            <a:extLst>
              <a:ext uri="{FF2B5EF4-FFF2-40B4-BE49-F238E27FC236}">
                <a16:creationId xmlns:a16="http://schemas.microsoft.com/office/drawing/2014/main" id="{599AB974-CC87-4198-92CF-C492BB8E8410}"/>
              </a:ext>
            </a:extLst>
          </p:cNvPr>
          <p:cNvSpPr>
            <a:spLocks noGrp="1"/>
          </p:cNvSpPr>
          <p:nvPr>
            <p:ph idx="1"/>
          </p:nvPr>
        </p:nvSpPr>
        <p:spPr>
          <a:xfrm>
            <a:off x="609600" y="1694443"/>
            <a:ext cx="4060200" cy="4880093"/>
          </a:xfrm>
        </p:spPr>
        <p:txBody>
          <a:bodyPr>
            <a:normAutofit/>
          </a:bodyPr>
          <a:lstStyle/>
          <a:p>
            <a:pPr marL="109728" indent="0">
              <a:buNone/>
            </a:pPr>
            <a:r>
              <a:rPr lang="en-US" sz="2000" b="1" dirty="0"/>
              <a:t>For v, e, p IN 1..5 INBOUND "pkg/Pandas" dependency RETURN </a:t>
            </a:r>
            <a:r>
              <a:rPr lang="en-US" sz="2000" b="1" dirty="0" err="1"/>
              <a:t>v.pkg_name</a:t>
            </a:r>
            <a:endParaRPr lang="en-US" sz="2000" b="1" dirty="0"/>
          </a:p>
          <a:p>
            <a:pPr marL="109728" indent="0">
              <a:buNone/>
            </a:pPr>
            <a:endParaRPr lang="en-US" dirty="0"/>
          </a:p>
          <a:p>
            <a:r>
              <a:rPr lang="en-US" dirty="0"/>
              <a:t>From SciPy we can go to Matplotlib or NumPy</a:t>
            </a:r>
          </a:p>
          <a:p>
            <a:pPr lvl="1"/>
            <a:r>
              <a:rPr lang="en-US" dirty="0"/>
              <a:t>The direction chosen can be defined, but defaults to id ordering (I'm deciding Matplotlib goes first)</a:t>
            </a:r>
          </a:p>
        </p:txBody>
      </p:sp>
    </p:spTree>
    <p:extLst>
      <p:ext uri="{BB962C8B-B14F-4D97-AF65-F5344CB8AC3E}">
        <p14:creationId xmlns:p14="http://schemas.microsoft.com/office/powerpoint/2010/main" val="45289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D5B1A52-A208-4C11-9E7C-4485AB5610F6}"/>
              </a:ext>
            </a:extLst>
          </p:cNvPr>
          <p:cNvGrpSpPr/>
          <p:nvPr/>
        </p:nvGrpSpPr>
        <p:grpSpPr>
          <a:xfrm>
            <a:off x="4802200" y="3126269"/>
            <a:ext cx="1351722" cy="813917"/>
            <a:chOff x="5963478" y="2100105"/>
            <a:chExt cx="1351722" cy="813917"/>
          </a:xfrm>
        </p:grpSpPr>
        <p:sp>
          <p:nvSpPr>
            <p:cNvPr id="8" name="Oval 7">
              <a:extLst>
                <a:ext uri="{FF2B5EF4-FFF2-40B4-BE49-F238E27FC236}">
                  <a16:creationId xmlns:a16="http://schemas.microsoft.com/office/drawing/2014/main" id="{054B0409-F020-46BD-9602-D40F7E52C5E8}"/>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9" name="TextBox 8">
              <a:extLst>
                <a:ext uri="{FF2B5EF4-FFF2-40B4-BE49-F238E27FC236}">
                  <a16:creationId xmlns:a16="http://schemas.microsoft.com/office/drawing/2014/main" id="{3326774E-225E-46AE-86DA-3D6A66B1B1B3}"/>
                </a:ext>
              </a:extLst>
            </p:cNvPr>
            <p:cNvSpPr txBox="1"/>
            <p:nvPr/>
          </p:nvSpPr>
          <p:spPr>
            <a:xfrm>
              <a:off x="5963478" y="2322397"/>
              <a:ext cx="1351722" cy="369332"/>
            </a:xfrm>
            <a:prstGeom prst="rect">
              <a:avLst/>
            </a:prstGeom>
            <a:noFill/>
          </p:spPr>
          <p:txBody>
            <a:bodyPr wrap="square" rtlCol="0">
              <a:spAutoFit/>
            </a:bodyPr>
            <a:lstStyle/>
            <a:p>
              <a:pPr algn="ctr"/>
              <a:r>
                <a:rPr lang="en-US" dirty="0" err="1"/>
                <a:t>PyTorch</a:t>
              </a:r>
              <a:endParaRPr lang="en-US" dirty="0"/>
            </a:p>
          </p:txBody>
        </p:sp>
      </p:grpSp>
      <p:grpSp>
        <p:nvGrpSpPr>
          <p:cNvPr id="10" name="Group 9">
            <a:extLst>
              <a:ext uri="{FF2B5EF4-FFF2-40B4-BE49-F238E27FC236}">
                <a16:creationId xmlns:a16="http://schemas.microsoft.com/office/drawing/2014/main" id="{B038BDA8-98AB-4DC7-8347-BE9AA766D071}"/>
              </a:ext>
            </a:extLst>
          </p:cNvPr>
          <p:cNvGrpSpPr/>
          <p:nvPr/>
        </p:nvGrpSpPr>
        <p:grpSpPr>
          <a:xfrm>
            <a:off x="7402878" y="5163558"/>
            <a:ext cx="1351722" cy="813917"/>
            <a:chOff x="5963478" y="2100105"/>
            <a:chExt cx="1351722" cy="813917"/>
          </a:xfrm>
        </p:grpSpPr>
        <p:sp>
          <p:nvSpPr>
            <p:cNvPr id="11" name="Oval 10">
              <a:extLst>
                <a:ext uri="{FF2B5EF4-FFF2-40B4-BE49-F238E27FC236}">
                  <a16:creationId xmlns:a16="http://schemas.microsoft.com/office/drawing/2014/main" id="{9E9569E2-A2FE-46C5-9611-BB3D7B5AC9E0}"/>
                </a:ext>
              </a:extLst>
            </p:cNvPr>
            <p:cNvSpPr/>
            <p:nvPr/>
          </p:nvSpPr>
          <p:spPr>
            <a:xfrm>
              <a:off x="5963478" y="2100105"/>
              <a:ext cx="1351722" cy="81391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 name="TextBox 11">
              <a:extLst>
                <a:ext uri="{FF2B5EF4-FFF2-40B4-BE49-F238E27FC236}">
                  <a16:creationId xmlns:a16="http://schemas.microsoft.com/office/drawing/2014/main" id="{1203047E-18A0-498E-AE32-D6BB92C92149}"/>
                </a:ext>
              </a:extLst>
            </p:cNvPr>
            <p:cNvSpPr txBox="1"/>
            <p:nvPr/>
          </p:nvSpPr>
          <p:spPr>
            <a:xfrm>
              <a:off x="5963478" y="2322397"/>
              <a:ext cx="1351722" cy="369332"/>
            </a:xfrm>
            <a:prstGeom prst="rect">
              <a:avLst/>
            </a:prstGeom>
            <a:noFill/>
          </p:spPr>
          <p:txBody>
            <a:bodyPr wrap="square" rtlCol="0">
              <a:spAutoFit/>
            </a:bodyPr>
            <a:lstStyle/>
            <a:p>
              <a:pPr algn="ctr"/>
              <a:r>
                <a:rPr lang="en-US" dirty="0"/>
                <a:t>NumPy</a:t>
              </a:r>
            </a:p>
          </p:txBody>
        </p:sp>
      </p:grpSp>
      <p:grpSp>
        <p:nvGrpSpPr>
          <p:cNvPr id="13" name="Group 12">
            <a:extLst>
              <a:ext uri="{FF2B5EF4-FFF2-40B4-BE49-F238E27FC236}">
                <a16:creationId xmlns:a16="http://schemas.microsoft.com/office/drawing/2014/main" id="{4C96276D-2C7D-4087-A49C-C68A7A489675}"/>
              </a:ext>
            </a:extLst>
          </p:cNvPr>
          <p:cNvGrpSpPr/>
          <p:nvPr/>
        </p:nvGrpSpPr>
        <p:grpSpPr>
          <a:xfrm>
            <a:off x="5446904" y="5826924"/>
            <a:ext cx="1351722" cy="813917"/>
            <a:chOff x="5963478" y="2100105"/>
            <a:chExt cx="1351722" cy="813917"/>
          </a:xfrm>
        </p:grpSpPr>
        <p:sp>
          <p:nvSpPr>
            <p:cNvPr id="14" name="Oval 13">
              <a:extLst>
                <a:ext uri="{FF2B5EF4-FFF2-40B4-BE49-F238E27FC236}">
                  <a16:creationId xmlns:a16="http://schemas.microsoft.com/office/drawing/2014/main" id="{18319986-DF76-46AC-B6DB-7ACF85BD0331}"/>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5" name="TextBox 14">
              <a:extLst>
                <a:ext uri="{FF2B5EF4-FFF2-40B4-BE49-F238E27FC236}">
                  <a16:creationId xmlns:a16="http://schemas.microsoft.com/office/drawing/2014/main" id="{1A28CF08-11C3-4855-87A8-33725F9D9C85}"/>
                </a:ext>
              </a:extLst>
            </p:cNvPr>
            <p:cNvSpPr txBox="1"/>
            <p:nvPr/>
          </p:nvSpPr>
          <p:spPr>
            <a:xfrm>
              <a:off x="5963478" y="2322397"/>
              <a:ext cx="1351722" cy="369332"/>
            </a:xfrm>
            <a:prstGeom prst="rect">
              <a:avLst/>
            </a:prstGeom>
            <a:noFill/>
          </p:spPr>
          <p:txBody>
            <a:bodyPr wrap="square" rtlCol="0">
              <a:spAutoFit/>
            </a:bodyPr>
            <a:lstStyle/>
            <a:p>
              <a:pPr algn="ctr"/>
              <a:r>
                <a:rPr lang="en-US" dirty="0" err="1"/>
                <a:t>OpenBlas</a:t>
              </a:r>
              <a:endParaRPr lang="en-US" dirty="0"/>
            </a:p>
          </p:txBody>
        </p:sp>
      </p:grpSp>
      <p:grpSp>
        <p:nvGrpSpPr>
          <p:cNvPr id="16" name="Group 15">
            <a:extLst>
              <a:ext uri="{FF2B5EF4-FFF2-40B4-BE49-F238E27FC236}">
                <a16:creationId xmlns:a16="http://schemas.microsoft.com/office/drawing/2014/main" id="{2976CDB7-5447-4B8C-BD25-1B4DB1B776C1}"/>
              </a:ext>
            </a:extLst>
          </p:cNvPr>
          <p:cNvGrpSpPr/>
          <p:nvPr/>
        </p:nvGrpSpPr>
        <p:grpSpPr>
          <a:xfrm>
            <a:off x="7028382" y="2552141"/>
            <a:ext cx="1351722" cy="813917"/>
            <a:chOff x="5963478" y="2100105"/>
            <a:chExt cx="1351722" cy="813917"/>
          </a:xfrm>
        </p:grpSpPr>
        <p:sp>
          <p:nvSpPr>
            <p:cNvPr id="17" name="Oval 16">
              <a:extLst>
                <a:ext uri="{FF2B5EF4-FFF2-40B4-BE49-F238E27FC236}">
                  <a16:creationId xmlns:a16="http://schemas.microsoft.com/office/drawing/2014/main" id="{8636ED99-8058-4AC7-848E-BE5CEB94A24D}"/>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8" name="TextBox 17">
              <a:extLst>
                <a:ext uri="{FF2B5EF4-FFF2-40B4-BE49-F238E27FC236}">
                  <a16:creationId xmlns:a16="http://schemas.microsoft.com/office/drawing/2014/main" id="{1CE6C9CB-3E68-4F9B-93B2-BCA74D5C6249}"/>
                </a:ext>
              </a:extLst>
            </p:cNvPr>
            <p:cNvSpPr txBox="1"/>
            <p:nvPr/>
          </p:nvSpPr>
          <p:spPr>
            <a:xfrm>
              <a:off x="5963478" y="2322397"/>
              <a:ext cx="1351722" cy="369332"/>
            </a:xfrm>
            <a:prstGeom prst="rect">
              <a:avLst/>
            </a:prstGeom>
            <a:noFill/>
          </p:spPr>
          <p:txBody>
            <a:bodyPr wrap="square" rtlCol="0">
              <a:spAutoFit/>
            </a:bodyPr>
            <a:lstStyle/>
            <a:p>
              <a:pPr algn="ctr"/>
              <a:r>
                <a:rPr lang="en-US" dirty="0" err="1"/>
                <a:t>Keras</a:t>
              </a:r>
              <a:endParaRPr lang="en-US" dirty="0"/>
            </a:p>
          </p:txBody>
        </p:sp>
      </p:grpSp>
      <p:grpSp>
        <p:nvGrpSpPr>
          <p:cNvPr id="22" name="Group 21">
            <a:extLst>
              <a:ext uri="{FF2B5EF4-FFF2-40B4-BE49-F238E27FC236}">
                <a16:creationId xmlns:a16="http://schemas.microsoft.com/office/drawing/2014/main" id="{FC0347B5-5084-46F4-8A1F-926E14677DE0}"/>
              </a:ext>
            </a:extLst>
          </p:cNvPr>
          <p:cNvGrpSpPr/>
          <p:nvPr/>
        </p:nvGrpSpPr>
        <p:grpSpPr>
          <a:xfrm>
            <a:off x="9063541" y="2652236"/>
            <a:ext cx="1351722" cy="813917"/>
            <a:chOff x="5963478" y="2100105"/>
            <a:chExt cx="1351722" cy="813917"/>
          </a:xfrm>
        </p:grpSpPr>
        <p:sp>
          <p:nvSpPr>
            <p:cNvPr id="23" name="Oval 22">
              <a:extLst>
                <a:ext uri="{FF2B5EF4-FFF2-40B4-BE49-F238E27FC236}">
                  <a16:creationId xmlns:a16="http://schemas.microsoft.com/office/drawing/2014/main" id="{2CFD7A1E-982F-4EE9-834E-9A83858C7173}"/>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4" name="TextBox 23">
              <a:extLst>
                <a:ext uri="{FF2B5EF4-FFF2-40B4-BE49-F238E27FC236}">
                  <a16:creationId xmlns:a16="http://schemas.microsoft.com/office/drawing/2014/main" id="{6761EB65-55B8-4D15-AB2A-7C71B3F81E6D}"/>
                </a:ext>
              </a:extLst>
            </p:cNvPr>
            <p:cNvSpPr txBox="1"/>
            <p:nvPr/>
          </p:nvSpPr>
          <p:spPr>
            <a:xfrm>
              <a:off x="5963478" y="2322397"/>
              <a:ext cx="1351722" cy="369332"/>
            </a:xfrm>
            <a:prstGeom prst="rect">
              <a:avLst/>
            </a:prstGeom>
            <a:noFill/>
          </p:spPr>
          <p:txBody>
            <a:bodyPr wrap="square" rtlCol="0">
              <a:spAutoFit/>
            </a:bodyPr>
            <a:lstStyle/>
            <a:p>
              <a:pPr algn="ctr"/>
              <a:r>
                <a:rPr lang="en-US" dirty="0" err="1"/>
                <a:t>SciKit</a:t>
              </a:r>
              <a:r>
                <a:rPr lang="en-US" dirty="0"/>
                <a:t>-Learn</a:t>
              </a:r>
            </a:p>
          </p:txBody>
        </p:sp>
      </p:grpSp>
      <p:grpSp>
        <p:nvGrpSpPr>
          <p:cNvPr id="25" name="Group 24">
            <a:extLst>
              <a:ext uri="{FF2B5EF4-FFF2-40B4-BE49-F238E27FC236}">
                <a16:creationId xmlns:a16="http://schemas.microsoft.com/office/drawing/2014/main" id="{711C8793-5F70-4941-A488-00084B3ABCEC}"/>
              </a:ext>
            </a:extLst>
          </p:cNvPr>
          <p:cNvGrpSpPr/>
          <p:nvPr/>
        </p:nvGrpSpPr>
        <p:grpSpPr>
          <a:xfrm>
            <a:off x="6220121" y="3733003"/>
            <a:ext cx="1351722" cy="813917"/>
            <a:chOff x="5963478" y="2100105"/>
            <a:chExt cx="1351722" cy="813917"/>
          </a:xfrm>
        </p:grpSpPr>
        <p:sp>
          <p:nvSpPr>
            <p:cNvPr id="26" name="Oval 25">
              <a:extLst>
                <a:ext uri="{FF2B5EF4-FFF2-40B4-BE49-F238E27FC236}">
                  <a16:creationId xmlns:a16="http://schemas.microsoft.com/office/drawing/2014/main" id="{8B877E60-99E7-4D48-B246-116A9FD22435}"/>
                </a:ext>
              </a:extLst>
            </p:cNvPr>
            <p:cNvSpPr/>
            <p:nvPr/>
          </p:nvSpPr>
          <p:spPr>
            <a:xfrm>
              <a:off x="5963478" y="2100105"/>
              <a:ext cx="1351722"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27" name="TextBox 26">
              <a:extLst>
                <a:ext uri="{FF2B5EF4-FFF2-40B4-BE49-F238E27FC236}">
                  <a16:creationId xmlns:a16="http://schemas.microsoft.com/office/drawing/2014/main" id="{3D7F9E0D-75F6-4375-B2AA-BC3C6F4F66DF}"/>
                </a:ext>
              </a:extLst>
            </p:cNvPr>
            <p:cNvSpPr txBox="1"/>
            <p:nvPr/>
          </p:nvSpPr>
          <p:spPr>
            <a:xfrm>
              <a:off x="5963478" y="2322397"/>
              <a:ext cx="1351722" cy="369332"/>
            </a:xfrm>
            <a:prstGeom prst="rect">
              <a:avLst/>
            </a:prstGeom>
            <a:noFill/>
          </p:spPr>
          <p:txBody>
            <a:bodyPr wrap="square" rtlCol="0">
              <a:spAutoFit/>
            </a:bodyPr>
            <a:lstStyle/>
            <a:p>
              <a:pPr algn="ctr"/>
              <a:r>
                <a:rPr lang="en-US" dirty="0"/>
                <a:t>TensorFlow</a:t>
              </a:r>
            </a:p>
          </p:txBody>
        </p:sp>
      </p:grpSp>
      <p:cxnSp>
        <p:nvCxnSpPr>
          <p:cNvPr id="29" name="Connector: Curved 28">
            <a:extLst>
              <a:ext uri="{FF2B5EF4-FFF2-40B4-BE49-F238E27FC236}">
                <a16:creationId xmlns:a16="http://schemas.microsoft.com/office/drawing/2014/main" id="{CA6969F7-7DDF-467A-8425-3BD48F3AE0EA}"/>
              </a:ext>
            </a:extLst>
          </p:cNvPr>
          <p:cNvCxnSpPr>
            <a:cxnSpLocks/>
            <a:stCxn id="15" idx="3"/>
            <a:endCxn id="11" idx="3"/>
          </p:cNvCxnSpPr>
          <p:nvPr/>
        </p:nvCxnSpPr>
        <p:spPr>
          <a:xfrm flipV="1">
            <a:off x="6798626" y="5858280"/>
            <a:ext cx="802207" cy="375602"/>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F374DCC1-323D-47C9-8D59-63F01407FD7E}"/>
              </a:ext>
            </a:extLst>
          </p:cNvPr>
          <p:cNvCxnSpPr>
            <a:cxnSpLocks/>
            <a:stCxn id="11" idx="0"/>
            <a:endCxn id="23" idx="3"/>
          </p:cNvCxnSpPr>
          <p:nvPr/>
        </p:nvCxnSpPr>
        <p:spPr>
          <a:xfrm rot="5400000" flipH="1" flipV="1">
            <a:off x="7761817" y="3663880"/>
            <a:ext cx="1816600"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43EAAE09-12C2-4B50-B515-95617653FD32}"/>
              </a:ext>
            </a:extLst>
          </p:cNvPr>
          <p:cNvCxnSpPr>
            <a:cxnSpLocks/>
            <a:stCxn id="11" idx="0"/>
            <a:endCxn id="26" idx="4"/>
          </p:cNvCxnSpPr>
          <p:nvPr/>
        </p:nvCxnSpPr>
        <p:spPr>
          <a:xfrm rot="16200000" flipV="1">
            <a:off x="7179042" y="4263860"/>
            <a:ext cx="616638" cy="118275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3CE60F84-75C7-4F2C-B489-644F4A4E4749}"/>
              </a:ext>
            </a:extLst>
          </p:cNvPr>
          <p:cNvCxnSpPr>
            <a:cxnSpLocks/>
            <a:stCxn id="12" idx="1"/>
            <a:endCxn id="8" idx="4"/>
          </p:cNvCxnSpPr>
          <p:nvPr/>
        </p:nvCxnSpPr>
        <p:spPr>
          <a:xfrm rot="10800000">
            <a:off x="5478062" y="3940186"/>
            <a:ext cx="1924817" cy="163033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17DDA155-35E4-4204-B021-74868A230E80}"/>
              </a:ext>
            </a:extLst>
          </p:cNvPr>
          <p:cNvCxnSpPr>
            <a:cxnSpLocks/>
            <a:stCxn id="26" idx="0"/>
            <a:endCxn id="17" idx="4"/>
          </p:cNvCxnSpPr>
          <p:nvPr/>
        </p:nvCxnSpPr>
        <p:spPr>
          <a:xfrm rot="5400000" flipH="1" flipV="1">
            <a:off x="7116640" y="3145401"/>
            <a:ext cx="366945" cy="808261"/>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DAF13C2-00A3-42B2-B3FF-4A5B72A4BDD7}"/>
              </a:ext>
            </a:extLst>
          </p:cNvPr>
          <p:cNvGrpSpPr/>
          <p:nvPr/>
        </p:nvGrpSpPr>
        <p:grpSpPr>
          <a:xfrm>
            <a:off x="10710574" y="5419966"/>
            <a:ext cx="1351722" cy="813917"/>
            <a:chOff x="5963478" y="2100105"/>
            <a:chExt cx="1351722" cy="813917"/>
          </a:xfrm>
        </p:grpSpPr>
        <p:sp>
          <p:nvSpPr>
            <p:cNvPr id="47" name="Oval 46">
              <a:extLst>
                <a:ext uri="{FF2B5EF4-FFF2-40B4-BE49-F238E27FC236}">
                  <a16:creationId xmlns:a16="http://schemas.microsoft.com/office/drawing/2014/main" id="{C76E5E33-D65D-4E55-8C54-AA53756EC198}"/>
                </a:ext>
              </a:extLst>
            </p:cNvPr>
            <p:cNvSpPr/>
            <p:nvPr/>
          </p:nvSpPr>
          <p:spPr>
            <a:xfrm>
              <a:off x="5963478" y="2100105"/>
              <a:ext cx="1351722" cy="813917"/>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48" name="TextBox 47">
              <a:extLst>
                <a:ext uri="{FF2B5EF4-FFF2-40B4-BE49-F238E27FC236}">
                  <a16:creationId xmlns:a16="http://schemas.microsoft.com/office/drawing/2014/main" id="{7FA6A975-F814-4467-92C7-D5BBCCF877BF}"/>
                </a:ext>
              </a:extLst>
            </p:cNvPr>
            <p:cNvSpPr txBox="1"/>
            <p:nvPr/>
          </p:nvSpPr>
          <p:spPr>
            <a:xfrm>
              <a:off x="5963478" y="2322397"/>
              <a:ext cx="1351722" cy="369332"/>
            </a:xfrm>
            <a:prstGeom prst="rect">
              <a:avLst/>
            </a:prstGeom>
            <a:noFill/>
          </p:spPr>
          <p:txBody>
            <a:bodyPr wrap="square" rtlCol="0">
              <a:spAutoFit/>
            </a:bodyPr>
            <a:lstStyle/>
            <a:p>
              <a:pPr algn="ctr"/>
              <a:r>
                <a:rPr lang="en-US" dirty="0"/>
                <a:t>SciPy</a:t>
              </a:r>
            </a:p>
          </p:txBody>
        </p:sp>
      </p:grpSp>
      <p:cxnSp>
        <p:nvCxnSpPr>
          <p:cNvPr id="49" name="Connector: Curved 48">
            <a:extLst>
              <a:ext uri="{FF2B5EF4-FFF2-40B4-BE49-F238E27FC236}">
                <a16:creationId xmlns:a16="http://schemas.microsoft.com/office/drawing/2014/main" id="{80C08197-72BE-40FB-8EE4-C4F87BA261A6}"/>
              </a:ext>
            </a:extLst>
          </p:cNvPr>
          <p:cNvCxnSpPr>
            <a:cxnSpLocks/>
            <a:stCxn id="47" idx="0"/>
            <a:endCxn id="23" idx="5"/>
          </p:cNvCxnSpPr>
          <p:nvPr/>
        </p:nvCxnSpPr>
        <p:spPr>
          <a:xfrm rot="16200000" flipV="1">
            <a:off x="9765368" y="3798898"/>
            <a:ext cx="2073008" cy="116912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40C354A1-810B-4591-A082-E8A15EF6A4FB}"/>
              </a:ext>
            </a:extLst>
          </p:cNvPr>
          <p:cNvCxnSpPr>
            <a:cxnSpLocks/>
            <a:stCxn id="11" idx="6"/>
            <a:endCxn id="48" idx="1"/>
          </p:cNvCxnSpPr>
          <p:nvPr/>
        </p:nvCxnSpPr>
        <p:spPr>
          <a:xfrm>
            <a:off x="8754600" y="5570517"/>
            <a:ext cx="1955974" cy="256407"/>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A6223927-BA60-4C4C-8C59-DCA21F047742}"/>
              </a:ext>
            </a:extLst>
          </p:cNvPr>
          <p:cNvGrpSpPr/>
          <p:nvPr/>
        </p:nvGrpSpPr>
        <p:grpSpPr>
          <a:xfrm>
            <a:off x="8923565" y="4262402"/>
            <a:ext cx="1351722" cy="813917"/>
            <a:chOff x="5963478" y="2100105"/>
            <a:chExt cx="1351722" cy="813917"/>
          </a:xfrm>
        </p:grpSpPr>
        <p:sp>
          <p:nvSpPr>
            <p:cNvPr id="59" name="Oval 58">
              <a:extLst>
                <a:ext uri="{FF2B5EF4-FFF2-40B4-BE49-F238E27FC236}">
                  <a16:creationId xmlns:a16="http://schemas.microsoft.com/office/drawing/2014/main" id="{871F5B3B-2552-4285-9EFA-F3C9A1539344}"/>
                </a:ext>
              </a:extLst>
            </p:cNvPr>
            <p:cNvSpPr/>
            <p:nvPr/>
          </p:nvSpPr>
          <p:spPr>
            <a:xfrm>
              <a:off x="5963478" y="2100105"/>
              <a:ext cx="1351722" cy="8139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60" name="TextBox 59">
              <a:extLst>
                <a:ext uri="{FF2B5EF4-FFF2-40B4-BE49-F238E27FC236}">
                  <a16:creationId xmlns:a16="http://schemas.microsoft.com/office/drawing/2014/main" id="{CE088553-57F7-49A4-85E6-64B6A4935FE4}"/>
                </a:ext>
              </a:extLst>
            </p:cNvPr>
            <p:cNvSpPr txBox="1"/>
            <p:nvPr/>
          </p:nvSpPr>
          <p:spPr>
            <a:xfrm>
              <a:off x="5963478" y="2322397"/>
              <a:ext cx="1351722" cy="369332"/>
            </a:xfrm>
            <a:prstGeom prst="rect">
              <a:avLst/>
            </a:prstGeom>
            <a:noFill/>
          </p:spPr>
          <p:txBody>
            <a:bodyPr wrap="square" rtlCol="0">
              <a:spAutoFit/>
            </a:bodyPr>
            <a:lstStyle/>
            <a:p>
              <a:pPr algn="ctr"/>
              <a:r>
                <a:rPr lang="en-US" dirty="0"/>
                <a:t>Matplotlib</a:t>
              </a:r>
            </a:p>
          </p:txBody>
        </p:sp>
      </p:grpSp>
      <p:cxnSp>
        <p:nvCxnSpPr>
          <p:cNvPr id="61" name="Connector: Curved 60">
            <a:extLst>
              <a:ext uri="{FF2B5EF4-FFF2-40B4-BE49-F238E27FC236}">
                <a16:creationId xmlns:a16="http://schemas.microsoft.com/office/drawing/2014/main" id="{14D985B5-B7B7-4AF1-ABE2-00EC063BF50A}"/>
              </a:ext>
            </a:extLst>
          </p:cNvPr>
          <p:cNvCxnSpPr>
            <a:cxnSpLocks/>
            <a:stCxn id="12" idx="3"/>
            <a:endCxn id="59" idx="4"/>
          </p:cNvCxnSpPr>
          <p:nvPr/>
        </p:nvCxnSpPr>
        <p:spPr>
          <a:xfrm flipV="1">
            <a:off x="8754600" y="5076319"/>
            <a:ext cx="844826" cy="494197"/>
          </a:xfrm>
          <a:prstGeom prst="curved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0F838F69-112D-48AA-A397-DFF9A756E84E}"/>
              </a:ext>
            </a:extLst>
          </p:cNvPr>
          <p:cNvCxnSpPr>
            <a:cxnSpLocks/>
            <a:stCxn id="59" idx="5"/>
            <a:endCxn id="47" idx="1"/>
          </p:cNvCxnSpPr>
          <p:nvPr/>
        </p:nvCxnSpPr>
        <p:spPr>
          <a:xfrm rot="16200000" flipH="1">
            <a:off x="10201912" y="4832543"/>
            <a:ext cx="582037" cy="83119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3B940E6-9F92-4682-AFCA-D2E80461A3D7}"/>
              </a:ext>
            </a:extLst>
          </p:cNvPr>
          <p:cNvCxnSpPr>
            <a:cxnSpLocks/>
            <a:stCxn id="59" idx="0"/>
            <a:endCxn id="23" idx="4"/>
          </p:cNvCxnSpPr>
          <p:nvPr/>
        </p:nvCxnSpPr>
        <p:spPr>
          <a:xfrm rot="5400000" flipH="1" flipV="1">
            <a:off x="9271290" y="3794290"/>
            <a:ext cx="796249" cy="13997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4DE13FB-4C7C-4FD2-BE18-5FC5DC44A709}"/>
              </a:ext>
            </a:extLst>
          </p:cNvPr>
          <p:cNvGrpSpPr/>
          <p:nvPr/>
        </p:nvGrpSpPr>
        <p:grpSpPr>
          <a:xfrm>
            <a:off x="10296038" y="1287485"/>
            <a:ext cx="1351722" cy="813917"/>
            <a:chOff x="5963478" y="2100105"/>
            <a:chExt cx="1351722" cy="813917"/>
          </a:xfrm>
        </p:grpSpPr>
        <p:sp>
          <p:nvSpPr>
            <p:cNvPr id="75" name="Oval 74">
              <a:extLst>
                <a:ext uri="{FF2B5EF4-FFF2-40B4-BE49-F238E27FC236}">
                  <a16:creationId xmlns:a16="http://schemas.microsoft.com/office/drawing/2014/main" id="{AFFF69A9-E13F-4356-9D6D-7E32A762C09A}"/>
                </a:ext>
              </a:extLst>
            </p:cNvPr>
            <p:cNvSpPr/>
            <p:nvPr/>
          </p:nvSpPr>
          <p:spPr>
            <a:xfrm>
              <a:off x="5963478" y="2100105"/>
              <a:ext cx="1351722" cy="813917"/>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76" name="TextBox 75">
              <a:extLst>
                <a:ext uri="{FF2B5EF4-FFF2-40B4-BE49-F238E27FC236}">
                  <a16:creationId xmlns:a16="http://schemas.microsoft.com/office/drawing/2014/main" id="{A4DDB82C-AC42-4B5B-B8B4-126FB9D5133D}"/>
                </a:ext>
              </a:extLst>
            </p:cNvPr>
            <p:cNvSpPr txBox="1"/>
            <p:nvPr/>
          </p:nvSpPr>
          <p:spPr>
            <a:xfrm>
              <a:off x="5963478" y="2322397"/>
              <a:ext cx="1351722" cy="369332"/>
            </a:xfrm>
            <a:prstGeom prst="rect">
              <a:avLst/>
            </a:prstGeom>
            <a:noFill/>
          </p:spPr>
          <p:txBody>
            <a:bodyPr wrap="square" rtlCol="0">
              <a:spAutoFit/>
            </a:bodyPr>
            <a:lstStyle/>
            <a:p>
              <a:pPr algn="ctr"/>
              <a:r>
                <a:rPr lang="en-US" dirty="0"/>
                <a:t>Pandas</a:t>
              </a:r>
            </a:p>
          </p:txBody>
        </p:sp>
      </p:grpSp>
      <p:cxnSp>
        <p:nvCxnSpPr>
          <p:cNvPr id="77" name="Connector: Curved 76">
            <a:extLst>
              <a:ext uri="{FF2B5EF4-FFF2-40B4-BE49-F238E27FC236}">
                <a16:creationId xmlns:a16="http://schemas.microsoft.com/office/drawing/2014/main" id="{8388C27E-2A42-4F42-8DB4-9C5777510652}"/>
              </a:ext>
            </a:extLst>
          </p:cNvPr>
          <p:cNvCxnSpPr>
            <a:cxnSpLocks/>
            <a:stCxn id="76" idx="1"/>
            <a:endCxn id="18" idx="3"/>
          </p:cNvCxnSpPr>
          <p:nvPr/>
        </p:nvCxnSpPr>
        <p:spPr>
          <a:xfrm rot="10800000" flipV="1">
            <a:off x="8380104" y="1694443"/>
            <a:ext cx="1915934" cy="1264656"/>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F74CA3D-F325-4C12-875E-40DE2828743B}"/>
              </a:ext>
            </a:extLst>
          </p:cNvPr>
          <p:cNvCxnSpPr>
            <a:cxnSpLocks/>
            <a:stCxn id="47" idx="0"/>
            <a:endCxn id="75" idx="4"/>
          </p:cNvCxnSpPr>
          <p:nvPr/>
        </p:nvCxnSpPr>
        <p:spPr>
          <a:xfrm rot="16200000" flipV="1">
            <a:off x="9519885" y="3553416"/>
            <a:ext cx="3318564" cy="414536"/>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F8B898A-B669-4C01-923E-C31AFE0C4AA2}"/>
              </a:ext>
            </a:extLst>
          </p:cNvPr>
          <p:cNvCxnSpPr>
            <a:cxnSpLocks/>
            <a:stCxn id="11" idx="0"/>
            <a:endCxn id="17" idx="5"/>
          </p:cNvCxnSpPr>
          <p:nvPr/>
        </p:nvCxnSpPr>
        <p:spPr>
          <a:xfrm rot="5400000" flipH="1" flipV="1">
            <a:off x="7172097" y="4153506"/>
            <a:ext cx="1916695" cy="10341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2FA07E90-B979-4428-86CE-F76EBD579685}"/>
              </a:ext>
            </a:extLst>
          </p:cNvPr>
          <p:cNvCxnSpPr>
            <a:cxnSpLocks/>
            <a:stCxn id="8" idx="0"/>
            <a:endCxn id="119" idx="3"/>
          </p:cNvCxnSpPr>
          <p:nvPr/>
        </p:nvCxnSpPr>
        <p:spPr>
          <a:xfrm rot="5400000" flipH="1" flipV="1">
            <a:off x="5024252" y="2368510"/>
            <a:ext cx="1211569" cy="303950"/>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EFE97BEA-EB7E-4176-86CC-5438087A3546}"/>
              </a:ext>
            </a:extLst>
          </p:cNvPr>
          <p:cNvCxnSpPr>
            <a:cxnSpLocks/>
            <a:stCxn id="26" idx="0"/>
            <a:endCxn id="119" idx="4"/>
          </p:cNvCxnSpPr>
          <p:nvPr/>
        </p:nvCxnSpPr>
        <p:spPr>
          <a:xfrm rot="16200000" flipV="1">
            <a:off x="5780501" y="2617521"/>
            <a:ext cx="1699108" cy="531855"/>
          </a:xfrm>
          <a:prstGeom prst="curvedConnector3">
            <a:avLst>
              <a:gd name="adj1" fmla="val 50000"/>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D45691F0-265E-4963-B139-A5F19174008A}"/>
              </a:ext>
            </a:extLst>
          </p:cNvPr>
          <p:cNvCxnSpPr>
            <a:cxnSpLocks/>
            <a:stCxn id="23" idx="0"/>
            <a:endCxn id="120" idx="3"/>
          </p:cNvCxnSpPr>
          <p:nvPr/>
        </p:nvCxnSpPr>
        <p:spPr>
          <a:xfrm rot="16200000" flipV="1">
            <a:off x="7950732" y="863566"/>
            <a:ext cx="1025300" cy="2552040"/>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3E488AFA-2538-47DA-A9EC-26034480620C}"/>
              </a:ext>
            </a:extLst>
          </p:cNvPr>
          <p:cNvGrpSpPr/>
          <p:nvPr/>
        </p:nvGrpSpPr>
        <p:grpSpPr>
          <a:xfrm>
            <a:off x="5540889" y="1219978"/>
            <a:ext cx="1646475" cy="813917"/>
            <a:chOff x="5963477" y="2100105"/>
            <a:chExt cx="1646475" cy="813917"/>
          </a:xfrm>
        </p:grpSpPr>
        <p:sp>
          <p:nvSpPr>
            <p:cNvPr id="119" name="Oval 118">
              <a:extLst>
                <a:ext uri="{FF2B5EF4-FFF2-40B4-BE49-F238E27FC236}">
                  <a16:creationId xmlns:a16="http://schemas.microsoft.com/office/drawing/2014/main" id="{A2A45006-10C9-4150-8378-BCF5F1B94003}"/>
                </a:ext>
              </a:extLst>
            </p:cNvPr>
            <p:cNvSpPr/>
            <p:nvPr/>
          </p:nvSpPr>
          <p:spPr>
            <a:xfrm>
              <a:off x="5963478" y="2100105"/>
              <a:ext cx="1646474" cy="813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p>
          </p:txBody>
        </p:sp>
        <p:sp>
          <p:nvSpPr>
            <p:cNvPr id="120" name="TextBox 119">
              <a:extLst>
                <a:ext uri="{FF2B5EF4-FFF2-40B4-BE49-F238E27FC236}">
                  <a16:creationId xmlns:a16="http://schemas.microsoft.com/office/drawing/2014/main" id="{3DBE0C22-1C9D-44C4-8F4F-5EF944BAF1A4}"/>
                </a:ext>
              </a:extLst>
            </p:cNvPr>
            <p:cNvSpPr txBox="1"/>
            <p:nvPr/>
          </p:nvSpPr>
          <p:spPr>
            <a:xfrm>
              <a:off x="5963477" y="2322397"/>
              <a:ext cx="1646473" cy="369332"/>
            </a:xfrm>
            <a:prstGeom prst="rect">
              <a:avLst/>
            </a:prstGeom>
            <a:noFill/>
          </p:spPr>
          <p:txBody>
            <a:bodyPr wrap="square" rtlCol="0">
              <a:spAutoFit/>
            </a:bodyPr>
            <a:lstStyle/>
            <a:p>
              <a:pPr algn="ctr"/>
              <a:r>
                <a:rPr lang="en-US" dirty="0" err="1"/>
                <a:t>HuggingFace</a:t>
              </a:r>
              <a:endParaRPr lang="en-US" dirty="0"/>
            </a:p>
          </p:txBody>
        </p:sp>
      </p:grpSp>
      <p:sp>
        <p:nvSpPr>
          <p:cNvPr id="126" name="Title 1">
            <a:extLst>
              <a:ext uri="{FF2B5EF4-FFF2-40B4-BE49-F238E27FC236}">
                <a16:creationId xmlns:a16="http://schemas.microsoft.com/office/drawing/2014/main" id="{694FC26B-673E-438D-A067-A8972F0FA873}"/>
              </a:ext>
            </a:extLst>
          </p:cNvPr>
          <p:cNvSpPr>
            <a:spLocks noGrp="1"/>
          </p:cNvSpPr>
          <p:nvPr>
            <p:ph type="title"/>
          </p:nvPr>
        </p:nvSpPr>
        <p:spPr>
          <a:xfrm>
            <a:off x="295612" y="633125"/>
            <a:ext cx="10972800" cy="1066800"/>
          </a:xfrm>
        </p:spPr>
        <p:txBody>
          <a:bodyPr/>
          <a:lstStyle/>
          <a:p>
            <a:r>
              <a:rPr lang="en-US" dirty="0"/>
              <a:t>Traversal Step 4</a:t>
            </a:r>
          </a:p>
        </p:txBody>
      </p:sp>
      <p:sp>
        <p:nvSpPr>
          <p:cNvPr id="127" name="Content Placeholder 2">
            <a:extLst>
              <a:ext uri="{FF2B5EF4-FFF2-40B4-BE49-F238E27FC236}">
                <a16:creationId xmlns:a16="http://schemas.microsoft.com/office/drawing/2014/main" id="{599AB974-CC87-4198-92CF-C492BB8E8410}"/>
              </a:ext>
            </a:extLst>
          </p:cNvPr>
          <p:cNvSpPr>
            <a:spLocks noGrp="1"/>
          </p:cNvSpPr>
          <p:nvPr>
            <p:ph idx="1"/>
          </p:nvPr>
        </p:nvSpPr>
        <p:spPr>
          <a:xfrm>
            <a:off x="609600" y="1694443"/>
            <a:ext cx="4060200" cy="4880093"/>
          </a:xfrm>
        </p:spPr>
        <p:txBody>
          <a:bodyPr>
            <a:normAutofit/>
          </a:bodyPr>
          <a:lstStyle/>
          <a:p>
            <a:pPr marL="109728" indent="0">
              <a:buNone/>
            </a:pPr>
            <a:r>
              <a:rPr lang="en-US" sz="2000" b="1" dirty="0"/>
              <a:t>For v, e, p IN 1..5 INBOUND "pkg/Pandas" dependency RETURN </a:t>
            </a:r>
            <a:r>
              <a:rPr lang="en-US" sz="2000" b="1" dirty="0" err="1"/>
              <a:t>v.pkg_name</a:t>
            </a:r>
            <a:endParaRPr lang="en-US" sz="2000" b="1" dirty="0"/>
          </a:p>
          <a:p>
            <a:pPr marL="109728" indent="0">
              <a:buNone/>
            </a:pPr>
            <a:endParaRPr lang="en-US" dirty="0"/>
          </a:p>
          <a:p>
            <a:r>
              <a:rPr lang="en-US" dirty="0"/>
              <a:t>Since we are depth-first, we'll continue down the dependency line to NumPy</a:t>
            </a:r>
          </a:p>
        </p:txBody>
      </p:sp>
    </p:spTree>
    <p:extLst>
      <p:ext uri="{BB962C8B-B14F-4D97-AF65-F5344CB8AC3E}">
        <p14:creationId xmlns:p14="http://schemas.microsoft.com/office/powerpoint/2010/main" val="3701891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11479</TotalTime>
  <Words>1802</Words>
  <Application>Microsoft Office PowerPoint</Application>
  <PresentationFormat>Widescreen</PresentationFormat>
  <Paragraphs>489</Paragraphs>
  <Slides>34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Georgia</vt:lpstr>
      <vt:lpstr>Wingdings 2</vt:lpstr>
      <vt:lpstr>Training presentation</vt:lpstr>
      <vt:lpstr>DB Management Systems Arango Exercises</vt:lpstr>
      <vt:lpstr>Graph Traversals</vt:lpstr>
      <vt:lpstr>Dependency Graph</vt:lpstr>
      <vt:lpstr>Traversing our Graph</vt:lpstr>
      <vt:lpstr>Breaking Down Our Query</vt:lpstr>
      <vt:lpstr>Traversal Step 1</vt:lpstr>
      <vt:lpstr>Traversal Step 2</vt:lpstr>
      <vt:lpstr>Traversal Step 3</vt:lpstr>
      <vt:lpstr>Traversal Step 4</vt:lpstr>
      <vt:lpstr>Traversal Step 5</vt:lpstr>
      <vt:lpstr>Exercise 1</vt:lpstr>
      <vt:lpstr>Exercise 1 – Step 1</vt:lpstr>
      <vt:lpstr>Exercise 1 – Step 2</vt:lpstr>
      <vt:lpstr>Exercise 1 – Step 3</vt:lpstr>
      <vt:lpstr>Exercise 1 – Step 4</vt:lpstr>
      <vt:lpstr>Exercise 1 – Step 5</vt:lpstr>
      <vt:lpstr>Exercise 1 – Step 6</vt:lpstr>
      <vt:lpstr>Identifying Dual Dependency</vt:lpstr>
      <vt:lpstr>Dual Dependency Traversal</vt:lpstr>
      <vt:lpstr>Dual Dependency Traversal Step 1</vt:lpstr>
      <vt:lpstr>Dual Dependency Traversal Step 2</vt:lpstr>
      <vt:lpstr>Dual Dependency Traversal Step 3</vt:lpstr>
      <vt:lpstr>Dual Dependency Traversal Step 4</vt:lpstr>
      <vt:lpstr>Dual Dependency Traversal Step 5</vt:lpstr>
      <vt:lpstr>Dual Dependency Traversal Step 6</vt:lpstr>
      <vt:lpstr>Dual Dependency Traversal Step 7</vt:lpstr>
      <vt:lpstr>Dual Dependency Traversal Step 8</vt:lpstr>
      <vt:lpstr>Dual Dependency Traversal Step 9</vt:lpstr>
      <vt:lpstr>Dual Dependency Traversal Step 10</vt:lpstr>
      <vt:lpstr>Dual Dependency Traversal Step 10</vt:lpstr>
      <vt:lpstr>Dual Dependency Traversal Step 10</vt:lpstr>
      <vt:lpstr>Exercise 2</vt:lpstr>
      <vt:lpstr>Example Traversal in Twitter Data</vt:lpstr>
      <vt:lpstr>End Slide  DBMS for Data Analytics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 Management Systems Document: Mongo</dc:title>
  <dc:creator>BOB B</dc:creator>
  <cp:lastModifiedBy>Ngau Steven</cp:lastModifiedBy>
  <cp:revision>150</cp:revision>
  <dcterms:created xsi:type="dcterms:W3CDTF">2018-01-30T04:08:48Z</dcterms:created>
  <dcterms:modified xsi:type="dcterms:W3CDTF">2021-03-31T16:35:21Z</dcterms:modified>
</cp:coreProperties>
</file>