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83" r:id="rId3"/>
    <p:sldId id="285" r:id="rId4"/>
    <p:sldId id="286" r:id="rId5"/>
    <p:sldId id="287" r:id="rId6"/>
    <p:sldId id="284" r:id="rId7"/>
    <p:sldId id="322" r:id="rId8"/>
    <p:sldId id="323" r:id="rId9"/>
    <p:sldId id="324" r:id="rId10"/>
    <p:sldId id="288" r:id="rId11"/>
    <p:sldId id="289" r:id="rId12"/>
    <p:sldId id="290" r:id="rId13"/>
    <p:sldId id="314" r:id="rId14"/>
    <p:sldId id="316" r:id="rId15"/>
    <p:sldId id="321" r:id="rId16"/>
    <p:sldId id="318" r:id="rId17"/>
    <p:sldId id="291" r:id="rId18"/>
    <p:sldId id="292" r:id="rId19"/>
    <p:sldId id="293" r:id="rId20"/>
    <p:sldId id="294" r:id="rId21"/>
    <p:sldId id="295" r:id="rId22"/>
    <p:sldId id="296" r:id="rId23"/>
    <p:sldId id="297" r:id="rId24"/>
    <p:sldId id="298" r:id="rId25"/>
    <p:sldId id="299" r:id="rId26"/>
    <p:sldId id="31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20" r:id="rId42"/>
    <p:sldId id="28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lein, Joel Donald" initials="KJD" lastIdx="2" clrIdx="0">
    <p:extLst>
      <p:ext uri="{19B8F6BF-5375-455C-9EA6-DF929625EA0E}">
        <p15:presenceInfo xmlns:p15="http://schemas.microsoft.com/office/powerpoint/2012/main" userId="Klein, Joel Donal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A7C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0358" autoAdjust="0"/>
  </p:normalViewPr>
  <p:slideViewPr>
    <p:cSldViewPr snapToGrid="0">
      <p:cViewPr varScale="1">
        <p:scale>
          <a:sx n="77" d="100"/>
          <a:sy n="77" d="100"/>
        </p:scale>
        <p:origin x="1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867BD-F140-4106-BB97-CA20A23F3361}" type="datetimeFigureOut">
              <a:rPr lang="en-US" smtClean="0"/>
              <a:t>3/29/2021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7B333-E593-44C2-9F45-D0C53590A5DF}" type="slidenum">
              <a:rPr lang="en-US" smtClean="0"/>
              <a:t>‹#›</a:t>
            </a:fld>
            <a:endParaRPr lang="en-US" dirty="0"/>
          </a:p>
        </p:txBody>
      </p:sp>
    </p:spTree>
    <p:extLst>
      <p:ext uri="{BB962C8B-B14F-4D97-AF65-F5344CB8AC3E}">
        <p14:creationId xmlns:p14="http://schemas.microsoft.com/office/powerpoint/2010/main" val="242366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https://www.datadoghq.com/blog/hadoop-architecture-overview/, http://hadoop.apache.org/docs/current/hadoop-project-dist/hadoop-hdfs/HdfsDesign.html, https://drive.google.com/file/d/0B-zw6KHOtbT4MmRkZWJjYzEtYjI3Ni00NTFjLWE0OGItYTU5OGMxYjc0N2M1/view</a:t>
            </a:r>
          </a:p>
        </p:txBody>
      </p:sp>
      <p:sp>
        <p:nvSpPr>
          <p:cNvPr id="4" name="Slide Number Placeholder 3"/>
          <p:cNvSpPr>
            <a:spLocks noGrp="1"/>
          </p:cNvSpPr>
          <p:nvPr>
            <p:ph type="sldNum" sz="quarter" idx="10"/>
          </p:nvPr>
        </p:nvSpPr>
        <p:spPr/>
        <p:txBody>
          <a:bodyPr/>
          <a:lstStyle/>
          <a:p>
            <a:fld id="{0C77B333-E593-44C2-9F45-D0C53590A5DF}" type="slidenum">
              <a:rPr lang="en-US" smtClean="0"/>
              <a:t>3</a:t>
            </a:fld>
            <a:endParaRPr lang="en-US" dirty="0"/>
          </a:p>
        </p:txBody>
      </p:sp>
    </p:spTree>
    <p:extLst>
      <p:ext uri="{BB962C8B-B14F-4D97-AF65-F5344CB8AC3E}">
        <p14:creationId xmlns:p14="http://schemas.microsoft.com/office/powerpoint/2010/main" val="217782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7B333-E593-44C2-9F45-D0C53590A5DF}" type="slidenum">
              <a:rPr lang="en-US" smtClean="0"/>
              <a:t>25</a:t>
            </a:fld>
            <a:endParaRPr lang="en-US" dirty="0"/>
          </a:p>
        </p:txBody>
      </p:sp>
    </p:spTree>
    <p:extLst>
      <p:ext uri="{BB962C8B-B14F-4D97-AF65-F5344CB8AC3E}">
        <p14:creationId xmlns:p14="http://schemas.microsoft.com/office/powerpoint/2010/main" val="377734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Hive tables can be created as EXTERNAL or INTERNAL. This is a choice that affects how data is loaded, controlled, and managed.</a:t>
            </a:r>
          </a:p>
          <a:p>
            <a:r>
              <a:rPr lang="en-US" dirty="0"/>
              <a:t>Use EXTERNAL tables when:</a:t>
            </a:r>
          </a:p>
          <a:p>
            <a:r>
              <a:rPr lang="en-US" dirty="0"/>
              <a:t>The data is also used outside of Hive. For example, the data files are read and processed by an existing program that doesn't lock the files.</a:t>
            </a:r>
          </a:p>
          <a:p>
            <a:r>
              <a:rPr lang="en-US" dirty="0"/>
              <a:t>Data needs to remain in the underlying location even after a DROP TABLE. This can apply if you are pointing multiple schemas (tables or views) at a single data set or if you are iterating through various possible schemas. </a:t>
            </a:r>
          </a:p>
          <a:p>
            <a:r>
              <a:rPr lang="en-US" dirty="0"/>
              <a:t>You want to use a custom location such as ASV. </a:t>
            </a:r>
          </a:p>
          <a:p>
            <a:r>
              <a:rPr lang="en-US" dirty="0"/>
              <a:t>Hive should not own data and control settings, </a:t>
            </a:r>
            <a:r>
              <a:rPr lang="en-US" dirty="0" err="1"/>
              <a:t>dirs</a:t>
            </a:r>
            <a:r>
              <a:rPr lang="en-US" dirty="0"/>
              <a:t>, etc., you have another program or process that will do those things. </a:t>
            </a:r>
          </a:p>
          <a:p>
            <a:r>
              <a:rPr lang="en-US" dirty="0"/>
              <a:t>You are not creating table based on existing table (AS SELECT).</a:t>
            </a:r>
          </a:p>
          <a:p>
            <a:r>
              <a:rPr lang="en-US" dirty="0"/>
              <a:t>Use INTERNAL tables when:</a:t>
            </a:r>
          </a:p>
          <a:p>
            <a:r>
              <a:rPr lang="en-US" dirty="0"/>
              <a:t>The data is temporary.</a:t>
            </a:r>
          </a:p>
          <a:p>
            <a:r>
              <a:rPr lang="en-US" dirty="0"/>
              <a:t>You want Hive to completely manage the lifecycle of the table and data.</a:t>
            </a:r>
          </a:p>
          <a:p>
            <a:endParaRPr lang="en-US" dirty="0"/>
          </a:p>
        </p:txBody>
      </p:sp>
      <p:sp>
        <p:nvSpPr>
          <p:cNvPr id="4" name="Slide Number Placeholder 3"/>
          <p:cNvSpPr>
            <a:spLocks noGrp="1"/>
          </p:cNvSpPr>
          <p:nvPr>
            <p:ph type="sldNum" sz="quarter" idx="10"/>
          </p:nvPr>
        </p:nvSpPr>
        <p:spPr/>
        <p:txBody>
          <a:bodyPr/>
          <a:lstStyle/>
          <a:p>
            <a:fld id="{0C77B333-E593-44C2-9F45-D0C53590A5DF}" type="slidenum">
              <a:rPr lang="en-US" smtClean="0"/>
              <a:t>35</a:t>
            </a:fld>
            <a:endParaRPr lang="en-US" dirty="0"/>
          </a:p>
        </p:txBody>
      </p:sp>
    </p:spTree>
    <p:extLst>
      <p:ext uri="{BB962C8B-B14F-4D97-AF65-F5344CB8AC3E}">
        <p14:creationId xmlns:p14="http://schemas.microsoft.com/office/powerpoint/2010/main" val="3104239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a:t>
            </a:r>
            <a:r>
              <a:rPr lang="en-US" dirty="0" err="1"/>
              <a:t>hive.cli.print.header</a:t>
            </a:r>
            <a:r>
              <a:rPr lang="en-US" dirty="0"/>
              <a:t>=true;</a:t>
            </a:r>
          </a:p>
          <a:p>
            <a:endParaRPr lang="en-US" dirty="0"/>
          </a:p>
          <a:p>
            <a:r>
              <a:rPr lang="en-US" dirty="0"/>
              <a:t>CREATE EXTERNAL TABLE beer (</a:t>
            </a:r>
          </a:p>
          <a:p>
            <a:r>
              <a:rPr lang="en-US" dirty="0"/>
              <a:t>  `beer/name` string,</a:t>
            </a:r>
          </a:p>
          <a:p>
            <a:r>
              <a:rPr lang="en-US" dirty="0"/>
              <a:t>  `beer/</a:t>
            </a:r>
            <a:r>
              <a:rPr lang="en-US" dirty="0" err="1"/>
              <a:t>beerId</a:t>
            </a:r>
            <a:r>
              <a:rPr lang="en-US" dirty="0"/>
              <a:t>` string,</a:t>
            </a:r>
          </a:p>
          <a:p>
            <a:r>
              <a:rPr lang="en-US" dirty="0"/>
              <a:t>  `beer/</a:t>
            </a:r>
            <a:r>
              <a:rPr lang="en-US" dirty="0" err="1"/>
              <a:t>brewerId</a:t>
            </a:r>
            <a:r>
              <a:rPr lang="en-US" dirty="0"/>
              <a:t>` string,</a:t>
            </a:r>
          </a:p>
          <a:p>
            <a:r>
              <a:rPr lang="en-US" dirty="0"/>
              <a:t>  `beer/ABV` string,</a:t>
            </a:r>
          </a:p>
          <a:p>
            <a:r>
              <a:rPr lang="en-US" dirty="0"/>
              <a:t>  `review/appearance` string,</a:t>
            </a:r>
          </a:p>
          <a:p>
            <a:r>
              <a:rPr lang="en-US" dirty="0"/>
              <a:t>  `review/aroma` string,</a:t>
            </a:r>
          </a:p>
          <a:p>
            <a:r>
              <a:rPr lang="en-US" dirty="0"/>
              <a:t>  `review/palate` string,</a:t>
            </a:r>
          </a:p>
          <a:p>
            <a:r>
              <a:rPr lang="en-US" dirty="0"/>
              <a:t>  `review/taste` string,</a:t>
            </a:r>
          </a:p>
          <a:p>
            <a:r>
              <a:rPr lang="en-US" dirty="0"/>
              <a:t>  `review/overall` string,</a:t>
            </a:r>
          </a:p>
          <a:p>
            <a:r>
              <a:rPr lang="en-US" dirty="0"/>
              <a:t>  `review/time` string,</a:t>
            </a:r>
          </a:p>
          <a:p>
            <a:r>
              <a:rPr lang="en-US" dirty="0"/>
              <a:t>  `review/</a:t>
            </a:r>
            <a:r>
              <a:rPr lang="en-US" dirty="0" err="1"/>
              <a:t>profileName</a:t>
            </a:r>
            <a:r>
              <a:rPr lang="en-US" dirty="0"/>
              <a:t>` string,</a:t>
            </a:r>
          </a:p>
          <a:p>
            <a:r>
              <a:rPr lang="en-US" dirty="0"/>
              <a:t>  `review/text` string) ROW FORMAT SERDE '</a:t>
            </a:r>
            <a:r>
              <a:rPr lang="en-US" dirty="0" err="1"/>
              <a:t>org.apache.hive.hcatalog.data.JsonSerDe</a:t>
            </a:r>
            <a:r>
              <a:rPr lang="en-US" dirty="0"/>
              <a:t>' LOCATION 's3n://hadoop-data-emse6992/</a:t>
            </a:r>
            <a:r>
              <a:rPr lang="en-US" dirty="0" err="1"/>
              <a:t>ratebeer_small_json</a:t>
            </a:r>
            <a:r>
              <a:rPr lang="en-US" dirty="0"/>
              <a:t>/';</a:t>
            </a:r>
          </a:p>
        </p:txBody>
      </p:sp>
      <p:sp>
        <p:nvSpPr>
          <p:cNvPr id="4" name="Slide Number Placeholder 3"/>
          <p:cNvSpPr>
            <a:spLocks noGrp="1"/>
          </p:cNvSpPr>
          <p:nvPr>
            <p:ph type="sldNum" sz="quarter" idx="10"/>
          </p:nvPr>
        </p:nvSpPr>
        <p:spPr/>
        <p:txBody>
          <a:bodyPr/>
          <a:lstStyle/>
          <a:p>
            <a:fld id="{0C77B333-E593-44C2-9F45-D0C53590A5DF}" type="slidenum">
              <a:rPr lang="en-US" smtClean="0"/>
              <a:t>36</a:t>
            </a:fld>
            <a:endParaRPr lang="en-US" dirty="0"/>
          </a:p>
        </p:txBody>
      </p:sp>
    </p:spTree>
    <p:extLst>
      <p:ext uri="{BB962C8B-B14F-4D97-AF65-F5344CB8AC3E}">
        <p14:creationId xmlns:p14="http://schemas.microsoft.com/office/powerpoint/2010/main" val="257731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dirty="0"/>
              <a:t>Add a footer</a:t>
            </a:r>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3/29/2021</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55208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3/29/2021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84507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3/29/2021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9036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3/29/2021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01774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3/29/2021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11509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3/29/2021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27801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p15:clr>
            <a:srgbClr val="FBAE40"/>
          </p15:clr>
        </p15:guide>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3/29/2021</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25799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3/29/2021</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7011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3/29/2021</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0435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3/29/2021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1239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3/29/2021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7129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3/29/2021</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916815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orient="horz" pos="415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hortonworks.com/blog/hive-cheat-sheet-for-sql-us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6AF0-6315-464A-AB32-67AAC6342F0F}"/>
              </a:ext>
            </a:extLst>
          </p:cNvPr>
          <p:cNvSpPr>
            <a:spLocks noGrp="1"/>
          </p:cNvSpPr>
          <p:nvPr>
            <p:ph type="ctrTitle"/>
          </p:nvPr>
        </p:nvSpPr>
        <p:spPr>
          <a:xfrm>
            <a:off x="609600" y="2134911"/>
            <a:ext cx="8763015" cy="1646302"/>
          </a:xfrm>
        </p:spPr>
        <p:txBody>
          <a:bodyPr/>
          <a:lstStyle/>
          <a:p>
            <a:r>
              <a:rPr lang="en-US" dirty="0"/>
              <a:t>DB Management Systems</a:t>
            </a:r>
            <a:br>
              <a:rPr lang="en-US" dirty="0"/>
            </a:br>
            <a:r>
              <a:rPr lang="en-US" dirty="0"/>
              <a:t>Distributed: Hadoop</a:t>
            </a:r>
          </a:p>
        </p:txBody>
      </p:sp>
      <p:sp>
        <p:nvSpPr>
          <p:cNvPr id="3" name="Subtitle 2">
            <a:extLst>
              <a:ext uri="{FF2B5EF4-FFF2-40B4-BE49-F238E27FC236}">
                <a16:creationId xmlns:a16="http://schemas.microsoft.com/office/drawing/2014/main" id="{DD24755A-4487-4CB2-9469-AEAD043A452C}"/>
              </a:ext>
            </a:extLst>
          </p:cNvPr>
          <p:cNvSpPr>
            <a:spLocks noGrp="1"/>
          </p:cNvSpPr>
          <p:nvPr>
            <p:ph type="subTitle" idx="1"/>
          </p:nvPr>
        </p:nvSpPr>
        <p:spPr/>
        <p:txBody>
          <a:bodyPr/>
          <a:lstStyle/>
          <a:p>
            <a:r>
              <a:rPr lang="en-US" dirty="0"/>
              <a:t>Joel Klein – jdk514@gwmail.gwu.edu</a:t>
            </a:r>
          </a:p>
        </p:txBody>
      </p:sp>
    </p:spTree>
    <p:extLst>
      <p:ext uri="{BB962C8B-B14F-4D97-AF65-F5344CB8AC3E}">
        <p14:creationId xmlns:p14="http://schemas.microsoft.com/office/powerpoint/2010/main" val="211453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374C-9DDD-44E4-91E8-FA06F02E7237}"/>
              </a:ext>
            </a:extLst>
          </p:cNvPr>
          <p:cNvSpPr>
            <a:spLocks noGrp="1"/>
          </p:cNvSpPr>
          <p:nvPr>
            <p:ph type="title"/>
          </p:nvPr>
        </p:nvSpPr>
        <p:spPr/>
        <p:txBody>
          <a:bodyPr/>
          <a:lstStyle/>
          <a:p>
            <a:r>
              <a:rPr lang="en-US" dirty="0"/>
              <a:t>Hadoop on AWS</a:t>
            </a:r>
          </a:p>
        </p:txBody>
      </p:sp>
      <p:sp>
        <p:nvSpPr>
          <p:cNvPr id="3" name="Text Placeholder 2">
            <a:extLst>
              <a:ext uri="{FF2B5EF4-FFF2-40B4-BE49-F238E27FC236}">
                <a16:creationId xmlns:a16="http://schemas.microsoft.com/office/drawing/2014/main" id="{C6208CC6-67B8-41B0-8502-7F74E19E08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7008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273D-AC8A-4A84-8BB0-3494DC5BA9BB}"/>
              </a:ext>
            </a:extLst>
          </p:cNvPr>
          <p:cNvSpPr>
            <a:spLocks noGrp="1"/>
          </p:cNvSpPr>
          <p:nvPr>
            <p:ph type="title"/>
          </p:nvPr>
        </p:nvSpPr>
        <p:spPr/>
        <p:txBody>
          <a:bodyPr/>
          <a:lstStyle/>
          <a:p>
            <a:r>
              <a:rPr lang="en-US" dirty="0"/>
              <a:t>EMR (Elastic Map Reduce)</a:t>
            </a:r>
          </a:p>
        </p:txBody>
      </p:sp>
      <p:pic>
        <p:nvPicPr>
          <p:cNvPr id="4" name="Content Placeholder 3">
            <a:extLst>
              <a:ext uri="{FF2B5EF4-FFF2-40B4-BE49-F238E27FC236}">
                <a16:creationId xmlns:a16="http://schemas.microsoft.com/office/drawing/2014/main" id="{334395E4-F05E-4347-9B61-503F6DFFB091}"/>
              </a:ext>
            </a:extLst>
          </p:cNvPr>
          <p:cNvPicPr>
            <a:picLocks noGrp="1" noChangeAspect="1"/>
          </p:cNvPicPr>
          <p:nvPr>
            <p:ph idx="1"/>
          </p:nvPr>
        </p:nvPicPr>
        <p:blipFill>
          <a:blip r:embed="rId2"/>
          <a:stretch>
            <a:fillRect/>
          </a:stretch>
        </p:blipFill>
        <p:spPr>
          <a:xfrm>
            <a:off x="2440561" y="2249488"/>
            <a:ext cx="7310878" cy="4324350"/>
          </a:xfrm>
          <a:prstGeom prst="rect">
            <a:avLst/>
          </a:prstGeom>
        </p:spPr>
      </p:pic>
    </p:spTree>
    <p:extLst>
      <p:ext uri="{BB962C8B-B14F-4D97-AF65-F5344CB8AC3E}">
        <p14:creationId xmlns:p14="http://schemas.microsoft.com/office/powerpoint/2010/main" val="398231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7D66-2D67-4D98-9036-6CB285B01909}"/>
              </a:ext>
            </a:extLst>
          </p:cNvPr>
          <p:cNvSpPr>
            <a:spLocks noGrp="1"/>
          </p:cNvSpPr>
          <p:nvPr>
            <p:ph type="title"/>
          </p:nvPr>
        </p:nvSpPr>
        <p:spPr/>
        <p:txBody>
          <a:bodyPr/>
          <a:lstStyle/>
          <a:p>
            <a:r>
              <a:rPr lang="en-US" dirty="0"/>
              <a:t>EMR cont.</a:t>
            </a:r>
          </a:p>
        </p:txBody>
      </p:sp>
      <p:sp>
        <p:nvSpPr>
          <p:cNvPr id="3" name="Content Placeholder 2">
            <a:extLst>
              <a:ext uri="{FF2B5EF4-FFF2-40B4-BE49-F238E27FC236}">
                <a16:creationId xmlns:a16="http://schemas.microsoft.com/office/drawing/2014/main" id="{FA45949E-723C-4CC7-8773-70462B1B270C}"/>
              </a:ext>
            </a:extLst>
          </p:cNvPr>
          <p:cNvSpPr>
            <a:spLocks noGrp="1"/>
          </p:cNvSpPr>
          <p:nvPr>
            <p:ph idx="1"/>
          </p:nvPr>
        </p:nvSpPr>
        <p:spPr/>
        <p:txBody>
          <a:bodyPr/>
          <a:lstStyle/>
          <a:p>
            <a:r>
              <a:rPr lang="en-US" dirty="0"/>
              <a:t>EMR is amazon’s answer to easily scalable and demandable Hadoop clusters</a:t>
            </a:r>
          </a:p>
          <a:p>
            <a:r>
              <a:rPr lang="en-US" dirty="0"/>
              <a:t>Since Hadoop clusters can easily leverage AWS S3 storage, they focus on providing bursts of massive processing rather than more permanent infrastructure</a:t>
            </a:r>
          </a:p>
          <a:p>
            <a:r>
              <a:rPr lang="en-US" dirty="0"/>
              <a:t>Thus, EMR relies heavily on creation scripts and automatic processing of clusters to make demand when needed and remove it when it is not.</a:t>
            </a:r>
          </a:p>
        </p:txBody>
      </p:sp>
    </p:spTree>
    <p:extLst>
      <p:ext uri="{BB962C8B-B14F-4D97-AF65-F5344CB8AC3E}">
        <p14:creationId xmlns:p14="http://schemas.microsoft.com/office/powerpoint/2010/main" val="411110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3126-68F0-470A-AF58-D680F77615F7}"/>
              </a:ext>
            </a:extLst>
          </p:cNvPr>
          <p:cNvSpPr>
            <a:spLocks noGrp="1"/>
          </p:cNvSpPr>
          <p:nvPr>
            <p:ph type="title"/>
          </p:nvPr>
        </p:nvSpPr>
        <p:spPr/>
        <p:txBody>
          <a:bodyPr/>
          <a:lstStyle/>
          <a:p>
            <a:r>
              <a:rPr lang="en-US" dirty="0"/>
              <a:t>Security for EMR</a:t>
            </a:r>
          </a:p>
        </p:txBody>
      </p:sp>
      <p:sp>
        <p:nvSpPr>
          <p:cNvPr id="3" name="Text Placeholder 2">
            <a:extLst>
              <a:ext uri="{FF2B5EF4-FFF2-40B4-BE49-F238E27FC236}">
                <a16:creationId xmlns:a16="http://schemas.microsoft.com/office/drawing/2014/main" id="{C83545F3-CA8C-4E00-A7D5-4EC95A12F8B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259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AF8C-F072-45FB-8DA8-2F01F19D7A8C}"/>
              </a:ext>
            </a:extLst>
          </p:cNvPr>
          <p:cNvSpPr>
            <a:spLocks noGrp="1"/>
          </p:cNvSpPr>
          <p:nvPr>
            <p:ph type="title"/>
          </p:nvPr>
        </p:nvSpPr>
        <p:spPr/>
        <p:txBody>
          <a:bodyPr/>
          <a:lstStyle/>
          <a:p>
            <a:r>
              <a:rPr lang="en-US" dirty="0"/>
              <a:t>Key-Pair</a:t>
            </a:r>
          </a:p>
        </p:txBody>
      </p:sp>
      <p:sp>
        <p:nvSpPr>
          <p:cNvPr id="3" name="Content Placeholder 2">
            <a:extLst>
              <a:ext uri="{FF2B5EF4-FFF2-40B4-BE49-F238E27FC236}">
                <a16:creationId xmlns:a16="http://schemas.microsoft.com/office/drawing/2014/main" id="{0301D27B-81DC-4FD0-BD7C-F35784FB809D}"/>
              </a:ext>
            </a:extLst>
          </p:cNvPr>
          <p:cNvSpPr>
            <a:spLocks noGrp="1"/>
          </p:cNvSpPr>
          <p:nvPr>
            <p:ph idx="1"/>
          </p:nvPr>
        </p:nvSpPr>
        <p:spPr>
          <a:xfrm>
            <a:off x="609600" y="2249424"/>
            <a:ext cx="10972800" cy="2491541"/>
          </a:xfrm>
        </p:spPr>
        <p:txBody>
          <a:bodyPr>
            <a:normAutofit fontScale="92500" lnSpcReduction="10000"/>
          </a:bodyPr>
          <a:lstStyle/>
          <a:p>
            <a:r>
              <a:rPr lang="en-US" dirty="0"/>
              <a:t>To connect and work with our EMR cluster we’ll need to SSH into the </a:t>
            </a:r>
            <a:r>
              <a:rPr lang="en-US" dirty="0" err="1"/>
              <a:t>namenode</a:t>
            </a:r>
            <a:endParaRPr lang="en-US" dirty="0"/>
          </a:p>
          <a:p>
            <a:pPr lvl="1"/>
            <a:r>
              <a:rPr lang="en-US" dirty="0"/>
              <a:t>To accomplish this, we’ll need to create a key-pair to authenticate our connection</a:t>
            </a:r>
          </a:p>
          <a:p>
            <a:endParaRPr lang="en-US" dirty="0"/>
          </a:p>
          <a:p>
            <a:r>
              <a:rPr lang="en-US" dirty="0"/>
              <a:t>To start, we'll need to navigate to the EC2 service within our AWS console (accessed through the AWS Educate classroom).</a:t>
            </a:r>
          </a:p>
          <a:p>
            <a:endParaRPr lang="en-US" dirty="0"/>
          </a:p>
        </p:txBody>
      </p:sp>
      <p:pic>
        <p:nvPicPr>
          <p:cNvPr id="5" name="Picture 4">
            <a:extLst>
              <a:ext uri="{FF2B5EF4-FFF2-40B4-BE49-F238E27FC236}">
                <a16:creationId xmlns:a16="http://schemas.microsoft.com/office/drawing/2014/main" id="{1984B56D-F3A6-43CC-A713-081CDC92683F}"/>
              </a:ext>
            </a:extLst>
          </p:cNvPr>
          <p:cNvPicPr>
            <a:picLocks noChangeAspect="1"/>
          </p:cNvPicPr>
          <p:nvPr/>
        </p:nvPicPr>
        <p:blipFill>
          <a:blip r:embed="rId2"/>
          <a:stretch>
            <a:fillRect/>
          </a:stretch>
        </p:blipFill>
        <p:spPr>
          <a:xfrm>
            <a:off x="0" y="4648201"/>
            <a:ext cx="5572333" cy="1901617"/>
          </a:xfrm>
          <a:prstGeom prst="rect">
            <a:avLst/>
          </a:prstGeom>
        </p:spPr>
      </p:pic>
      <p:pic>
        <p:nvPicPr>
          <p:cNvPr id="7" name="Picture 6">
            <a:extLst>
              <a:ext uri="{FF2B5EF4-FFF2-40B4-BE49-F238E27FC236}">
                <a16:creationId xmlns:a16="http://schemas.microsoft.com/office/drawing/2014/main" id="{78980313-A9D0-485B-B734-EC4EB6B78516}"/>
              </a:ext>
            </a:extLst>
          </p:cNvPr>
          <p:cNvPicPr>
            <a:picLocks noChangeAspect="1"/>
          </p:cNvPicPr>
          <p:nvPr/>
        </p:nvPicPr>
        <p:blipFill>
          <a:blip r:embed="rId3"/>
          <a:stretch>
            <a:fillRect/>
          </a:stretch>
        </p:blipFill>
        <p:spPr>
          <a:xfrm>
            <a:off x="5953540" y="4648201"/>
            <a:ext cx="6161928" cy="1901617"/>
          </a:xfrm>
          <a:prstGeom prst="rect">
            <a:avLst/>
          </a:prstGeom>
        </p:spPr>
      </p:pic>
    </p:spTree>
    <p:extLst>
      <p:ext uri="{BB962C8B-B14F-4D97-AF65-F5344CB8AC3E}">
        <p14:creationId xmlns:p14="http://schemas.microsoft.com/office/powerpoint/2010/main" val="164670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9923-9B86-4A2D-9169-BFBA36F4DDCE}"/>
              </a:ext>
            </a:extLst>
          </p:cNvPr>
          <p:cNvSpPr>
            <a:spLocks noGrp="1"/>
          </p:cNvSpPr>
          <p:nvPr>
            <p:ph type="title"/>
          </p:nvPr>
        </p:nvSpPr>
        <p:spPr/>
        <p:txBody>
          <a:bodyPr/>
          <a:lstStyle/>
          <a:p>
            <a:r>
              <a:rPr lang="en-US" dirty="0"/>
              <a:t>Creating Our Key-Pair</a:t>
            </a:r>
          </a:p>
        </p:txBody>
      </p:sp>
      <p:sp>
        <p:nvSpPr>
          <p:cNvPr id="3" name="Content Placeholder 2">
            <a:extLst>
              <a:ext uri="{FF2B5EF4-FFF2-40B4-BE49-F238E27FC236}">
                <a16:creationId xmlns:a16="http://schemas.microsoft.com/office/drawing/2014/main" id="{92AACA7A-F897-4333-93D8-E8CE2B90968F}"/>
              </a:ext>
            </a:extLst>
          </p:cNvPr>
          <p:cNvSpPr>
            <a:spLocks noGrp="1"/>
          </p:cNvSpPr>
          <p:nvPr>
            <p:ph idx="1"/>
          </p:nvPr>
        </p:nvSpPr>
        <p:spPr>
          <a:xfrm>
            <a:off x="2189922" y="2209800"/>
            <a:ext cx="5890591" cy="4325112"/>
          </a:xfrm>
        </p:spPr>
        <p:txBody>
          <a:bodyPr/>
          <a:lstStyle/>
          <a:p>
            <a:pPr marL="925830" lvl="1" indent="-514350">
              <a:buFont typeface="+mj-lt"/>
              <a:buAutoNum type="arabicPeriod"/>
            </a:pPr>
            <a:r>
              <a:rPr lang="en-US" dirty="0"/>
              <a:t>On the EC2 page, there is an option for </a:t>
            </a:r>
            <a:r>
              <a:rPr lang="en-US" b="1" dirty="0"/>
              <a:t>Key Pairs </a:t>
            </a:r>
            <a:r>
              <a:rPr lang="en-US" dirty="0"/>
              <a:t>on the left-hand side</a:t>
            </a:r>
          </a:p>
          <a:p>
            <a:pPr marL="925830" lvl="1" indent="-514350">
              <a:buFont typeface="+mj-lt"/>
              <a:buAutoNum type="arabicPeriod"/>
            </a:pPr>
            <a:endParaRPr lang="en-US" dirty="0"/>
          </a:p>
          <a:p>
            <a:pPr marL="925830" lvl="1" indent="-514350">
              <a:buFont typeface="+mj-lt"/>
              <a:buAutoNum type="arabicPeriod"/>
            </a:pPr>
            <a:r>
              <a:rPr lang="en-US" dirty="0"/>
              <a:t>Within the Key Pair page, click </a:t>
            </a:r>
            <a:r>
              <a:rPr lang="en-US" b="1" dirty="0"/>
              <a:t>Create key pair</a:t>
            </a:r>
            <a:endParaRPr lang="en-US" dirty="0"/>
          </a:p>
          <a:p>
            <a:pPr marL="1191006" lvl="2" indent="-514350">
              <a:buFont typeface="+mj-lt"/>
              <a:buAutoNum type="arabicPeriod"/>
            </a:pPr>
            <a:r>
              <a:rPr lang="en-US" dirty="0"/>
              <a:t>Give the key pair a name</a:t>
            </a:r>
          </a:p>
          <a:p>
            <a:pPr marL="1191006" lvl="2" indent="-514350">
              <a:buFont typeface="+mj-lt"/>
              <a:buAutoNum type="arabicPeriod"/>
            </a:pPr>
            <a:r>
              <a:rPr lang="en-US" dirty="0"/>
              <a:t>Select your format (</a:t>
            </a:r>
            <a:r>
              <a:rPr lang="en-US" dirty="0" err="1"/>
              <a:t>ppk</a:t>
            </a:r>
            <a:r>
              <a:rPr lang="en-US" dirty="0"/>
              <a:t> for windows, </a:t>
            </a:r>
            <a:r>
              <a:rPr lang="en-US" dirty="0" err="1"/>
              <a:t>pem</a:t>
            </a:r>
            <a:r>
              <a:rPr lang="en-US" dirty="0"/>
              <a:t> for Mac/Linux)</a:t>
            </a:r>
          </a:p>
          <a:p>
            <a:endParaRPr lang="en-US" dirty="0"/>
          </a:p>
        </p:txBody>
      </p:sp>
      <p:pic>
        <p:nvPicPr>
          <p:cNvPr id="7" name="Picture 6">
            <a:extLst>
              <a:ext uri="{FF2B5EF4-FFF2-40B4-BE49-F238E27FC236}">
                <a16:creationId xmlns:a16="http://schemas.microsoft.com/office/drawing/2014/main" id="{DF0E8866-AE7A-47EC-88C0-7B62A6EDD500}"/>
              </a:ext>
            </a:extLst>
          </p:cNvPr>
          <p:cNvPicPr>
            <a:picLocks noChangeAspect="1"/>
          </p:cNvPicPr>
          <p:nvPr/>
        </p:nvPicPr>
        <p:blipFill>
          <a:blip r:embed="rId2"/>
          <a:stretch>
            <a:fillRect/>
          </a:stretch>
        </p:blipFill>
        <p:spPr>
          <a:xfrm>
            <a:off x="7880068" y="3250610"/>
            <a:ext cx="3561534" cy="957657"/>
          </a:xfrm>
          <a:prstGeom prst="rect">
            <a:avLst/>
          </a:prstGeom>
        </p:spPr>
      </p:pic>
      <p:grpSp>
        <p:nvGrpSpPr>
          <p:cNvPr id="9" name="Group 8">
            <a:extLst>
              <a:ext uri="{FF2B5EF4-FFF2-40B4-BE49-F238E27FC236}">
                <a16:creationId xmlns:a16="http://schemas.microsoft.com/office/drawing/2014/main" id="{9AD809B7-B641-42C5-82E5-AF51C8EAA81D}"/>
              </a:ext>
            </a:extLst>
          </p:cNvPr>
          <p:cNvGrpSpPr/>
          <p:nvPr/>
        </p:nvGrpSpPr>
        <p:grpSpPr>
          <a:xfrm>
            <a:off x="609600" y="102190"/>
            <a:ext cx="2062383" cy="5454197"/>
            <a:chOff x="6760678" y="-931480"/>
            <a:chExt cx="2062383" cy="5454197"/>
          </a:xfrm>
        </p:grpSpPr>
        <p:pic>
          <p:nvPicPr>
            <p:cNvPr id="5" name="Picture 4">
              <a:extLst>
                <a:ext uri="{FF2B5EF4-FFF2-40B4-BE49-F238E27FC236}">
                  <a16:creationId xmlns:a16="http://schemas.microsoft.com/office/drawing/2014/main" id="{89E241D1-FCB3-4C92-BA46-AE3B6983DFCA}"/>
                </a:ext>
              </a:extLst>
            </p:cNvPr>
            <p:cNvPicPr>
              <a:picLocks noChangeAspect="1"/>
            </p:cNvPicPr>
            <p:nvPr/>
          </p:nvPicPr>
          <p:blipFill rotWithShape="1">
            <a:blip r:embed="rId3"/>
            <a:srcRect t="60717"/>
            <a:stretch/>
          </p:blipFill>
          <p:spPr>
            <a:xfrm>
              <a:off x="6760678" y="3011557"/>
              <a:ext cx="2062383" cy="1511160"/>
            </a:xfrm>
            <a:prstGeom prst="rect">
              <a:avLst/>
            </a:prstGeom>
          </p:spPr>
        </p:pic>
        <p:pic>
          <p:nvPicPr>
            <p:cNvPr id="8" name="Picture 7">
              <a:extLst>
                <a:ext uri="{FF2B5EF4-FFF2-40B4-BE49-F238E27FC236}">
                  <a16:creationId xmlns:a16="http://schemas.microsoft.com/office/drawing/2014/main" id="{1834DD72-B5E4-472A-A872-480F0BF5989F}"/>
                </a:ext>
              </a:extLst>
            </p:cNvPr>
            <p:cNvPicPr>
              <a:picLocks noChangeAspect="1"/>
            </p:cNvPicPr>
            <p:nvPr/>
          </p:nvPicPr>
          <p:blipFill rotWithShape="1">
            <a:blip r:embed="rId3"/>
            <a:srcRect l="-482" t="-52655" r="482" b="50341"/>
            <a:stretch/>
          </p:blipFill>
          <p:spPr>
            <a:xfrm>
              <a:off x="6760678" y="-931480"/>
              <a:ext cx="2062383" cy="3935896"/>
            </a:xfrm>
            <a:prstGeom prst="rect">
              <a:avLst/>
            </a:prstGeom>
          </p:spPr>
        </p:pic>
      </p:grpSp>
      <p:pic>
        <p:nvPicPr>
          <p:cNvPr id="11" name="Picture 10">
            <a:extLst>
              <a:ext uri="{FF2B5EF4-FFF2-40B4-BE49-F238E27FC236}">
                <a16:creationId xmlns:a16="http://schemas.microsoft.com/office/drawing/2014/main" id="{539DA989-FC3A-4E65-9971-DB6B811B4721}"/>
              </a:ext>
            </a:extLst>
          </p:cNvPr>
          <p:cNvPicPr>
            <a:picLocks noChangeAspect="1"/>
          </p:cNvPicPr>
          <p:nvPr/>
        </p:nvPicPr>
        <p:blipFill>
          <a:blip r:embed="rId4"/>
          <a:stretch>
            <a:fillRect/>
          </a:stretch>
        </p:blipFill>
        <p:spPr>
          <a:xfrm>
            <a:off x="7671611" y="4438947"/>
            <a:ext cx="3978448" cy="1981256"/>
          </a:xfrm>
          <a:prstGeom prst="rect">
            <a:avLst/>
          </a:prstGeom>
        </p:spPr>
      </p:pic>
      <p:sp>
        <p:nvSpPr>
          <p:cNvPr id="15" name="Rectangle 14">
            <a:extLst>
              <a:ext uri="{FF2B5EF4-FFF2-40B4-BE49-F238E27FC236}">
                <a16:creationId xmlns:a16="http://schemas.microsoft.com/office/drawing/2014/main" id="{EBDE5EE9-2B8D-4265-B35E-E0B154A9BBD7}"/>
              </a:ext>
            </a:extLst>
          </p:cNvPr>
          <p:cNvSpPr/>
          <p:nvPr/>
        </p:nvSpPr>
        <p:spPr>
          <a:xfrm>
            <a:off x="609600" y="2046086"/>
            <a:ext cx="1855304" cy="3935896"/>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CCE5B02-77B2-41D0-9F8A-BD247283E48D}"/>
              </a:ext>
            </a:extLst>
          </p:cNvPr>
          <p:cNvSpPr/>
          <p:nvPr/>
        </p:nvSpPr>
        <p:spPr>
          <a:xfrm>
            <a:off x="2465156" y="2046086"/>
            <a:ext cx="5625295" cy="1204524"/>
          </a:xfrm>
          <a:prstGeom prst="rect">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A8C088D-6003-4652-A749-C5B1ECD0E77B}"/>
              </a:ext>
            </a:extLst>
          </p:cNvPr>
          <p:cNvSpPr/>
          <p:nvPr/>
        </p:nvSpPr>
        <p:spPr>
          <a:xfrm>
            <a:off x="2460187" y="3237239"/>
            <a:ext cx="9446891" cy="3528510"/>
          </a:xfrm>
          <a:prstGeom prst="rect">
            <a:avLst/>
          </a:prstGeom>
          <a:solidFill>
            <a:srgbClr val="FFC000">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08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621F-668B-4B06-BD67-C3829AD172BA}"/>
              </a:ext>
            </a:extLst>
          </p:cNvPr>
          <p:cNvSpPr>
            <a:spLocks noGrp="1"/>
          </p:cNvSpPr>
          <p:nvPr>
            <p:ph type="title"/>
          </p:nvPr>
        </p:nvSpPr>
        <p:spPr/>
        <p:txBody>
          <a:bodyPr/>
          <a:lstStyle/>
          <a:p>
            <a:r>
              <a:rPr lang="en-US" dirty="0"/>
              <a:t>Creating Our EMR Cluster</a:t>
            </a:r>
          </a:p>
        </p:txBody>
      </p:sp>
      <p:sp>
        <p:nvSpPr>
          <p:cNvPr id="3" name="Text Placeholder 2">
            <a:extLst>
              <a:ext uri="{FF2B5EF4-FFF2-40B4-BE49-F238E27FC236}">
                <a16:creationId xmlns:a16="http://schemas.microsoft.com/office/drawing/2014/main" id="{F75B89E9-403A-4233-9AAE-E7FE0354EE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1272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94B2-C71B-42B0-9B80-88F932C03253}"/>
              </a:ext>
            </a:extLst>
          </p:cNvPr>
          <p:cNvSpPr>
            <a:spLocks noGrp="1"/>
          </p:cNvSpPr>
          <p:nvPr>
            <p:ph type="title"/>
          </p:nvPr>
        </p:nvSpPr>
        <p:spPr/>
        <p:txBody>
          <a:bodyPr/>
          <a:lstStyle/>
          <a:p>
            <a:r>
              <a:rPr lang="en-US" dirty="0"/>
              <a:t>Creating an EMR Cluster</a:t>
            </a:r>
          </a:p>
        </p:txBody>
      </p:sp>
      <p:sp>
        <p:nvSpPr>
          <p:cNvPr id="3" name="Content Placeholder 2">
            <a:extLst>
              <a:ext uri="{FF2B5EF4-FFF2-40B4-BE49-F238E27FC236}">
                <a16:creationId xmlns:a16="http://schemas.microsoft.com/office/drawing/2014/main" id="{820CADF4-3C15-4992-A68E-DC548BD4ED7A}"/>
              </a:ext>
            </a:extLst>
          </p:cNvPr>
          <p:cNvSpPr>
            <a:spLocks noGrp="1"/>
          </p:cNvSpPr>
          <p:nvPr>
            <p:ph idx="1"/>
          </p:nvPr>
        </p:nvSpPr>
        <p:spPr/>
        <p:txBody>
          <a:bodyPr>
            <a:normAutofit/>
          </a:bodyPr>
          <a:lstStyle/>
          <a:p>
            <a:pPr marL="624078" indent="-514350">
              <a:buFont typeface="+mj-lt"/>
              <a:buAutoNum type="arabicPeriod"/>
            </a:pPr>
            <a:r>
              <a:rPr lang="en-US" dirty="0"/>
              <a:t>Start creating a cluster:</a:t>
            </a:r>
          </a:p>
          <a:p>
            <a:pPr marL="624078" indent="-514350">
              <a:buFont typeface="+mj-lt"/>
              <a:buAutoNum type="arabicPeriod"/>
            </a:pPr>
            <a:endParaRPr lang="en-US" dirty="0"/>
          </a:p>
          <a:p>
            <a:pPr marL="624078" indent="-514350">
              <a:buFont typeface="+mj-lt"/>
              <a:buAutoNum type="arabicPeriod"/>
            </a:pPr>
            <a:endParaRPr lang="en-US" dirty="0"/>
          </a:p>
          <a:p>
            <a:pPr marL="624078" indent="-514350">
              <a:buFont typeface="+mj-lt"/>
              <a:buAutoNum type="arabicPeriod"/>
            </a:pPr>
            <a:r>
              <a:rPr lang="en-US" dirty="0"/>
              <a:t>Define Cluster: </a:t>
            </a:r>
          </a:p>
          <a:p>
            <a:pPr marL="624078" indent="-514350">
              <a:buFont typeface="+mj-lt"/>
              <a:buAutoNum type="arabicPeriod"/>
            </a:pPr>
            <a:endParaRPr lang="en-US" dirty="0"/>
          </a:p>
          <a:p>
            <a:pPr marL="624078" indent="-514350">
              <a:buFont typeface="+mj-lt"/>
              <a:buAutoNum type="arabicPeriod"/>
            </a:pPr>
            <a:endParaRPr lang="en-US" dirty="0"/>
          </a:p>
          <a:p>
            <a:pPr marL="624078" indent="-514350">
              <a:buFont typeface="+mj-lt"/>
              <a:buAutoNum type="arabicPeriod"/>
            </a:pPr>
            <a:endParaRPr lang="en-US" dirty="0"/>
          </a:p>
          <a:p>
            <a:pPr marL="916686" lvl="1" indent="-514350"/>
            <a:r>
              <a:rPr lang="en-US" sz="2000" dirty="0"/>
              <a:t>NOTE: “Launch mode” defines how we initialize our cluster. “Step execution” enables us to define certain configuration or setup processes to run while creating our cluster (not necessary for our purposes).</a:t>
            </a:r>
            <a:endParaRPr lang="en-US" dirty="0"/>
          </a:p>
        </p:txBody>
      </p:sp>
      <p:pic>
        <p:nvPicPr>
          <p:cNvPr id="6" name="Picture 5">
            <a:extLst>
              <a:ext uri="{FF2B5EF4-FFF2-40B4-BE49-F238E27FC236}">
                <a16:creationId xmlns:a16="http://schemas.microsoft.com/office/drawing/2014/main" id="{CC6347C1-0538-4C32-B05E-7BB5D68EFB6B}"/>
              </a:ext>
            </a:extLst>
          </p:cNvPr>
          <p:cNvPicPr>
            <a:picLocks noChangeAspect="1"/>
          </p:cNvPicPr>
          <p:nvPr/>
        </p:nvPicPr>
        <p:blipFill>
          <a:blip r:embed="rId2"/>
          <a:stretch>
            <a:fillRect/>
          </a:stretch>
        </p:blipFill>
        <p:spPr>
          <a:xfrm>
            <a:off x="5406887" y="2021087"/>
            <a:ext cx="4712804" cy="1249817"/>
          </a:xfrm>
          <a:prstGeom prst="rect">
            <a:avLst/>
          </a:prstGeom>
          <a:ln>
            <a:solidFill>
              <a:schemeClr val="tx1"/>
            </a:solidFill>
          </a:ln>
        </p:spPr>
      </p:pic>
      <p:pic>
        <p:nvPicPr>
          <p:cNvPr id="7" name="Picture 6">
            <a:extLst>
              <a:ext uri="{FF2B5EF4-FFF2-40B4-BE49-F238E27FC236}">
                <a16:creationId xmlns:a16="http://schemas.microsoft.com/office/drawing/2014/main" id="{CF0545C4-7F6D-4BA8-8CCD-65DFAEE49C39}"/>
              </a:ext>
            </a:extLst>
          </p:cNvPr>
          <p:cNvPicPr>
            <a:picLocks noChangeAspect="1"/>
          </p:cNvPicPr>
          <p:nvPr/>
        </p:nvPicPr>
        <p:blipFill>
          <a:blip r:embed="rId3"/>
          <a:stretch>
            <a:fillRect/>
          </a:stretch>
        </p:blipFill>
        <p:spPr>
          <a:xfrm>
            <a:off x="4694582" y="3310528"/>
            <a:ext cx="6137413" cy="1568741"/>
          </a:xfrm>
          <a:prstGeom prst="rect">
            <a:avLst/>
          </a:prstGeom>
          <a:ln>
            <a:solidFill>
              <a:schemeClr val="tx1"/>
            </a:solidFill>
          </a:ln>
        </p:spPr>
      </p:pic>
    </p:spTree>
    <p:extLst>
      <p:ext uri="{BB962C8B-B14F-4D97-AF65-F5344CB8AC3E}">
        <p14:creationId xmlns:p14="http://schemas.microsoft.com/office/powerpoint/2010/main" val="293363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7493-327F-461D-B2B7-3F80C51E0D89}"/>
              </a:ext>
            </a:extLst>
          </p:cNvPr>
          <p:cNvSpPr>
            <a:spLocks noGrp="1"/>
          </p:cNvSpPr>
          <p:nvPr>
            <p:ph type="title"/>
          </p:nvPr>
        </p:nvSpPr>
        <p:spPr/>
        <p:txBody>
          <a:bodyPr/>
          <a:lstStyle/>
          <a:p>
            <a:r>
              <a:rPr lang="en-US" dirty="0"/>
              <a:t>Creating an EMR Cluster cont.</a:t>
            </a:r>
          </a:p>
        </p:txBody>
      </p:sp>
      <p:sp>
        <p:nvSpPr>
          <p:cNvPr id="3" name="Content Placeholder 2">
            <a:extLst>
              <a:ext uri="{FF2B5EF4-FFF2-40B4-BE49-F238E27FC236}">
                <a16:creationId xmlns:a16="http://schemas.microsoft.com/office/drawing/2014/main" id="{D8D1138A-3EB8-4FF7-A3F7-6C82D524A2CD}"/>
              </a:ext>
            </a:extLst>
          </p:cNvPr>
          <p:cNvSpPr>
            <a:spLocks noGrp="1"/>
          </p:cNvSpPr>
          <p:nvPr>
            <p:ph idx="1"/>
          </p:nvPr>
        </p:nvSpPr>
        <p:spPr/>
        <p:txBody>
          <a:bodyPr/>
          <a:lstStyle/>
          <a:p>
            <a:pPr marL="624078" indent="-514350">
              <a:buFont typeface="+mj-lt"/>
              <a:buAutoNum type="arabicPeriod" startAt="3"/>
            </a:pPr>
            <a:endParaRPr lang="en-US" dirty="0"/>
          </a:p>
          <a:p>
            <a:pPr marL="624078" indent="-514350">
              <a:buFont typeface="+mj-lt"/>
              <a:buAutoNum type="arabicPeriod" startAt="3"/>
            </a:pPr>
            <a:r>
              <a:rPr lang="en-US" dirty="0"/>
              <a:t>Defining Software:</a:t>
            </a:r>
          </a:p>
          <a:p>
            <a:pPr marL="624078" indent="-514350">
              <a:buFont typeface="+mj-lt"/>
              <a:buAutoNum type="arabicPeriod" startAt="3"/>
            </a:pPr>
            <a:endParaRPr lang="en-US" dirty="0"/>
          </a:p>
          <a:p>
            <a:pPr marL="624078" indent="-514350">
              <a:buFont typeface="+mj-lt"/>
              <a:buAutoNum type="arabicPeriod" startAt="3"/>
            </a:pPr>
            <a:endParaRPr lang="en-US" dirty="0"/>
          </a:p>
          <a:p>
            <a:pPr marL="624078" indent="-514350">
              <a:buFont typeface="+mj-lt"/>
              <a:buAutoNum type="arabicPeriod" startAt="3"/>
            </a:pPr>
            <a:endParaRPr lang="en-US" dirty="0"/>
          </a:p>
          <a:p>
            <a:pPr marL="624078" indent="-514350">
              <a:buFont typeface="+mj-lt"/>
              <a:buAutoNum type="arabicPeriod" startAt="3"/>
            </a:pPr>
            <a:endParaRPr lang="en-US" dirty="0"/>
          </a:p>
          <a:p>
            <a:pPr marL="624078" indent="-514350">
              <a:buFont typeface="+mj-lt"/>
              <a:buAutoNum type="arabicPeriod" startAt="3"/>
            </a:pPr>
            <a:r>
              <a:rPr lang="en-US" dirty="0"/>
              <a:t>Defining the Nodes: </a:t>
            </a:r>
          </a:p>
        </p:txBody>
      </p:sp>
      <p:pic>
        <p:nvPicPr>
          <p:cNvPr id="4" name="Picture 3">
            <a:extLst>
              <a:ext uri="{FF2B5EF4-FFF2-40B4-BE49-F238E27FC236}">
                <a16:creationId xmlns:a16="http://schemas.microsoft.com/office/drawing/2014/main" id="{059F41CD-6859-4715-9810-5E9FABA2DB1E}"/>
              </a:ext>
            </a:extLst>
          </p:cNvPr>
          <p:cNvPicPr>
            <a:picLocks noChangeAspect="1"/>
          </p:cNvPicPr>
          <p:nvPr/>
        </p:nvPicPr>
        <p:blipFill>
          <a:blip r:embed="rId2"/>
          <a:stretch>
            <a:fillRect/>
          </a:stretch>
        </p:blipFill>
        <p:spPr>
          <a:xfrm>
            <a:off x="5049078" y="2038611"/>
            <a:ext cx="4591878" cy="2272803"/>
          </a:xfrm>
          <a:prstGeom prst="rect">
            <a:avLst/>
          </a:prstGeom>
          <a:ln>
            <a:solidFill>
              <a:schemeClr val="tx1"/>
            </a:solidFill>
          </a:ln>
        </p:spPr>
      </p:pic>
      <p:pic>
        <p:nvPicPr>
          <p:cNvPr id="5" name="Picture 4">
            <a:extLst>
              <a:ext uri="{FF2B5EF4-FFF2-40B4-BE49-F238E27FC236}">
                <a16:creationId xmlns:a16="http://schemas.microsoft.com/office/drawing/2014/main" id="{DDD51270-1465-47E7-BA20-65B6903466CA}"/>
              </a:ext>
            </a:extLst>
          </p:cNvPr>
          <p:cNvPicPr>
            <a:picLocks noChangeAspect="1"/>
          </p:cNvPicPr>
          <p:nvPr/>
        </p:nvPicPr>
        <p:blipFill>
          <a:blip r:embed="rId3"/>
          <a:stretch>
            <a:fillRect/>
          </a:stretch>
        </p:blipFill>
        <p:spPr>
          <a:xfrm>
            <a:off x="4586908" y="4773985"/>
            <a:ext cx="6808304" cy="1109379"/>
          </a:xfrm>
          <a:prstGeom prst="rect">
            <a:avLst/>
          </a:prstGeom>
          <a:ln>
            <a:solidFill>
              <a:schemeClr val="tx1"/>
            </a:solidFill>
          </a:ln>
        </p:spPr>
      </p:pic>
    </p:spTree>
    <p:extLst>
      <p:ext uri="{BB962C8B-B14F-4D97-AF65-F5344CB8AC3E}">
        <p14:creationId xmlns:p14="http://schemas.microsoft.com/office/powerpoint/2010/main" val="141597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64DA-89FB-40A0-8561-470A13D8937C}"/>
              </a:ext>
            </a:extLst>
          </p:cNvPr>
          <p:cNvSpPr>
            <a:spLocks noGrp="1"/>
          </p:cNvSpPr>
          <p:nvPr>
            <p:ph type="title"/>
          </p:nvPr>
        </p:nvSpPr>
        <p:spPr/>
        <p:txBody>
          <a:bodyPr/>
          <a:lstStyle/>
          <a:p>
            <a:r>
              <a:rPr lang="en-US" dirty="0"/>
              <a:t>Creating an EMR Cluster cont.</a:t>
            </a:r>
          </a:p>
        </p:txBody>
      </p:sp>
      <p:sp>
        <p:nvSpPr>
          <p:cNvPr id="3" name="Content Placeholder 2">
            <a:extLst>
              <a:ext uri="{FF2B5EF4-FFF2-40B4-BE49-F238E27FC236}">
                <a16:creationId xmlns:a16="http://schemas.microsoft.com/office/drawing/2014/main" id="{46D38E68-50A1-43C6-9BAE-39731A86584F}"/>
              </a:ext>
            </a:extLst>
          </p:cNvPr>
          <p:cNvSpPr>
            <a:spLocks noGrp="1"/>
          </p:cNvSpPr>
          <p:nvPr>
            <p:ph idx="1"/>
          </p:nvPr>
        </p:nvSpPr>
        <p:spPr>
          <a:xfrm>
            <a:off x="609600" y="2249424"/>
            <a:ext cx="4653170" cy="4325112"/>
          </a:xfrm>
        </p:spPr>
        <p:txBody>
          <a:bodyPr/>
          <a:lstStyle/>
          <a:p>
            <a:pPr marL="624078" indent="-514350">
              <a:buFont typeface="+mj-lt"/>
              <a:buAutoNum type="arabicPeriod" startAt="5"/>
            </a:pPr>
            <a:r>
              <a:rPr lang="en-US" dirty="0"/>
              <a:t>Defining Security: </a:t>
            </a:r>
          </a:p>
          <a:p>
            <a:pPr marL="916686" lvl="1" indent="-514350"/>
            <a:r>
              <a:rPr lang="en-US" dirty="0"/>
              <a:t>This defines the credentials to access the cluster</a:t>
            </a:r>
          </a:p>
          <a:p>
            <a:pPr marL="624078" indent="-514350"/>
            <a:endParaRPr lang="en-US" dirty="0"/>
          </a:p>
          <a:p>
            <a:pPr marL="624078" indent="-514350">
              <a:buFont typeface="+mj-lt"/>
              <a:buAutoNum type="arabicPeriod" startAt="6"/>
            </a:pPr>
            <a:r>
              <a:rPr lang="en-US" dirty="0"/>
              <a:t>Defining Roles:</a:t>
            </a:r>
          </a:p>
          <a:p>
            <a:pPr marL="916686" lvl="1" indent="-514350"/>
            <a:r>
              <a:rPr lang="en-US" dirty="0"/>
              <a:t>Select </a:t>
            </a:r>
            <a:r>
              <a:rPr lang="en-US" b="1" dirty="0"/>
              <a:t>Custom </a:t>
            </a:r>
            <a:r>
              <a:rPr lang="en-US" dirty="0"/>
              <a:t>permissions and provide the roles we created earlier</a:t>
            </a:r>
          </a:p>
        </p:txBody>
      </p:sp>
      <p:pic>
        <p:nvPicPr>
          <p:cNvPr id="6" name="Picture 5">
            <a:extLst>
              <a:ext uri="{FF2B5EF4-FFF2-40B4-BE49-F238E27FC236}">
                <a16:creationId xmlns:a16="http://schemas.microsoft.com/office/drawing/2014/main" id="{589EF92A-516A-4F94-94FA-5557DF345E7B}"/>
              </a:ext>
            </a:extLst>
          </p:cNvPr>
          <p:cNvPicPr>
            <a:picLocks noChangeAspect="1"/>
          </p:cNvPicPr>
          <p:nvPr/>
        </p:nvPicPr>
        <p:blipFill>
          <a:blip r:embed="rId2"/>
          <a:stretch>
            <a:fillRect/>
          </a:stretch>
        </p:blipFill>
        <p:spPr>
          <a:xfrm>
            <a:off x="5332343" y="2209800"/>
            <a:ext cx="6513775" cy="1627144"/>
          </a:xfrm>
          <a:prstGeom prst="rect">
            <a:avLst/>
          </a:prstGeom>
        </p:spPr>
      </p:pic>
      <p:pic>
        <p:nvPicPr>
          <p:cNvPr id="4" name="Picture 3">
            <a:extLst>
              <a:ext uri="{FF2B5EF4-FFF2-40B4-BE49-F238E27FC236}">
                <a16:creationId xmlns:a16="http://schemas.microsoft.com/office/drawing/2014/main" id="{D444F846-0381-453D-A4C8-8BA17419521B}"/>
              </a:ext>
            </a:extLst>
          </p:cNvPr>
          <p:cNvPicPr>
            <a:picLocks noChangeAspect="1"/>
          </p:cNvPicPr>
          <p:nvPr/>
        </p:nvPicPr>
        <p:blipFill>
          <a:blip r:embed="rId3"/>
          <a:stretch>
            <a:fillRect/>
          </a:stretch>
        </p:blipFill>
        <p:spPr>
          <a:xfrm>
            <a:off x="5332343" y="4411980"/>
            <a:ext cx="5915025" cy="1933575"/>
          </a:xfrm>
          <a:prstGeom prst="rect">
            <a:avLst/>
          </a:prstGeom>
        </p:spPr>
      </p:pic>
    </p:spTree>
    <p:extLst>
      <p:ext uri="{BB962C8B-B14F-4D97-AF65-F5344CB8AC3E}">
        <p14:creationId xmlns:p14="http://schemas.microsoft.com/office/powerpoint/2010/main" val="236664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6568-4C61-4668-8D83-67719114A3B6}"/>
              </a:ext>
            </a:extLst>
          </p:cNvPr>
          <p:cNvSpPr>
            <a:spLocks noGrp="1"/>
          </p:cNvSpPr>
          <p:nvPr>
            <p:ph type="title"/>
          </p:nvPr>
        </p:nvSpPr>
        <p:spPr/>
        <p:txBody>
          <a:bodyPr/>
          <a:lstStyle/>
          <a:p>
            <a:r>
              <a:rPr lang="en-US" dirty="0"/>
              <a:t>Hadoop Architecture</a:t>
            </a:r>
          </a:p>
        </p:txBody>
      </p:sp>
      <p:sp>
        <p:nvSpPr>
          <p:cNvPr id="3" name="Text Placeholder 2">
            <a:extLst>
              <a:ext uri="{FF2B5EF4-FFF2-40B4-BE49-F238E27FC236}">
                <a16:creationId xmlns:a16="http://schemas.microsoft.com/office/drawing/2014/main" id="{291705A6-0380-4D8B-9B6D-A2D9D6DB684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936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EBBF-24E9-4570-AF67-790DBD8F55E8}"/>
              </a:ext>
            </a:extLst>
          </p:cNvPr>
          <p:cNvSpPr>
            <a:spLocks noGrp="1"/>
          </p:cNvSpPr>
          <p:nvPr>
            <p:ph type="title"/>
          </p:nvPr>
        </p:nvSpPr>
        <p:spPr/>
        <p:txBody>
          <a:bodyPr/>
          <a:lstStyle/>
          <a:p>
            <a:r>
              <a:rPr lang="en-US" dirty="0"/>
              <a:t>Accessing Our EMR</a:t>
            </a:r>
          </a:p>
        </p:txBody>
      </p:sp>
      <p:sp>
        <p:nvSpPr>
          <p:cNvPr id="3" name="Text Placeholder 2">
            <a:extLst>
              <a:ext uri="{FF2B5EF4-FFF2-40B4-BE49-F238E27FC236}">
                <a16:creationId xmlns:a16="http://schemas.microsoft.com/office/drawing/2014/main" id="{03907D5A-464C-4C40-919F-5183724AC37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875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59E9-0480-413D-B018-2CCE7D1023A0}"/>
              </a:ext>
            </a:extLst>
          </p:cNvPr>
          <p:cNvSpPr>
            <a:spLocks noGrp="1"/>
          </p:cNvSpPr>
          <p:nvPr>
            <p:ph type="title"/>
          </p:nvPr>
        </p:nvSpPr>
        <p:spPr/>
        <p:txBody>
          <a:bodyPr/>
          <a:lstStyle/>
          <a:p>
            <a:r>
              <a:rPr lang="en-US" dirty="0"/>
              <a:t>Access Through Shell/SSH</a:t>
            </a:r>
          </a:p>
        </p:txBody>
      </p:sp>
      <p:sp>
        <p:nvSpPr>
          <p:cNvPr id="3" name="Content Placeholder 2">
            <a:extLst>
              <a:ext uri="{FF2B5EF4-FFF2-40B4-BE49-F238E27FC236}">
                <a16:creationId xmlns:a16="http://schemas.microsoft.com/office/drawing/2014/main" id="{1C121EB1-CC76-45FB-A6E1-1943508F8516}"/>
              </a:ext>
            </a:extLst>
          </p:cNvPr>
          <p:cNvSpPr>
            <a:spLocks noGrp="1"/>
          </p:cNvSpPr>
          <p:nvPr>
            <p:ph idx="1"/>
          </p:nvPr>
        </p:nvSpPr>
        <p:spPr/>
        <p:txBody>
          <a:bodyPr/>
          <a:lstStyle/>
          <a:p>
            <a:r>
              <a:rPr lang="en-US" dirty="0"/>
              <a:t>AWS launches an EC2 (Virtual Machine) instance for each node, but we typically only connect to the </a:t>
            </a:r>
            <a:r>
              <a:rPr lang="en-US" dirty="0" err="1"/>
              <a:t>namenode</a:t>
            </a:r>
            <a:r>
              <a:rPr lang="en-US" dirty="0"/>
              <a:t>.</a:t>
            </a:r>
          </a:p>
          <a:p>
            <a:pPr lvl="1"/>
            <a:r>
              <a:rPr lang="en-US" dirty="0"/>
              <a:t>We connect to the </a:t>
            </a:r>
            <a:r>
              <a:rPr lang="en-US" dirty="0" err="1"/>
              <a:t>namenode</a:t>
            </a:r>
            <a:r>
              <a:rPr lang="en-US" dirty="0"/>
              <a:t>, as this is where commands are executed</a:t>
            </a:r>
          </a:p>
          <a:p>
            <a:r>
              <a:rPr lang="en-US" dirty="0"/>
              <a:t>The EC2 instance does not have a graphical interface and thus we connect via SSH (directly into the terminal)</a:t>
            </a:r>
          </a:p>
          <a:p>
            <a:r>
              <a:rPr lang="en-US" dirty="0"/>
              <a:t>The endpoint and security keys are designated during the creation of the cluster and the EC2 pair key</a:t>
            </a:r>
          </a:p>
        </p:txBody>
      </p:sp>
    </p:spTree>
    <p:extLst>
      <p:ext uri="{BB962C8B-B14F-4D97-AF65-F5344CB8AC3E}">
        <p14:creationId xmlns:p14="http://schemas.microsoft.com/office/powerpoint/2010/main" val="322648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7AA6-4778-4944-8B88-58397514A979}"/>
              </a:ext>
            </a:extLst>
          </p:cNvPr>
          <p:cNvSpPr>
            <a:spLocks noGrp="1"/>
          </p:cNvSpPr>
          <p:nvPr>
            <p:ph type="title"/>
          </p:nvPr>
        </p:nvSpPr>
        <p:spPr/>
        <p:txBody>
          <a:bodyPr/>
          <a:lstStyle/>
          <a:p>
            <a:r>
              <a:rPr lang="en-US" dirty="0"/>
              <a:t>SSH Endpoint</a:t>
            </a:r>
          </a:p>
        </p:txBody>
      </p:sp>
      <p:sp>
        <p:nvSpPr>
          <p:cNvPr id="3" name="Content Placeholder 2">
            <a:extLst>
              <a:ext uri="{FF2B5EF4-FFF2-40B4-BE49-F238E27FC236}">
                <a16:creationId xmlns:a16="http://schemas.microsoft.com/office/drawing/2014/main" id="{E7071E2D-17D5-4B93-AF19-F1B48FEA7A0C}"/>
              </a:ext>
            </a:extLst>
          </p:cNvPr>
          <p:cNvSpPr>
            <a:spLocks noGrp="1"/>
          </p:cNvSpPr>
          <p:nvPr>
            <p:ph idx="1"/>
          </p:nvPr>
        </p:nvSpPr>
        <p:spPr/>
        <p:txBody>
          <a:bodyPr/>
          <a:lstStyle/>
          <a:p>
            <a:r>
              <a:rPr lang="en-US" dirty="0"/>
              <a:t>Finding our endpoint: </a:t>
            </a:r>
          </a:p>
        </p:txBody>
      </p:sp>
      <p:pic>
        <p:nvPicPr>
          <p:cNvPr id="6" name="Picture 5">
            <a:extLst>
              <a:ext uri="{FF2B5EF4-FFF2-40B4-BE49-F238E27FC236}">
                <a16:creationId xmlns:a16="http://schemas.microsoft.com/office/drawing/2014/main" id="{46EF0229-8346-47CA-B9B3-18E9EA3FFE5F}"/>
              </a:ext>
            </a:extLst>
          </p:cNvPr>
          <p:cNvPicPr>
            <a:picLocks noChangeAspect="1"/>
          </p:cNvPicPr>
          <p:nvPr/>
        </p:nvPicPr>
        <p:blipFill>
          <a:blip r:embed="rId2"/>
          <a:stretch>
            <a:fillRect/>
          </a:stretch>
        </p:blipFill>
        <p:spPr>
          <a:xfrm>
            <a:off x="5378891" y="2153949"/>
            <a:ext cx="5416826" cy="1443836"/>
          </a:xfrm>
          <a:prstGeom prst="rect">
            <a:avLst/>
          </a:prstGeom>
          <a:ln>
            <a:solidFill>
              <a:schemeClr val="tx1"/>
            </a:solidFill>
          </a:ln>
        </p:spPr>
      </p:pic>
      <p:pic>
        <p:nvPicPr>
          <p:cNvPr id="7" name="Picture 6">
            <a:extLst>
              <a:ext uri="{FF2B5EF4-FFF2-40B4-BE49-F238E27FC236}">
                <a16:creationId xmlns:a16="http://schemas.microsoft.com/office/drawing/2014/main" id="{9C422A33-F2DE-4586-938B-DF42C72EDC15}"/>
              </a:ext>
            </a:extLst>
          </p:cNvPr>
          <p:cNvPicPr>
            <a:picLocks noChangeAspect="1"/>
          </p:cNvPicPr>
          <p:nvPr/>
        </p:nvPicPr>
        <p:blipFill>
          <a:blip r:embed="rId3"/>
          <a:stretch>
            <a:fillRect/>
          </a:stretch>
        </p:blipFill>
        <p:spPr>
          <a:xfrm>
            <a:off x="4762665" y="3700901"/>
            <a:ext cx="6649278" cy="2873635"/>
          </a:xfrm>
          <a:prstGeom prst="rect">
            <a:avLst/>
          </a:prstGeom>
        </p:spPr>
      </p:pic>
    </p:spTree>
    <p:extLst>
      <p:ext uri="{BB962C8B-B14F-4D97-AF65-F5344CB8AC3E}">
        <p14:creationId xmlns:p14="http://schemas.microsoft.com/office/powerpoint/2010/main" val="102590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7AA6-4778-4944-8B88-58397514A979}"/>
              </a:ext>
            </a:extLst>
          </p:cNvPr>
          <p:cNvSpPr>
            <a:spLocks noGrp="1"/>
          </p:cNvSpPr>
          <p:nvPr>
            <p:ph type="title"/>
          </p:nvPr>
        </p:nvSpPr>
        <p:spPr/>
        <p:txBody>
          <a:bodyPr/>
          <a:lstStyle/>
          <a:p>
            <a:r>
              <a:rPr lang="en-US" dirty="0"/>
              <a:t>SSH Security Key</a:t>
            </a:r>
          </a:p>
        </p:txBody>
      </p:sp>
      <p:sp>
        <p:nvSpPr>
          <p:cNvPr id="3" name="Content Placeholder 2">
            <a:extLst>
              <a:ext uri="{FF2B5EF4-FFF2-40B4-BE49-F238E27FC236}">
                <a16:creationId xmlns:a16="http://schemas.microsoft.com/office/drawing/2014/main" id="{E7071E2D-17D5-4B93-AF19-F1B48FEA7A0C}"/>
              </a:ext>
            </a:extLst>
          </p:cNvPr>
          <p:cNvSpPr>
            <a:spLocks noGrp="1"/>
          </p:cNvSpPr>
          <p:nvPr>
            <p:ph idx="1"/>
          </p:nvPr>
        </p:nvSpPr>
        <p:spPr>
          <a:xfrm>
            <a:off x="609600" y="2249424"/>
            <a:ext cx="6934200" cy="4325112"/>
          </a:xfrm>
        </p:spPr>
        <p:txBody>
          <a:bodyPr/>
          <a:lstStyle/>
          <a:p>
            <a:r>
              <a:rPr lang="en-US" dirty="0"/>
              <a:t>Finding our security key:</a:t>
            </a:r>
          </a:p>
          <a:p>
            <a:endParaRPr lang="en-US" dirty="0"/>
          </a:p>
          <a:p>
            <a:endParaRPr lang="en-US" dirty="0"/>
          </a:p>
          <a:p>
            <a:endParaRPr lang="en-US" dirty="0"/>
          </a:p>
          <a:p>
            <a:r>
              <a:rPr lang="en-US" dirty="0"/>
              <a:t>Note:</a:t>
            </a:r>
          </a:p>
          <a:p>
            <a:pPr lvl="1"/>
            <a:r>
              <a:rPr lang="en-US" dirty="0"/>
              <a:t>The EC2 key pair is something defined at the EC2 level. It defines an RSA key that can be used as credentials for connecting to EC2 instances.</a:t>
            </a:r>
          </a:p>
        </p:txBody>
      </p:sp>
      <p:pic>
        <p:nvPicPr>
          <p:cNvPr id="4" name="Picture 3">
            <a:extLst>
              <a:ext uri="{FF2B5EF4-FFF2-40B4-BE49-F238E27FC236}">
                <a16:creationId xmlns:a16="http://schemas.microsoft.com/office/drawing/2014/main" id="{42583A1C-1F6D-4DAF-B256-FEB0D8A36564}"/>
              </a:ext>
            </a:extLst>
          </p:cNvPr>
          <p:cNvPicPr>
            <a:picLocks noChangeAspect="1"/>
          </p:cNvPicPr>
          <p:nvPr/>
        </p:nvPicPr>
        <p:blipFill>
          <a:blip r:embed="rId2"/>
          <a:stretch>
            <a:fillRect/>
          </a:stretch>
        </p:blipFill>
        <p:spPr>
          <a:xfrm>
            <a:off x="4944717" y="1951383"/>
            <a:ext cx="6513775" cy="1627144"/>
          </a:xfrm>
          <a:prstGeom prst="rect">
            <a:avLst/>
          </a:prstGeom>
          <a:ln>
            <a:solidFill>
              <a:schemeClr val="tx1"/>
            </a:solidFill>
          </a:ln>
        </p:spPr>
      </p:pic>
      <p:pic>
        <p:nvPicPr>
          <p:cNvPr id="5" name="Picture 4">
            <a:extLst>
              <a:ext uri="{FF2B5EF4-FFF2-40B4-BE49-F238E27FC236}">
                <a16:creationId xmlns:a16="http://schemas.microsoft.com/office/drawing/2014/main" id="{FB1EBF55-B4C5-4C89-AE3D-B39741AD2E55}"/>
              </a:ext>
            </a:extLst>
          </p:cNvPr>
          <p:cNvPicPr>
            <a:picLocks noChangeAspect="1"/>
          </p:cNvPicPr>
          <p:nvPr/>
        </p:nvPicPr>
        <p:blipFill>
          <a:blip r:embed="rId3"/>
          <a:stretch>
            <a:fillRect/>
          </a:stretch>
        </p:blipFill>
        <p:spPr>
          <a:xfrm>
            <a:off x="7492855" y="3811016"/>
            <a:ext cx="1026450" cy="2763520"/>
          </a:xfrm>
          <a:prstGeom prst="rect">
            <a:avLst/>
          </a:prstGeom>
        </p:spPr>
      </p:pic>
      <p:pic>
        <p:nvPicPr>
          <p:cNvPr id="10" name="Picture 9">
            <a:extLst>
              <a:ext uri="{FF2B5EF4-FFF2-40B4-BE49-F238E27FC236}">
                <a16:creationId xmlns:a16="http://schemas.microsoft.com/office/drawing/2014/main" id="{090055FA-9691-4D1E-B7A0-A99A2D302FF8}"/>
              </a:ext>
            </a:extLst>
          </p:cNvPr>
          <p:cNvPicPr>
            <a:picLocks noChangeAspect="1"/>
          </p:cNvPicPr>
          <p:nvPr/>
        </p:nvPicPr>
        <p:blipFill rotWithShape="1">
          <a:blip r:embed="rId4"/>
          <a:srcRect b="11255"/>
          <a:stretch/>
        </p:blipFill>
        <p:spPr>
          <a:xfrm>
            <a:off x="7503015" y="3882137"/>
            <a:ext cx="2428995" cy="760984"/>
          </a:xfrm>
          <a:prstGeom prst="rect">
            <a:avLst/>
          </a:prstGeom>
        </p:spPr>
      </p:pic>
      <p:pic>
        <p:nvPicPr>
          <p:cNvPr id="11" name="Picture 10">
            <a:extLst>
              <a:ext uri="{FF2B5EF4-FFF2-40B4-BE49-F238E27FC236}">
                <a16:creationId xmlns:a16="http://schemas.microsoft.com/office/drawing/2014/main" id="{2880DEA4-18A7-4D1D-80F4-F0D5B289F1DC}"/>
              </a:ext>
            </a:extLst>
          </p:cNvPr>
          <p:cNvPicPr>
            <a:picLocks noChangeAspect="1"/>
          </p:cNvPicPr>
          <p:nvPr/>
        </p:nvPicPr>
        <p:blipFill>
          <a:blip r:embed="rId5"/>
          <a:stretch>
            <a:fillRect/>
          </a:stretch>
        </p:blipFill>
        <p:spPr>
          <a:xfrm>
            <a:off x="8908292" y="5054601"/>
            <a:ext cx="2047436" cy="819528"/>
          </a:xfrm>
          <a:prstGeom prst="rect">
            <a:avLst/>
          </a:prstGeom>
        </p:spPr>
      </p:pic>
    </p:spTree>
    <p:extLst>
      <p:ext uri="{BB962C8B-B14F-4D97-AF65-F5344CB8AC3E}">
        <p14:creationId xmlns:p14="http://schemas.microsoft.com/office/powerpoint/2010/main" val="193597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A6D2-529E-4673-A448-4240CEB95901}"/>
              </a:ext>
            </a:extLst>
          </p:cNvPr>
          <p:cNvSpPr>
            <a:spLocks noGrp="1"/>
          </p:cNvSpPr>
          <p:nvPr>
            <p:ph type="title"/>
          </p:nvPr>
        </p:nvSpPr>
        <p:spPr/>
        <p:txBody>
          <a:bodyPr/>
          <a:lstStyle/>
          <a:p>
            <a:r>
              <a:rPr lang="en-US" dirty="0"/>
              <a:t>Using the Endpoint and Security Key to SSH</a:t>
            </a:r>
          </a:p>
        </p:txBody>
      </p:sp>
      <p:sp>
        <p:nvSpPr>
          <p:cNvPr id="3" name="Content Placeholder 2">
            <a:extLst>
              <a:ext uri="{FF2B5EF4-FFF2-40B4-BE49-F238E27FC236}">
                <a16:creationId xmlns:a16="http://schemas.microsoft.com/office/drawing/2014/main" id="{CFCFC162-5B79-488F-93BB-38A40E3AAB06}"/>
              </a:ext>
            </a:extLst>
          </p:cNvPr>
          <p:cNvSpPr>
            <a:spLocks noGrp="1"/>
          </p:cNvSpPr>
          <p:nvPr>
            <p:ph idx="1"/>
          </p:nvPr>
        </p:nvSpPr>
        <p:spPr/>
        <p:txBody>
          <a:bodyPr/>
          <a:lstStyle/>
          <a:p>
            <a:r>
              <a:rPr lang="en-US" dirty="0"/>
              <a:t>Ultimately the “how” on the SSH side is platform dependent</a:t>
            </a:r>
          </a:p>
          <a:p>
            <a:pPr lvl="1"/>
            <a:r>
              <a:rPr lang="en-US" dirty="0"/>
              <a:t>Macs and Linux machines have SSH built-in</a:t>
            </a:r>
          </a:p>
          <a:p>
            <a:pPr lvl="1"/>
            <a:r>
              <a:rPr lang="en-US" dirty="0"/>
              <a:t>Windows typically use Putty</a:t>
            </a:r>
          </a:p>
          <a:p>
            <a:pPr lvl="1"/>
            <a:endParaRPr lang="en-US" dirty="0"/>
          </a:p>
          <a:p>
            <a:r>
              <a:rPr lang="en-US" dirty="0"/>
              <a:t>When connecting via SSH there are a couple key important steps</a:t>
            </a:r>
          </a:p>
          <a:p>
            <a:pPr marL="925830" lvl="1" indent="-514350">
              <a:buFont typeface="+mj-lt"/>
              <a:buAutoNum type="arabicPeriod"/>
            </a:pPr>
            <a:r>
              <a:rPr lang="en-US" dirty="0"/>
              <a:t>IP Address: </a:t>
            </a:r>
            <a:r>
              <a:rPr lang="en-US" dirty="0" err="1"/>
              <a:t>hadoop</a:t>
            </a:r>
            <a:r>
              <a:rPr lang="en-US" dirty="0"/>
              <a:t>@{endpoint}</a:t>
            </a:r>
          </a:p>
          <a:p>
            <a:pPr marL="925830" lvl="1" indent="-514350">
              <a:buFont typeface="+mj-lt"/>
              <a:buAutoNum type="arabicPeriod"/>
            </a:pPr>
            <a:r>
              <a:rPr lang="en-US" dirty="0"/>
              <a:t>Port: 22 (unless defined otherwise)</a:t>
            </a:r>
          </a:p>
          <a:p>
            <a:pPr marL="925830" lvl="1" indent="-514350">
              <a:buFont typeface="+mj-lt"/>
              <a:buAutoNum type="arabicPeriod"/>
            </a:pPr>
            <a:r>
              <a:rPr lang="en-US" dirty="0"/>
              <a:t>Key: EC2 key-pair (if defined during cluster creation)</a:t>
            </a:r>
          </a:p>
        </p:txBody>
      </p:sp>
    </p:spTree>
    <p:extLst>
      <p:ext uri="{BB962C8B-B14F-4D97-AF65-F5344CB8AC3E}">
        <p14:creationId xmlns:p14="http://schemas.microsoft.com/office/powerpoint/2010/main" val="322423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2FBB-6E59-423F-BDB1-3D34AA8A6FDA}"/>
              </a:ext>
            </a:extLst>
          </p:cNvPr>
          <p:cNvSpPr>
            <a:spLocks noGrp="1"/>
          </p:cNvSpPr>
          <p:nvPr>
            <p:ph type="title"/>
          </p:nvPr>
        </p:nvSpPr>
        <p:spPr/>
        <p:txBody>
          <a:bodyPr/>
          <a:lstStyle/>
          <a:p>
            <a:r>
              <a:rPr lang="en-US" dirty="0"/>
              <a:t>Putty Example</a:t>
            </a:r>
          </a:p>
        </p:txBody>
      </p:sp>
      <p:sp>
        <p:nvSpPr>
          <p:cNvPr id="3" name="Content Placeholder 2">
            <a:extLst>
              <a:ext uri="{FF2B5EF4-FFF2-40B4-BE49-F238E27FC236}">
                <a16:creationId xmlns:a16="http://schemas.microsoft.com/office/drawing/2014/main" id="{8AA81FC9-0704-4393-B54F-2985E2609B03}"/>
              </a:ext>
            </a:extLst>
          </p:cNvPr>
          <p:cNvSpPr>
            <a:spLocks noGrp="1"/>
          </p:cNvSpPr>
          <p:nvPr>
            <p:ph idx="1"/>
          </p:nvPr>
        </p:nvSpPr>
        <p:spPr/>
        <p:txBody>
          <a:bodyPr/>
          <a:lstStyle/>
          <a:p>
            <a:pPr marL="624078" indent="-514350">
              <a:buFont typeface="+mj-lt"/>
              <a:buAutoNum type="arabicPeriod"/>
            </a:pPr>
            <a:r>
              <a:rPr lang="en-US" dirty="0"/>
              <a:t>IP and Port:</a:t>
            </a:r>
          </a:p>
          <a:p>
            <a:pPr marL="624078" indent="-514350">
              <a:buFont typeface="+mj-lt"/>
              <a:buAutoNum type="arabicPeriod"/>
            </a:pPr>
            <a:endParaRPr lang="en-US" dirty="0"/>
          </a:p>
          <a:p>
            <a:pPr marL="624078" indent="-514350">
              <a:buFont typeface="+mj-lt"/>
              <a:buAutoNum type="arabicPeriod"/>
            </a:pPr>
            <a:endParaRPr lang="en-US" dirty="0"/>
          </a:p>
          <a:p>
            <a:pPr marL="624078" indent="-514350">
              <a:buFont typeface="+mj-lt"/>
              <a:buAutoNum type="arabicPeriod"/>
            </a:pPr>
            <a:endParaRPr lang="en-US" dirty="0"/>
          </a:p>
          <a:p>
            <a:pPr marL="624078" indent="-514350">
              <a:buFont typeface="+mj-lt"/>
              <a:buAutoNum type="arabicPeriod"/>
            </a:pPr>
            <a:endParaRPr lang="en-US" dirty="0"/>
          </a:p>
          <a:p>
            <a:pPr marL="624078" indent="-514350">
              <a:buFont typeface="+mj-lt"/>
              <a:buAutoNum type="arabicPeriod"/>
            </a:pPr>
            <a:r>
              <a:rPr lang="en-US" dirty="0"/>
              <a:t>EC2 Key-Pair: </a:t>
            </a:r>
          </a:p>
        </p:txBody>
      </p:sp>
      <p:pic>
        <p:nvPicPr>
          <p:cNvPr id="5" name="Picture 4">
            <a:extLst>
              <a:ext uri="{FF2B5EF4-FFF2-40B4-BE49-F238E27FC236}">
                <a16:creationId xmlns:a16="http://schemas.microsoft.com/office/drawing/2014/main" id="{BF4EB81F-8839-470E-90D2-C5B5D887632A}"/>
              </a:ext>
            </a:extLst>
          </p:cNvPr>
          <p:cNvPicPr>
            <a:picLocks noChangeAspect="1"/>
          </p:cNvPicPr>
          <p:nvPr/>
        </p:nvPicPr>
        <p:blipFill>
          <a:blip r:embed="rId3"/>
          <a:stretch>
            <a:fillRect/>
          </a:stretch>
        </p:blipFill>
        <p:spPr>
          <a:xfrm>
            <a:off x="5816600" y="3509265"/>
            <a:ext cx="3565430" cy="3104896"/>
          </a:xfrm>
          <a:prstGeom prst="rect">
            <a:avLst/>
          </a:prstGeom>
        </p:spPr>
      </p:pic>
      <p:pic>
        <p:nvPicPr>
          <p:cNvPr id="6" name="Picture 5">
            <a:extLst>
              <a:ext uri="{FF2B5EF4-FFF2-40B4-BE49-F238E27FC236}">
                <a16:creationId xmlns:a16="http://schemas.microsoft.com/office/drawing/2014/main" id="{3B2AB4F3-CA97-4FCB-99B3-1DB0536EBB83}"/>
              </a:ext>
            </a:extLst>
          </p:cNvPr>
          <p:cNvPicPr>
            <a:picLocks noChangeAspect="1"/>
          </p:cNvPicPr>
          <p:nvPr/>
        </p:nvPicPr>
        <p:blipFill>
          <a:blip r:embed="rId4"/>
          <a:stretch>
            <a:fillRect/>
          </a:stretch>
        </p:blipFill>
        <p:spPr>
          <a:xfrm>
            <a:off x="5525563" y="1942220"/>
            <a:ext cx="4147503" cy="1406515"/>
          </a:xfrm>
          <a:prstGeom prst="rect">
            <a:avLst/>
          </a:prstGeom>
        </p:spPr>
      </p:pic>
    </p:spTree>
    <p:extLst>
      <p:ext uri="{BB962C8B-B14F-4D97-AF65-F5344CB8AC3E}">
        <p14:creationId xmlns:p14="http://schemas.microsoft.com/office/powerpoint/2010/main" val="42253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882E-7DAE-4491-A563-CF8A1B25E941}"/>
              </a:ext>
            </a:extLst>
          </p:cNvPr>
          <p:cNvSpPr>
            <a:spLocks noGrp="1"/>
          </p:cNvSpPr>
          <p:nvPr>
            <p:ph type="title"/>
          </p:nvPr>
        </p:nvSpPr>
        <p:spPr/>
        <p:txBody>
          <a:bodyPr/>
          <a:lstStyle/>
          <a:p>
            <a:r>
              <a:rPr lang="en-US" dirty="0"/>
              <a:t>Mac/Linux Example</a:t>
            </a:r>
          </a:p>
        </p:txBody>
      </p:sp>
      <p:sp>
        <p:nvSpPr>
          <p:cNvPr id="3" name="Content Placeholder 2">
            <a:extLst>
              <a:ext uri="{FF2B5EF4-FFF2-40B4-BE49-F238E27FC236}">
                <a16:creationId xmlns:a16="http://schemas.microsoft.com/office/drawing/2014/main" id="{2F9B1961-B3C2-4231-8C66-63D062B27A4C}"/>
              </a:ext>
            </a:extLst>
          </p:cNvPr>
          <p:cNvSpPr>
            <a:spLocks noGrp="1"/>
          </p:cNvSpPr>
          <p:nvPr>
            <p:ph idx="1"/>
          </p:nvPr>
        </p:nvSpPr>
        <p:spPr/>
        <p:txBody>
          <a:bodyPr/>
          <a:lstStyle/>
          <a:p>
            <a:pPr marL="109728" indent="0">
              <a:buNone/>
            </a:pPr>
            <a:r>
              <a:rPr lang="en-US" dirty="0" err="1"/>
              <a:t>ssh</a:t>
            </a:r>
            <a:r>
              <a:rPr lang="en-US" dirty="0"/>
              <a:t> –</a:t>
            </a:r>
            <a:r>
              <a:rPr lang="en-US" dirty="0" err="1"/>
              <a:t>i</a:t>
            </a:r>
            <a:r>
              <a:rPr lang="en-US" dirty="0"/>
              <a:t> </a:t>
            </a:r>
            <a:r>
              <a:rPr lang="en-US" b="1" dirty="0"/>
              <a:t>/path/to/key-</a:t>
            </a:r>
            <a:r>
              <a:rPr lang="en-US" b="1" dirty="0" err="1"/>
              <a:t>pair.pem</a:t>
            </a:r>
            <a:r>
              <a:rPr lang="en-US" dirty="0"/>
              <a:t> </a:t>
            </a:r>
            <a:r>
              <a:rPr lang="en-US" dirty="0" err="1"/>
              <a:t>hadoop@namenode_address</a:t>
            </a:r>
            <a:endParaRPr lang="en-US" dirty="0"/>
          </a:p>
          <a:p>
            <a:pPr marL="109728" indent="0">
              <a:buNone/>
            </a:pPr>
            <a:endParaRPr lang="en-US" dirty="0"/>
          </a:p>
          <a:p>
            <a:r>
              <a:rPr lang="en-US" dirty="0"/>
              <a:t>Here we see another example of a flag in a command</a:t>
            </a:r>
          </a:p>
          <a:p>
            <a:pPr lvl="1"/>
            <a:r>
              <a:rPr lang="en-US" dirty="0"/>
              <a:t>The –</a:t>
            </a:r>
            <a:r>
              <a:rPr lang="en-US" dirty="0" err="1"/>
              <a:t>i</a:t>
            </a:r>
            <a:r>
              <a:rPr lang="en-US" dirty="0"/>
              <a:t> flag states the identifier file used to authenticate</a:t>
            </a:r>
          </a:p>
        </p:txBody>
      </p:sp>
    </p:spTree>
    <p:extLst>
      <p:ext uri="{BB962C8B-B14F-4D97-AF65-F5344CB8AC3E}">
        <p14:creationId xmlns:p14="http://schemas.microsoft.com/office/powerpoint/2010/main" val="404125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E238-502B-4687-886D-13F59A2059A8}"/>
              </a:ext>
            </a:extLst>
          </p:cNvPr>
          <p:cNvSpPr>
            <a:spLocks noGrp="1"/>
          </p:cNvSpPr>
          <p:nvPr>
            <p:ph type="title"/>
          </p:nvPr>
        </p:nvSpPr>
        <p:spPr/>
        <p:txBody>
          <a:bodyPr/>
          <a:lstStyle/>
          <a:p>
            <a:r>
              <a:rPr lang="en-US" dirty="0"/>
              <a:t>Hadoop Terminal</a:t>
            </a:r>
          </a:p>
        </p:txBody>
      </p:sp>
      <p:sp>
        <p:nvSpPr>
          <p:cNvPr id="3" name="Text Placeholder 2">
            <a:extLst>
              <a:ext uri="{FF2B5EF4-FFF2-40B4-BE49-F238E27FC236}">
                <a16:creationId xmlns:a16="http://schemas.microsoft.com/office/drawing/2014/main" id="{AE72AB45-11E5-4CB0-B479-C2E17193C3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8320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F139-01DC-4672-BA02-A27AFC6FF2CF}"/>
              </a:ext>
            </a:extLst>
          </p:cNvPr>
          <p:cNvSpPr>
            <a:spLocks noGrp="1"/>
          </p:cNvSpPr>
          <p:nvPr>
            <p:ph type="title"/>
          </p:nvPr>
        </p:nvSpPr>
        <p:spPr/>
        <p:txBody>
          <a:bodyPr/>
          <a:lstStyle/>
          <a:p>
            <a:r>
              <a:rPr lang="en-US" dirty="0"/>
              <a:t>Once Connected Via SSH</a:t>
            </a:r>
          </a:p>
        </p:txBody>
      </p:sp>
      <p:sp>
        <p:nvSpPr>
          <p:cNvPr id="3" name="Content Placeholder 2">
            <a:extLst>
              <a:ext uri="{FF2B5EF4-FFF2-40B4-BE49-F238E27FC236}">
                <a16:creationId xmlns:a16="http://schemas.microsoft.com/office/drawing/2014/main" id="{D34E764F-2B5D-4FC3-ADE9-22A3FCB3D168}"/>
              </a:ext>
            </a:extLst>
          </p:cNvPr>
          <p:cNvSpPr>
            <a:spLocks noGrp="1"/>
          </p:cNvSpPr>
          <p:nvPr>
            <p:ph idx="1"/>
          </p:nvPr>
        </p:nvSpPr>
        <p:spPr/>
        <p:txBody>
          <a:bodyPr/>
          <a:lstStyle/>
          <a:p>
            <a:r>
              <a:rPr lang="en-US" dirty="0"/>
              <a:t>If everything was done correctly, we should be met with the following:</a:t>
            </a:r>
          </a:p>
          <a:p>
            <a:pPr marL="109728" indent="0">
              <a:buNone/>
            </a:pPr>
            <a:endParaRPr lang="en-US" dirty="0"/>
          </a:p>
        </p:txBody>
      </p:sp>
      <p:pic>
        <p:nvPicPr>
          <p:cNvPr id="4" name="Picture 3">
            <a:extLst>
              <a:ext uri="{FF2B5EF4-FFF2-40B4-BE49-F238E27FC236}">
                <a16:creationId xmlns:a16="http://schemas.microsoft.com/office/drawing/2014/main" id="{57C4CA12-ED56-4A96-926F-9546C8330181}"/>
              </a:ext>
            </a:extLst>
          </p:cNvPr>
          <p:cNvPicPr>
            <a:picLocks noChangeAspect="1"/>
          </p:cNvPicPr>
          <p:nvPr/>
        </p:nvPicPr>
        <p:blipFill>
          <a:blip r:embed="rId2"/>
          <a:stretch>
            <a:fillRect/>
          </a:stretch>
        </p:blipFill>
        <p:spPr>
          <a:xfrm>
            <a:off x="3033280" y="2990843"/>
            <a:ext cx="6125439" cy="3472194"/>
          </a:xfrm>
          <a:prstGeom prst="rect">
            <a:avLst/>
          </a:prstGeom>
        </p:spPr>
      </p:pic>
    </p:spTree>
    <p:extLst>
      <p:ext uri="{BB962C8B-B14F-4D97-AF65-F5344CB8AC3E}">
        <p14:creationId xmlns:p14="http://schemas.microsoft.com/office/powerpoint/2010/main" val="209516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5A7A-8CA8-47B8-A2F4-EB5E7643EA2C}"/>
              </a:ext>
            </a:extLst>
          </p:cNvPr>
          <p:cNvSpPr>
            <a:spLocks noGrp="1"/>
          </p:cNvSpPr>
          <p:nvPr>
            <p:ph type="title"/>
          </p:nvPr>
        </p:nvSpPr>
        <p:spPr/>
        <p:txBody>
          <a:bodyPr/>
          <a:lstStyle/>
          <a:p>
            <a:r>
              <a:rPr lang="en-US" dirty="0"/>
              <a:t>Hive</a:t>
            </a:r>
          </a:p>
        </p:txBody>
      </p:sp>
      <p:sp>
        <p:nvSpPr>
          <p:cNvPr id="3" name="Content Placeholder 2">
            <a:extLst>
              <a:ext uri="{FF2B5EF4-FFF2-40B4-BE49-F238E27FC236}">
                <a16:creationId xmlns:a16="http://schemas.microsoft.com/office/drawing/2014/main" id="{A3457E63-F81F-4441-9A48-07C3B4AC9CB6}"/>
              </a:ext>
            </a:extLst>
          </p:cNvPr>
          <p:cNvSpPr>
            <a:spLocks noGrp="1"/>
          </p:cNvSpPr>
          <p:nvPr>
            <p:ph idx="1"/>
          </p:nvPr>
        </p:nvSpPr>
        <p:spPr/>
        <p:txBody>
          <a:bodyPr/>
          <a:lstStyle/>
          <a:p>
            <a:r>
              <a:rPr lang="en-US" dirty="0"/>
              <a:t>Sadly, the terminal isn't very useful to us</a:t>
            </a:r>
          </a:p>
          <a:p>
            <a:endParaRPr lang="en-US" dirty="0"/>
          </a:p>
          <a:p>
            <a:r>
              <a:rPr lang="en-US" dirty="0"/>
              <a:t>Instead to leverage Hadoop/our cluster, we need to leverage the installed software.</a:t>
            </a:r>
          </a:p>
          <a:p>
            <a:endParaRPr lang="en-US" dirty="0"/>
          </a:p>
          <a:p>
            <a:r>
              <a:rPr lang="en-US" dirty="0"/>
              <a:t>Our focus today will be on Hive</a:t>
            </a:r>
          </a:p>
          <a:p>
            <a:pPr lvl="1"/>
            <a:r>
              <a:rPr lang="en-US" dirty="0"/>
              <a:t>Hive is essentially a SQL interface for working with data stored in Hadoop</a:t>
            </a:r>
          </a:p>
        </p:txBody>
      </p:sp>
    </p:spTree>
    <p:extLst>
      <p:ext uri="{BB962C8B-B14F-4D97-AF65-F5344CB8AC3E}">
        <p14:creationId xmlns:p14="http://schemas.microsoft.com/office/powerpoint/2010/main" val="193191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2087-D643-491B-891C-6478D0678E43}"/>
              </a:ext>
            </a:extLst>
          </p:cNvPr>
          <p:cNvSpPr>
            <a:spLocks noGrp="1"/>
          </p:cNvSpPr>
          <p:nvPr>
            <p:ph type="title"/>
          </p:nvPr>
        </p:nvSpPr>
        <p:spPr>
          <a:xfrm>
            <a:off x="609600" y="655976"/>
            <a:ext cx="10972800" cy="1069848"/>
          </a:xfrm>
        </p:spPr>
        <p:txBody>
          <a:bodyPr/>
          <a:lstStyle/>
          <a:p>
            <a:r>
              <a:rPr lang="en-US" dirty="0"/>
              <a:t>Hadoop Architectural Diagram</a:t>
            </a:r>
          </a:p>
        </p:txBody>
      </p:sp>
      <p:pic>
        <p:nvPicPr>
          <p:cNvPr id="4" name="Picture 3">
            <a:extLst>
              <a:ext uri="{FF2B5EF4-FFF2-40B4-BE49-F238E27FC236}">
                <a16:creationId xmlns:a16="http://schemas.microsoft.com/office/drawing/2014/main" id="{455DF0A6-FFCE-4855-ADDB-9575328FE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883127"/>
            <a:ext cx="3277388" cy="2460763"/>
          </a:xfrm>
          <a:prstGeom prst="rect">
            <a:avLst/>
          </a:prstGeom>
        </p:spPr>
      </p:pic>
      <p:pic>
        <p:nvPicPr>
          <p:cNvPr id="6" name="Picture 5">
            <a:extLst>
              <a:ext uri="{FF2B5EF4-FFF2-40B4-BE49-F238E27FC236}">
                <a16:creationId xmlns:a16="http://schemas.microsoft.com/office/drawing/2014/main" id="{AB1A7A85-1F68-4FE7-84AD-BAAA84349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769" y="2883127"/>
            <a:ext cx="3562654" cy="2460763"/>
          </a:xfrm>
          <a:prstGeom prst="rect">
            <a:avLst/>
          </a:prstGeom>
        </p:spPr>
      </p:pic>
      <p:pic>
        <p:nvPicPr>
          <p:cNvPr id="8" name="Picture 7">
            <a:extLst>
              <a:ext uri="{FF2B5EF4-FFF2-40B4-BE49-F238E27FC236}">
                <a16:creationId xmlns:a16="http://schemas.microsoft.com/office/drawing/2014/main" id="{625CBE5F-7800-40E7-AF27-7941CF80E5F4}"/>
              </a:ext>
            </a:extLst>
          </p:cNvPr>
          <p:cNvPicPr>
            <a:picLocks noChangeAspect="1"/>
          </p:cNvPicPr>
          <p:nvPr/>
        </p:nvPicPr>
        <p:blipFill rotWithShape="1">
          <a:blip r:embed="rId5">
            <a:extLst>
              <a:ext uri="{28A0092B-C50C-407E-A947-70E740481C1C}">
                <a14:useLocalDpi xmlns:a14="http://schemas.microsoft.com/office/drawing/2010/main" val="0"/>
              </a:ext>
            </a:extLst>
          </a:blip>
          <a:srcRect l="4237" t="11351" r="32321" b="8273"/>
          <a:stretch/>
        </p:blipFill>
        <p:spPr>
          <a:xfrm>
            <a:off x="7897205" y="3054990"/>
            <a:ext cx="4193747" cy="2117036"/>
          </a:xfrm>
          <a:prstGeom prst="rect">
            <a:avLst/>
          </a:prstGeom>
        </p:spPr>
      </p:pic>
      <p:sp>
        <p:nvSpPr>
          <p:cNvPr id="9" name="TextBox 8">
            <a:extLst>
              <a:ext uri="{FF2B5EF4-FFF2-40B4-BE49-F238E27FC236}">
                <a16:creationId xmlns:a16="http://schemas.microsoft.com/office/drawing/2014/main" id="{3136FDFC-1EF6-4B10-BCC7-A4948C4267E7}"/>
              </a:ext>
            </a:extLst>
          </p:cNvPr>
          <p:cNvSpPr txBox="1"/>
          <p:nvPr/>
        </p:nvSpPr>
        <p:spPr>
          <a:xfrm>
            <a:off x="1685708" y="2119809"/>
            <a:ext cx="1125172" cy="369332"/>
          </a:xfrm>
          <a:prstGeom prst="rect">
            <a:avLst/>
          </a:prstGeom>
          <a:noFill/>
        </p:spPr>
        <p:txBody>
          <a:bodyPr wrap="square" rtlCol="0">
            <a:spAutoFit/>
          </a:bodyPr>
          <a:lstStyle/>
          <a:p>
            <a:pPr algn="ctr"/>
            <a:r>
              <a:rPr lang="en-US" b="1" dirty="0"/>
              <a:t>Complex</a:t>
            </a:r>
          </a:p>
        </p:txBody>
      </p:sp>
      <p:sp>
        <p:nvSpPr>
          <p:cNvPr id="10" name="TextBox 9">
            <a:extLst>
              <a:ext uri="{FF2B5EF4-FFF2-40B4-BE49-F238E27FC236}">
                <a16:creationId xmlns:a16="http://schemas.microsoft.com/office/drawing/2014/main" id="{2A673DF6-72D9-462E-8F58-1D9931ECB641}"/>
              </a:ext>
            </a:extLst>
          </p:cNvPr>
          <p:cNvSpPr txBox="1"/>
          <p:nvPr/>
        </p:nvSpPr>
        <p:spPr>
          <a:xfrm>
            <a:off x="9431491" y="2122583"/>
            <a:ext cx="1125173" cy="369332"/>
          </a:xfrm>
          <a:prstGeom prst="rect">
            <a:avLst/>
          </a:prstGeom>
          <a:noFill/>
        </p:spPr>
        <p:txBody>
          <a:bodyPr wrap="square" rtlCol="0">
            <a:spAutoFit/>
          </a:bodyPr>
          <a:lstStyle/>
          <a:p>
            <a:pPr algn="ctr"/>
            <a:r>
              <a:rPr lang="en-US" b="1" dirty="0"/>
              <a:t>Simple</a:t>
            </a:r>
          </a:p>
        </p:txBody>
      </p:sp>
      <p:cxnSp>
        <p:nvCxnSpPr>
          <p:cNvPr id="12" name="Straight Arrow Connector 11">
            <a:extLst>
              <a:ext uri="{FF2B5EF4-FFF2-40B4-BE49-F238E27FC236}">
                <a16:creationId xmlns:a16="http://schemas.microsoft.com/office/drawing/2014/main" id="{E5DB8D11-D42C-4833-9553-8E23396589AE}"/>
              </a:ext>
            </a:extLst>
          </p:cNvPr>
          <p:cNvCxnSpPr>
            <a:cxnSpLocks/>
            <a:stCxn id="9" idx="3"/>
            <a:endCxn id="10" idx="1"/>
          </p:cNvCxnSpPr>
          <p:nvPr/>
        </p:nvCxnSpPr>
        <p:spPr>
          <a:xfrm>
            <a:off x="2810880" y="2304475"/>
            <a:ext cx="6620611" cy="277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156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565F-1E12-4B79-B9DC-2C469E76B415}"/>
              </a:ext>
            </a:extLst>
          </p:cNvPr>
          <p:cNvSpPr>
            <a:spLocks noGrp="1"/>
          </p:cNvSpPr>
          <p:nvPr>
            <p:ph type="title"/>
          </p:nvPr>
        </p:nvSpPr>
        <p:spPr/>
        <p:txBody>
          <a:bodyPr/>
          <a:lstStyle/>
          <a:p>
            <a:r>
              <a:rPr lang="en-US" dirty="0"/>
              <a:t>Connecting to Hive</a:t>
            </a:r>
          </a:p>
        </p:txBody>
      </p:sp>
      <p:sp>
        <p:nvSpPr>
          <p:cNvPr id="3" name="Content Placeholder 2">
            <a:extLst>
              <a:ext uri="{FF2B5EF4-FFF2-40B4-BE49-F238E27FC236}">
                <a16:creationId xmlns:a16="http://schemas.microsoft.com/office/drawing/2014/main" id="{9B1E7D57-F468-45CD-BAE1-F2313C90D90B}"/>
              </a:ext>
            </a:extLst>
          </p:cNvPr>
          <p:cNvSpPr>
            <a:spLocks noGrp="1"/>
          </p:cNvSpPr>
          <p:nvPr>
            <p:ph idx="1"/>
          </p:nvPr>
        </p:nvSpPr>
        <p:spPr>
          <a:xfrm>
            <a:off x="609600" y="2249424"/>
            <a:ext cx="5486400" cy="4325112"/>
          </a:xfrm>
        </p:spPr>
        <p:txBody>
          <a:bodyPr/>
          <a:lstStyle/>
          <a:p>
            <a:r>
              <a:rPr lang="en-US" dirty="0"/>
              <a:t>From the terminal, we are can easily connect to hive</a:t>
            </a:r>
          </a:p>
          <a:p>
            <a:pPr lvl="1"/>
            <a:r>
              <a:rPr lang="en-US" dirty="0"/>
              <a:t>We simply run: </a:t>
            </a:r>
            <a:r>
              <a:rPr lang="en-US" dirty="0">
                <a:solidFill>
                  <a:schemeClr val="bg1"/>
                </a:solidFill>
                <a:highlight>
                  <a:srgbClr val="000000"/>
                </a:highlight>
              </a:rPr>
              <a:t>$ hive</a:t>
            </a:r>
          </a:p>
          <a:p>
            <a:pPr lvl="1"/>
            <a:r>
              <a:rPr lang="en-US" dirty="0"/>
              <a:t>This should produce the hive interface: </a:t>
            </a:r>
            <a:r>
              <a:rPr lang="en-US" dirty="0">
                <a:solidFill>
                  <a:schemeClr val="bg1"/>
                </a:solidFill>
                <a:highlight>
                  <a:srgbClr val="000000"/>
                </a:highlight>
              </a:rPr>
              <a:t>hive &gt;</a:t>
            </a:r>
          </a:p>
        </p:txBody>
      </p:sp>
      <p:pic>
        <p:nvPicPr>
          <p:cNvPr id="4" name="Picture 3">
            <a:extLst>
              <a:ext uri="{FF2B5EF4-FFF2-40B4-BE49-F238E27FC236}">
                <a16:creationId xmlns:a16="http://schemas.microsoft.com/office/drawing/2014/main" id="{583E8385-C0F6-4314-8360-9A8AC0230633}"/>
              </a:ext>
            </a:extLst>
          </p:cNvPr>
          <p:cNvPicPr>
            <a:picLocks noChangeAspect="1"/>
          </p:cNvPicPr>
          <p:nvPr/>
        </p:nvPicPr>
        <p:blipFill>
          <a:blip r:embed="rId2"/>
          <a:stretch>
            <a:fillRect/>
          </a:stretch>
        </p:blipFill>
        <p:spPr>
          <a:xfrm>
            <a:off x="6096000" y="1760728"/>
            <a:ext cx="5968291" cy="4325111"/>
          </a:xfrm>
          <a:prstGeom prst="rect">
            <a:avLst/>
          </a:prstGeom>
        </p:spPr>
      </p:pic>
    </p:spTree>
    <p:extLst>
      <p:ext uri="{BB962C8B-B14F-4D97-AF65-F5344CB8AC3E}">
        <p14:creationId xmlns:p14="http://schemas.microsoft.com/office/powerpoint/2010/main" val="217287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1F70-0ADC-47F8-9417-292587A3A311}"/>
              </a:ext>
            </a:extLst>
          </p:cNvPr>
          <p:cNvSpPr>
            <a:spLocks noGrp="1"/>
          </p:cNvSpPr>
          <p:nvPr>
            <p:ph type="title"/>
          </p:nvPr>
        </p:nvSpPr>
        <p:spPr/>
        <p:txBody>
          <a:bodyPr/>
          <a:lstStyle/>
          <a:p>
            <a:r>
              <a:rPr lang="en-US" dirty="0"/>
              <a:t>Hive</a:t>
            </a:r>
          </a:p>
        </p:txBody>
      </p:sp>
      <p:sp>
        <p:nvSpPr>
          <p:cNvPr id="3" name="Text Placeholder 2">
            <a:extLst>
              <a:ext uri="{FF2B5EF4-FFF2-40B4-BE49-F238E27FC236}">
                <a16:creationId xmlns:a16="http://schemas.microsoft.com/office/drawing/2014/main" id="{57EC0190-652F-4467-8F48-1B149B8FC7F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2551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ACF4-A198-4B8B-BF4C-D27F8BAC3F3C}"/>
              </a:ext>
            </a:extLst>
          </p:cNvPr>
          <p:cNvSpPr>
            <a:spLocks noGrp="1"/>
          </p:cNvSpPr>
          <p:nvPr>
            <p:ph type="title"/>
          </p:nvPr>
        </p:nvSpPr>
        <p:spPr/>
        <p:txBody>
          <a:bodyPr/>
          <a:lstStyle/>
          <a:p>
            <a:r>
              <a:rPr lang="en-US" dirty="0"/>
              <a:t>What is Hive?</a:t>
            </a:r>
          </a:p>
        </p:txBody>
      </p:sp>
      <p:sp>
        <p:nvSpPr>
          <p:cNvPr id="3" name="Content Placeholder 2">
            <a:extLst>
              <a:ext uri="{FF2B5EF4-FFF2-40B4-BE49-F238E27FC236}">
                <a16:creationId xmlns:a16="http://schemas.microsoft.com/office/drawing/2014/main" id="{17036849-1778-48FC-9E1F-F39A285B2BDB}"/>
              </a:ext>
            </a:extLst>
          </p:cNvPr>
          <p:cNvSpPr>
            <a:spLocks noGrp="1"/>
          </p:cNvSpPr>
          <p:nvPr>
            <p:ph idx="1"/>
          </p:nvPr>
        </p:nvSpPr>
        <p:spPr/>
        <p:txBody>
          <a:bodyPr>
            <a:normAutofit fontScale="92500" lnSpcReduction="10000"/>
          </a:bodyPr>
          <a:lstStyle/>
          <a:p>
            <a:r>
              <a:rPr lang="en-US" dirty="0"/>
              <a:t>As mentioned earlier, Hive is essentially a SQL interface for working with Hadoop.</a:t>
            </a:r>
          </a:p>
          <a:p>
            <a:pPr lvl="1"/>
            <a:r>
              <a:rPr lang="en-US" dirty="0"/>
              <a:t>This may raise the question of why?</a:t>
            </a:r>
          </a:p>
          <a:p>
            <a:pPr lvl="1"/>
            <a:endParaRPr lang="en-US" dirty="0"/>
          </a:p>
          <a:p>
            <a:r>
              <a:rPr lang="en-US" dirty="0"/>
              <a:t>Why Hive is so useful is that it allows us to create a SQL-like representation of our data in Hadoop.</a:t>
            </a:r>
          </a:p>
          <a:p>
            <a:pPr lvl="1"/>
            <a:r>
              <a:rPr lang="en-US" dirty="0"/>
              <a:t>Remember that Hadoop is for storing/processing terabytes of data per node (in the more extreme cases).</a:t>
            </a:r>
          </a:p>
          <a:p>
            <a:pPr lvl="1"/>
            <a:endParaRPr lang="en-US" dirty="0"/>
          </a:p>
          <a:p>
            <a:r>
              <a:rPr lang="en-US" dirty="0"/>
              <a:t>Thus, Hive enables us to run standard queries against data that cannot fit in a normal relational database (MySQL, SQL Server, SQLite, </a:t>
            </a:r>
            <a:r>
              <a:rPr lang="en-US" dirty="0" err="1"/>
              <a:t>etc</a:t>
            </a:r>
            <a:r>
              <a:rPr lang="en-US" dirty="0"/>
              <a:t>)</a:t>
            </a:r>
          </a:p>
        </p:txBody>
      </p:sp>
    </p:spTree>
    <p:extLst>
      <p:ext uri="{BB962C8B-B14F-4D97-AF65-F5344CB8AC3E}">
        <p14:creationId xmlns:p14="http://schemas.microsoft.com/office/powerpoint/2010/main" val="81669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6881-CC19-4634-B5B4-1F99A9C1E92C}"/>
              </a:ext>
            </a:extLst>
          </p:cNvPr>
          <p:cNvSpPr>
            <a:spLocks noGrp="1"/>
          </p:cNvSpPr>
          <p:nvPr>
            <p:ph type="title"/>
          </p:nvPr>
        </p:nvSpPr>
        <p:spPr/>
        <p:txBody>
          <a:bodyPr/>
          <a:lstStyle/>
          <a:p>
            <a:r>
              <a:rPr lang="en-US" dirty="0"/>
              <a:t>SQL Interface?</a:t>
            </a:r>
          </a:p>
        </p:txBody>
      </p:sp>
      <p:sp>
        <p:nvSpPr>
          <p:cNvPr id="3" name="Content Placeholder 2">
            <a:extLst>
              <a:ext uri="{FF2B5EF4-FFF2-40B4-BE49-F238E27FC236}">
                <a16:creationId xmlns:a16="http://schemas.microsoft.com/office/drawing/2014/main" id="{75AA9E9A-11BF-4E09-ADE4-AF812D153065}"/>
              </a:ext>
            </a:extLst>
          </p:cNvPr>
          <p:cNvSpPr>
            <a:spLocks noGrp="1"/>
          </p:cNvSpPr>
          <p:nvPr>
            <p:ph idx="1"/>
          </p:nvPr>
        </p:nvSpPr>
        <p:spPr/>
        <p:txBody>
          <a:bodyPr/>
          <a:lstStyle/>
          <a:p>
            <a:r>
              <a:rPr lang="en-US" dirty="0"/>
              <a:t>When I say SQL interface, it means that Hive doesn’t actually run SQL</a:t>
            </a:r>
          </a:p>
          <a:p>
            <a:endParaRPr lang="en-US" dirty="0"/>
          </a:p>
          <a:p>
            <a:r>
              <a:rPr lang="en-US" dirty="0"/>
              <a:t>Hive only enforces schema on read</a:t>
            </a:r>
          </a:p>
          <a:p>
            <a:pPr lvl="1"/>
            <a:r>
              <a:rPr lang="en-US" dirty="0"/>
              <a:t>This means that Hive doesn’t load all the data in Hadoop into tables for querying. Instead, it reads the data and parses it as if it was in the table structure</a:t>
            </a:r>
          </a:p>
          <a:p>
            <a:pPr lvl="1"/>
            <a:endParaRPr lang="en-US" dirty="0"/>
          </a:p>
          <a:p>
            <a:r>
              <a:rPr lang="en-US" dirty="0"/>
              <a:t>This means that Hive can be pointed at any data source that we can coerce into a table-like structure</a:t>
            </a:r>
          </a:p>
        </p:txBody>
      </p:sp>
    </p:spTree>
    <p:extLst>
      <p:ext uri="{BB962C8B-B14F-4D97-AF65-F5344CB8AC3E}">
        <p14:creationId xmlns:p14="http://schemas.microsoft.com/office/powerpoint/2010/main" val="318665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EC0A-1FAE-416E-8F67-45F49618DE37}"/>
              </a:ext>
            </a:extLst>
          </p:cNvPr>
          <p:cNvSpPr>
            <a:spLocks noGrp="1"/>
          </p:cNvSpPr>
          <p:nvPr>
            <p:ph type="title"/>
          </p:nvPr>
        </p:nvSpPr>
        <p:spPr/>
        <p:txBody>
          <a:bodyPr/>
          <a:lstStyle/>
          <a:p>
            <a:r>
              <a:rPr lang="en-US" dirty="0"/>
              <a:t>Creating a Hive Table</a:t>
            </a:r>
          </a:p>
        </p:txBody>
      </p:sp>
      <p:sp>
        <p:nvSpPr>
          <p:cNvPr id="3" name="Text Placeholder 2">
            <a:extLst>
              <a:ext uri="{FF2B5EF4-FFF2-40B4-BE49-F238E27FC236}">
                <a16:creationId xmlns:a16="http://schemas.microsoft.com/office/drawing/2014/main" id="{BC60A964-6BFA-40DA-9232-B0A08D1C7A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925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8116-80AB-418B-A619-E1AC9E4F09CC}"/>
              </a:ext>
            </a:extLst>
          </p:cNvPr>
          <p:cNvSpPr>
            <a:spLocks noGrp="1"/>
          </p:cNvSpPr>
          <p:nvPr>
            <p:ph type="title"/>
          </p:nvPr>
        </p:nvSpPr>
        <p:spPr/>
        <p:txBody>
          <a:bodyPr/>
          <a:lstStyle/>
          <a:p>
            <a:r>
              <a:rPr lang="en-US" dirty="0"/>
              <a:t>Defining a Hive Table</a:t>
            </a:r>
          </a:p>
        </p:txBody>
      </p:sp>
      <p:sp>
        <p:nvSpPr>
          <p:cNvPr id="3" name="Content Placeholder 2">
            <a:extLst>
              <a:ext uri="{FF2B5EF4-FFF2-40B4-BE49-F238E27FC236}">
                <a16:creationId xmlns:a16="http://schemas.microsoft.com/office/drawing/2014/main" id="{D1D1DD74-0E1E-4503-B1A2-4DDA87535E3E}"/>
              </a:ext>
            </a:extLst>
          </p:cNvPr>
          <p:cNvSpPr>
            <a:spLocks noGrp="1"/>
          </p:cNvSpPr>
          <p:nvPr>
            <p:ph idx="1"/>
          </p:nvPr>
        </p:nvSpPr>
        <p:spPr/>
        <p:txBody>
          <a:bodyPr>
            <a:normAutofit lnSpcReduction="10000"/>
          </a:bodyPr>
          <a:lstStyle/>
          <a:p>
            <a:r>
              <a:rPr lang="en-US" dirty="0"/>
              <a:t>When defining a Hive table we need to know a couple of things:</a:t>
            </a:r>
          </a:p>
          <a:p>
            <a:pPr lvl="1"/>
            <a:r>
              <a:rPr lang="en-US" dirty="0"/>
              <a:t>Data Source (S3, HDFS, Azure, </a:t>
            </a:r>
            <a:r>
              <a:rPr lang="en-US" dirty="0" err="1"/>
              <a:t>etc</a:t>
            </a:r>
            <a:r>
              <a:rPr lang="en-US" dirty="0"/>
              <a:t>)</a:t>
            </a:r>
          </a:p>
          <a:p>
            <a:pPr lvl="1"/>
            <a:r>
              <a:rPr lang="en-US" dirty="0"/>
              <a:t>Format of the Data (CSV, JSON, TXT, </a:t>
            </a:r>
            <a:r>
              <a:rPr lang="en-US" dirty="0" err="1"/>
              <a:t>etc</a:t>
            </a:r>
            <a:r>
              <a:rPr lang="en-US" dirty="0"/>
              <a:t>)</a:t>
            </a:r>
          </a:p>
          <a:p>
            <a:pPr lvl="2"/>
            <a:r>
              <a:rPr lang="en-US" dirty="0"/>
              <a:t>This includes data types (string, int, double, </a:t>
            </a:r>
            <a:r>
              <a:rPr lang="en-US" dirty="0" err="1"/>
              <a:t>etc</a:t>
            </a:r>
            <a:r>
              <a:rPr lang="en-US" dirty="0"/>
              <a:t>)</a:t>
            </a:r>
          </a:p>
          <a:p>
            <a:pPr lvl="1"/>
            <a:r>
              <a:rPr lang="en-US" dirty="0"/>
              <a:t>External vs Internal (Does Hive own the data?)</a:t>
            </a:r>
          </a:p>
          <a:p>
            <a:pPr lvl="1"/>
            <a:endParaRPr lang="en-US" dirty="0"/>
          </a:p>
          <a:p>
            <a:r>
              <a:rPr lang="en-US" dirty="0"/>
              <a:t>With the answers to these questions we can now run:</a:t>
            </a:r>
          </a:p>
          <a:p>
            <a:pPr lvl="1"/>
            <a:r>
              <a:rPr lang="en-US" dirty="0"/>
              <a:t>CREATE {External/Internal} Table {Table Name} (</a:t>
            </a:r>
          </a:p>
          <a:p>
            <a:pPr marL="411480" lvl="1" indent="0">
              <a:buNone/>
            </a:pPr>
            <a:r>
              <a:rPr lang="en-US" dirty="0"/>
              <a:t>	{col name} {col type},</a:t>
            </a:r>
          </a:p>
          <a:p>
            <a:pPr marL="411480" lvl="1" indent="0">
              <a:buNone/>
            </a:pPr>
            <a:r>
              <a:rPr lang="en-US" dirty="0"/>
              <a:t>	) LOCATION {</a:t>
            </a:r>
            <a:r>
              <a:rPr lang="en-US" dirty="0" err="1"/>
              <a:t>url</a:t>
            </a:r>
            <a:r>
              <a:rPr lang="en-US" dirty="0"/>
              <a:t> to data};</a:t>
            </a:r>
          </a:p>
        </p:txBody>
      </p:sp>
    </p:spTree>
    <p:extLst>
      <p:ext uri="{BB962C8B-B14F-4D97-AF65-F5344CB8AC3E}">
        <p14:creationId xmlns:p14="http://schemas.microsoft.com/office/powerpoint/2010/main" val="360166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511F-FEED-4729-80E3-96822C0DD840}"/>
              </a:ext>
            </a:extLst>
          </p:cNvPr>
          <p:cNvSpPr>
            <a:spLocks noGrp="1"/>
          </p:cNvSpPr>
          <p:nvPr>
            <p:ph type="title"/>
          </p:nvPr>
        </p:nvSpPr>
        <p:spPr/>
        <p:txBody>
          <a:bodyPr/>
          <a:lstStyle/>
          <a:p>
            <a:r>
              <a:rPr lang="en-US" dirty="0"/>
              <a:t>Beer Data</a:t>
            </a:r>
          </a:p>
        </p:txBody>
      </p:sp>
      <p:sp>
        <p:nvSpPr>
          <p:cNvPr id="3" name="Content Placeholder 2">
            <a:extLst>
              <a:ext uri="{FF2B5EF4-FFF2-40B4-BE49-F238E27FC236}">
                <a16:creationId xmlns:a16="http://schemas.microsoft.com/office/drawing/2014/main" id="{5C92E3CA-8389-4A8F-9C06-C9062B882719}"/>
              </a:ext>
            </a:extLst>
          </p:cNvPr>
          <p:cNvSpPr>
            <a:spLocks noGrp="1"/>
          </p:cNvSpPr>
          <p:nvPr>
            <p:ph idx="1"/>
          </p:nvPr>
        </p:nvSpPr>
        <p:spPr/>
        <p:txBody>
          <a:bodyPr>
            <a:normAutofit fontScale="92500" lnSpcReduction="10000"/>
          </a:bodyPr>
          <a:lstStyle/>
          <a:p>
            <a:r>
              <a:rPr lang="en-US" dirty="0"/>
              <a:t>I’ve loaded a number of records into S3 based on beer ratings</a:t>
            </a:r>
          </a:p>
          <a:p>
            <a:pPr lvl="1"/>
            <a:r>
              <a:rPr lang="en-US" dirty="0"/>
              <a:t>These ratings are in JSON format</a:t>
            </a:r>
          </a:p>
          <a:p>
            <a:pPr lvl="1"/>
            <a:endParaRPr lang="en-US" dirty="0"/>
          </a:p>
          <a:p>
            <a:r>
              <a:rPr lang="en-US" dirty="0"/>
              <a:t>Using this data, I can create an External Hive Table with the following:</a:t>
            </a:r>
          </a:p>
          <a:p>
            <a:pPr lvl="1"/>
            <a:r>
              <a:rPr lang="en-US" dirty="0"/>
              <a:t>CREATE EXTERNAL TABLE beer (`beer/</a:t>
            </a:r>
            <a:r>
              <a:rPr lang="en-US" dirty="0" err="1"/>
              <a:t>beerId</a:t>
            </a:r>
            <a:r>
              <a:rPr lang="en-US" dirty="0"/>
              <a:t>` string, `beer/</a:t>
            </a:r>
            <a:r>
              <a:rPr lang="en-US" dirty="0" err="1"/>
              <a:t>brewerId</a:t>
            </a:r>
            <a:r>
              <a:rPr lang="en-US" dirty="0"/>
              <a:t>` string, `beer/ABV` double) ROW FORMAT SERDE '</a:t>
            </a:r>
            <a:r>
              <a:rPr lang="en-US" dirty="0" err="1"/>
              <a:t>org.apache.hive.hcatalog.data.JsonSerDe</a:t>
            </a:r>
            <a:r>
              <a:rPr lang="en-US" dirty="0"/>
              <a:t>' LOCATION 's3n://compdbms-spring-2021-jk/</a:t>
            </a:r>
            <a:r>
              <a:rPr lang="en-US" dirty="0" err="1"/>
              <a:t>ratebeer</a:t>
            </a:r>
            <a:r>
              <a:rPr lang="en-US" dirty="0"/>
              <a:t>/';</a:t>
            </a:r>
          </a:p>
          <a:p>
            <a:pPr marL="411480" lvl="1" indent="0">
              <a:buNone/>
            </a:pPr>
            <a:endParaRPr lang="en-US" dirty="0"/>
          </a:p>
          <a:p>
            <a:pPr lvl="1"/>
            <a:r>
              <a:rPr lang="en-US" dirty="0"/>
              <a:t> Note: {ROW FORMAT SERDE '</a:t>
            </a:r>
            <a:r>
              <a:rPr lang="en-US" dirty="0" err="1"/>
              <a:t>org.apache.hive.hcatalog.data.JsonSerDe</a:t>
            </a:r>
            <a:r>
              <a:rPr lang="en-US" dirty="0"/>
              <a:t>’} is stating that I will be using the apache hive Json serializer/</a:t>
            </a:r>
            <a:r>
              <a:rPr lang="en-US" dirty="0" err="1"/>
              <a:t>deserializer</a:t>
            </a:r>
            <a:r>
              <a:rPr lang="en-US" dirty="0"/>
              <a:t> for processing the files</a:t>
            </a:r>
          </a:p>
        </p:txBody>
      </p:sp>
    </p:spTree>
    <p:extLst>
      <p:ext uri="{BB962C8B-B14F-4D97-AF65-F5344CB8AC3E}">
        <p14:creationId xmlns:p14="http://schemas.microsoft.com/office/powerpoint/2010/main" val="37521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0A5C-078A-46D4-A3DB-243C93D4701C}"/>
              </a:ext>
            </a:extLst>
          </p:cNvPr>
          <p:cNvSpPr>
            <a:spLocks noGrp="1"/>
          </p:cNvSpPr>
          <p:nvPr>
            <p:ph type="title"/>
          </p:nvPr>
        </p:nvSpPr>
        <p:spPr/>
        <p:txBody>
          <a:bodyPr/>
          <a:lstStyle/>
          <a:p>
            <a:r>
              <a:rPr lang="en-US" dirty="0"/>
              <a:t>Querying Hive</a:t>
            </a:r>
          </a:p>
        </p:txBody>
      </p:sp>
      <p:sp>
        <p:nvSpPr>
          <p:cNvPr id="3" name="Text Placeholder 2">
            <a:extLst>
              <a:ext uri="{FF2B5EF4-FFF2-40B4-BE49-F238E27FC236}">
                <a16:creationId xmlns:a16="http://schemas.microsoft.com/office/drawing/2014/main" id="{9F743D57-93F4-4A7B-84F3-25548BD096A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142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41B0-E9FC-4B58-B86E-8A6A37A953DA}"/>
              </a:ext>
            </a:extLst>
          </p:cNvPr>
          <p:cNvSpPr>
            <a:spLocks noGrp="1"/>
          </p:cNvSpPr>
          <p:nvPr>
            <p:ph type="title"/>
          </p:nvPr>
        </p:nvSpPr>
        <p:spPr/>
        <p:txBody>
          <a:bodyPr/>
          <a:lstStyle/>
          <a:p>
            <a:r>
              <a:rPr lang="en-US" dirty="0"/>
              <a:t>Querying in Hive</a:t>
            </a:r>
          </a:p>
        </p:txBody>
      </p:sp>
      <p:sp>
        <p:nvSpPr>
          <p:cNvPr id="3" name="Content Placeholder 2">
            <a:extLst>
              <a:ext uri="{FF2B5EF4-FFF2-40B4-BE49-F238E27FC236}">
                <a16:creationId xmlns:a16="http://schemas.microsoft.com/office/drawing/2014/main" id="{A179647B-B487-4975-B9E7-37D24FC21FD4}"/>
              </a:ext>
            </a:extLst>
          </p:cNvPr>
          <p:cNvSpPr>
            <a:spLocks noGrp="1"/>
          </p:cNvSpPr>
          <p:nvPr>
            <p:ph idx="1"/>
          </p:nvPr>
        </p:nvSpPr>
        <p:spPr/>
        <p:txBody>
          <a:bodyPr/>
          <a:lstStyle/>
          <a:p>
            <a:r>
              <a:rPr lang="en-US" dirty="0"/>
              <a:t>One of the primary benefits of Hive is that it imitates SQL.</a:t>
            </a:r>
          </a:p>
          <a:p>
            <a:pPr lvl="1"/>
            <a:r>
              <a:rPr lang="en-US" dirty="0"/>
              <a:t>This means everything we know about SQL is fairly applicable to Hive</a:t>
            </a:r>
          </a:p>
          <a:p>
            <a:pPr lvl="1"/>
            <a:endParaRPr lang="en-US" dirty="0"/>
          </a:p>
          <a:p>
            <a:r>
              <a:rPr lang="en-US" dirty="0"/>
              <a:t>The main reason for the imitation is the fact that SQL is still used very extensively for data processing and analysis, thus integrating with SQL makes Hadoop integratable with other processes</a:t>
            </a:r>
          </a:p>
        </p:txBody>
      </p:sp>
    </p:spTree>
    <p:extLst>
      <p:ext uri="{BB962C8B-B14F-4D97-AF65-F5344CB8AC3E}">
        <p14:creationId xmlns:p14="http://schemas.microsoft.com/office/powerpoint/2010/main" val="163127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DBFB9-3750-47B4-9B5B-7D04405014FC}"/>
              </a:ext>
            </a:extLst>
          </p:cNvPr>
          <p:cNvSpPr>
            <a:spLocks noGrp="1"/>
          </p:cNvSpPr>
          <p:nvPr>
            <p:ph type="title"/>
          </p:nvPr>
        </p:nvSpPr>
        <p:spPr/>
        <p:txBody>
          <a:bodyPr/>
          <a:lstStyle/>
          <a:p>
            <a:r>
              <a:rPr lang="en-US" dirty="0"/>
              <a:t>Proof of Parity</a:t>
            </a:r>
          </a:p>
        </p:txBody>
      </p:sp>
      <p:sp>
        <p:nvSpPr>
          <p:cNvPr id="3" name="Content Placeholder 2">
            <a:extLst>
              <a:ext uri="{FF2B5EF4-FFF2-40B4-BE49-F238E27FC236}">
                <a16:creationId xmlns:a16="http://schemas.microsoft.com/office/drawing/2014/main" id="{658EF22F-E059-4F11-8F3A-2F6778DD93D7}"/>
              </a:ext>
            </a:extLst>
          </p:cNvPr>
          <p:cNvSpPr>
            <a:spLocks noGrp="1"/>
          </p:cNvSpPr>
          <p:nvPr>
            <p:ph idx="1"/>
          </p:nvPr>
        </p:nvSpPr>
        <p:spPr/>
        <p:txBody>
          <a:bodyPr/>
          <a:lstStyle/>
          <a:p>
            <a:r>
              <a:rPr lang="en-US" dirty="0"/>
              <a:t>Lets run a quick example:</a:t>
            </a:r>
          </a:p>
          <a:p>
            <a:pPr lvl="1"/>
            <a:r>
              <a:rPr lang="en-US" dirty="0"/>
              <a:t>“SELECT * FROM beer LIMIT 10;</a:t>
            </a:r>
          </a:p>
          <a:p>
            <a:pPr lvl="1"/>
            <a:endParaRPr lang="en-US" dirty="0"/>
          </a:p>
          <a:p>
            <a:r>
              <a:rPr lang="en-US" dirty="0"/>
              <a:t>For an outside perspective:</a:t>
            </a:r>
          </a:p>
          <a:p>
            <a:pPr lvl="1"/>
            <a:r>
              <a:rPr lang="en-US" dirty="0">
                <a:hlinkClick r:id="rId2"/>
              </a:rPr>
              <a:t>https://hortonworks.com/blog/hive-cheat-sheet-for-sql-users/</a:t>
            </a:r>
            <a:endParaRPr lang="en-US" dirty="0"/>
          </a:p>
        </p:txBody>
      </p:sp>
    </p:spTree>
    <p:extLst>
      <p:ext uri="{BB962C8B-B14F-4D97-AF65-F5344CB8AC3E}">
        <p14:creationId xmlns:p14="http://schemas.microsoft.com/office/powerpoint/2010/main" val="203721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2458-B18A-45EA-A1BE-E24CE4220986}"/>
              </a:ext>
            </a:extLst>
          </p:cNvPr>
          <p:cNvSpPr>
            <a:spLocks noGrp="1"/>
          </p:cNvSpPr>
          <p:nvPr>
            <p:ph type="title"/>
          </p:nvPr>
        </p:nvSpPr>
        <p:spPr/>
        <p:txBody>
          <a:bodyPr/>
          <a:lstStyle/>
          <a:p>
            <a:r>
              <a:rPr lang="en-US" dirty="0" err="1"/>
              <a:t>NameNode</a:t>
            </a:r>
            <a:endParaRPr lang="en-US" dirty="0"/>
          </a:p>
        </p:txBody>
      </p:sp>
      <p:sp>
        <p:nvSpPr>
          <p:cNvPr id="3" name="Content Placeholder 2">
            <a:extLst>
              <a:ext uri="{FF2B5EF4-FFF2-40B4-BE49-F238E27FC236}">
                <a16:creationId xmlns:a16="http://schemas.microsoft.com/office/drawing/2014/main" id="{B3DC5028-88B3-4CA7-B2B1-876AF706D815}"/>
              </a:ext>
            </a:extLst>
          </p:cNvPr>
          <p:cNvSpPr>
            <a:spLocks noGrp="1"/>
          </p:cNvSpPr>
          <p:nvPr>
            <p:ph idx="1"/>
          </p:nvPr>
        </p:nvSpPr>
        <p:spPr/>
        <p:txBody>
          <a:bodyPr/>
          <a:lstStyle/>
          <a:p>
            <a:r>
              <a:rPr lang="en-US" dirty="0"/>
              <a:t>Think of this as the master node.</a:t>
            </a:r>
          </a:p>
          <a:p>
            <a:r>
              <a:rPr lang="en-US" dirty="0"/>
              <a:t>It is the node a user actually interfaces with to input commands/configuration</a:t>
            </a:r>
          </a:p>
          <a:p>
            <a:r>
              <a:rPr lang="en-US" dirty="0"/>
              <a:t>It doesn’t need to necessarily be a powerful machine (specs wise) as it doesn’t do any of the heavy lifting</a:t>
            </a:r>
          </a:p>
        </p:txBody>
      </p:sp>
      <p:pic>
        <p:nvPicPr>
          <p:cNvPr id="4" name="Picture 3">
            <a:extLst>
              <a:ext uri="{FF2B5EF4-FFF2-40B4-BE49-F238E27FC236}">
                <a16:creationId xmlns:a16="http://schemas.microsoft.com/office/drawing/2014/main" id="{708DBB37-3910-4424-ACAA-8DC7AE92F08D}"/>
              </a:ext>
            </a:extLst>
          </p:cNvPr>
          <p:cNvPicPr>
            <a:picLocks noChangeAspect="1"/>
          </p:cNvPicPr>
          <p:nvPr/>
        </p:nvPicPr>
        <p:blipFill rotWithShape="1">
          <a:blip r:embed="rId2">
            <a:extLst>
              <a:ext uri="{28A0092B-C50C-407E-A947-70E740481C1C}">
                <a14:useLocalDpi xmlns:a14="http://schemas.microsoft.com/office/drawing/2010/main" val="0"/>
              </a:ext>
            </a:extLst>
          </a:blip>
          <a:srcRect l="4237" t="11351" r="32321" b="8273"/>
          <a:stretch/>
        </p:blipFill>
        <p:spPr>
          <a:xfrm>
            <a:off x="7121953" y="817492"/>
            <a:ext cx="3941071" cy="1989483"/>
          </a:xfrm>
          <a:prstGeom prst="rect">
            <a:avLst/>
          </a:prstGeom>
        </p:spPr>
      </p:pic>
      <p:sp>
        <p:nvSpPr>
          <p:cNvPr id="5" name="Oval 4">
            <a:extLst>
              <a:ext uri="{FF2B5EF4-FFF2-40B4-BE49-F238E27FC236}">
                <a16:creationId xmlns:a16="http://schemas.microsoft.com/office/drawing/2014/main" id="{19FFCB7C-CDD4-4FFA-85BB-21226B5BDB7A}"/>
              </a:ext>
            </a:extLst>
          </p:cNvPr>
          <p:cNvSpPr/>
          <p:nvPr/>
        </p:nvSpPr>
        <p:spPr>
          <a:xfrm>
            <a:off x="8481231" y="1560442"/>
            <a:ext cx="1222513" cy="79174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4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320C-E4A7-4977-9A48-12FA0B772504}"/>
              </a:ext>
            </a:extLst>
          </p:cNvPr>
          <p:cNvSpPr>
            <a:spLocks noGrp="1"/>
          </p:cNvSpPr>
          <p:nvPr>
            <p:ph type="title"/>
          </p:nvPr>
        </p:nvSpPr>
        <p:spPr/>
        <p:txBody>
          <a:bodyPr/>
          <a:lstStyle/>
          <a:p>
            <a:r>
              <a:rPr lang="en-US" dirty="0"/>
              <a:t>Some Queries to Run</a:t>
            </a:r>
          </a:p>
        </p:txBody>
      </p:sp>
      <p:sp>
        <p:nvSpPr>
          <p:cNvPr id="3" name="Content Placeholder 2">
            <a:extLst>
              <a:ext uri="{FF2B5EF4-FFF2-40B4-BE49-F238E27FC236}">
                <a16:creationId xmlns:a16="http://schemas.microsoft.com/office/drawing/2014/main" id="{00D79405-87C4-444B-978E-D04F215DF3F9}"/>
              </a:ext>
            </a:extLst>
          </p:cNvPr>
          <p:cNvSpPr>
            <a:spLocks noGrp="1"/>
          </p:cNvSpPr>
          <p:nvPr>
            <p:ph idx="1"/>
          </p:nvPr>
        </p:nvSpPr>
        <p:spPr/>
        <p:txBody>
          <a:bodyPr>
            <a:normAutofit/>
          </a:bodyPr>
          <a:lstStyle/>
          <a:p>
            <a:r>
              <a:rPr lang="en-US" dirty="0"/>
              <a:t>Select sum(cast(`beer/</a:t>
            </a:r>
            <a:r>
              <a:rPr lang="en-US" dirty="0" err="1"/>
              <a:t>beerid</a:t>
            </a:r>
            <a:r>
              <a:rPr lang="en-US" dirty="0"/>
              <a:t>` as int)) From beer;</a:t>
            </a:r>
          </a:p>
          <a:p>
            <a:r>
              <a:rPr lang="en-US" dirty="0"/>
              <a:t>Select sum(distinct(cast(`beer/</a:t>
            </a:r>
            <a:r>
              <a:rPr lang="en-US" dirty="0" err="1"/>
              <a:t>beerid</a:t>
            </a:r>
            <a:r>
              <a:rPr lang="en-US" dirty="0"/>
              <a:t>` as int))) From beer;</a:t>
            </a:r>
          </a:p>
          <a:p>
            <a:r>
              <a:rPr lang="en-US" dirty="0"/>
              <a:t>Select avg(split(`review/overall`, '/')[0]) From beer;</a:t>
            </a:r>
          </a:p>
          <a:p>
            <a:r>
              <a:rPr lang="en-US" dirty="0"/>
              <a:t>SELECT avg(length(`review/text`)) as </a:t>
            </a:r>
            <a:r>
              <a:rPr lang="en-US" dirty="0" err="1"/>
              <a:t>avg_len</a:t>
            </a:r>
            <a:r>
              <a:rPr lang="en-US" dirty="0"/>
              <a:t>, std(length(`review/text`)) as </a:t>
            </a:r>
            <a:r>
              <a:rPr lang="en-US" dirty="0" err="1"/>
              <a:t>std_len</a:t>
            </a:r>
            <a:r>
              <a:rPr lang="en-US" dirty="0"/>
              <a:t> From beer;</a:t>
            </a:r>
          </a:p>
          <a:p>
            <a:r>
              <a:rPr lang="en-US" dirty="0"/>
              <a:t>SELECT `review/text` as rev, length(`review/text`) as </a:t>
            </a:r>
            <a:r>
              <a:rPr lang="en-US" dirty="0" err="1"/>
              <a:t>len</a:t>
            </a:r>
            <a:r>
              <a:rPr lang="en-US" dirty="0"/>
              <a:t> from beer where length(`review/text`) &gt; (218.16 + 343.28) limit 2;</a:t>
            </a:r>
          </a:p>
        </p:txBody>
      </p:sp>
    </p:spTree>
    <p:extLst>
      <p:ext uri="{BB962C8B-B14F-4D97-AF65-F5344CB8AC3E}">
        <p14:creationId xmlns:p14="http://schemas.microsoft.com/office/powerpoint/2010/main" val="260815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60AD-B7BC-4E83-81C9-A37D5AD089CC}"/>
              </a:ext>
            </a:extLst>
          </p:cNvPr>
          <p:cNvSpPr>
            <a:spLocks noGrp="1"/>
          </p:cNvSpPr>
          <p:nvPr>
            <p:ph type="title"/>
          </p:nvPr>
        </p:nvSpPr>
        <p:spPr/>
        <p:txBody>
          <a:bodyPr/>
          <a:lstStyle/>
          <a:p>
            <a:r>
              <a:rPr lang="en-US" dirty="0"/>
              <a:t>DELETE YOUR EMR CLUSTER!!!</a:t>
            </a:r>
          </a:p>
        </p:txBody>
      </p:sp>
      <p:sp>
        <p:nvSpPr>
          <p:cNvPr id="3" name="Text Placeholder 2">
            <a:extLst>
              <a:ext uri="{FF2B5EF4-FFF2-40B4-BE49-F238E27FC236}">
                <a16:creationId xmlns:a16="http://schemas.microsoft.com/office/drawing/2014/main" id="{8D448BFC-FAAD-41E0-815C-D8D80338D3A5}"/>
              </a:ext>
            </a:extLst>
          </p:cNvPr>
          <p:cNvSpPr>
            <a:spLocks noGrp="1"/>
          </p:cNvSpPr>
          <p:nvPr>
            <p:ph type="body" idx="1"/>
          </p:nvPr>
        </p:nvSpPr>
        <p:spPr/>
        <p:txBody>
          <a:bodyPr/>
          <a:lstStyle/>
          <a:p>
            <a:r>
              <a:rPr lang="en-US" dirty="0"/>
              <a:t>EMR clusters are running multiple expensive EC2 clusters – so we don’t want to leave it running or you’ll have no money left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65026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D2D8-1A74-4DFB-8995-1C5DD12D1604}"/>
              </a:ext>
            </a:extLst>
          </p:cNvPr>
          <p:cNvSpPr>
            <a:spLocks noGrp="1"/>
          </p:cNvSpPr>
          <p:nvPr>
            <p:ph type="ctrTitle"/>
          </p:nvPr>
        </p:nvSpPr>
        <p:spPr>
          <a:xfrm>
            <a:off x="652020" y="2681926"/>
            <a:ext cx="11277600" cy="2237624"/>
          </a:xfrm>
        </p:spPr>
        <p:txBody>
          <a:bodyPr>
            <a:normAutofit/>
          </a:bodyPr>
          <a:lstStyle/>
          <a:p>
            <a:pPr algn="ctr"/>
            <a:r>
              <a:rPr lang="en-US" dirty="0"/>
              <a:t>End Slide</a:t>
            </a:r>
            <a:br>
              <a:rPr lang="en-US" dirty="0"/>
            </a:br>
            <a:br>
              <a:rPr lang="en-US" dirty="0"/>
            </a:br>
            <a:r>
              <a:rPr lang="en-US" dirty="0">
                <a:solidFill>
                  <a:schemeClr val="tx1"/>
                </a:solidFill>
              </a:rPr>
              <a:t>EMSE 6992 – DBMS for Data Analytics </a:t>
            </a:r>
          </a:p>
        </p:txBody>
      </p:sp>
    </p:spTree>
    <p:extLst>
      <p:ext uri="{BB962C8B-B14F-4D97-AF65-F5344CB8AC3E}">
        <p14:creationId xmlns:p14="http://schemas.microsoft.com/office/powerpoint/2010/main" val="374261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D870-9B04-474E-8879-AB2DA5AF72EF}"/>
              </a:ext>
            </a:extLst>
          </p:cNvPr>
          <p:cNvSpPr>
            <a:spLocks noGrp="1"/>
          </p:cNvSpPr>
          <p:nvPr>
            <p:ph type="title"/>
          </p:nvPr>
        </p:nvSpPr>
        <p:spPr/>
        <p:txBody>
          <a:bodyPr/>
          <a:lstStyle/>
          <a:p>
            <a:r>
              <a:rPr lang="en-US" dirty="0" err="1"/>
              <a:t>DataNode</a:t>
            </a:r>
            <a:endParaRPr lang="en-US" dirty="0"/>
          </a:p>
        </p:txBody>
      </p:sp>
      <p:sp>
        <p:nvSpPr>
          <p:cNvPr id="3" name="Content Placeholder 2">
            <a:extLst>
              <a:ext uri="{FF2B5EF4-FFF2-40B4-BE49-F238E27FC236}">
                <a16:creationId xmlns:a16="http://schemas.microsoft.com/office/drawing/2014/main" id="{52ADE458-39CC-4A93-A644-EFADC52BDD42}"/>
              </a:ext>
            </a:extLst>
          </p:cNvPr>
          <p:cNvSpPr>
            <a:spLocks noGrp="1"/>
          </p:cNvSpPr>
          <p:nvPr>
            <p:ph idx="1"/>
          </p:nvPr>
        </p:nvSpPr>
        <p:spPr/>
        <p:txBody>
          <a:bodyPr/>
          <a:lstStyle/>
          <a:p>
            <a:r>
              <a:rPr lang="en-US" dirty="0" err="1"/>
              <a:t>DataNode’s</a:t>
            </a:r>
            <a:r>
              <a:rPr lang="en-US" dirty="0"/>
              <a:t> represent the true brute force behind the Hadoop framework.</a:t>
            </a:r>
          </a:p>
          <a:p>
            <a:r>
              <a:rPr lang="en-US" dirty="0"/>
              <a:t>They are the nodes that both store and process the data used by Hadoop’s MapReduce processes</a:t>
            </a:r>
          </a:p>
          <a:p>
            <a:pPr lvl="1"/>
            <a:r>
              <a:rPr lang="en-US" dirty="0" err="1"/>
              <a:t>DataNodes</a:t>
            </a:r>
            <a:r>
              <a:rPr lang="en-US" dirty="0"/>
              <a:t> typically consume/store data through HDFS, but there are other options:</a:t>
            </a:r>
          </a:p>
          <a:p>
            <a:pPr lvl="2"/>
            <a:r>
              <a:rPr lang="en-US" dirty="0"/>
              <a:t>S3, FTP, local filesystem, Azure, Swift(??)</a:t>
            </a:r>
          </a:p>
          <a:p>
            <a:r>
              <a:rPr lang="en-US" dirty="0"/>
              <a:t>These machines are usually beefier than the </a:t>
            </a:r>
            <a:r>
              <a:rPr lang="en-US" dirty="0" err="1"/>
              <a:t>NameNode</a:t>
            </a:r>
            <a:r>
              <a:rPr lang="en-US" dirty="0"/>
              <a:t>, as they need to be able to process large amounts of data quickly</a:t>
            </a:r>
          </a:p>
        </p:txBody>
      </p:sp>
      <p:pic>
        <p:nvPicPr>
          <p:cNvPr id="4" name="Picture 3">
            <a:extLst>
              <a:ext uri="{FF2B5EF4-FFF2-40B4-BE49-F238E27FC236}">
                <a16:creationId xmlns:a16="http://schemas.microsoft.com/office/drawing/2014/main" id="{C2BA5A0D-918F-42F9-958A-1C9E14B2CE71}"/>
              </a:ext>
            </a:extLst>
          </p:cNvPr>
          <p:cNvPicPr>
            <a:picLocks noChangeAspect="1"/>
          </p:cNvPicPr>
          <p:nvPr/>
        </p:nvPicPr>
        <p:blipFill rotWithShape="1">
          <a:blip r:embed="rId2">
            <a:extLst>
              <a:ext uri="{28A0092B-C50C-407E-A947-70E740481C1C}">
                <a14:useLocalDpi xmlns:a14="http://schemas.microsoft.com/office/drawing/2010/main" val="0"/>
              </a:ext>
            </a:extLst>
          </a:blip>
          <a:srcRect l="4237" t="11351" r="32321" b="8273"/>
          <a:stretch/>
        </p:blipFill>
        <p:spPr>
          <a:xfrm>
            <a:off x="7156740" y="681659"/>
            <a:ext cx="3075595" cy="1552584"/>
          </a:xfrm>
          <a:prstGeom prst="rect">
            <a:avLst/>
          </a:prstGeom>
        </p:spPr>
      </p:pic>
      <p:sp>
        <p:nvSpPr>
          <p:cNvPr id="5" name="Oval 4">
            <a:extLst>
              <a:ext uri="{FF2B5EF4-FFF2-40B4-BE49-F238E27FC236}">
                <a16:creationId xmlns:a16="http://schemas.microsoft.com/office/drawing/2014/main" id="{B3511B24-B9D8-40DB-BB51-73843E5C64D1}"/>
              </a:ext>
            </a:extLst>
          </p:cNvPr>
          <p:cNvSpPr/>
          <p:nvPr/>
        </p:nvSpPr>
        <p:spPr>
          <a:xfrm>
            <a:off x="7209022" y="1073556"/>
            <a:ext cx="324839" cy="28485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9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1F41-93DF-45D3-9698-408BC710CED8}"/>
              </a:ext>
            </a:extLst>
          </p:cNvPr>
          <p:cNvSpPr>
            <a:spLocks noGrp="1"/>
          </p:cNvSpPr>
          <p:nvPr>
            <p:ph type="title"/>
          </p:nvPr>
        </p:nvSpPr>
        <p:spPr/>
        <p:txBody>
          <a:bodyPr/>
          <a:lstStyle/>
          <a:p>
            <a:r>
              <a:rPr lang="en-US" dirty="0"/>
              <a:t>MapReduce</a:t>
            </a:r>
          </a:p>
        </p:txBody>
      </p:sp>
      <p:sp>
        <p:nvSpPr>
          <p:cNvPr id="3" name="Content Placeholder 2">
            <a:extLst>
              <a:ext uri="{FF2B5EF4-FFF2-40B4-BE49-F238E27FC236}">
                <a16:creationId xmlns:a16="http://schemas.microsoft.com/office/drawing/2014/main" id="{4CE98B64-689F-41CF-9DF2-F4E9C8147E57}"/>
              </a:ext>
            </a:extLst>
          </p:cNvPr>
          <p:cNvSpPr>
            <a:spLocks noGrp="1"/>
          </p:cNvSpPr>
          <p:nvPr>
            <p:ph idx="1"/>
          </p:nvPr>
        </p:nvSpPr>
        <p:spPr/>
        <p:txBody>
          <a:bodyPr/>
          <a:lstStyle/>
          <a:p>
            <a:r>
              <a:rPr lang="en-US" dirty="0"/>
              <a:t>MapReduce isn’t really a “component” of Hadoop, but rather the algorithm that makes Hadoop work.</a:t>
            </a:r>
          </a:p>
          <a:p>
            <a:r>
              <a:rPr lang="en-US" dirty="0"/>
              <a:t>MapReduce works under two basic principles</a:t>
            </a:r>
          </a:p>
          <a:p>
            <a:pPr lvl="1"/>
            <a:r>
              <a:rPr lang="en-US" dirty="0"/>
              <a:t>Map a function across data on the </a:t>
            </a:r>
            <a:r>
              <a:rPr lang="en-US" dirty="0" err="1"/>
              <a:t>datanodes</a:t>
            </a:r>
            <a:endParaRPr lang="en-US" dirty="0"/>
          </a:p>
          <a:p>
            <a:pPr lvl="1"/>
            <a:r>
              <a:rPr lang="en-US" dirty="0"/>
              <a:t>Reduce the results to create a composite answer that can be returned</a:t>
            </a:r>
          </a:p>
          <a:p>
            <a:r>
              <a:rPr lang="en-US" dirty="0"/>
              <a:t>This is critical to distributed computing, as it removes the dependency on locality of the data being processed.</a:t>
            </a:r>
          </a:p>
          <a:p>
            <a:pPr marL="109728" indent="0">
              <a:buNone/>
            </a:pPr>
            <a:endParaRPr lang="en-US" dirty="0"/>
          </a:p>
        </p:txBody>
      </p:sp>
    </p:spTree>
    <p:extLst>
      <p:ext uri="{BB962C8B-B14F-4D97-AF65-F5344CB8AC3E}">
        <p14:creationId xmlns:p14="http://schemas.microsoft.com/office/powerpoint/2010/main" val="94808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374C-9DDD-44E4-91E8-FA06F02E7237}"/>
              </a:ext>
            </a:extLst>
          </p:cNvPr>
          <p:cNvSpPr>
            <a:spLocks noGrp="1"/>
          </p:cNvSpPr>
          <p:nvPr>
            <p:ph type="title"/>
          </p:nvPr>
        </p:nvSpPr>
        <p:spPr/>
        <p:txBody>
          <a:bodyPr/>
          <a:lstStyle/>
          <a:p>
            <a:r>
              <a:rPr lang="en-US" dirty="0"/>
              <a:t>Uploading Data</a:t>
            </a:r>
          </a:p>
        </p:txBody>
      </p:sp>
      <p:sp>
        <p:nvSpPr>
          <p:cNvPr id="3" name="Text Placeholder 2">
            <a:extLst>
              <a:ext uri="{FF2B5EF4-FFF2-40B4-BE49-F238E27FC236}">
                <a16:creationId xmlns:a16="http://schemas.microsoft.com/office/drawing/2014/main" id="{C6208CC6-67B8-41B0-8502-7F74E19E08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8039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CF85-015D-4182-990A-A15CD8914F3F}"/>
              </a:ext>
            </a:extLst>
          </p:cNvPr>
          <p:cNvSpPr>
            <a:spLocks noGrp="1"/>
          </p:cNvSpPr>
          <p:nvPr>
            <p:ph type="title"/>
          </p:nvPr>
        </p:nvSpPr>
        <p:spPr/>
        <p:txBody>
          <a:bodyPr/>
          <a:lstStyle/>
          <a:p>
            <a:r>
              <a:rPr lang="en-US" dirty="0"/>
              <a:t>S3 (Simple Storage Service)</a:t>
            </a:r>
          </a:p>
        </p:txBody>
      </p:sp>
      <p:sp>
        <p:nvSpPr>
          <p:cNvPr id="3" name="Content Placeholder 2">
            <a:extLst>
              <a:ext uri="{FF2B5EF4-FFF2-40B4-BE49-F238E27FC236}">
                <a16:creationId xmlns:a16="http://schemas.microsoft.com/office/drawing/2014/main" id="{4B59621A-164B-454B-8FE8-65D34F3DB4B1}"/>
              </a:ext>
            </a:extLst>
          </p:cNvPr>
          <p:cNvSpPr>
            <a:spLocks noGrp="1"/>
          </p:cNvSpPr>
          <p:nvPr>
            <p:ph idx="1"/>
          </p:nvPr>
        </p:nvSpPr>
        <p:spPr/>
        <p:txBody>
          <a:bodyPr>
            <a:normAutofit lnSpcReduction="10000"/>
          </a:bodyPr>
          <a:lstStyle/>
          <a:p>
            <a:r>
              <a:rPr lang="en-US" dirty="0"/>
              <a:t>For us to explore anything within the Hadoop framework, we'll need some data to work with.</a:t>
            </a:r>
          </a:p>
          <a:p>
            <a:pPr lvl="1"/>
            <a:r>
              <a:rPr lang="en-US" dirty="0"/>
              <a:t>In Blackboard there is a </a:t>
            </a:r>
            <a:r>
              <a:rPr lang="en-US" b="1" dirty="0"/>
              <a:t>ratebeer.zip</a:t>
            </a:r>
            <a:r>
              <a:rPr lang="en-US" dirty="0"/>
              <a:t> archive with the files we'll be uploading</a:t>
            </a:r>
          </a:p>
          <a:p>
            <a:pPr marL="411480" lvl="1" indent="0">
              <a:buNone/>
            </a:pPr>
            <a:endParaRPr lang="en-US" dirty="0"/>
          </a:p>
          <a:p>
            <a:r>
              <a:rPr lang="en-US" dirty="0"/>
              <a:t>S3 is effectively a cloud-based file directory. It allows us to store and access files for use within a range of AWS services.</a:t>
            </a:r>
          </a:p>
          <a:p>
            <a:pPr marL="109728" indent="0">
              <a:buNone/>
            </a:pPr>
            <a:endParaRPr lang="en-US" dirty="0"/>
          </a:p>
          <a:p>
            <a:r>
              <a:rPr lang="en-US" dirty="0"/>
              <a:t>To create the correct environment, we'll need to setup a directory for use.</a:t>
            </a:r>
          </a:p>
        </p:txBody>
      </p:sp>
    </p:spTree>
    <p:extLst>
      <p:ext uri="{BB962C8B-B14F-4D97-AF65-F5344CB8AC3E}">
        <p14:creationId xmlns:p14="http://schemas.microsoft.com/office/powerpoint/2010/main" val="75780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CA64-F00A-4A02-BE26-750577F909F7}"/>
              </a:ext>
            </a:extLst>
          </p:cNvPr>
          <p:cNvSpPr>
            <a:spLocks noGrp="1"/>
          </p:cNvSpPr>
          <p:nvPr>
            <p:ph type="title"/>
          </p:nvPr>
        </p:nvSpPr>
        <p:spPr/>
        <p:txBody>
          <a:bodyPr/>
          <a:lstStyle/>
          <a:p>
            <a:r>
              <a:rPr lang="en-US" dirty="0"/>
              <a:t>Initializing Our Bucket</a:t>
            </a:r>
          </a:p>
        </p:txBody>
      </p:sp>
      <p:sp>
        <p:nvSpPr>
          <p:cNvPr id="3" name="Content Placeholder 2">
            <a:extLst>
              <a:ext uri="{FF2B5EF4-FFF2-40B4-BE49-F238E27FC236}">
                <a16:creationId xmlns:a16="http://schemas.microsoft.com/office/drawing/2014/main" id="{E330ECA7-3984-461D-85CE-60EC16829D64}"/>
              </a:ext>
            </a:extLst>
          </p:cNvPr>
          <p:cNvSpPr>
            <a:spLocks noGrp="1"/>
          </p:cNvSpPr>
          <p:nvPr>
            <p:ph idx="1"/>
          </p:nvPr>
        </p:nvSpPr>
        <p:spPr/>
        <p:txBody>
          <a:bodyPr/>
          <a:lstStyle/>
          <a:p>
            <a:pPr marL="624078" indent="-514350">
              <a:buFont typeface="+mj-lt"/>
              <a:buAutoNum type="arabicPeriod"/>
            </a:pPr>
            <a:r>
              <a:rPr lang="en-US" dirty="0"/>
              <a:t>Navigate to the S3 service's landing page</a:t>
            </a:r>
          </a:p>
          <a:p>
            <a:pPr marL="624078" indent="-514350">
              <a:buFont typeface="+mj-lt"/>
              <a:buAutoNum type="arabicPeriod"/>
            </a:pPr>
            <a:r>
              <a:rPr lang="en-US" dirty="0"/>
              <a:t>Click </a:t>
            </a:r>
          </a:p>
          <a:p>
            <a:pPr marL="624078" indent="-514350">
              <a:buFont typeface="+mj-lt"/>
              <a:buAutoNum type="arabicPeriod"/>
            </a:pPr>
            <a:r>
              <a:rPr lang="en-US" dirty="0"/>
              <a:t>Provide a Bucket Name</a:t>
            </a:r>
          </a:p>
          <a:p>
            <a:pPr marL="916686" lvl="1" indent="-514350">
              <a:buFont typeface="+mj-lt"/>
              <a:buAutoNum type="arabicPeriod"/>
            </a:pPr>
            <a:r>
              <a:rPr lang="en-US" dirty="0"/>
              <a:t>Note: Bucket names must be AWS unique</a:t>
            </a:r>
          </a:p>
          <a:p>
            <a:pPr marL="624078" indent="-514350">
              <a:buFont typeface="+mj-lt"/>
              <a:buAutoNum type="arabicPeriod"/>
            </a:pPr>
            <a:r>
              <a:rPr lang="en-US" dirty="0"/>
              <a:t>Click 		      at the bottom of the page</a:t>
            </a:r>
          </a:p>
          <a:p>
            <a:pPr marL="624078" indent="-514350">
              <a:buFont typeface="+mj-lt"/>
              <a:buAutoNum type="arabicPeriod"/>
            </a:pPr>
            <a:r>
              <a:rPr lang="en-US" dirty="0"/>
              <a:t>Click on your bucket – </a:t>
            </a:r>
          </a:p>
          <a:p>
            <a:pPr marL="624078" indent="-514350">
              <a:buFont typeface="+mj-lt"/>
              <a:buAutoNum type="arabicPeriod"/>
            </a:pPr>
            <a:r>
              <a:rPr lang="en-US" dirty="0"/>
              <a:t>Click </a:t>
            </a:r>
          </a:p>
          <a:p>
            <a:pPr marL="624078" indent="-514350">
              <a:buFont typeface="+mj-lt"/>
              <a:buAutoNum type="arabicPeriod"/>
            </a:pPr>
            <a:r>
              <a:rPr lang="en-US" dirty="0"/>
              <a:t>Drag and drop your files</a:t>
            </a:r>
          </a:p>
        </p:txBody>
      </p:sp>
      <p:pic>
        <p:nvPicPr>
          <p:cNvPr id="5" name="Picture 4">
            <a:extLst>
              <a:ext uri="{FF2B5EF4-FFF2-40B4-BE49-F238E27FC236}">
                <a16:creationId xmlns:a16="http://schemas.microsoft.com/office/drawing/2014/main" id="{615FB56E-ACFA-4720-AB7E-E255229DF8CB}"/>
              </a:ext>
            </a:extLst>
          </p:cNvPr>
          <p:cNvPicPr>
            <a:picLocks noChangeAspect="1"/>
          </p:cNvPicPr>
          <p:nvPr/>
        </p:nvPicPr>
        <p:blipFill>
          <a:blip r:embed="rId2"/>
          <a:stretch>
            <a:fillRect/>
          </a:stretch>
        </p:blipFill>
        <p:spPr>
          <a:xfrm>
            <a:off x="7459939" y="1814562"/>
            <a:ext cx="4337810" cy="869723"/>
          </a:xfrm>
          <a:prstGeom prst="rect">
            <a:avLst/>
          </a:prstGeom>
        </p:spPr>
      </p:pic>
      <p:pic>
        <p:nvPicPr>
          <p:cNvPr id="7" name="Picture 6">
            <a:extLst>
              <a:ext uri="{FF2B5EF4-FFF2-40B4-BE49-F238E27FC236}">
                <a16:creationId xmlns:a16="http://schemas.microsoft.com/office/drawing/2014/main" id="{62ECD7D3-1209-4E4D-99DA-BCE5468C0069}"/>
              </a:ext>
            </a:extLst>
          </p:cNvPr>
          <p:cNvPicPr>
            <a:picLocks noChangeAspect="1"/>
          </p:cNvPicPr>
          <p:nvPr/>
        </p:nvPicPr>
        <p:blipFill>
          <a:blip r:embed="rId3"/>
          <a:stretch>
            <a:fillRect/>
          </a:stretch>
        </p:blipFill>
        <p:spPr>
          <a:xfrm>
            <a:off x="2053465" y="2724042"/>
            <a:ext cx="1724025" cy="466725"/>
          </a:xfrm>
          <a:prstGeom prst="rect">
            <a:avLst/>
          </a:prstGeom>
        </p:spPr>
      </p:pic>
      <p:pic>
        <p:nvPicPr>
          <p:cNvPr id="9" name="Picture 8">
            <a:extLst>
              <a:ext uri="{FF2B5EF4-FFF2-40B4-BE49-F238E27FC236}">
                <a16:creationId xmlns:a16="http://schemas.microsoft.com/office/drawing/2014/main" id="{190E13C6-023A-42DC-BDB4-76314A505744}"/>
              </a:ext>
            </a:extLst>
          </p:cNvPr>
          <p:cNvPicPr>
            <a:picLocks noChangeAspect="1"/>
          </p:cNvPicPr>
          <p:nvPr/>
        </p:nvPicPr>
        <p:blipFill rotWithShape="1">
          <a:blip r:embed="rId4"/>
          <a:srcRect r="54170"/>
          <a:stretch/>
        </p:blipFill>
        <p:spPr>
          <a:xfrm>
            <a:off x="7559951" y="3430766"/>
            <a:ext cx="3204127" cy="742950"/>
          </a:xfrm>
          <a:prstGeom prst="rect">
            <a:avLst/>
          </a:prstGeom>
        </p:spPr>
      </p:pic>
      <p:pic>
        <p:nvPicPr>
          <p:cNvPr id="10" name="Picture 9">
            <a:extLst>
              <a:ext uri="{FF2B5EF4-FFF2-40B4-BE49-F238E27FC236}">
                <a16:creationId xmlns:a16="http://schemas.microsoft.com/office/drawing/2014/main" id="{883018DD-DBB7-4B3C-9256-5E2B3F48AEDA}"/>
              </a:ext>
            </a:extLst>
          </p:cNvPr>
          <p:cNvPicPr>
            <a:picLocks noChangeAspect="1"/>
          </p:cNvPicPr>
          <p:nvPr/>
        </p:nvPicPr>
        <p:blipFill>
          <a:blip r:embed="rId3"/>
          <a:stretch>
            <a:fillRect/>
          </a:stretch>
        </p:blipFill>
        <p:spPr>
          <a:xfrm>
            <a:off x="2126352" y="4112937"/>
            <a:ext cx="1724025" cy="466725"/>
          </a:xfrm>
          <a:prstGeom prst="rect">
            <a:avLst/>
          </a:prstGeom>
        </p:spPr>
      </p:pic>
      <p:pic>
        <p:nvPicPr>
          <p:cNvPr id="12" name="Picture 11">
            <a:extLst>
              <a:ext uri="{FF2B5EF4-FFF2-40B4-BE49-F238E27FC236}">
                <a16:creationId xmlns:a16="http://schemas.microsoft.com/office/drawing/2014/main" id="{45FA9094-F7E5-489C-BF9A-C3533AF9B332}"/>
              </a:ext>
            </a:extLst>
          </p:cNvPr>
          <p:cNvPicPr>
            <a:picLocks noChangeAspect="1"/>
          </p:cNvPicPr>
          <p:nvPr/>
        </p:nvPicPr>
        <p:blipFill>
          <a:blip r:embed="rId5"/>
          <a:stretch>
            <a:fillRect/>
          </a:stretch>
        </p:blipFill>
        <p:spPr>
          <a:xfrm>
            <a:off x="2053465" y="5054280"/>
            <a:ext cx="1209675" cy="476250"/>
          </a:xfrm>
          <a:prstGeom prst="rect">
            <a:avLst/>
          </a:prstGeom>
        </p:spPr>
      </p:pic>
      <p:pic>
        <p:nvPicPr>
          <p:cNvPr id="14" name="Picture 13">
            <a:extLst>
              <a:ext uri="{FF2B5EF4-FFF2-40B4-BE49-F238E27FC236}">
                <a16:creationId xmlns:a16="http://schemas.microsoft.com/office/drawing/2014/main" id="{8EF693D0-4FB6-438B-9F85-6789CA3C13E9}"/>
              </a:ext>
            </a:extLst>
          </p:cNvPr>
          <p:cNvPicPr>
            <a:picLocks noChangeAspect="1"/>
          </p:cNvPicPr>
          <p:nvPr/>
        </p:nvPicPr>
        <p:blipFill>
          <a:blip r:embed="rId6"/>
          <a:stretch>
            <a:fillRect/>
          </a:stretch>
        </p:blipFill>
        <p:spPr>
          <a:xfrm>
            <a:off x="4606787" y="4587835"/>
            <a:ext cx="3276600" cy="390525"/>
          </a:xfrm>
          <a:prstGeom prst="rect">
            <a:avLst/>
          </a:prstGeom>
        </p:spPr>
      </p:pic>
    </p:spTree>
    <p:extLst>
      <p:ext uri="{BB962C8B-B14F-4D97-AF65-F5344CB8AC3E}">
        <p14:creationId xmlns:p14="http://schemas.microsoft.com/office/powerpoint/2010/main" val="64401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9389</TotalTime>
  <Words>1969</Words>
  <Application>Microsoft Office PowerPoint</Application>
  <PresentationFormat>Widescreen</PresentationFormat>
  <Paragraphs>218</Paragraphs>
  <Slides>42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Calibri</vt:lpstr>
      <vt:lpstr>Georgia</vt:lpstr>
      <vt:lpstr>Wingdings 2</vt:lpstr>
      <vt:lpstr>Training presentation</vt:lpstr>
      <vt:lpstr>DB Management Systems Distributed: Hadoop</vt:lpstr>
      <vt:lpstr>Hadoop Architecture</vt:lpstr>
      <vt:lpstr>Hadoop Architectural Diagram</vt:lpstr>
      <vt:lpstr>NameNode</vt:lpstr>
      <vt:lpstr>DataNode</vt:lpstr>
      <vt:lpstr>MapReduce</vt:lpstr>
      <vt:lpstr>Uploading Data</vt:lpstr>
      <vt:lpstr>S3 (Simple Storage Service)</vt:lpstr>
      <vt:lpstr>Initializing Our Bucket</vt:lpstr>
      <vt:lpstr>Hadoop on AWS</vt:lpstr>
      <vt:lpstr>EMR (Elastic Map Reduce)</vt:lpstr>
      <vt:lpstr>EMR cont.</vt:lpstr>
      <vt:lpstr>Security for EMR</vt:lpstr>
      <vt:lpstr>Key-Pair</vt:lpstr>
      <vt:lpstr>Creating Our Key-Pair</vt:lpstr>
      <vt:lpstr>Creating Our EMR Cluster</vt:lpstr>
      <vt:lpstr>Creating an EMR Cluster</vt:lpstr>
      <vt:lpstr>Creating an EMR Cluster cont.</vt:lpstr>
      <vt:lpstr>Creating an EMR Cluster cont.</vt:lpstr>
      <vt:lpstr>Accessing Our EMR</vt:lpstr>
      <vt:lpstr>Access Through Shell/SSH</vt:lpstr>
      <vt:lpstr>SSH Endpoint</vt:lpstr>
      <vt:lpstr>SSH Security Key</vt:lpstr>
      <vt:lpstr>Using the Endpoint and Security Key to SSH</vt:lpstr>
      <vt:lpstr>Putty Example</vt:lpstr>
      <vt:lpstr>Mac/Linux Example</vt:lpstr>
      <vt:lpstr>Hadoop Terminal</vt:lpstr>
      <vt:lpstr>Once Connected Via SSH</vt:lpstr>
      <vt:lpstr>Hive</vt:lpstr>
      <vt:lpstr>Connecting to Hive</vt:lpstr>
      <vt:lpstr>Hive</vt:lpstr>
      <vt:lpstr>What is Hive?</vt:lpstr>
      <vt:lpstr>SQL Interface?</vt:lpstr>
      <vt:lpstr>Creating a Hive Table</vt:lpstr>
      <vt:lpstr>Defining a Hive Table</vt:lpstr>
      <vt:lpstr>Beer Data</vt:lpstr>
      <vt:lpstr>Querying Hive</vt:lpstr>
      <vt:lpstr>Querying in Hive</vt:lpstr>
      <vt:lpstr>Proof of Parity</vt:lpstr>
      <vt:lpstr>Some Queries to Run</vt:lpstr>
      <vt:lpstr>DELETE YOUR EMR CLUSTER!!!</vt:lpstr>
      <vt:lpstr>End Slide  EMSE 6992 – DBMS for Data Analytics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Management Systems Document: Mongo</dc:title>
  <dc:creator>BOB B</dc:creator>
  <cp:lastModifiedBy>Klein, Joel Donald</cp:lastModifiedBy>
  <cp:revision>119</cp:revision>
  <dcterms:created xsi:type="dcterms:W3CDTF">2018-01-30T04:08:48Z</dcterms:created>
  <dcterms:modified xsi:type="dcterms:W3CDTF">2021-03-30T03:29:04Z</dcterms:modified>
</cp:coreProperties>
</file>