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7" r:id="rId2"/>
    <p:sldId id="295" r:id="rId3"/>
    <p:sldId id="296" r:id="rId4"/>
    <p:sldId id="258" r:id="rId5"/>
    <p:sldId id="297" r:id="rId6"/>
    <p:sldId id="298" r:id="rId7"/>
    <p:sldId id="299" r:id="rId8"/>
    <p:sldId id="260" r:id="rId9"/>
    <p:sldId id="261" r:id="rId10"/>
    <p:sldId id="262" r:id="rId11"/>
    <p:sldId id="263" r:id="rId12"/>
    <p:sldId id="264" r:id="rId13"/>
    <p:sldId id="265" r:id="rId14"/>
    <p:sldId id="310" r:id="rId15"/>
    <p:sldId id="266" r:id="rId16"/>
    <p:sldId id="268" r:id="rId17"/>
    <p:sldId id="300" r:id="rId18"/>
    <p:sldId id="267" r:id="rId19"/>
    <p:sldId id="269" r:id="rId20"/>
    <p:sldId id="294" r:id="rId21"/>
    <p:sldId id="288" r:id="rId22"/>
    <p:sldId id="311" r:id="rId23"/>
    <p:sldId id="301" r:id="rId24"/>
    <p:sldId id="270" r:id="rId25"/>
    <p:sldId id="271" r:id="rId26"/>
    <p:sldId id="272" r:id="rId27"/>
    <p:sldId id="273" r:id="rId28"/>
    <p:sldId id="307" r:id="rId29"/>
    <p:sldId id="308" r:id="rId30"/>
    <p:sldId id="277" r:id="rId31"/>
    <p:sldId id="276" r:id="rId32"/>
    <p:sldId id="278" r:id="rId33"/>
    <p:sldId id="279" r:id="rId34"/>
    <p:sldId id="280" r:id="rId35"/>
    <p:sldId id="284" r:id="rId36"/>
    <p:sldId id="285" r:id="rId37"/>
    <p:sldId id="286" r:id="rId38"/>
    <p:sldId id="287" r:id="rId39"/>
    <p:sldId id="290" r:id="rId40"/>
    <p:sldId id="289" r:id="rId41"/>
    <p:sldId id="291" r:id="rId42"/>
    <p:sldId id="292" r:id="rId43"/>
    <p:sldId id="309" r:id="rId44"/>
    <p:sldId id="302" r:id="rId45"/>
    <p:sldId id="303" r:id="rId46"/>
    <p:sldId id="304" r:id="rId47"/>
    <p:sldId id="306" r:id="rId48"/>
    <p:sldId id="305" r:id="rId49"/>
    <p:sldId id="28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0728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867BD-F140-4106-BB97-CA20A23F336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7B333-E593-44C2-9F45-D0C53590A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myself – education, work experiences,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55864B-150A-403D-A581-EA20152331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518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db.twitter_statuses.find</a:t>
            </a:r>
            <a:r>
              <a:rPr lang="en-US" dirty="0"/>
              <a:t>({"coordinates":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{$near: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{$geometry: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{type: "Point",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    coordinates: [-77.036484, 38.897470]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$</a:t>
            </a:r>
            <a:r>
              <a:rPr lang="en-US" dirty="0" err="1"/>
              <a:t>maxDistance</a:t>
            </a:r>
            <a:r>
              <a:rPr lang="en-US" dirty="0"/>
              <a:t>: 500,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$minDistance:0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19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a little in depth on the shard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5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2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Resultsets</a:t>
            </a:r>
            <a:r>
              <a:rPr lang="en-US" dirty="0"/>
              <a:t> – the results that come back from a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96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nin</a:t>
            </a:r>
            <a:r>
              <a:rPr lang="en-US" dirty="0"/>
              <a:t> is dangerous if you don't know the full set of values that the element can take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67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9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that, due to lack of enforcement, </a:t>
            </a:r>
            <a:r>
              <a:rPr lang="en-US" dirty="0" err="1"/>
              <a:t>zipcode</a:t>
            </a:r>
            <a:r>
              <a:rPr lang="en-US" dirty="0"/>
              <a:t> could end up as an integer rather than a string</a:t>
            </a:r>
          </a:p>
          <a:p>
            <a:endParaRPr lang="en-US" dirty="0"/>
          </a:p>
          <a:p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moviesdata</a:t>
            </a:r>
            <a:r>
              <a:rPr lang="en-US" dirty="0"/>
              <a:t>').find({"year": {$type: "string"}})</a:t>
            </a:r>
          </a:p>
          <a:p>
            <a:endParaRPr lang="en-US" dirty="0"/>
          </a:p>
          <a:p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moviesdata</a:t>
            </a:r>
            <a:r>
              <a:rPr lang="en-US" dirty="0"/>
              <a:t>').find({"year": {$type: "int"}})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9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operations where you want to be able to use $</a:t>
            </a:r>
            <a:r>
              <a:rPr lang="en-US" dirty="0" err="1"/>
              <a:t>gt</a:t>
            </a:r>
            <a:r>
              <a:rPr lang="en-US" dirty="0"/>
              <a:t>, etc. we would want to create a field in the document for querying against.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3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9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1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5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1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bson-type-comparison-ord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6AF0-6315-464A-AB32-67AAC6342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134911"/>
            <a:ext cx="8763015" cy="1646302"/>
          </a:xfrm>
        </p:spPr>
        <p:txBody>
          <a:bodyPr/>
          <a:lstStyle/>
          <a:p>
            <a:r>
              <a:rPr lang="en-US" dirty="0"/>
              <a:t>DB Management Systems</a:t>
            </a:r>
            <a:br>
              <a:rPr lang="en-US" dirty="0"/>
            </a:br>
            <a:r>
              <a:rPr lang="en-US" dirty="0"/>
              <a:t>Document: Mongo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4755A-4487-4CB2-9469-AEAD043A4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Joel Klein – jdk514@gwmail.gwu.edu</a:t>
            </a:r>
          </a:p>
        </p:txBody>
      </p:sp>
    </p:spTree>
    <p:extLst>
      <p:ext uri="{BB962C8B-B14F-4D97-AF65-F5344CB8AC3E}">
        <p14:creationId xmlns:p14="http://schemas.microsoft.com/office/powerpoint/2010/main" val="21145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8935-D38A-42EA-934D-A7DA8C70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Acceptable Mongo Data Types</a:t>
            </a:r>
            <a:br>
              <a:rPr lang="en-US" dirty="0"/>
            </a:br>
            <a:r>
              <a:rPr lang="en-US" sz="1800" i="1" dirty="0"/>
              <a:t>Note: This is primarily how BSON and JSON differ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D71C-A62F-4DE8-B764-72450A16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Double – Double and Decimal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Object – For embedded documents</a:t>
            </a:r>
          </a:p>
          <a:p>
            <a:r>
              <a:rPr lang="en-US" dirty="0"/>
              <a:t>Array – key: [value1, value2, …]</a:t>
            </a:r>
          </a:p>
          <a:p>
            <a:r>
              <a:rPr lang="en-US" dirty="0" err="1"/>
              <a:t>BinaryData</a:t>
            </a:r>
            <a:endParaRPr lang="en-US" dirty="0"/>
          </a:p>
          <a:p>
            <a:r>
              <a:rPr lang="en-US" dirty="0" err="1"/>
              <a:t>ObjectId</a:t>
            </a:r>
            <a:r>
              <a:rPr lang="en-US" dirty="0"/>
              <a:t> – used simply for Primary Keys, although not required</a:t>
            </a:r>
          </a:p>
          <a:p>
            <a:pPr lvl="1"/>
            <a:r>
              <a:rPr lang="en-US" dirty="0"/>
              <a:t>This is specific datatype to MongoDB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Date – Date and Timestamp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Regex – Regular Expressions</a:t>
            </a:r>
          </a:p>
          <a:p>
            <a:r>
              <a:rPr lang="en-US" dirty="0"/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78193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8A01-1B96-479F-964E-98C6A37E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Mongo - 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1BB47-0E92-4894-B6A3-553EA09CA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6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F621-B4D0-4019-B782-9A4F13DC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21B9-C5E9-4396-8129-115988E8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query information in Mongo directly from a command shell</a:t>
            </a:r>
          </a:p>
          <a:p>
            <a:pPr lvl="1"/>
            <a:r>
              <a:rPr lang="en-US" dirty="0"/>
              <a:t>Although that is not ideal for most situations</a:t>
            </a:r>
          </a:p>
          <a:p>
            <a:pPr lvl="1"/>
            <a:endParaRPr lang="en-US" dirty="0"/>
          </a:p>
          <a:p>
            <a:r>
              <a:rPr lang="en-US" dirty="0"/>
              <a:t>We can also utilize 3</a:t>
            </a:r>
            <a:r>
              <a:rPr lang="en-US" baseline="30000" dirty="0"/>
              <a:t>rd</a:t>
            </a:r>
            <a:r>
              <a:rPr lang="en-US" dirty="0"/>
              <a:t> party GUI's to visually interact with Mongo</a:t>
            </a:r>
          </a:p>
          <a:p>
            <a:pPr lvl="1"/>
            <a:r>
              <a:rPr lang="en-US" dirty="0"/>
              <a:t>We'll be using this methodology along with Robo3T (</a:t>
            </a:r>
            <a:r>
              <a:rPr lang="en-US" dirty="0">
                <a:hlinkClick r:id="rId2"/>
              </a:rPr>
              <a:t>https://robomongo.org/download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29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98BA-AA6D-45F1-AAFD-CC528675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Robo3T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A141-3CC1-4BA7-AF22-94273D0D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Robo3T is a very useful application that provides a GUI interface for interacting with Mongo</a:t>
            </a:r>
          </a:p>
          <a:p>
            <a:endParaRPr lang="en-US" dirty="0"/>
          </a:p>
          <a:p>
            <a:r>
              <a:rPr lang="en-US" dirty="0"/>
              <a:t>While there are limited administrative aspects to Robo3T, it does provide the following:</a:t>
            </a:r>
          </a:p>
          <a:p>
            <a:pPr lvl="1"/>
            <a:r>
              <a:rPr lang="en-US" dirty="0"/>
              <a:t>Query window to run and view queries</a:t>
            </a:r>
          </a:p>
          <a:p>
            <a:pPr lvl="1"/>
            <a:r>
              <a:rPr lang="en-US" dirty="0"/>
              <a:t>Database viewer to see collections and databases under the connection</a:t>
            </a:r>
          </a:p>
          <a:p>
            <a:pPr lvl="1"/>
            <a:r>
              <a:rPr lang="en-US" dirty="0"/>
              <a:t>Ability to view indexes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620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1648-555A-4619-B3AF-ADAAFA17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Studio3T and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66A5-C001-401B-981D-4AAD6470B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Studio3T and Compass are both additional tools to inspect and work with MongoDB.</a:t>
            </a:r>
          </a:p>
          <a:p>
            <a:endParaRPr lang="en-US" dirty="0"/>
          </a:p>
          <a:p>
            <a:r>
              <a:rPr lang="en-US" dirty="0"/>
              <a:t>Studio3T is made by the same company that makes Robo3T and provides more administrative functionality </a:t>
            </a:r>
          </a:p>
          <a:p>
            <a:endParaRPr lang="en-US" dirty="0"/>
          </a:p>
          <a:p>
            <a:r>
              <a:rPr lang="en-US" dirty="0"/>
              <a:t>Compass is provided via Mongo</a:t>
            </a:r>
          </a:p>
          <a:p>
            <a:pPr lvl="1"/>
            <a:r>
              <a:rPr lang="en-US" dirty="0"/>
              <a:t>It is a very useful tool for running queries, but has a limited interface</a:t>
            </a:r>
          </a:p>
          <a:p>
            <a:pPr lvl="1"/>
            <a:r>
              <a:rPr lang="en-US" dirty="0"/>
              <a:t>We can't run freeform queries or modify the data via </a:t>
            </a:r>
            <a:r>
              <a:rPr lang="en-US" dirty="0" err="1"/>
              <a:t>quereies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3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BB79-A806-4A51-B964-1DAC6759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Query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41D71-24A6-4B66-BCC3-96658929D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0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14FD-6CFE-4F86-BF74-1ABCE060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24C6-9A1A-4DEC-BCD8-64DD30F99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Mongo, when querying from the shell, we always need to first start with selecting our collection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i="1" dirty="0" err="1"/>
              <a:t>collection_name</a:t>
            </a:r>
            <a:r>
              <a:rPr lang="en-US" i="1" dirty="0"/>
              <a:t>'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db.collection_name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Once we have this setup, we can start requesting information from our collection</a:t>
            </a:r>
          </a:p>
        </p:txBody>
      </p:sp>
    </p:spTree>
    <p:extLst>
      <p:ext uri="{BB962C8B-B14F-4D97-AF65-F5344CB8AC3E}">
        <p14:creationId xmlns:p14="http://schemas.microsoft.com/office/powerpoint/2010/main" val="94072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8E09-04B4-40FE-A342-4AEAF96C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2C9D0-BAB7-4333-86B4-3CE447B90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5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7DB6-A333-4372-BB34-A5EB6C40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Find()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EC83-ABCD-402F-9C6E-D5BF9BF6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Mongo we </a:t>
            </a:r>
            <a:r>
              <a:rPr lang="en-US" b="1" dirty="0"/>
              <a:t>find</a:t>
            </a:r>
            <a:r>
              <a:rPr lang="en-US" dirty="0"/>
              <a:t> the data we are looking for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i="1" dirty="0" err="1"/>
              <a:t>coll_name</a:t>
            </a:r>
            <a:r>
              <a:rPr lang="en-US" dirty="0"/>
              <a:t>').find({})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find </a:t>
            </a:r>
            <a:r>
              <a:rPr lang="en-US" dirty="0"/>
              <a:t>command will return all records for a given collection</a:t>
            </a:r>
          </a:p>
          <a:p>
            <a:pPr lvl="1"/>
            <a:r>
              <a:rPr lang="en-US" dirty="0"/>
              <a:t>By providing additional criteria to the </a:t>
            </a:r>
            <a:r>
              <a:rPr lang="en-US" b="1" dirty="0"/>
              <a:t>find() </a:t>
            </a:r>
            <a:r>
              <a:rPr lang="en-US" dirty="0"/>
              <a:t>command, we can further sub-select data from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151473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7A75-3358-4ABD-8A96-CC7BE614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55373"/>
            <a:ext cx="10972800" cy="1066800"/>
          </a:xfrm>
        </p:spPr>
        <p:txBody>
          <a:bodyPr/>
          <a:lstStyle/>
          <a:p>
            <a:r>
              <a:rPr lang="en-US" dirty="0"/>
              <a:t>Finding specific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E53E-C2C0-4703-8BF9-BBBD3E45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67373"/>
            <a:ext cx="10972800" cy="4737788"/>
          </a:xfrm>
        </p:spPr>
        <p:txBody>
          <a:bodyPr>
            <a:normAutofit/>
          </a:bodyPr>
          <a:lstStyle/>
          <a:p>
            <a:r>
              <a:rPr lang="en-US" dirty="0"/>
              <a:t>With find({}), we are also able to pass criteria for what we want returned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i="1" dirty="0" err="1"/>
              <a:t>coll_name</a:t>
            </a:r>
            <a:r>
              <a:rPr lang="en-US" dirty="0"/>
              <a:t>').find({'</a:t>
            </a:r>
            <a:r>
              <a:rPr lang="en-US" i="1" dirty="0" err="1"/>
              <a:t>attribute_name</a:t>
            </a:r>
            <a:r>
              <a:rPr lang="en-US" dirty="0"/>
              <a:t>': </a:t>
            </a:r>
            <a:r>
              <a:rPr lang="en-US" i="1" dirty="0"/>
              <a:t>value</a:t>
            </a:r>
            <a:r>
              <a:rPr lang="en-US" dirty="0"/>
              <a:t>})</a:t>
            </a:r>
          </a:p>
          <a:p>
            <a:pPr lvl="1"/>
            <a:endParaRPr lang="en-US" dirty="0"/>
          </a:p>
          <a:p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twitter_retweets</a:t>
            </a:r>
            <a:r>
              <a:rPr lang="en-US" dirty="0"/>
              <a:t>').find({"_id": </a:t>
            </a:r>
            <a:r>
              <a:rPr lang="en-US" dirty="0" err="1"/>
              <a:t>ObjectId</a:t>
            </a:r>
            <a:r>
              <a:rPr lang="en-US" dirty="0"/>
              <a:t>("60064b18e991a9c37653a9c6")})</a:t>
            </a:r>
          </a:p>
          <a:p>
            <a:endParaRPr lang="en-US" dirty="0"/>
          </a:p>
          <a:p>
            <a:r>
              <a:rPr lang="en-US" dirty="0"/>
              <a:t>IN CLASS:</a:t>
            </a:r>
          </a:p>
          <a:p>
            <a:pPr lvl="1"/>
            <a:r>
              <a:rPr lang="en-US" dirty="0"/>
              <a:t>Find all friends</a:t>
            </a:r>
            <a:r>
              <a:rPr lang="en-US" b="1" dirty="0"/>
              <a:t> </a:t>
            </a:r>
            <a:r>
              <a:rPr lang="en-US" dirty="0"/>
              <a:t>of </a:t>
            </a:r>
            <a:r>
              <a:rPr lang="en-US" b="1" dirty="0" err="1"/>
              <a:t>elonmusk</a:t>
            </a:r>
            <a:r>
              <a:rPr lang="en-US" dirty="0"/>
              <a:t> within the </a:t>
            </a:r>
            <a:r>
              <a:rPr lang="en-US" b="1" dirty="0" err="1"/>
              <a:t>twitter_friends</a:t>
            </a:r>
            <a:r>
              <a:rPr lang="en-US" b="1" dirty="0"/>
              <a:t> </a:t>
            </a:r>
            <a:r>
              <a:rPr lang="en-US" dirty="0"/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92845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9975-DE2D-4FD8-B5BC-507F0F7A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JSON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5474F-25A8-4F3D-B1C8-1D04915E4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005B-B573-4D0F-A7DE-0E62CE07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0520"/>
            <a:ext cx="10972800" cy="1066800"/>
          </a:xfrm>
        </p:spPr>
        <p:txBody>
          <a:bodyPr/>
          <a:lstStyle/>
          <a:p>
            <a:r>
              <a:rPr lang="en-US" dirty="0"/>
              <a:t>Finding/Querying Sub-Elements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C5735-FD25-4885-A1C3-BC6BA6B7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49287"/>
            <a:ext cx="10972800" cy="48850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working with mongo documents, we aren't only dealing with the highest layer of the document's hierarchy (like key-pair databases)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Many times, we need to query based on a nested element (document within a document)</a:t>
            </a:r>
          </a:p>
          <a:p>
            <a:pPr lvl="1"/>
            <a:r>
              <a:rPr lang="en-US" dirty="0"/>
              <a:t>Dictionaries: Append the keys together with periods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retweeted_status.retweet_count</a:t>
            </a:r>
            <a:endParaRPr lang="en-US" dirty="0"/>
          </a:p>
          <a:p>
            <a:pPr lvl="1"/>
            <a:r>
              <a:rPr lang="en-US" dirty="0"/>
              <a:t>Lists: Append the index or field with a period</a:t>
            </a:r>
          </a:p>
          <a:p>
            <a:pPr lvl="2"/>
            <a:r>
              <a:rPr lang="en-US" dirty="0"/>
              <a:t>e.g. hashtags.1 (finds tweets based on the second hashtag)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hashtags.text</a:t>
            </a:r>
            <a:r>
              <a:rPr lang="en-US" dirty="0"/>
              <a:t> (finds tweets based the sub-elements of a list)</a:t>
            </a:r>
          </a:p>
          <a:p>
            <a:pPr lvl="2"/>
            <a:endParaRPr lang="en-US" dirty="0"/>
          </a:p>
          <a:p>
            <a:r>
              <a:rPr lang="en-US" dirty="0"/>
              <a:t>In Class:</a:t>
            </a:r>
          </a:p>
          <a:p>
            <a:pPr lvl="1"/>
            <a:r>
              <a:rPr lang="en-US" dirty="0"/>
              <a:t>Find all favorited tweets (</a:t>
            </a:r>
            <a:r>
              <a:rPr lang="en-US" b="1" dirty="0" err="1"/>
              <a:t>twitter_favorites</a:t>
            </a:r>
            <a:r>
              <a:rPr lang="en-US" b="1" dirty="0"/>
              <a:t>)</a:t>
            </a:r>
            <a:r>
              <a:rPr lang="en-US" dirty="0"/>
              <a:t> that mention </a:t>
            </a:r>
            <a:r>
              <a:rPr lang="en-US" b="1" dirty="0" err="1"/>
              <a:t>elonmusk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8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679F-8C26-4DFD-A5C5-0810EF2E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C91C-8AA7-4832-87EB-421FF431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always determine the number of resulting documents using the </a:t>
            </a:r>
            <a:r>
              <a:rPr lang="en-US" b="1" dirty="0"/>
              <a:t>count() </a:t>
            </a:r>
            <a:r>
              <a:rPr lang="en-US" dirty="0"/>
              <a:t>operator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i="1" dirty="0" err="1"/>
              <a:t>coll_name</a:t>
            </a:r>
            <a:r>
              <a:rPr lang="en-US" dirty="0"/>
              <a:t>').</a:t>
            </a:r>
            <a:r>
              <a:rPr lang="en-US" i="1" dirty="0" err="1"/>
              <a:t>operation</a:t>
            </a:r>
            <a:r>
              <a:rPr lang="en-US" dirty="0" err="1"/>
              <a:t>.count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This is a good means to measure the amount of data that might need to be processed if the query is going to be utilized for follow-up processes</a:t>
            </a:r>
          </a:p>
          <a:p>
            <a:endParaRPr lang="en-US" dirty="0"/>
          </a:p>
          <a:p>
            <a:r>
              <a:rPr lang="en-US" dirty="0"/>
              <a:t>It can also play a role in verifying the results of a query we've run.</a:t>
            </a:r>
          </a:p>
          <a:p>
            <a:pPr lvl="1"/>
            <a:r>
              <a:rPr lang="en-US" dirty="0"/>
              <a:t>How can we use the counts to verify a results?</a:t>
            </a:r>
          </a:p>
        </p:txBody>
      </p:sp>
    </p:spTree>
    <p:extLst>
      <p:ext uri="{BB962C8B-B14F-4D97-AF65-F5344CB8AC3E}">
        <p14:creationId xmlns:p14="http://schemas.microsoft.com/office/powerpoint/2010/main" val="74509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ED79-9D56-4D10-AB88-EF2AF615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924F-4C27-491D-8B93-1F70D1A6D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sort our </a:t>
            </a:r>
            <a:r>
              <a:rPr lang="en-US" dirty="0" err="1"/>
              <a:t>resultset</a:t>
            </a:r>
            <a:r>
              <a:rPr lang="en-US" dirty="0"/>
              <a:t> in alphanumeric order by a given attribute</a:t>
            </a:r>
          </a:p>
          <a:p>
            <a:pPr lvl="1"/>
            <a:r>
              <a:rPr lang="en-US" dirty="0"/>
              <a:t>However, this process can get complicated if there </a:t>
            </a:r>
            <a:r>
              <a:rPr lang="en-US" dirty="0">
                <a:hlinkClick r:id="rId3"/>
              </a:rPr>
              <a:t>isn’t consistent typing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db.collection_name.find</a:t>
            </a:r>
            <a:r>
              <a:rPr lang="en-US" dirty="0"/>
              <a:t>({</a:t>
            </a:r>
            <a:r>
              <a:rPr lang="en-US" i="1" dirty="0"/>
              <a:t>filter</a:t>
            </a:r>
            <a:r>
              <a:rPr lang="en-US" dirty="0"/>
              <a:t>}).sort({</a:t>
            </a:r>
            <a:r>
              <a:rPr lang="en-US" i="1" dirty="0" err="1"/>
              <a:t>attr</a:t>
            </a:r>
            <a:r>
              <a:rPr lang="en-US" dirty="0"/>
              <a:t>: </a:t>
            </a:r>
            <a:r>
              <a:rPr lang="en-US" i="1" dirty="0"/>
              <a:t>1/-1</a:t>
            </a:r>
            <a:r>
              <a:rPr lang="en-US" dirty="0"/>
              <a:t>})</a:t>
            </a:r>
          </a:p>
          <a:p>
            <a:pPr lvl="1"/>
            <a:r>
              <a:rPr lang="en-US" dirty="0"/>
              <a:t>1 for ascending</a:t>
            </a:r>
          </a:p>
          <a:p>
            <a:pPr lvl="1"/>
            <a:r>
              <a:rPr lang="en-US" dirty="0"/>
              <a:t>-1 for descending</a:t>
            </a:r>
          </a:p>
          <a:p>
            <a:pPr lvl="1"/>
            <a:endParaRPr lang="en-US" dirty="0"/>
          </a:p>
          <a:p>
            <a:r>
              <a:rPr lang="en-US" dirty="0"/>
              <a:t>Multiple </a:t>
            </a:r>
            <a:r>
              <a:rPr lang="en-US" i="1" dirty="0"/>
              <a:t>attributes</a:t>
            </a:r>
            <a:r>
              <a:rPr lang="en-US" dirty="0"/>
              <a:t> will be sorted in left-right ordering</a:t>
            </a:r>
          </a:p>
          <a:p>
            <a:pPr lvl="1"/>
            <a:r>
              <a:rPr lang="en-US" dirty="0"/>
              <a:t>This means that elements will be sorted by </a:t>
            </a:r>
            <a:r>
              <a:rPr lang="en-US" i="1" dirty="0"/>
              <a:t>attribute_1</a:t>
            </a:r>
            <a:r>
              <a:rPr lang="en-US" dirty="0"/>
              <a:t> then any duplicates are sorted by </a:t>
            </a:r>
            <a:r>
              <a:rPr lang="en-US" i="1" dirty="0"/>
              <a:t>attribute_2</a:t>
            </a:r>
            <a:r>
              <a:rPr lang="en-US" dirty="0"/>
              <a:t> and so on.</a:t>
            </a:r>
          </a:p>
        </p:txBody>
      </p:sp>
    </p:spTree>
    <p:extLst>
      <p:ext uri="{BB962C8B-B14F-4D97-AF65-F5344CB8AC3E}">
        <p14:creationId xmlns:p14="http://schemas.microsoft.com/office/powerpoint/2010/main" val="127489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1096-EF2C-49BA-BD8D-6089C99B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43462-4209-445F-9198-D834015D4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6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057C-7B72-425D-A8F0-029DC46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comparators?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B69B-7E41-4ECF-9306-99CBE741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While direct matches can lead to some insights, more advanced queries will require more robust logic.</a:t>
            </a:r>
          </a:p>
          <a:p>
            <a:pPr lvl="1"/>
            <a:r>
              <a:rPr lang="en-US" dirty="0"/>
              <a:t>Mongo has special comparator functions to handle that $</a:t>
            </a:r>
            <a:r>
              <a:rPr lang="en-US" dirty="0" err="1"/>
              <a:t>gte</a:t>
            </a:r>
            <a:r>
              <a:rPr lang="en-US" dirty="0"/>
              <a:t>, $</a:t>
            </a:r>
            <a:r>
              <a:rPr lang="en-US" dirty="0" err="1"/>
              <a:t>lte</a:t>
            </a:r>
            <a:r>
              <a:rPr lang="en-US" dirty="0"/>
              <a:t>, $</a:t>
            </a:r>
            <a:r>
              <a:rPr lang="en-US" dirty="0" err="1"/>
              <a:t>gt</a:t>
            </a:r>
            <a:r>
              <a:rPr lang="en-US" dirty="0"/>
              <a:t>, $</a:t>
            </a:r>
            <a:r>
              <a:rPr lang="en-US" dirty="0" err="1"/>
              <a:t>lt</a:t>
            </a:r>
            <a:r>
              <a:rPr lang="en-US" dirty="0"/>
              <a:t>, etc.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i="1" dirty="0" err="1"/>
              <a:t>coll_name</a:t>
            </a:r>
            <a:r>
              <a:rPr lang="en-US" dirty="0"/>
              <a:t>').find({</a:t>
            </a:r>
            <a:r>
              <a:rPr lang="en-US" i="1" dirty="0"/>
              <a:t>attribute</a:t>
            </a:r>
            <a:r>
              <a:rPr lang="en-US" dirty="0"/>
              <a:t>: {$</a:t>
            </a:r>
            <a:r>
              <a:rPr lang="en-US" dirty="0" err="1"/>
              <a:t>gte</a:t>
            </a:r>
            <a:r>
              <a:rPr lang="en-US" dirty="0"/>
              <a:t>: </a:t>
            </a:r>
            <a:r>
              <a:rPr lang="en-US" i="1" dirty="0"/>
              <a:t>value</a:t>
            </a:r>
            <a:r>
              <a:rPr lang="en-US" dirty="0"/>
              <a:t>}})</a:t>
            </a:r>
          </a:p>
          <a:p>
            <a:pPr marL="704088" lvl="2" indent="0">
              <a:buNone/>
            </a:pPr>
            <a:endParaRPr lang="en-US" dirty="0"/>
          </a:p>
          <a:p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twitter_statuses</a:t>
            </a:r>
            <a:r>
              <a:rPr lang="en-US" dirty="0"/>
              <a:t>').find({"</a:t>
            </a:r>
            <a:r>
              <a:rPr lang="en-US" dirty="0" err="1"/>
              <a:t>retweet_count</a:t>
            </a:r>
            <a:r>
              <a:rPr lang="en-US" dirty="0"/>
              <a:t>": {$</a:t>
            </a:r>
            <a:r>
              <a:rPr lang="en-US" dirty="0" err="1"/>
              <a:t>gt</a:t>
            </a:r>
            <a:r>
              <a:rPr lang="en-US" dirty="0"/>
              <a:t>: 1000}})</a:t>
            </a:r>
          </a:p>
          <a:p>
            <a:endParaRPr lang="en-US" dirty="0"/>
          </a:p>
          <a:p>
            <a:r>
              <a:rPr lang="en-US" dirty="0"/>
              <a:t>In Class:</a:t>
            </a:r>
          </a:p>
          <a:p>
            <a:pPr lvl="1"/>
            <a:r>
              <a:rPr lang="en-US" dirty="0"/>
              <a:t>Why are these two results different</a:t>
            </a:r>
          </a:p>
          <a:p>
            <a:pPr lvl="2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twitter_statuses</a:t>
            </a:r>
            <a:r>
              <a:rPr lang="en-US" dirty="0"/>
              <a:t>').find({"coordinates.coordinates.0": {$</a:t>
            </a:r>
            <a:r>
              <a:rPr lang="en-US" dirty="0" err="1"/>
              <a:t>gt</a:t>
            </a:r>
            <a:r>
              <a:rPr lang="en-US" dirty="0"/>
              <a:t>: 0}}).count()</a:t>
            </a:r>
          </a:p>
          <a:p>
            <a:pPr lvl="2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twitter_statuses</a:t>
            </a:r>
            <a:r>
              <a:rPr lang="en-US" dirty="0"/>
              <a:t>').find({"coordinates.coordinates.1": {$</a:t>
            </a:r>
            <a:r>
              <a:rPr lang="en-US" dirty="0" err="1"/>
              <a:t>gt</a:t>
            </a:r>
            <a:r>
              <a:rPr lang="en-US" dirty="0"/>
              <a:t>: 0}}).count()</a:t>
            </a:r>
          </a:p>
        </p:txBody>
      </p:sp>
    </p:spTree>
    <p:extLst>
      <p:ext uri="{BB962C8B-B14F-4D97-AF65-F5344CB8AC3E}">
        <p14:creationId xmlns:p14="http://schemas.microsoft.com/office/powerpoint/2010/main" val="397067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F35D-A3C5-4D56-B47F-2BB28B4B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equivalency in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4627-292A-4B2C-8CA7-FA9CFFE24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we are not concerned about relative values, but are interested in specific value comparisons</a:t>
            </a:r>
          </a:p>
          <a:p>
            <a:endParaRPr lang="en-US" dirty="0"/>
          </a:p>
          <a:p>
            <a:r>
              <a:rPr lang="en-US" dirty="0"/>
              <a:t>For these operations we can utilize the </a:t>
            </a:r>
            <a:r>
              <a:rPr lang="en-US" b="1" dirty="0"/>
              <a:t>$in [$</a:t>
            </a:r>
            <a:r>
              <a:rPr lang="en-US" b="1" dirty="0" err="1"/>
              <a:t>nin</a:t>
            </a:r>
            <a:r>
              <a:rPr lang="en-US" b="1" dirty="0"/>
              <a:t>]</a:t>
            </a:r>
            <a:r>
              <a:rPr lang="en-US" dirty="0"/>
              <a:t> command to check for existence in a list of values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i="1" dirty="0" err="1"/>
              <a:t>coll_name</a:t>
            </a:r>
            <a:r>
              <a:rPr lang="en-US" dirty="0"/>
              <a:t>').find({'</a:t>
            </a:r>
            <a:r>
              <a:rPr lang="en-US" i="1" dirty="0"/>
              <a:t>attribute</a:t>
            </a:r>
            <a:r>
              <a:rPr lang="en-US" dirty="0"/>
              <a:t>': {$in: [</a:t>
            </a:r>
            <a:r>
              <a:rPr lang="en-US" i="1" dirty="0"/>
              <a:t>val1, val2</a:t>
            </a:r>
            <a:r>
              <a:rPr lang="en-US" dirty="0"/>
              <a:t>, …]}})</a:t>
            </a:r>
          </a:p>
          <a:p>
            <a:pPr lvl="1"/>
            <a:endParaRPr lang="en-US" dirty="0"/>
          </a:p>
          <a:p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twitter_statuses</a:t>
            </a:r>
            <a:r>
              <a:rPr lang="en-US" dirty="0"/>
              <a:t>').find({"</a:t>
            </a:r>
            <a:r>
              <a:rPr lang="en-US" dirty="0" err="1"/>
              <a:t>hashtags.text</a:t>
            </a:r>
            <a:r>
              <a:rPr lang="en-US" dirty="0"/>
              <a:t>": {$in: ["tesla", "</a:t>
            </a:r>
            <a:r>
              <a:rPr lang="en-US" dirty="0" err="1"/>
              <a:t>spacex</a:t>
            </a:r>
            <a:r>
              <a:rPr lang="en-US" dirty="0"/>
              <a:t>", "</a:t>
            </a:r>
            <a:r>
              <a:rPr lang="en-US" dirty="0" err="1"/>
              <a:t>openAI</a:t>
            </a:r>
            <a:r>
              <a:rPr lang="en-US" dirty="0"/>
              <a:t>"]}})</a:t>
            </a:r>
          </a:p>
        </p:txBody>
      </p:sp>
    </p:spTree>
    <p:extLst>
      <p:ext uri="{BB962C8B-B14F-4D97-AF65-F5344CB8AC3E}">
        <p14:creationId xmlns:p14="http://schemas.microsoft.com/office/powerpoint/2010/main" val="39916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840A-B231-49A5-8726-58A4FDF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686A2-3AEA-457F-A3CF-4DF18066D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0A3B-660D-4629-A3B7-A859594A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$and / $or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5DC6-6B9E-4A98-B826-7B1287A08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Unlike in most programming languages Mongo logical operations (</a:t>
            </a:r>
            <a:r>
              <a:rPr lang="en-US" b="1" dirty="0"/>
              <a:t>$and</a:t>
            </a:r>
            <a:r>
              <a:rPr lang="en-US" dirty="0"/>
              <a:t>/</a:t>
            </a:r>
            <a:r>
              <a:rPr lang="en-US" b="1" dirty="0"/>
              <a:t>$or/etc.</a:t>
            </a:r>
            <a:r>
              <a:rPr lang="en-US" dirty="0"/>
              <a:t>) wrap the expressions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i="1" dirty="0" err="1"/>
              <a:t>coll_name</a:t>
            </a:r>
            <a:r>
              <a:rPr lang="en-US" dirty="0"/>
              <a:t>').find({$and: [{</a:t>
            </a:r>
            <a:r>
              <a:rPr lang="en-US" i="1" dirty="0"/>
              <a:t>expression_1</a:t>
            </a:r>
            <a:r>
              <a:rPr lang="en-US" dirty="0"/>
              <a:t>}, {</a:t>
            </a:r>
            <a:r>
              <a:rPr lang="en-US" i="1" dirty="0"/>
              <a:t>expression_2</a:t>
            </a:r>
            <a:r>
              <a:rPr lang="en-US" dirty="0"/>
              <a:t>}, ..]})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Our previous $in statement, but converted to use $and: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twitter_statuses</a:t>
            </a:r>
            <a:r>
              <a:rPr lang="en-US" dirty="0"/>
              <a:t>').find({$or: [{"</a:t>
            </a:r>
            <a:r>
              <a:rPr lang="en-US" dirty="0" err="1"/>
              <a:t>user.screen_name</a:t>
            </a:r>
            <a:r>
              <a:rPr lang="en-US" dirty="0"/>
              <a:t>": "</a:t>
            </a:r>
            <a:r>
              <a:rPr lang="en-US" dirty="0" err="1"/>
              <a:t>elonmusk</a:t>
            </a:r>
            <a:r>
              <a:rPr lang="en-US" dirty="0"/>
              <a:t>"}, {"</a:t>
            </a:r>
            <a:r>
              <a:rPr lang="en-US" dirty="0" err="1"/>
              <a:t>user.screen_name</a:t>
            </a:r>
            <a:r>
              <a:rPr lang="en-US" dirty="0"/>
              <a:t>": "</a:t>
            </a:r>
            <a:r>
              <a:rPr lang="en-US" dirty="0" err="1"/>
              <a:t>grimezsz</a:t>
            </a:r>
            <a:r>
              <a:rPr lang="en-US" dirty="0"/>
              <a:t>"}]})</a:t>
            </a:r>
          </a:p>
          <a:p>
            <a:pPr lvl="1"/>
            <a:endParaRPr lang="en-US" dirty="0"/>
          </a:p>
          <a:p>
            <a:r>
              <a:rPr lang="en-US" dirty="0"/>
              <a:t>In Class:</a:t>
            </a:r>
          </a:p>
          <a:p>
            <a:pPr lvl="1"/>
            <a:r>
              <a:rPr lang="en-US" dirty="0"/>
              <a:t>Write a query to find every </a:t>
            </a:r>
            <a:r>
              <a:rPr lang="en-US" b="1" dirty="0"/>
              <a:t>retweeted tweet </a:t>
            </a:r>
            <a:r>
              <a:rPr lang="en-US" dirty="0"/>
              <a:t>(</a:t>
            </a:r>
            <a:r>
              <a:rPr lang="en-US" dirty="0" err="1"/>
              <a:t>twitter_retweets</a:t>
            </a:r>
            <a:r>
              <a:rPr lang="en-US" dirty="0"/>
              <a:t>) of </a:t>
            </a:r>
            <a:r>
              <a:rPr lang="en-US" dirty="0" err="1"/>
              <a:t>arxivblog</a:t>
            </a:r>
            <a:r>
              <a:rPr lang="en-US" dirty="0"/>
              <a:t> that has a </a:t>
            </a:r>
            <a:r>
              <a:rPr lang="en-US" b="1" dirty="0" err="1"/>
              <a:t>retweet_count</a:t>
            </a:r>
            <a:r>
              <a:rPr lang="en-US" b="1" dirty="0"/>
              <a:t> greater </a:t>
            </a:r>
            <a:r>
              <a:rPr lang="en-US" dirty="0"/>
              <a:t>than </a:t>
            </a:r>
            <a:r>
              <a:rPr lang="en-US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3057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AAAB-3002-4101-B1EA-D7DC2E0B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E197C-76A7-40B2-843A-AB497CD2F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everyone know what regexes are?</a:t>
            </a:r>
          </a:p>
        </p:txBody>
      </p:sp>
    </p:spTree>
    <p:extLst>
      <p:ext uri="{BB962C8B-B14F-4D97-AF65-F5344CB8AC3E}">
        <p14:creationId xmlns:p14="http://schemas.microsoft.com/office/powerpoint/2010/main" val="143198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534B-FFD8-43DC-84B2-F38BC71D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EE7F-A329-4650-B42A-89A616DC9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generalized text searches, mongo enables regular expressions. This way we can look for patterns in text fields.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i="1" dirty="0" err="1"/>
              <a:t>coll_name</a:t>
            </a:r>
            <a:r>
              <a:rPr lang="en-US" dirty="0"/>
              <a:t>').find({'</a:t>
            </a:r>
            <a:r>
              <a:rPr lang="en-US" i="1" dirty="0" err="1"/>
              <a:t>attr</a:t>
            </a:r>
            <a:r>
              <a:rPr lang="en-US" dirty="0"/>
              <a:t>': { $regex: '</a:t>
            </a:r>
            <a:r>
              <a:rPr lang="en-US" i="1" dirty="0"/>
              <a:t>pattern</a:t>
            </a:r>
            <a:r>
              <a:rPr lang="en-US" dirty="0"/>
              <a:t>', $options: '</a:t>
            </a:r>
            <a:r>
              <a:rPr lang="en-US" i="1" dirty="0"/>
              <a:t>options</a:t>
            </a:r>
            <a:r>
              <a:rPr lang="en-US" dirty="0"/>
              <a:t>'}})</a:t>
            </a:r>
          </a:p>
          <a:p>
            <a:endParaRPr lang="en-US" dirty="0"/>
          </a:p>
          <a:p>
            <a:r>
              <a:rPr lang="en-US" dirty="0"/>
              <a:t>Using this we can, for example, find all trump accounts statuses: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twitter_statuses</a:t>
            </a:r>
            <a:r>
              <a:rPr lang="en-US" dirty="0"/>
              <a:t>').find({'text': {$regex: 'machine learning', $options: '</a:t>
            </a:r>
            <a:r>
              <a:rPr lang="en-US" dirty="0" err="1"/>
              <a:t>i</a:t>
            </a:r>
            <a:r>
              <a:rPr lang="en-US" dirty="0"/>
              <a:t>'}})</a:t>
            </a:r>
          </a:p>
          <a:p>
            <a:pPr lvl="2"/>
            <a:r>
              <a:rPr lang="en-US" dirty="0"/>
              <a:t>The &lt;$options: '</a:t>
            </a:r>
            <a:r>
              <a:rPr lang="en-US" dirty="0" err="1"/>
              <a:t>i</a:t>
            </a:r>
            <a:r>
              <a:rPr lang="en-US" dirty="0"/>
              <a:t>'&gt; is to enable case insensitivity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0595-A382-40AB-B95A-DE099F39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Don't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E963-EC36-46C5-9F25-8C803099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twitter data we pulled down looks somewhat complex</a:t>
            </a:r>
          </a:p>
          <a:p>
            <a:pPr lvl="1"/>
            <a:r>
              <a:rPr lang="en-US" dirty="0"/>
              <a:t>There are nested objects, lists, variable types, etc.</a:t>
            </a:r>
          </a:p>
          <a:p>
            <a:pPr lvl="1"/>
            <a:endParaRPr lang="en-US" dirty="0"/>
          </a:p>
          <a:p>
            <a:r>
              <a:rPr lang="en-US" dirty="0"/>
              <a:t>This won't work well with a structured database (SQL) due to the complexity of the data structures (semi-structed)</a:t>
            </a:r>
          </a:p>
          <a:p>
            <a:pPr lvl="1"/>
            <a:r>
              <a:rPr lang="en-US" dirty="0"/>
              <a:t>Essentially, if we couldn't fit it in a collection of CSV or Excel documents, we can't use a traditional SQL database</a:t>
            </a:r>
          </a:p>
          <a:p>
            <a:pPr lvl="1"/>
            <a:endParaRPr lang="en-US" dirty="0"/>
          </a:p>
          <a:p>
            <a:r>
              <a:rPr lang="en-US" dirty="0"/>
              <a:t>So, what are we going to do?</a:t>
            </a:r>
          </a:p>
        </p:txBody>
      </p:sp>
    </p:spTree>
    <p:extLst>
      <p:ext uri="{BB962C8B-B14F-4D97-AF65-F5344CB8AC3E}">
        <p14:creationId xmlns:p14="http://schemas.microsoft.com/office/powerpoint/2010/main" val="105049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CCC2-C7DB-48DF-81FD-FF58B123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0F781-F55F-461A-9DBB-35C00EAF8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252B-359D-478B-B625-0594C174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5C01-9DBA-4891-8C19-8613FE93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working with structured data we always know that an attribute exists, the only ambiguity is whether there is a value or if the attribute is NULL</a:t>
            </a:r>
          </a:p>
          <a:p>
            <a:endParaRPr lang="en-US" dirty="0"/>
          </a:p>
          <a:p>
            <a:r>
              <a:rPr lang="en-US" dirty="0"/>
              <a:t>Since Mongo documents are semi-structured, the attribute may not exist in all documents, therefore we need to check if it </a:t>
            </a:r>
            <a:r>
              <a:rPr lang="en-US" b="1" dirty="0"/>
              <a:t>$exists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twitter_statuses</a:t>
            </a:r>
            <a:r>
              <a:rPr lang="en-US" dirty="0"/>
              <a:t>').find({'coordinates': {$exists: false}})</a:t>
            </a:r>
          </a:p>
          <a:p>
            <a:pPr lvl="1"/>
            <a:r>
              <a:rPr lang="en-US" dirty="0"/>
              <a:t>Think </a:t>
            </a:r>
            <a:r>
              <a:rPr lang="en-US" dirty="0" err="1"/>
              <a:t>dict.get</a:t>
            </a:r>
            <a:r>
              <a:rPr lang="en-US" dirty="0"/>
              <a:t>() in python!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IN CLASS:</a:t>
            </a:r>
          </a:p>
          <a:p>
            <a:pPr lvl="1"/>
            <a:r>
              <a:rPr lang="en-US" dirty="0"/>
              <a:t>Determine which </a:t>
            </a:r>
            <a:r>
              <a:rPr lang="en-US" b="1" dirty="0"/>
              <a:t>favorites </a:t>
            </a:r>
            <a:r>
              <a:rPr lang="en-US" dirty="0"/>
              <a:t>(</a:t>
            </a:r>
            <a:r>
              <a:rPr lang="en-US" dirty="0" err="1"/>
              <a:t>twitter_favorites</a:t>
            </a:r>
            <a:r>
              <a:rPr lang="en-US" dirty="0"/>
              <a:t>) have </a:t>
            </a:r>
            <a:r>
              <a:rPr lang="en-US" b="1" dirty="0"/>
              <a:t>at least 5 </a:t>
            </a:r>
            <a:r>
              <a:rPr lang="en-US" b="1" dirty="0" err="1"/>
              <a:t>user_mentions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10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22C2-D7DD-42EF-8310-7398310A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8373-4C32-4DE8-994F-4433825B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how we may not know if the attribute exists, there are also no guarantees about the type of the attribute’s value</a:t>
            </a:r>
          </a:p>
          <a:p>
            <a:endParaRPr lang="en-US" dirty="0"/>
          </a:p>
          <a:p>
            <a:r>
              <a:rPr lang="en-US" dirty="0"/>
              <a:t>We can use </a:t>
            </a:r>
            <a:r>
              <a:rPr lang="en-US" b="1" dirty="0"/>
              <a:t>$type </a:t>
            </a:r>
            <a:r>
              <a:rPr lang="en-US" dirty="0"/>
              <a:t>to check/return only elements that meet a given expectation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i="1" dirty="0" err="1"/>
              <a:t>coll_name</a:t>
            </a:r>
            <a:r>
              <a:rPr lang="en-US" dirty="0"/>
              <a:t>').find({'</a:t>
            </a:r>
            <a:r>
              <a:rPr lang="en-US" i="1" dirty="0"/>
              <a:t>attribute'</a:t>
            </a:r>
            <a:r>
              <a:rPr lang="en-US" dirty="0"/>
              <a:t>: {$type: '</a:t>
            </a:r>
            <a:r>
              <a:rPr lang="en-US" i="1" dirty="0" err="1"/>
              <a:t>type_name</a:t>
            </a:r>
            <a:r>
              <a:rPr lang="en-US" dirty="0"/>
              <a:t>'}})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Why is this dangerous that the type can be variable?</a:t>
            </a:r>
          </a:p>
          <a:p>
            <a:pPr lvl="1"/>
            <a:r>
              <a:rPr lang="en-US" dirty="0"/>
              <a:t>Think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424133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0175-9317-4D34-8406-F7601CEC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C60A-B01B-4031-89D9-89BF3F575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00D5-DB48-4DDF-B3F7-A22F86D4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elemMatch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147C-D5DD-4944-8D72-EB91881CE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We've seen previously that we can index into a list when querying for information (look back at the slides on comparators)</a:t>
            </a:r>
          </a:p>
          <a:p>
            <a:pPr lvl="1"/>
            <a:r>
              <a:rPr lang="en-US" dirty="0"/>
              <a:t>But what if we want to look at all elements of a list?</a:t>
            </a:r>
          </a:p>
          <a:p>
            <a:pPr lvl="1"/>
            <a:endParaRPr lang="en-US" dirty="0"/>
          </a:p>
          <a:p>
            <a:r>
              <a:rPr lang="en-US" b="1" dirty="0"/>
              <a:t>$</a:t>
            </a:r>
            <a:r>
              <a:rPr lang="en-US" b="1" dirty="0" err="1"/>
              <a:t>elemMatch</a:t>
            </a:r>
            <a:r>
              <a:rPr lang="en-US" b="1" dirty="0"/>
              <a:t> </a:t>
            </a:r>
            <a:r>
              <a:rPr lang="en-US" dirty="0"/>
              <a:t>gives us the ability to match an attribute in a list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i="1" dirty="0" err="1"/>
              <a:t>coll_name</a:t>
            </a:r>
            <a:r>
              <a:rPr lang="en-US" dirty="0"/>
              <a:t>').find('</a:t>
            </a:r>
            <a:r>
              <a:rPr lang="en-US" i="1" dirty="0" err="1"/>
              <a:t>list_path</a:t>
            </a:r>
            <a:r>
              <a:rPr lang="en-US" dirty="0"/>
              <a:t>' : {$</a:t>
            </a:r>
            <a:r>
              <a:rPr lang="en-US" dirty="0" err="1"/>
              <a:t>elemMatch</a:t>
            </a:r>
            <a:r>
              <a:rPr lang="en-US" dirty="0"/>
              <a:t>: {</a:t>
            </a:r>
            <a:r>
              <a:rPr lang="en-US" i="1" dirty="0"/>
              <a:t>'expression_1</a:t>
            </a:r>
            <a:r>
              <a:rPr lang="en-US" dirty="0"/>
              <a:t>', '</a:t>
            </a:r>
            <a:r>
              <a:rPr lang="en-US" i="1" dirty="0"/>
              <a:t>expression_2</a:t>
            </a:r>
            <a:r>
              <a:rPr lang="en-US" dirty="0"/>
              <a:t>'}})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elemMatch</a:t>
            </a:r>
            <a:r>
              <a:rPr lang="en-US" dirty="0"/>
              <a:t> and the dot notation (&lt;array field name&gt;.&lt;embedded document field&gt;) are essentially interchangeable.</a:t>
            </a:r>
          </a:p>
        </p:txBody>
      </p:sp>
    </p:spTree>
    <p:extLst>
      <p:ext uri="{BB962C8B-B14F-4D97-AF65-F5344CB8AC3E}">
        <p14:creationId xmlns:p14="http://schemas.microsoft.com/office/powerpoint/2010/main" val="37671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728D-CB18-4C9F-83BE-C76D124E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E138-C299-4237-95CE-F0562E59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$size </a:t>
            </a:r>
            <a:r>
              <a:rPr lang="en-US" dirty="0"/>
              <a:t>allows us to filter objects based on the number of elements in an array (not a dictionary, but a list)</a:t>
            </a:r>
          </a:p>
          <a:p>
            <a:pPr lvl="1"/>
            <a:r>
              <a:rPr lang="en-US" b="1" dirty="0"/>
              <a:t>Note: $size</a:t>
            </a:r>
            <a:r>
              <a:rPr lang="en-US" dirty="0"/>
              <a:t> will only work with set numbers, cannot use logical operators like </a:t>
            </a:r>
            <a:r>
              <a:rPr lang="en-US" b="1" dirty="0"/>
              <a:t>$</a:t>
            </a:r>
            <a:r>
              <a:rPr lang="en-US" b="1" dirty="0" err="1"/>
              <a:t>gt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coll_name</a:t>
            </a:r>
            <a:r>
              <a:rPr lang="en-US" dirty="0"/>
              <a:t>').find({'</a:t>
            </a:r>
            <a:r>
              <a:rPr lang="en-US" i="1" dirty="0" err="1"/>
              <a:t>array_attribute</a:t>
            </a:r>
            <a:r>
              <a:rPr lang="en-US" dirty="0"/>
              <a:t>' : {$size: </a:t>
            </a:r>
            <a:r>
              <a:rPr lang="en-US" i="1" dirty="0"/>
              <a:t>size</a:t>
            </a:r>
            <a:r>
              <a:rPr lang="en-US" dirty="0"/>
              <a:t>}})</a:t>
            </a:r>
          </a:p>
          <a:p>
            <a:endParaRPr lang="en-US" dirty="0"/>
          </a:p>
          <a:p>
            <a:r>
              <a:rPr lang="en-US" dirty="0"/>
              <a:t>IN CLASS:</a:t>
            </a:r>
          </a:p>
          <a:p>
            <a:pPr lvl="1"/>
            <a:r>
              <a:rPr lang="en-US" dirty="0"/>
              <a:t>Find all statuses that have 5 hashtags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61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CD78-5872-4140-8842-F08FE1EB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and Updating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73F9F-CB1E-490E-AED6-D49F17CC0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CEC0-9898-4A1D-85D4-0E03B77D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A907-86B4-4A80-8116-65AD8878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in mongo is not very difficult. You simply need to identify the collection you want to insert a document and </a:t>
            </a:r>
            <a:r>
              <a:rPr lang="en-US" b="1" dirty="0"/>
              <a:t>insert() </a:t>
            </a:r>
            <a:r>
              <a:rPr lang="en-US" dirty="0"/>
              <a:t>it.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i="1" dirty="0" err="1"/>
              <a:t>coll_name</a:t>
            </a:r>
            <a:r>
              <a:rPr lang="en-US" dirty="0"/>
              <a:t>').insert(</a:t>
            </a:r>
            <a:r>
              <a:rPr lang="en-US" i="1" dirty="0"/>
              <a:t>document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All documents need to have an </a:t>
            </a:r>
            <a:r>
              <a:rPr lang="en-US" b="1" dirty="0"/>
              <a:t>_id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If one is not provided, then Mongo will automatically add an </a:t>
            </a:r>
            <a:r>
              <a:rPr lang="en-US" dirty="0" err="1"/>
              <a:t>ObjectId</a:t>
            </a:r>
            <a:r>
              <a:rPr lang="en-US" dirty="0"/>
              <a:t> to the document (</a:t>
            </a:r>
            <a:r>
              <a:rPr lang="en-US" i="1" dirty="0"/>
              <a:t>this is actually the recommended behavior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22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BACF-39FC-4B85-A3CA-0D40B089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and Replacing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EA1F-A180-4DF5-A7F3-350C5CE1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easily replace a document with the following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i="1" dirty="0" err="1"/>
              <a:t>coll_name</a:t>
            </a:r>
            <a:r>
              <a:rPr lang="en-US" dirty="0"/>
              <a:t>').</a:t>
            </a:r>
            <a:r>
              <a:rPr lang="en-US" dirty="0" err="1"/>
              <a:t>replaceOne</a:t>
            </a:r>
            <a:r>
              <a:rPr lang="en-US" dirty="0"/>
              <a:t>(&lt;filter&gt;, &lt;document&gt;)</a:t>
            </a:r>
          </a:p>
          <a:p>
            <a:pPr lvl="1"/>
            <a:endParaRPr lang="en-US" dirty="0"/>
          </a:p>
          <a:p>
            <a:r>
              <a:rPr lang="en-US" dirty="0"/>
              <a:t>You can update a document using </a:t>
            </a:r>
            <a:r>
              <a:rPr lang="en-US" b="1" dirty="0" err="1"/>
              <a:t>updateOne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coll_name</a:t>
            </a:r>
            <a:r>
              <a:rPr lang="en-US" dirty="0"/>
              <a:t>').</a:t>
            </a:r>
            <a:r>
              <a:rPr lang="en-US" dirty="0" err="1"/>
              <a:t>updateOne</a:t>
            </a:r>
            <a:r>
              <a:rPr lang="en-US" dirty="0"/>
              <a:t>(&lt;filter&gt;, &lt;update&gt;)</a:t>
            </a:r>
          </a:p>
          <a:p>
            <a:pPr lvl="1"/>
            <a:r>
              <a:rPr lang="en-US" dirty="0"/>
              <a:t>The methodology for updating is, however, somewhat complicated</a:t>
            </a:r>
          </a:p>
          <a:p>
            <a:pPr lvl="2"/>
            <a:r>
              <a:rPr lang="en-US" dirty="0"/>
              <a:t>You essentially need to $set, $unset, and $rename each element of a document</a:t>
            </a:r>
          </a:p>
          <a:p>
            <a:pPr lvl="2"/>
            <a:r>
              <a:rPr lang="en-US" dirty="0"/>
              <a:t>Depending on the use case and overhead it’s possible that simply replacing is a safer option</a:t>
            </a:r>
          </a:p>
        </p:txBody>
      </p:sp>
    </p:spTree>
    <p:extLst>
      <p:ext uri="{BB962C8B-B14F-4D97-AF65-F5344CB8AC3E}">
        <p14:creationId xmlns:p14="http://schemas.microsoft.com/office/powerpoint/2010/main" val="6219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D603-6E86-4BD0-8D5C-DD65D115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4719D-4165-4FAC-A1B3-EA4AFA55E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3149-323C-4BBC-BD51-1C004D6D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MongoDB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B6FA2-926F-4208-88AD-841EB01AB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Document DB</a:t>
            </a:r>
          </a:p>
        </p:txBody>
      </p:sp>
    </p:spTree>
    <p:extLst>
      <p:ext uri="{BB962C8B-B14F-4D97-AF65-F5344CB8AC3E}">
        <p14:creationId xmlns:p14="http://schemas.microsoft.com/office/powerpoint/2010/main" val="41979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3472-3B3E-42A0-9E56-F78AEBB5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deleteOne</a:t>
            </a:r>
            <a:r>
              <a:rPr lang="en-US" dirty="0"/>
              <a:t>(&lt;filter&gt;)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306C-D357-42EF-821D-BEF21AA7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1179576"/>
          </a:xfrm>
        </p:spPr>
        <p:txBody>
          <a:bodyPr/>
          <a:lstStyle/>
          <a:p>
            <a:r>
              <a:rPr lang="en-US" dirty="0"/>
              <a:t>Similar to insert/replace we have the ability to </a:t>
            </a:r>
            <a:r>
              <a:rPr lang="en-US" b="1" dirty="0" err="1"/>
              <a:t>deleteOne</a:t>
            </a:r>
            <a:r>
              <a:rPr lang="en-US" b="1" dirty="0"/>
              <a:t>()</a:t>
            </a:r>
            <a:r>
              <a:rPr lang="en-US" dirty="0"/>
              <a:t> record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i="1" dirty="0" err="1"/>
              <a:t>coll_name</a:t>
            </a:r>
            <a:r>
              <a:rPr lang="en-US" dirty="0"/>
              <a:t>').</a:t>
            </a:r>
            <a:r>
              <a:rPr lang="en-US" dirty="0" err="1"/>
              <a:t>deleteOne</a:t>
            </a:r>
            <a:r>
              <a:rPr lang="en-US" dirty="0"/>
              <a:t>(&lt;filter&gt;)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F182D5-330A-46E8-B636-9EEBC09B3916}"/>
              </a:ext>
            </a:extLst>
          </p:cNvPr>
          <p:cNvSpPr txBox="1">
            <a:spLocks/>
          </p:cNvSpPr>
          <p:nvPr/>
        </p:nvSpPr>
        <p:spPr>
          <a:xfrm>
            <a:off x="561033" y="3621593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deleteMany</a:t>
            </a:r>
            <a:r>
              <a:rPr lang="en-US" dirty="0"/>
              <a:t>(&lt;filter&gt;)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0DD2E2-91DE-49F8-B102-C3DCB7B34421}"/>
              </a:ext>
            </a:extLst>
          </p:cNvPr>
          <p:cNvSpPr txBox="1">
            <a:spLocks/>
          </p:cNvSpPr>
          <p:nvPr/>
        </p:nvSpPr>
        <p:spPr>
          <a:xfrm>
            <a:off x="561033" y="4728017"/>
            <a:ext cx="10972800" cy="11795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enables us to remove all records that match our filter</a:t>
            </a:r>
          </a:p>
          <a:p>
            <a:pPr lvl="1"/>
            <a:r>
              <a:rPr lang="en-US" dirty="0"/>
              <a:t>Passing the empty filter </a:t>
            </a:r>
            <a:r>
              <a:rPr lang="en-US" b="1" dirty="0"/>
              <a:t>{}</a:t>
            </a:r>
            <a:r>
              <a:rPr lang="en-US" dirty="0"/>
              <a:t> will remove all documents (obviously dangerous)</a:t>
            </a:r>
          </a:p>
        </p:txBody>
      </p:sp>
    </p:spTree>
    <p:extLst>
      <p:ext uri="{BB962C8B-B14F-4D97-AF65-F5344CB8AC3E}">
        <p14:creationId xmlns:p14="http://schemas.microsoft.com/office/powerpoint/2010/main" val="310680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D31A-F1AF-4E03-A553-33408453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63CA3-413A-46E1-B5A9-B4DC14925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7CB2-60B4-4735-A36D-13031DEC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8BE6-A86C-418E-8F75-4267386F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Distinct enables us to find the unique values that may exist for a given attribute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i="1" dirty="0" err="1"/>
              <a:t>coll_name</a:t>
            </a:r>
            <a:r>
              <a:rPr lang="en-US" dirty="0"/>
              <a:t>').distinct(&lt;attribute&gt;)</a:t>
            </a:r>
          </a:p>
          <a:p>
            <a:pPr lvl="1"/>
            <a:endParaRPr lang="en-US" dirty="0"/>
          </a:p>
          <a:p>
            <a:r>
              <a:rPr lang="en-US" dirty="0"/>
              <a:t>Distinct is very handy when understanding the landscape of a given value</a:t>
            </a:r>
          </a:p>
          <a:p>
            <a:pPr lvl="1"/>
            <a:endParaRPr lang="en-US" dirty="0"/>
          </a:p>
          <a:p>
            <a:r>
              <a:rPr lang="en-US" dirty="0"/>
              <a:t>IN CLASS</a:t>
            </a:r>
          </a:p>
          <a:p>
            <a:pPr lvl="1"/>
            <a:r>
              <a:rPr lang="en-US" dirty="0"/>
              <a:t>Calculate the </a:t>
            </a:r>
            <a:r>
              <a:rPr lang="en-US" b="1" dirty="0"/>
              <a:t>number of users </a:t>
            </a:r>
            <a:r>
              <a:rPr lang="en-US" dirty="0"/>
              <a:t>in the </a:t>
            </a:r>
            <a:r>
              <a:rPr lang="en-US" b="1" dirty="0"/>
              <a:t>retweet collection </a:t>
            </a:r>
            <a:r>
              <a:rPr lang="en-US" dirty="0"/>
              <a:t>(</a:t>
            </a:r>
            <a:r>
              <a:rPr lang="en-US" dirty="0" err="1"/>
              <a:t>twitter_retweets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537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BEE3-E378-46E7-A1E3-D1D621A6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Returned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B013-37DD-41D3-91B0-DB2C5D0B2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don’t always need to return all the data elements. In Mongo we can subset the resulting objects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i="1" dirty="0" err="1"/>
              <a:t>coll_name</a:t>
            </a:r>
            <a:r>
              <a:rPr lang="en-US" dirty="0"/>
              <a:t>').find({</a:t>
            </a:r>
            <a:r>
              <a:rPr lang="en-US" i="1" dirty="0"/>
              <a:t>expression</a:t>
            </a:r>
            <a:r>
              <a:rPr lang="en-US" dirty="0"/>
              <a:t>}, {'</a:t>
            </a:r>
            <a:r>
              <a:rPr lang="en-US" i="1" dirty="0" err="1"/>
              <a:t>attr</a:t>
            </a:r>
            <a:r>
              <a:rPr lang="en-US" dirty="0"/>
              <a:t>': 1})</a:t>
            </a:r>
          </a:p>
          <a:p>
            <a:pPr lvl="1"/>
            <a:r>
              <a:rPr lang="en-US" dirty="0"/>
              <a:t>In the above query, the second {</a:t>
            </a:r>
            <a:r>
              <a:rPr lang="en-US" i="1" dirty="0"/>
              <a:t>filter} </a:t>
            </a:r>
            <a:r>
              <a:rPr lang="en-US" dirty="0"/>
              <a:t>determines which </a:t>
            </a:r>
            <a:r>
              <a:rPr lang="en-US" i="1" dirty="0"/>
              <a:t>attributes</a:t>
            </a:r>
            <a:r>
              <a:rPr lang="en-US" dirty="0"/>
              <a:t> are returned</a:t>
            </a:r>
          </a:p>
          <a:p>
            <a:endParaRPr lang="en-US" dirty="0"/>
          </a:p>
          <a:p>
            <a:r>
              <a:rPr lang="en-US" dirty="0"/>
              <a:t>So finding just the </a:t>
            </a:r>
            <a:r>
              <a:rPr lang="en-US" dirty="0" err="1"/>
              <a:t>user.names</a:t>
            </a:r>
            <a:r>
              <a:rPr lang="en-US" dirty="0"/>
              <a:t> of people with popular tweets:</a:t>
            </a:r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twitter_statuses</a:t>
            </a:r>
            <a:r>
              <a:rPr lang="en-US" dirty="0"/>
              <a:t>').find({"</a:t>
            </a:r>
            <a:r>
              <a:rPr lang="en-US" dirty="0" err="1"/>
              <a:t>retweet_count</a:t>
            </a:r>
            <a:r>
              <a:rPr lang="en-US" dirty="0"/>
              <a:t>": {$</a:t>
            </a:r>
            <a:r>
              <a:rPr lang="en-US" dirty="0" err="1"/>
              <a:t>gt</a:t>
            </a:r>
            <a:r>
              <a:rPr lang="en-US" dirty="0"/>
              <a:t>: 5000}}, {"user.name": 1})</a:t>
            </a:r>
          </a:p>
          <a:p>
            <a:pPr lvl="1"/>
            <a:endParaRPr lang="en-US" dirty="0"/>
          </a:p>
          <a:p>
            <a:r>
              <a:rPr lang="en-US" dirty="0"/>
              <a:t>In Class:</a:t>
            </a:r>
          </a:p>
          <a:p>
            <a:pPr lvl="1"/>
            <a:r>
              <a:rPr lang="en-US" dirty="0"/>
              <a:t>Why can this be critical for enterprise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66651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6D01-57C8-48AB-B017-74698FE2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097FC-54B9-4369-AD35-870433821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2B7E-4C8F-4FBC-AA3A-78E9506C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A505-602E-4EAB-88A6-1D200987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mongo we can define geospatial data (</a:t>
            </a:r>
            <a:r>
              <a:rPr lang="en-US" i="1" dirty="0"/>
              <a:t>luckily, the twitter API provides this directly)</a:t>
            </a:r>
            <a:r>
              <a:rPr lang="en-US" dirty="0"/>
              <a:t> by specifying certain fields within our objects</a:t>
            </a:r>
          </a:p>
          <a:p>
            <a:pPr lvl="1"/>
            <a:r>
              <a:rPr lang="en-US" dirty="0"/>
              <a:t>For our case we are using the following structure:</a:t>
            </a:r>
          </a:p>
          <a:p>
            <a:pPr lvl="2"/>
            <a:r>
              <a:rPr lang="en-US" dirty="0"/>
              <a:t>“coordinates”: {</a:t>
            </a:r>
          </a:p>
          <a:p>
            <a:pPr marL="978408" lvl="3" indent="0">
              <a:buNone/>
            </a:pPr>
            <a:r>
              <a:rPr lang="en-US" dirty="0"/>
              <a:t>	“type”: “Point”,</a:t>
            </a:r>
          </a:p>
          <a:p>
            <a:pPr marL="978408" lvl="3" indent="0">
              <a:buNone/>
            </a:pPr>
            <a:r>
              <a:rPr lang="en-US" dirty="0"/>
              <a:t>	“coordinates”: [</a:t>
            </a:r>
            <a:r>
              <a:rPr lang="en-US" dirty="0" err="1"/>
              <a:t>lon</a:t>
            </a:r>
            <a:r>
              <a:rPr lang="en-US" dirty="0"/>
              <a:t>, </a:t>
            </a:r>
            <a:r>
              <a:rPr lang="en-US" dirty="0" err="1"/>
              <a:t>lat</a:t>
            </a:r>
            <a:r>
              <a:rPr lang="en-US" dirty="0"/>
              <a:t>]</a:t>
            </a:r>
          </a:p>
          <a:p>
            <a:pPr marL="978408" lvl="3" indent="0">
              <a:buNone/>
            </a:pPr>
            <a:r>
              <a:rPr lang="en-US" dirty="0"/>
              <a:t>}</a:t>
            </a:r>
          </a:p>
          <a:p>
            <a:pPr marL="978408" lvl="3" indent="0">
              <a:buNone/>
            </a:pPr>
            <a:endParaRPr lang="en-US" dirty="0"/>
          </a:p>
          <a:p>
            <a:pPr marL="621792" indent="-457200"/>
            <a:r>
              <a:rPr lang="en-US" dirty="0"/>
              <a:t>With this we are able to  run geospatial queries against our data</a:t>
            </a:r>
          </a:p>
        </p:txBody>
      </p:sp>
    </p:spTree>
    <p:extLst>
      <p:ext uri="{BB962C8B-B14F-4D97-AF65-F5344CB8AC3E}">
        <p14:creationId xmlns:p14="http://schemas.microsoft.com/office/powerpoint/2010/main" val="227617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F47B-335E-4100-89D1-9D4195A3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Indexes/Types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2C1C-94F7-4736-AA4F-106FD0F44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query geospatial data we need to define geospatial indexes. These are essentially lookup tables for Mongo to leverage when asked geospatial questions/queries.</a:t>
            </a:r>
          </a:p>
          <a:p>
            <a:endParaRPr lang="en-US" dirty="0"/>
          </a:p>
          <a:p>
            <a:r>
              <a:rPr lang="en-US" dirty="0"/>
              <a:t>2dsphere</a:t>
            </a:r>
          </a:p>
          <a:p>
            <a:pPr lvl="1"/>
            <a:r>
              <a:rPr lang="en-US" dirty="0"/>
              <a:t>This datatype is for projecting </a:t>
            </a:r>
            <a:r>
              <a:rPr lang="en-US" dirty="0" err="1"/>
              <a:t>datapoints</a:t>
            </a:r>
            <a:r>
              <a:rPr lang="en-US" dirty="0"/>
              <a:t> onto an earth-like sphere</a:t>
            </a:r>
          </a:p>
          <a:p>
            <a:pPr lvl="1"/>
            <a:endParaRPr lang="en-US" dirty="0"/>
          </a:p>
          <a:p>
            <a:r>
              <a:rPr lang="en-US" dirty="0"/>
              <a:t>2d</a:t>
            </a:r>
          </a:p>
          <a:p>
            <a:pPr lvl="1"/>
            <a:r>
              <a:rPr lang="en-US" dirty="0"/>
              <a:t>This datatype is for </a:t>
            </a:r>
            <a:r>
              <a:rPr lang="en-US" dirty="0" err="1"/>
              <a:t>datapoints</a:t>
            </a:r>
            <a:r>
              <a:rPr lang="en-US" dirty="0"/>
              <a:t> on a 2-dimensional plane </a:t>
            </a:r>
          </a:p>
        </p:txBody>
      </p:sp>
    </p:spTree>
    <p:extLst>
      <p:ext uri="{BB962C8B-B14F-4D97-AF65-F5344CB8AC3E}">
        <p14:creationId xmlns:p14="http://schemas.microsoft.com/office/powerpoint/2010/main" val="85953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8A71-8DF0-46B0-9C38-CC0C19CB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$near and $</a:t>
            </a:r>
            <a:r>
              <a:rPr lang="en-US" dirty="0" err="1"/>
              <a:t>nearsphere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3687-13C8-46B2-817C-0A778CCAE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$near(Sphere) will determine what geospatial </a:t>
            </a:r>
            <a:r>
              <a:rPr lang="en-US" dirty="0" err="1"/>
              <a:t>datapoints</a:t>
            </a:r>
            <a:r>
              <a:rPr lang="en-US" dirty="0"/>
              <a:t> are within proximity of a given point</a:t>
            </a:r>
          </a:p>
          <a:p>
            <a:pPr lvl="1"/>
            <a:r>
              <a:rPr lang="en-US" dirty="0"/>
              <a:t>$near(Sphere) will sort the results, nearest to farthest</a:t>
            </a:r>
          </a:p>
          <a:p>
            <a:pPr lvl="1"/>
            <a:r>
              <a:rPr lang="en-US" dirty="0"/>
              <a:t>{&lt;location field&gt;: { $near(Sphere): {</a:t>
            </a:r>
          </a:p>
          <a:p>
            <a:pPr marL="411480" lvl="1" indent="0">
              <a:buNone/>
            </a:pPr>
            <a:r>
              <a:rPr lang="en-US" dirty="0"/>
              <a:t>	$geometry: {</a:t>
            </a:r>
          </a:p>
          <a:p>
            <a:pPr marL="411480" lvl="1" indent="0">
              <a:buNone/>
            </a:pPr>
            <a:r>
              <a:rPr lang="en-US" dirty="0"/>
              <a:t>		type: "Point" ,</a:t>
            </a:r>
          </a:p>
          <a:p>
            <a:pPr marL="411480" lvl="1" indent="0">
              <a:buNone/>
            </a:pPr>
            <a:r>
              <a:rPr lang="en-US" dirty="0"/>
              <a:t>		coordinates: [ &lt;longitude&gt; , &lt;latitude&gt; ]</a:t>
            </a:r>
          </a:p>
          <a:p>
            <a:pPr marL="411480" lvl="1" indent="0">
              <a:buNone/>
            </a:pPr>
            <a:r>
              <a:rPr lang="en-US" dirty="0"/>
              <a:t>	},</a:t>
            </a:r>
          </a:p>
          <a:p>
            <a:pPr marL="411480" lvl="1" indent="0">
              <a:buNone/>
            </a:pPr>
            <a:r>
              <a:rPr lang="en-US" dirty="0"/>
              <a:t>	$</a:t>
            </a:r>
            <a:r>
              <a:rPr lang="en-US" dirty="0" err="1"/>
              <a:t>maxDistance</a:t>
            </a:r>
            <a:r>
              <a:rPr lang="en-US" dirty="0"/>
              <a:t>: &lt;distance in meters&gt;,</a:t>
            </a:r>
          </a:p>
          <a:p>
            <a:pPr marL="411480" lvl="1" indent="0">
              <a:buNone/>
            </a:pPr>
            <a:r>
              <a:rPr lang="en-US" dirty="0"/>
              <a:t>	$</a:t>
            </a:r>
            <a:r>
              <a:rPr lang="en-US" dirty="0" err="1"/>
              <a:t>minDistance</a:t>
            </a:r>
            <a:r>
              <a:rPr lang="en-US" dirty="0"/>
              <a:t>: &lt;distance in meters&gt;</a:t>
            </a:r>
          </a:p>
          <a:p>
            <a:pPr marL="411480" lvl="1" indent="0">
              <a:buNone/>
            </a:pPr>
            <a:r>
              <a:rPr lang="en-US" dirty="0"/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14999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A57A-4FCA-48E3-BC13-7BD5DF6D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geoIntersects</a:t>
            </a:r>
            <a:r>
              <a:rPr lang="en-US" dirty="0"/>
              <a:t> and $</a:t>
            </a:r>
            <a:r>
              <a:rPr lang="en-US" dirty="0" err="1"/>
              <a:t>geoWithin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F45D-C7CF-48CB-A18D-0176C5C1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geoIntersects</a:t>
            </a:r>
            <a:r>
              <a:rPr lang="en-US" dirty="0"/>
              <a:t> and $</a:t>
            </a:r>
            <a:r>
              <a:rPr lang="en-US" dirty="0" err="1"/>
              <a:t>geoWithin</a:t>
            </a:r>
            <a:r>
              <a:rPr lang="en-US" dirty="0"/>
              <a:t> leverages geometries to determine whether data points/geometries intersect or lie within a given geometry</a:t>
            </a:r>
          </a:p>
          <a:p>
            <a:pPr lvl="1"/>
            <a:r>
              <a:rPr lang="en-US" dirty="0"/>
              <a:t>{&lt;location field&gt;: { $</a:t>
            </a:r>
            <a:r>
              <a:rPr lang="en-US" dirty="0" err="1"/>
              <a:t>geoWithin</a:t>
            </a:r>
            <a:r>
              <a:rPr lang="en-US" dirty="0"/>
              <a:t>: {</a:t>
            </a:r>
          </a:p>
          <a:p>
            <a:pPr marL="411480" lvl="1" indent="0">
              <a:buNone/>
            </a:pPr>
            <a:r>
              <a:rPr lang="en-US" dirty="0"/>
              <a:t>	$geometry: {</a:t>
            </a:r>
          </a:p>
          <a:p>
            <a:pPr marL="411480" lvl="1" indent="0">
              <a:buNone/>
            </a:pPr>
            <a:r>
              <a:rPr lang="en-US" dirty="0"/>
              <a:t>		type: &lt;"Polygon" or "</a:t>
            </a:r>
            <a:r>
              <a:rPr lang="en-US" dirty="0" err="1"/>
              <a:t>MultiPolygon</a:t>
            </a:r>
            <a:r>
              <a:rPr lang="en-US" dirty="0"/>
              <a:t>"&gt; ,</a:t>
            </a:r>
          </a:p>
          <a:p>
            <a:pPr marL="704088" lvl="2" indent="0">
              <a:buNone/>
            </a:pPr>
            <a:r>
              <a:rPr lang="en-US" dirty="0"/>
              <a:t>		coordinates: [ &lt;coordinates&gt; ]</a:t>
            </a:r>
          </a:p>
          <a:p>
            <a:pPr marL="411480" lvl="1" indent="0">
              <a:buNone/>
            </a:pPr>
            <a:r>
              <a:rPr lang="en-US" dirty="0"/>
              <a:t>	}</a:t>
            </a:r>
          </a:p>
          <a:p>
            <a:pPr marL="411480" lvl="1" indent="0">
              <a:buNone/>
            </a:pPr>
            <a:r>
              <a:rPr lang="en-US" dirty="0"/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275901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D2D8-1A74-4DFB-8995-1C5DD12D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020" y="2681926"/>
            <a:ext cx="11277600" cy="22376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End Slide</a:t>
            </a:r>
            <a:br>
              <a:rPr lang="en-US" dirty="0"/>
            </a:br>
            <a:br>
              <a:rPr lang="en-US" dirty="0"/>
            </a:br>
            <a:r>
              <a:rPr lang="en-US">
                <a:solidFill>
                  <a:schemeClr val="tx1"/>
                </a:solidFill>
              </a:rPr>
              <a:t>EMSE 6586 </a:t>
            </a:r>
            <a:r>
              <a:rPr lang="en-US" dirty="0">
                <a:solidFill>
                  <a:schemeClr val="tx1"/>
                </a:solidFill>
              </a:rPr>
              <a:t>– DBMS for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374261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EEC6-108E-4405-9507-AD43FE66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2821-0B2A-4F91-BD0C-5A6AE0F6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solve our semi-structured data problem, we'll leverage something called a Document Database (MongoDB in this instance)</a:t>
            </a:r>
          </a:p>
          <a:p>
            <a:pPr lvl="1"/>
            <a:r>
              <a:rPr lang="en-US" dirty="0"/>
              <a:t>Document databases are databases designed for storing semi-structured data – so it's perfect!</a:t>
            </a:r>
          </a:p>
          <a:p>
            <a:pPr lvl="1"/>
            <a:endParaRPr lang="en-US" dirty="0"/>
          </a:p>
          <a:p>
            <a:r>
              <a:rPr lang="en-US" dirty="0"/>
              <a:t>We are going to use MongoDB as our document DB for a variety of reasons: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It is one of the most popular Document DBs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It is designed to work with BSON (a special kind of JSON)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It has a very developed query language to ask questions of our data</a:t>
            </a:r>
          </a:p>
          <a:p>
            <a:pPr marL="1191006" lvl="2" indent="-514350">
              <a:buFont typeface="+mj-lt"/>
              <a:buAutoNum type="arabicPeriod"/>
            </a:pPr>
            <a:r>
              <a:rPr lang="en-US" dirty="0"/>
              <a:t>Its API is so dominant, both Azure and AWS provide compatibility</a:t>
            </a:r>
          </a:p>
        </p:txBody>
      </p:sp>
    </p:spTree>
    <p:extLst>
      <p:ext uri="{BB962C8B-B14F-4D97-AF65-F5344CB8AC3E}">
        <p14:creationId xmlns:p14="http://schemas.microsoft.com/office/powerpoint/2010/main" val="240899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5861-F0D4-44AE-83E4-8207A4C5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9FF2-48E2-4C7C-9CDF-900F010E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249424"/>
            <a:ext cx="4685881" cy="4325112"/>
          </a:xfrm>
        </p:spPr>
        <p:txBody>
          <a:bodyPr/>
          <a:lstStyle/>
          <a:p>
            <a:r>
              <a:rPr lang="en-US" dirty="0"/>
              <a:t>Due to these qualities, MongoDB can actually handle the twitter data we've pulled down without any modifications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D30AF-6443-4C82-BB7C-E702EB8B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41" y="1203292"/>
            <a:ext cx="4009572" cy="4451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ABD361-7EF3-4D3C-9C9D-C64FA16C0BA5}"/>
              </a:ext>
            </a:extLst>
          </p:cNvPr>
          <p:cNvSpPr txBox="1"/>
          <p:nvPr/>
        </p:nvSpPr>
        <p:spPr>
          <a:xfrm>
            <a:off x="6697226" y="5958673"/>
            <a:ext cx="383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We'll talk about this view later</a:t>
            </a:r>
          </a:p>
        </p:txBody>
      </p:sp>
    </p:spTree>
    <p:extLst>
      <p:ext uri="{BB962C8B-B14F-4D97-AF65-F5344CB8AC3E}">
        <p14:creationId xmlns:p14="http://schemas.microsoft.com/office/powerpoint/2010/main" val="367455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EDA3-5BB6-4B6A-AA8D-CBBE019E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Specifics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F4EFB-40F4-4C7F-A636-976DDD806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B32D-37A9-4A97-B9B9-842A3C56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5470"/>
            <a:ext cx="10972800" cy="1066800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EA92-BA00-4437-AC20-2CC967EE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438836"/>
            <a:ext cx="10972800" cy="5279136"/>
          </a:xfrm>
        </p:spPr>
        <p:txBody>
          <a:bodyPr>
            <a:normAutofit/>
          </a:bodyPr>
          <a:lstStyle/>
          <a:p>
            <a:r>
              <a:rPr lang="en-US" dirty="0"/>
              <a:t>Database: Group of Collections</a:t>
            </a:r>
          </a:p>
          <a:p>
            <a:r>
              <a:rPr lang="en-US" dirty="0"/>
              <a:t>Collection: A group of documents</a:t>
            </a:r>
          </a:p>
          <a:p>
            <a:r>
              <a:rPr lang="en-US" dirty="0"/>
              <a:t>Document: JSON-like object</a:t>
            </a:r>
          </a:p>
          <a:p>
            <a:r>
              <a:rPr lang="en-US" dirty="0"/>
              <a:t>Field: Key-value of a document</a:t>
            </a:r>
          </a:p>
          <a:p>
            <a:r>
              <a:rPr lang="en-US" dirty="0"/>
              <a:t>Primary Key: Key that uniquely identifies a document</a:t>
            </a:r>
          </a:p>
          <a:p>
            <a:r>
              <a:rPr lang="en-US" dirty="0"/>
              <a:t>Shard Key: Key indicating a field that determines the distribution of data</a:t>
            </a:r>
          </a:p>
          <a:p>
            <a:r>
              <a:rPr lang="en-US" dirty="0"/>
              <a:t>Index: Optimization feature for improving queries</a:t>
            </a:r>
          </a:p>
          <a:p>
            <a:r>
              <a:rPr lang="en-US" dirty="0"/>
              <a:t>Query: A command to extract information from a Database</a:t>
            </a:r>
          </a:p>
        </p:txBody>
      </p:sp>
    </p:spTree>
    <p:extLst>
      <p:ext uri="{BB962C8B-B14F-4D97-AF65-F5344CB8AC3E}">
        <p14:creationId xmlns:p14="http://schemas.microsoft.com/office/powerpoint/2010/main" val="361449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EB68-1F3A-491F-AD55-7EA32AFD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Document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32A6-BF33-47EC-B600-B327AB8C78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 mentioned earlier, each document in Mongo is comprised of a Primary Key and one or more fields (key: value)</a:t>
            </a:r>
          </a:p>
          <a:p>
            <a:endParaRPr lang="en-US" dirty="0"/>
          </a:p>
          <a:p>
            <a:r>
              <a:rPr lang="en-US" dirty="0"/>
              <a:t>Keys are flexible (can be any type) and are always identified by '_id'</a:t>
            </a:r>
          </a:p>
          <a:p>
            <a:pPr lvl="1"/>
            <a:r>
              <a:rPr lang="en-US" dirty="0"/>
              <a:t>The '_id' doesn't even have to be a consistent type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The remaining fields simply just conform to the 'key: value' paradigm (or JSON notation)</a:t>
            </a: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6F5841-7B5E-4CEA-8DA6-A2CF00A2FF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1676" y="1143000"/>
            <a:ext cx="4070106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8182</TotalTime>
  <Words>2739</Words>
  <Application>Microsoft Office PowerPoint</Application>
  <PresentationFormat>Widescreen</PresentationFormat>
  <Paragraphs>316</Paragraphs>
  <Slides>49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Calibri</vt:lpstr>
      <vt:lpstr>Georgia</vt:lpstr>
      <vt:lpstr>Wingdings 2</vt:lpstr>
      <vt:lpstr>Training presentation</vt:lpstr>
      <vt:lpstr>DB Management Systems Document: Mongo</vt:lpstr>
      <vt:lpstr>Dealing with JSON Data</vt:lpstr>
      <vt:lpstr>What We Don't Know</vt:lpstr>
      <vt:lpstr>Introduction to MongoDB</vt:lpstr>
      <vt:lpstr>Document Databases</vt:lpstr>
      <vt:lpstr>Uploading Our Data</vt:lpstr>
      <vt:lpstr>Mongo Specifics</vt:lpstr>
      <vt:lpstr>Terminology</vt:lpstr>
      <vt:lpstr>Mongo Document Layout</vt:lpstr>
      <vt:lpstr>Acceptable Mongo Data Types Note: This is primarily how BSON and JSON differ</vt:lpstr>
      <vt:lpstr>Querying Mongo - Shell</vt:lpstr>
      <vt:lpstr>Mongo Shell</vt:lpstr>
      <vt:lpstr>Robo3T</vt:lpstr>
      <vt:lpstr>Studio3T and Compass</vt:lpstr>
      <vt:lpstr>Mongo Query Language</vt:lpstr>
      <vt:lpstr>Query Structure</vt:lpstr>
      <vt:lpstr>Finding Elements</vt:lpstr>
      <vt:lpstr>Mongo Find()</vt:lpstr>
      <vt:lpstr>Finding specific elements</vt:lpstr>
      <vt:lpstr>Finding/Querying Sub-Elements</vt:lpstr>
      <vt:lpstr>Count Elements</vt:lpstr>
      <vt:lpstr>Sort Elements</vt:lpstr>
      <vt:lpstr>Comparators</vt:lpstr>
      <vt:lpstr>What about comparators?</vt:lpstr>
      <vt:lpstr>Checking equivalency in lists</vt:lpstr>
      <vt:lpstr>Logical Operators</vt:lpstr>
      <vt:lpstr>$and / $or</vt:lpstr>
      <vt:lpstr>Regular Expressions</vt:lpstr>
      <vt:lpstr>Mongo Regular Expressions</vt:lpstr>
      <vt:lpstr>Element Operators</vt:lpstr>
      <vt:lpstr>$Exists</vt:lpstr>
      <vt:lpstr>$type</vt:lpstr>
      <vt:lpstr>Array Operators</vt:lpstr>
      <vt:lpstr>$elemMatch</vt:lpstr>
      <vt:lpstr>$size</vt:lpstr>
      <vt:lpstr>Inserting and Updating</vt:lpstr>
      <vt:lpstr>Inserting Documents</vt:lpstr>
      <vt:lpstr>Updating and Replacing</vt:lpstr>
      <vt:lpstr>Delete a Document</vt:lpstr>
      <vt:lpstr>deleteOne(&lt;filter&gt;)</vt:lpstr>
      <vt:lpstr>Misc Functions</vt:lpstr>
      <vt:lpstr>Distinct</vt:lpstr>
      <vt:lpstr>Subsetting Returned Documents</vt:lpstr>
      <vt:lpstr>Geospatial Operators</vt:lpstr>
      <vt:lpstr>Geospatial Data</vt:lpstr>
      <vt:lpstr>Geospatial Indexes/Types</vt:lpstr>
      <vt:lpstr>$near and $nearsphere</vt:lpstr>
      <vt:lpstr>$geoIntersects and $geoWithin</vt:lpstr>
      <vt:lpstr>End Slide  EMSE 6586 – DBMS for Data Analytics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Management Systems Document: Mongo</dc:title>
  <dc:creator>BOB B</dc:creator>
  <cp:lastModifiedBy>Klein, Joel Donald</cp:lastModifiedBy>
  <cp:revision>100</cp:revision>
  <dcterms:created xsi:type="dcterms:W3CDTF">2018-01-30T04:08:48Z</dcterms:created>
  <dcterms:modified xsi:type="dcterms:W3CDTF">2021-01-26T06:08:48Z</dcterms:modified>
</cp:coreProperties>
</file>