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4" r:id="rId6"/>
    <p:sldId id="261" r:id="rId7"/>
    <p:sldId id="270" r:id="rId8"/>
    <p:sldId id="271" r:id="rId9"/>
    <p:sldId id="265" r:id="rId10"/>
    <p:sldId id="262" r:id="rId11"/>
    <p:sldId id="268" r:id="rId12"/>
    <p:sldId id="263" r:id="rId13"/>
    <p:sldId id="272" r:id="rId14"/>
    <p:sldId id="266" r:id="rId15"/>
    <p:sldId id="276" r:id="rId16"/>
    <p:sldId id="279" r:id="rId17"/>
    <p:sldId id="295" r:id="rId18"/>
    <p:sldId id="269" r:id="rId19"/>
    <p:sldId id="273" r:id="rId20"/>
    <p:sldId id="274" r:id="rId21"/>
    <p:sldId id="275" r:id="rId22"/>
    <p:sldId id="277" r:id="rId23"/>
    <p:sldId id="278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302" r:id="rId34"/>
    <p:sldId id="303" r:id="rId35"/>
    <p:sldId id="305" r:id="rId36"/>
    <p:sldId id="304" r:id="rId37"/>
    <p:sldId id="306" r:id="rId38"/>
    <p:sldId id="307" r:id="rId39"/>
    <p:sldId id="308" r:id="rId40"/>
    <p:sldId id="309" r:id="rId41"/>
    <p:sldId id="310" r:id="rId42"/>
    <p:sldId id="298" r:id="rId43"/>
    <p:sldId id="299" r:id="rId44"/>
    <p:sldId id="300" r:id="rId45"/>
    <p:sldId id="301" r:id="rId46"/>
    <p:sldId id="297" r:id="rId47"/>
    <p:sldId id="290" r:id="rId48"/>
    <p:sldId id="296" r:id="rId49"/>
    <p:sldId id="294" r:id="rId50"/>
    <p:sldId id="291" r:id="rId51"/>
    <p:sldId id="292" r:id="rId52"/>
    <p:sldId id="29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819E-E16C-4AD4-A2FD-0FC0824FBA01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1ACC5-7EF0-4C8A-8B00-12FFF3E4BB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8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myself – education, work experiences,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55864B-150A-403D-A581-EA20152331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67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join tables, we effectively create a new merged table. Thus each new join looks similar to the first.</a:t>
            </a:r>
          </a:p>
          <a:p>
            <a:endParaRPr lang="en-US" dirty="0"/>
          </a:p>
          <a:p>
            <a:r>
              <a:rPr lang="en-US" dirty="0"/>
              <a:t>Having run the first, what do you think the second query will return?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ACC5-7EF0-4C8A-8B00-12FFF3E4BB8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0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Simply add DESC after ORDER BY col to reverse the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ACC5-7EF0-4C8A-8B00-12FFF3E4BB8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3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sometimes TOP others LIMIT,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ACC5-7EF0-4C8A-8B00-12FFF3E4BB8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58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 the GROUP BY simply seem to truncate our result?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ACC5-7EF0-4C8A-8B00-12FFF3E4BB8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86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Not entirely sure it will always be the top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ACC5-7EF0-4C8A-8B00-12FFF3E4BB8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61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actually changes the column name for the result</a:t>
            </a:r>
          </a:p>
          <a:p>
            <a:r>
              <a:rPr lang="en-US" dirty="0"/>
              <a:t>Also don’t actually need AS for table alias (I would recommend)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ACC5-7EF0-4C8A-8B00-12FFF3E4BB8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21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 typically use and see them as FROM and WHERE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ACC5-7EF0-4C8A-8B00-12FFF3E4BB8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01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Primary and Foreign keys can prevent an insertion. If your Primary key is not included or conflicts with another record the insertion will fail. If you add a foreign key that doesn’t exist in the originating table it will fail.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9516A-0B58-485E-82BE-4D5783031C5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33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the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/>
              <a:t>for creating a table,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D1851-04A4-406E-86AF-D04CD27B314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9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actually changes the column name for the result</a:t>
            </a:r>
          </a:p>
          <a:p>
            <a:r>
              <a:rPr lang="en-US" dirty="0"/>
              <a:t>Also don’t actually need AS for table alias (I would recommend)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ACC5-7EF0-4C8A-8B00-12FFF3E4BB84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5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Float good to 7 decimals, while double is 14</a:t>
            </a:r>
          </a:p>
          <a:p>
            <a:r>
              <a:rPr lang="en-US" dirty="0"/>
              <a:t>Decimal is for storing exact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ACC5-7EF0-4C8A-8B00-12FFF3E4BB8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04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 typically use and see them as FROM and WHERE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ACC5-7EF0-4C8A-8B00-12FFF3E4BB84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a Record must be unique in RDBMS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ACC5-7EF0-4C8A-8B00-12FFF3E4BB8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73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class:</a:t>
            </a:r>
          </a:p>
          <a:p>
            <a:r>
              <a:rPr lang="en-US" dirty="0"/>
              <a:t>What are the yellow keys? What are the red keys? What is the significance of the lines in-between our tables/relations?</a:t>
            </a:r>
          </a:p>
          <a:p>
            <a:endParaRPr lang="en-US" dirty="0"/>
          </a:p>
          <a:p>
            <a:r>
              <a:rPr lang="en-US" dirty="0"/>
              <a:t>Ask if class wants to know how to generate this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ACC5-7EF0-4C8A-8B00-12FFF3E4BB8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7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1-1: Course and its title/CRN</a:t>
            </a:r>
          </a:p>
          <a:p>
            <a:r>
              <a:rPr lang="en-US" dirty="0"/>
              <a:t>1-m: Course and its sections</a:t>
            </a:r>
          </a:p>
          <a:p>
            <a:r>
              <a:rPr lang="en-US" dirty="0"/>
              <a:t>M-M: Students and courses (normalization!)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ACC5-7EF0-4C8A-8B00-12FFF3E4BB8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2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difference between catalog and EMSE6992.catalog</a:t>
            </a:r>
          </a:p>
          <a:p>
            <a:r>
              <a:rPr lang="en-US" dirty="0"/>
              <a:t>Talk about how we can comma separate values in SQL to ask for a combination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ACC5-7EF0-4C8A-8B00-12FFF3E4BB8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3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1,3,6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ACC5-7EF0-4C8A-8B00-12FFF3E4BB8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6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Some SQL Databases support regex’s!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ACC5-7EF0-4C8A-8B00-12FFF3E4BB8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84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Inner Join: Returns all elements that exist in both tables</a:t>
            </a:r>
          </a:p>
          <a:p>
            <a:r>
              <a:rPr lang="en-US" dirty="0"/>
              <a:t>Right/Left Join: Returns all elements only in the Right/Left table</a:t>
            </a:r>
          </a:p>
          <a:p>
            <a:r>
              <a:rPr lang="en-US" dirty="0"/>
              <a:t>Left/Right excluding Join: Returns all elements only in the Right/Left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ACC5-7EF0-4C8A-8B00-12FFF3E4BB8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4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0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9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2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4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3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7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5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3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1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6AF0-6315-464A-AB32-67AAC6342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134911"/>
            <a:ext cx="8763015" cy="1646302"/>
          </a:xfrm>
        </p:spPr>
        <p:txBody>
          <a:bodyPr/>
          <a:lstStyle/>
          <a:p>
            <a:r>
              <a:rPr lang="en-US" dirty="0"/>
              <a:t>DB Management Systems:</a:t>
            </a:r>
            <a:br>
              <a:rPr lang="en-US" dirty="0"/>
            </a:br>
            <a:r>
              <a:rPr lang="en-US" dirty="0"/>
              <a:t>SQL -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4755A-4487-4CB2-9469-AEAD043A4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Joel Klein – jdk514@gwmail.gwu.edu</a:t>
            </a:r>
          </a:p>
        </p:txBody>
      </p:sp>
    </p:spTree>
    <p:extLst>
      <p:ext uri="{BB962C8B-B14F-4D97-AF65-F5344CB8AC3E}">
        <p14:creationId xmlns:p14="http://schemas.microsoft.com/office/powerpoint/2010/main" val="21145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9C83-02CF-4641-A50E-D47E53A6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Access 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5A95-2BBC-46E6-8514-FA84F113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(Structured Query Language): A Database specific language designed for managing data in RDBMS</a:t>
            </a:r>
          </a:p>
          <a:p>
            <a:pPr lvl="1"/>
            <a:r>
              <a:rPr lang="en-US" dirty="0"/>
              <a:t>While SQL has a overall generic structure, it does change from Database to Database (MySQL vs MSSQL vs Oracle vs etc.)</a:t>
            </a:r>
          </a:p>
          <a:p>
            <a:pPr lvl="1"/>
            <a:endParaRPr lang="en-US" dirty="0"/>
          </a:p>
          <a:p>
            <a:r>
              <a:rPr lang="en-US" dirty="0"/>
              <a:t>We can run SQL commands directly off the database (command-line), from a GUI (MySQL workbench), or programmatically (python, java, etc.)</a:t>
            </a:r>
          </a:p>
        </p:txBody>
      </p:sp>
    </p:spTree>
    <p:extLst>
      <p:ext uri="{BB962C8B-B14F-4D97-AF65-F5344CB8AC3E}">
        <p14:creationId xmlns:p14="http://schemas.microsoft.com/office/powerpoint/2010/main" val="416687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4322-0AFB-49C0-BEDE-734D4DAA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SELECT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F161F-56D4-4460-932F-25C8E4087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9D4E-238C-4CCF-BC07-F83EE7BE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0F902-BBCA-4476-91FE-E4BBB355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information out of our database we need to </a:t>
            </a:r>
            <a:r>
              <a:rPr lang="en-US" b="1" dirty="0"/>
              <a:t>select</a:t>
            </a:r>
            <a:r>
              <a:rPr lang="en-US" dirty="0"/>
              <a:t> the data</a:t>
            </a:r>
          </a:p>
          <a:p>
            <a:pPr lvl="1"/>
            <a:r>
              <a:rPr lang="en-US" dirty="0"/>
              <a:t>“SELECT col1, col2, etc. FROM table”</a:t>
            </a:r>
          </a:p>
          <a:p>
            <a:pPr lvl="2"/>
            <a:r>
              <a:rPr lang="en-US" dirty="0"/>
              <a:t>Ex. “SELECT text FROM statuses;”</a:t>
            </a:r>
          </a:p>
          <a:p>
            <a:pPr lvl="2"/>
            <a:r>
              <a:rPr lang="en-US" dirty="0"/>
              <a:t>Ex. “SELECT text FROM EMSE6992.statuses”</a:t>
            </a:r>
          </a:p>
          <a:p>
            <a:pPr lvl="1"/>
            <a:r>
              <a:rPr lang="en-US" dirty="0"/>
              <a:t>We can also select all columns using the “*” symbol</a:t>
            </a:r>
          </a:p>
          <a:p>
            <a:pPr lvl="2"/>
            <a:r>
              <a:rPr lang="en-US" dirty="0"/>
              <a:t>Ex. “SELECT * FROM statuses”</a:t>
            </a:r>
          </a:p>
          <a:p>
            <a:pPr lvl="2"/>
            <a:endParaRPr lang="en-US" dirty="0"/>
          </a:p>
          <a:p>
            <a:r>
              <a:rPr lang="en-US" dirty="0"/>
              <a:t>Lets run this in the workbench!</a:t>
            </a:r>
          </a:p>
        </p:txBody>
      </p:sp>
    </p:spTree>
    <p:extLst>
      <p:ext uri="{BB962C8B-B14F-4D97-AF65-F5344CB8AC3E}">
        <p14:creationId xmlns:p14="http://schemas.microsoft.com/office/powerpoint/2010/main" val="223492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DFBC-9089-4EEF-A736-10FF9F7B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51CD7-B812-433A-8417-A82196203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6B57-B259-4A63-91F4-5012281E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B08D-A648-4A74-B5F3-45E555C7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 there will be times </a:t>
            </a:r>
            <a:r>
              <a:rPr lang="en-US" b="1" dirty="0"/>
              <a:t>where </a:t>
            </a:r>
            <a:r>
              <a:rPr lang="en-US" dirty="0"/>
              <a:t>we want to subselect data (we may be looking for something specific).</a:t>
            </a:r>
          </a:p>
          <a:p>
            <a:pPr lvl="1"/>
            <a:r>
              <a:rPr lang="en-US" dirty="0"/>
              <a:t>“SELECT * FROM statuses WHERE [NOT] condition1”</a:t>
            </a:r>
          </a:p>
          <a:p>
            <a:pPr lvl="2"/>
            <a:r>
              <a:rPr lang="en-US" dirty="0"/>
              <a:t>Conditions are usually focused around column values</a:t>
            </a:r>
          </a:p>
          <a:p>
            <a:pPr lvl="2"/>
            <a:r>
              <a:rPr lang="en-US" dirty="0"/>
              <a:t>Ex. “SELECT * FROM statuses WHERE location='Washington, DC'”</a:t>
            </a:r>
          </a:p>
          <a:p>
            <a:pPr lvl="2"/>
            <a:endParaRPr lang="en-US" dirty="0"/>
          </a:p>
          <a:p>
            <a:r>
              <a:rPr lang="en-US" dirty="0"/>
              <a:t>We can combine conditions using logical statements </a:t>
            </a:r>
            <a:r>
              <a:rPr lang="en-US" b="1" dirty="0"/>
              <a:t>AND/OR</a:t>
            </a:r>
          </a:p>
          <a:p>
            <a:pPr lvl="1"/>
            <a:r>
              <a:rPr lang="en-US" dirty="0"/>
              <a:t>Ex. “SELECT * FROM users</a:t>
            </a:r>
          </a:p>
          <a:p>
            <a:pPr marL="411480" lvl="1" indent="0">
              <a:buNone/>
            </a:pPr>
            <a:r>
              <a:rPr lang="en-US" dirty="0"/>
              <a:t>		WHERE location='Washington, DC' AND verified=1”</a:t>
            </a:r>
          </a:p>
        </p:txBody>
      </p:sp>
    </p:spTree>
    <p:extLst>
      <p:ext uri="{BB962C8B-B14F-4D97-AF65-F5344CB8AC3E}">
        <p14:creationId xmlns:p14="http://schemas.microsoft.com/office/powerpoint/2010/main" val="29066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4131-5C6B-49B5-88D5-2C395C4E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–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C416-07FA-415A-A4E8-E947C4CC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conditional comparators/operators are type dependent</a:t>
            </a:r>
          </a:p>
          <a:p>
            <a:pPr lvl="1"/>
            <a:r>
              <a:rPr lang="en-US" dirty="0"/>
              <a:t>String: =, !=, or LIKE (talk about shortly)</a:t>
            </a:r>
          </a:p>
          <a:p>
            <a:pPr lvl="1"/>
            <a:r>
              <a:rPr lang="en-US" dirty="0"/>
              <a:t>Numeric: =, !=, &gt;, &lt;, &gt;=, or &lt;=</a:t>
            </a:r>
          </a:p>
          <a:p>
            <a:pPr lvl="1"/>
            <a:r>
              <a:rPr lang="en-US" dirty="0"/>
              <a:t>Datetime: =, !=, &gt;, &lt;, &gt;=, or &lt;=</a:t>
            </a:r>
          </a:p>
          <a:p>
            <a:pPr lvl="2"/>
            <a:r>
              <a:rPr lang="en-US" dirty="0"/>
              <a:t>For DATETIME’s we can simply provide a DATE</a:t>
            </a:r>
          </a:p>
          <a:p>
            <a:pPr lvl="2"/>
            <a:r>
              <a:rPr lang="en-US" dirty="0"/>
              <a:t>DATE looks like DATE(“YYYY-MM-DD”)</a:t>
            </a:r>
          </a:p>
          <a:p>
            <a:pPr lvl="2"/>
            <a:endParaRPr lang="en-US" dirty="0"/>
          </a:p>
          <a:p>
            <a:r>
              <a:rPr lang="en-US" b="1" dirty="0"/>
              <a:t>In Class:</a:t>
            </a:r>
          </a:p>
          <a:p>
            <a:pPr lvl="1"/>
            <a:r>
              <a:rPr lang="en-US" dirty="0"/>
              <a:t>Write a query to find all of the statuses made on the January 1</a:t>
            </a:r>
            <a:r>
              <a:rPr lang="en-US" baseline="30000" dirty="0"/>
              <a:t>st</a:t>
            </a:r>
            <a:r>
              <a:rPr lang="en-US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6649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17CC-399C-4350-9AF1-9D0E6D68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-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4A72-C8D5-4BCF-AF2D-1649BA323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26" y="2209800"/>
            <a:ext cx="109728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LIKE</a:t>
            </a:r>
            <a:r>
              <a:rPr lang="en-US" dirty="0"/>
              <a:t> clause is a special comparator in SQL that enables partial string matching</a:t>
            </a:r>
          </a:p>
          <a:p>
            <a:pPr lvl="1"/>
            <a:r>
              <a:rPr lang="en-US" dirty="0"/>
              <a:t>Using the LIKE clause with a string containing a ‘%’, the ‘%’ is treated as a wild character</a:t>
            </a:r>
          </a:p>
          <a:p>
            <a:pPr lvl="2"/>
            <a:r>
              <a:rPr lang="en-US" dirty="0"/>
              <a:t>This means</a:t>
            </a:r>
            <a:r>
              <a:rPr lang="en-US" b="1" i="1" dirty="0"/>
              <a:t> ‘%{word}%’ </a:t>
            </a:r>
            <a:r>
              <a:rPr lang="en-US" dirty="0"/>
              <a:t>is effectively the REGEX </a:t>
            </a:r>
            <a:r>
              <a:rPr lang="en-US" b="1" i="1" dirty="0"/>
              <a:t>‘.*{word}.*’</a:t>
            </a:r>
          </a:p>
          <a:p>
            <a:pPr lvl="1"/>
            <a:r>
              <a:rPr lang="en-US" dirty="0"/>
              <a:t>This means that we can find columns where only a certain key phrase exists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Ex.</a:t>
            </a:r>
          </a:p>
          <a:p>
            <a:pPr lvl="1"/>
            <a:r>
              <a:rPr lang="en-US" dirty="0"/>
              <a:t>“SELECT * FROM statuses WHERE text LIKE '%AI%';”</a:t>
            </a:r>
          </a:p>
          <a:p>
            <a:pPr lvl="1"/>
            <a:endParaRPr lang="en-US" dirty="0"/>
          </a:p>
          <a:p>
            <a:r>
              <a:rPr lang="en-US" b="1" dirty="0"/>
              <a:t>In Class:</a:t>
            </a:r>
          </a:p>
          <a:p>
            <a:pPr lvl="1"/>
            <a:r>
              <a:rPr lang="en-US" dirty="0"/>
              <a:t>Find all retweets that contain an @ symbol</a:t>
            </a:r>
          </a:p>
        </p:txBody>
      </p:sp>
    </p:spTree>
    <p:extLst>
      <p:ext uri="{BB962C8B-B14F-4D97-AF65-F5344CB8AC3E}">
        <p14:creationId xmlns:p14="http://schemas.microsoft.com/office/powerpoint/2010/main" val="360916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BF9B-7ADD-4064-AAD8-436ABC0E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-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1C70-8B00-4383-A929-897A4E15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many programming languages, SQL databases also have a means to indicate that no information is stored (versus an attentionally blank value) – </a:t>
            </a:r>
            <a:r>
              <a:rPr lang="en-US" b="1" dirty="0"/>
              <a:t>NULL</a:t>
            </a:r>
          </a:p>
          <a:p>
            <a:pPr lvl="1"/>
            <a:r>
              <a:rPr lang="en-US" dirty="0"/>
              <a:t>This is necessary as every record must have a value for every column</a:t>
            </a:r>
          </a:p>
          <a:p>
            <a:endParaRPr lang="en-US" dirty="0"/>
          </a:p>
          <a:p>
            <a:r>
              <a:rPr lang="en-US" dirty="0"/>
              <a:t>Likewise, sometimes we need to evaluate if there are/are not any NULL’s in a column</a:t>
            </a:r>
          </a:p>
          <a:p>
            <a:pPr lvl="1"/>
            <a:r>
              <a:rPr lang="en-US" dirty="0"/>
              <a:t>“SELECT cols FROM tbl WHERE col IS [NOT] NULL”</a:t>
            </a:r>
          </a:p>
        </p:txBody>
      </p:sp>
    </p:spTree>
    <p:extLst>
      <p:ext uri="{BB962C8B-B14F-4D97-AF65-F5344CB8AC3E}">
        <p14:creationId xmlns:p14="http://schemas.microsoft.com/office/powerpoint/2010/main" val="40740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F169-9A3A-4BC7-8009-DB484B35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D6F2-A02C-459F-BF3C-B5F34DB8E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query in MySQL Workbench:</a:t>
            </a:r>
          </a:p>
          <a:p>
            <a:pPr lvl="1"/>
            <a:r>
              <a:rPr lang="en-US" dirty="0"/>
              <a:t>“SELECT text, name, description FROM statuses, users;”</a:t>
            </a:r>
          </a:p>
          <a:p>
            <a:pPr lvl="1"/>
            <a:endParaRPr lang="en-US" dirty="0"/>
          </a:p>
          <a:p>
            <a:r>
              <a:rPr lang="en-US" b="1" dirty="0"/>
              <a:t>In Class:</a:t>
            </a:r>
          </a:p>
          <a:p>
            <a:pPr lvl="1"/>
            <a:r>
              <a:rPr lang="en-US" dirty="0"/>
              <a:t>What is this query returning?</a:t>
            </a:r>
          </a:p>
          <a:p>
            <a:pPr lvl="1"/>
            <a:r>
              <a:rPr lang="en-US" dirty="0"/>
              <a:t>Why can this be dangerous?</a:t>
            </a:r>
          </a:p>
          <a:p>
            <a:pPr lvl="1"/>
            <a:r>
              <a:rPr lang="en-US" dirty="0"/>
              <a:t>How could we fix this?</a:t>
            </a:r>
          </a:p>
        </p:txBody>
      </p:sp>
    </p:spTree>
    <p:extLst>
      <p:ext uri="{BB962C8B-B14F-4D97-AF65-F5344CB8AC3E}">
        <p14:creationId xmlns:p14="http://schemas.microsoft.com/office/powerpoint/2010/main" val="97911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20B1-1420-4C32-A3DE-660CAC5C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02CA1-1869-46EB-A380-9B01D676F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3149-323C-4BBC-BD51-1C004D6D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MySQL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B6FA2-926F-4208-88AD-841EB01AB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5E2B-3164-47E1-8815-E48DACB1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35364-5A99-49F7-BE5E-49F73933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7459744" cy="43251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we achieved in the previous slide is called a </a:t>
            </a:r>
            <a:r>
              <a:rPr lang="en-US" b="1" dirty="0"/>
              <a:t>table join</a:t>
            </a:r>
          </a:p>
          <a:p>
            <a:pPr lvl="1"/>
            <a:r>
              <a:rPr lang="en-US" dirty="0"/>
              <a:t>This is the process where we join together data in our database to get a more comprehensive view of our data</a:t>
            </a:r>
          </a:p>
          <a:p>
            <a:pPr lvl="1"/>
            <a:endParaRPr lang="en-US" dirty="0"/>
          </a:p>
          <a:p>
            <a:r>
              <a:rPr lang="en-US" dirty="0"/>
              <a:t>Joins come in a number of different forms:</a:t>
            </a:r>
          </a:p>
          <a:p>
            <a:pPr lvl="1"/>
            <a:r>
              <a:rPr lang="en-US" dirty="0"/>
              <a:t>Inner Join</a:t>
            </a:r>
          </a:p>
          <a:p>
            <a:pPr lvl="1"/>
            <a:r>
              <a:rPr lang="en-US" dirty="0"/>
              <a:t>Right Join</a:t>
            </a:r>
          </a:p>
          <a:p>
            <a:pPr lvl="1"/>
            <a:r>
              <a:rPr lang="en-US" dirty="0"/>
              <a:t>Left Join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31E54-7DB3-4F24-BDDB-1F29E51D3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62" y="986867"/>
            <a:ext cx="2161736" cy="1457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9A5F6-5D79-4435-99AB-A050B1C13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412" y="2688652"/>
            <a:ext cx="2161736" cy="1457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3790F5-E6E3-44D0-94B6-B424F3EC6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300" y="4390437"/>
            <a:ext cx="2161736" cy="1457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F3A035-BBD1-40C3-B36F-5C0370B453AB}"/>
              </a:ext>
            </a:extLst>
          </p:cNvPr>
          <p:cNvSpPr txBox="1"/>
          <p:nvPr/>
        </p:nvSpPr>
        <p:spPr>
          <a:xfrm>
            <a:off x="10347245" y="4153563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Right Join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CCC88-66A4-4612-BF00-3F1B1088EA91}"/>
              </a:ext>
            </a:extLst>
          </p:cNvPr>
          <p:cNvSpPr txBox="1"/>
          <p:nvPr/>
        </p:nvSpPr>
        <p:spPr>
          <a:xfrm>
            <a:off x="8498095" y="2499542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Inner Join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95139-6B4E-49F6-93F0-FFA34030E0B2}"/>
              </a:ext>
            </a:extLst>
          </p:cNvPr>
          <p:cNvSpPr txBox="1"/>
          <p:nvPr/>
        </p:nvSpPr>
        <p:spPr>
          <a:xfrm>
            <a:off x="8359133" y="5907556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Left Join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35D3B-6257-4B78-97B9-59A9EB1DAA8F}"/>
              </a:ext>
            </a:extLst>
          </p:cNvPr>
          <p:cNvSpPr txBox="1"/>
          <p:nvPr/>
        </p:nvSpPr>
        <p:spPr>
          <a:xfrm>
            <a:off x="7503564" y="6321853"/>
            <a:ext cx="467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https://www.codeproject.com/Articles/33052/Visual-Representation-of-SQL-Joins</a:t>
            </a:r>
          </a:p>
        </p:txBody>
      </p:sp>
    </p:spTree>
    <p:extLst>
      <p:ext uri="{BB962C8B-B14F-4D97-AF65-F5344CB8AC3E}">
        <p14:creationId xmlns:p14="http://schemas.microsoft.com/office/powerpoint/2010/main" val="190729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BF16-FC64-403D-8DDF-EC3F8E8D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Table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6150-2E36-422E-8CF1-C6EA6091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first example of a Join that we did is not advised</a:t>
            </a:r>
          </a:p>
          <a:p>
            <a:pPr lvl="1"/>
            <a:r>
              <a:rPr lang="en-US" dirty="0"/>
              <a:t>It is not supported in all SQL databases</a:t>
            </a:r>
          </a:p>
          <a:p>
            <a:pPr lvl="1"/>
            <a:r>
              <a:rPr lang="en-US" dirty="0"/>
              <a:t>It can lead to confusion and ambiguity in larger queries</a:t>
            </a:r>
          </a:p>
          <a:p>
            <a:pPr lvl="1"/>
            <a:endParaRPr lang="en-US" dirty="0"/>
          </a:p>
          <a:p>
            <a:r>
              <a:rPr lang="en-US" dirty="0"/>
              <a:t>Correct table join:</a:t>
            </a:r>
          </a:p>
          <a:p>
            <a:pPr lvl="1"/>
            <a:r>
              <a:rPr lang="en-US" dirty="0"/>
              <a:t>“SELECT [cols] FROM tbl1 </a:t>
            </a:r>
            <a:r>
              <a:rPr lang="en-US" b="1" dirty="0"/>
              <a:t>LEFT JOIN</a:t>
            </a:r>
            <a:r>
              <a:rPr lang="en-US" dirty="0"/>
              <a:t> tbl2 </a:t>
            </a:r>
            <a:r>
              <a:rPr lang="en-US" b="1" dirty="0"/>
              <a:t>ON</a:t>
            </a:r>
            <a:r>
              <a:rPr lang="en-US" dirty="0"/>
              <a:t> condition;”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b="1" dirty="0"/>
              <a:t>In Class:</a:t>
            </a:r>
          </a:p>
          <a:p>
            <a:pPr lvl="1"/>
            <a:r>
              <a:rPr lang="en-US" dirty="0"/>
              <a:t>Rewrite our initial join in the correct format:</a:t>
            </a:r>
          </a:p>
          <a:p>
            <a:pPr lvl="2"/>
            <a:r>
              <a:rPr lang="en-US" dirty="0"/>
              <a:t>“SELECT text, name, description FROM statuses, users;”</a:t>
            </a:r>
          </a:p>
        </p:txBody>
      </p:sp>
    </p:spTree>
    <p:extLst>
      <p:ext uri="{BB962C8B-B14F-4D97-AF65-F5344CB8AC3E}">
        <p14:creationId xmlns:p14="http://schemas.microsoft.com/office/powerpoint/2010/main" val="148746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A146-FE6E-4EE4-A734-D8F349EB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E6E8-ECA3-4DA3-962C-B90FCD94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everything else (column selection, conditions) we can join together multiple tables</a:t>
            </a:r>
          </a:p>
          <a:p>
            <a:pPr lvl="1"/>
            <a:r>
              <a:rPr lang="en-US" dirty="0"/>
              <a:t>However, this works slightly different than previous chains.</a:t>
            </a:r>
          </a:p>
          <a:p>
            <a:pPr lvl="1"/>
            <a:endParaRPr lang="en-US" dirty="0"/>
          </a:p>
          <a:p>
            <a:r>
              <a:rPr lang="en-US" dirty="0"/>
              <a:t>Ex:</a:t>
            </a:r>
          </a:p>
          <a:p>
            <a:pPr lvl="1"/>
            <a:r>
              <a:rPr lang="en-US" sz="2000" dirty="0"/>
              <a:t>"SELECT * FROM friends</a:t>
            </a:r>
          </a:p>
          <a:p>
            <a:pPr marL="411480" lvl="1" indent="0">
              <a:buNone/>
            </a:pPr>
            <a:r>
              <a:rPr lang="en-US" sz="2000" dirty="0"/>
              <a:t>		JOIN users ON </a:t>
            </a:r>
            <a:r>
              <a:rPr lang="en-US" sz="2000" dirty="0" err="1"/>
              <a:t>friends.friend_id</a:t>
            </a:r>
            <a:r>
              <a:rPr lang="en-US" sz="2000" dirty="0"/>
              <a:t> = </a:t>
            </a:r>
            <a:r>
              <a:rPr lang="en-US" sz="2000" dirty="0" err="1"/>
              <a:t>users.user_id</a:t>
            </a:r>
            <a:endParaRPr lang="en-US" sz="2000" dirty="0"/>
          </a:p>
          <a:p>
            <a:pPr marL="411480" lvl="1" indent="0">
              <a:buNone/>
            </a:pPr>
            <a:r>
              <a:rPr lang="en-US" sz="2000" dirty="0"/>
              <a:t>		JOIN statuses ON </a:t>
            </a:r>
            <a:r>
              <a:rPr lang="en-US" sz="2000" dirty="0" err="1"/>
              <a:t>statuses.user_id</a:t>
            </a:r>
            <a:r>
              <a:rPr lang="en-US" sz="2000" dirty="0"/>
              <a:t> = </a:t>
            </a:r>
            <a:r>
              <a:rPr lang="en-US" sz="2000" dirty="0" err="1"/>
              <a:t>users.user_id</a:t>
            </a:r>
            <a:r>
              <a:rPr lang="en-US" sz="2000" dirty="0"/>
              <a:t>;"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448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65ED-7727-46CE-9B26-71B96929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AAC2-045E-47B0-B315-BB88C6849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3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7385-DFF1-4927-B744-0673336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F99B-AECC-4112-9209-356B11D0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while working with data, we want to </a:t>
            </a:r>
            <a:r>
              <a:rPr lang="en-US" b="1" dirty="0"/>
              <a:t>order</a:t>
            </a:r>
            <a:r>
              <a:rPr lang="en-US" dirty="0"/>
              <a:t> them on some column(s)</a:t>
            </a:r>
          </a:p>
          <a:p>
            <a:pPr lvl="1"/>
            <a:r>
              <a:rPr lang="en-US" dirty="0"/>
              <a:t>This is where the ORDER clause comes into play</a:t>
            </a:r>
          </a:p>
          <a:p>
            <a:pPr lvl="1"/>
            <a:endParaRPr lang="en-US" dirty="0"/>
          </a:p>
          <a:p>
            <a:r>
              <a:rPr lang="en-US" dirty="0"/>
              <a:t>“SELECT col(s) FROM tb1 ORDER BY col1, [col2, etc.]”</a:t>
            </a:r>
          </a:p>
          <a:p>
            <a:pPr lvl="1"/>
            <a:r>
              <a:rPr lang="en-US" dirty="0"/>
              <a:t>When providing multiple columns, it sorts the values in column order</a:t>
            </a:r>
          </a:p>
          <a:p>
            <a:pPr lvl="1"/>
            <a:endParaRPr lang="en-US" dirty="0"/>
          </a:p>
          <a:p>
            <a:r>
              <a:rPr lang="en-US" dirty="0"/>
              <a:t>Ex.</a:t>
            </a:r>
          </a:p>
          <a:p>
            <a:pPr lvl="1"/>
            <a:r>
              <a:rPr lang="en-US" dirty="0"/>
              <a:t>“SELECT * FROM statuses ORDER BY </a:t>
            </a:r>
            <a:r>
              <a:rPr lang="en-US" dirty="0" err="1"/>
              <a:t>created_date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866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8304-F0BE-4353-8B36-F520D55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Top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5E9F-396D-4244-A89C-E33A93F3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MySQL we can get the first x results using the </a:t>
            </a:r>
            <a:r>
              <a:rPr lang="en-US" b="1" dirty="0"/>
              <a:t>LIMIT</a:t>
            </a:r>
            <a:r>
              <a:rPr lang="en-US" dirty="0"/>
              <a:t> clause</a:t>
            </a:r>
          </a:p>
          <a:p>
            <a:pPr lvl="1"/>
            <a:r>
              <a:rPr lang="en-US" dirty="0"/>
              <a:t>“SELECT * FROM tb1 LIMIT [x];”</a:t>
            </a:r>
          </a:p>
          <a:p>
            <a:pPr lvl="1"/>
            <a:endParaRPr lang="en-US" dirty="0"/>
          </a:p>
          <a:p>
            <a:r>
              <a:rPr lang="en-US" dirty="0"/>
              <a:t>Ex.</a:t>
            </a:r>
          </a:p>
          <a:p>
            <a:pPr lvl="1"/>
            <a:r>
              <a:rPr lang="en-US" dirty="0"/>
              <a:t>“SELECT * FROM users LIMIT 5;”</a:t>
            </a:r>
          </a:p>
          <a:p>
            <a:pPr lvl="1"/>
            <a:endParaRPr lang="en-US" dirty="0"/>
          </a:p>
          <a:p>
            <a:r>
              <a:rPr lang="en-US" dirty="0"/>
              <a:t>This can be used in conjunction with ORDER BY to get the top/bottom X results for a table</a:t>
            </a:r>
          </a:p>
        </p:txBody>
      </p:sp>
    </p:spTree>
    <p:extLst>
      <p:ext uri="{BB962C8B-B14F-4D97-AF65-F5344CB8AC3E}">
        <p14:creationId xmlns:p14="http://schemas.microsoft.com/office/powerpoint/2010/main" val="328406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CAE3-3C80-4ED6-9702-83B9FEB9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CC19-77FD-4691-BEFE-0735EA0C6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9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8FAA-3AAE-4EFD-B8CC-041571E4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Minimum or Maximum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27CA-4B42-4571-B451-1E4BCB22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get the </a:t>
            </a:r>
            <a:r>
              <a:rPr lang="en-US" b="1" dirty="0"/>
              <a:t>MIN()</a:t>
            </a:r>
            <a:r>
              <a:rPr lang="en-US" dirty="0"/>
              <a:t> or </a:t>
            </a:r>
            <a:r>
              <a:rPr lang="en-US" b="1" dirty="0"/>
              <a:t>MAX() </a:t>
            </a:r>
            <a:r>
              <a:rPr lang="en-US" dirty="0"/>
              <a:t>of columns, using their respective clauses</a:t>
            </a:r>
          </a:p>
          <a:p>
            <a:pPr lvl="1"/>
            <a:r>
              <a:rPr lang="en-US" dirty="0"/>
              <a:t>“SELECT MIN(col) FROM tbl WHERE cond;”</a:t>
            </a:r>
          </a:p>
          <a:p>
            <a:pPr lvl="1"/>
            <a:endParaRPr lang="en-US" dirty="0"/>
          </a:p>
          <a:p>
            <a:r>
              <a:rPr lang="en-US" dirty="0"/>
              <a:t>Ex</a:t>
            </a:r>
          </a:p>
          <a:p>
            <a:pPr lvl="1"/>
            <a:r>
              <a:rPr lang="en-US" dirty="0"/>
              <a:t>“SELECT MAX(</a:t>
            </a:r>
            <a:r>
              <a:rPr lang="en-US" dirty="0" err="1"/>
              <a:t>favorites_count</a:t>
            </a:r>
            <a:r>
              <a:rPr lang="en-US" dirty="0"/>
              <a:t>) FROM statuses;”</a:t>
            </a:r>
          </a:p>
          <a:p>
            <a:pPr lvl="1"/>
            <a:endParaRPr lang="en-US" dirty="0"/>
          </a:p>
          <a:p>
            <a:r>
              <a:rPr lang="en-US" dirty="0"/>
              <a:t>NOTE: MAX and MIN functions limit the number of records returned</a:t>
            </a:r>
          </a:p>
        </p:txBody>
      </p:sp>
    </p:spTree>
    <p:extLst>
      <p:ext uri="{BB962C8B-B14F-4D97-AF65-F5344CB8AC3E}">
        <p14:creationId xmlns:p14="http://schemas.microsoft.com/office/powerpoint/2010/main" val="190474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3562-94BB-43BF-9950-DDBF6E1C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SUM, AVG,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39BFB-960C-4CBD-86D2-76320A7A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SUM, AVG, and COUNT functions aggregate values across a table</a:t>
            </a:r>
          </a:p>
          <a:p>
            <a:pPr lvl="1"/>
            <a:r>
              <a:rPr lang="en-US" dirty="0"/>
              <a:t>“SELECT SUM(col) FROM tbl;”</a:t>
            </a:r>
          </a:p>
          <a:p>
            <a:pPr lvl="1"/>
            <a:endParaRPr lang="en-US" dirty="0"/>
          </a:p>
          <a:p>
            <a:r>
              <a:rPr lang="en-US" b="1" dirty="0"/>
              <a:t>In Class:</a:t>
            </a:r>
          </a:p>
          <a:p>
            <a:pPr lvl="1"/>
            <a:r>
              <a:rPr lang="en-US" dirty="0"/>
              <a:t>Determine the average </a:t>
            </a:r>
            <a:r>
              <a:rPr lang="en-US" dirty="0" err="1"/>
              <a:t>favorites_count</a:t>
            </a:r>
            <a:r>
              <a:rPr lang="en-US" dirty="0"/>
              <a:t> for tweets that @ someone (include the @ symbol in the tweet’s text)</a:t>
            </a:r>
          </a:p>
        </p:txBody>
      </p:sp>
    </p:spTree>
    <p:extLst>
      <p:ext uri="{BB962C8B-B14F-4D97-AF65-F5344CB8AC3E}">
        <p14:creationId xmlns:p14="http://schemas.microsoft.com/office/powerpoint/2010/main" val="119137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E248-2ED9-4EC3-9701-D8EDD83D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AGGREGATION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32F50-DA0F-4115-B350-3E4E90EDC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6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6883-533E-4C77-AA6E-D6E0CDED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9D79-C04C-4AD6-907E-D3C77EE4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7812741" cy="43251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MySQL is a RDBMS (Relational Database Management System)</a:t>
            </a:r>
          </a:p>
          <a:p>
            <a:pPr lvl="1"/>
            <a:r>
              <a:rPr lang="en-US" dirty="0"/>
              <a:t>Database means that it is designed for the storage of information</a:t>
            </a:r>
          </a:p>
          <a:p>
            <a:pPr lvl="1"/>
            <a:r>
              <a:rPr lang="en-US" dirty="0"/>
              <a:t>Relational means that it conforms to the relational model</a:t>
            </a:r>
          </a:p>
          <a:p>
            <a:endParaRPr lang="en-US" dirty="0"/>
          </a:p>
          <a:p>
            <a:r>
              <a:rPr lang="en-US" dirty="0"/>
              <a:t>The key design being that we are working with tabular data with interconnecting relationships</a:t>
            </a:r>
          </a:p>
          <a:p>
            <a:pPr lvl="1"/>
            <a:r>
              <a:rPr lang="en-US" i="1" dirty="0"/>
              <a:t>Think PANDAS </a:t>
            </a:r>
            <a:r>
              <a:rPr lang="en-US" i="1" dirty="0" err="1"/>
              <a:t>DataFrame</a:t>
            </a:r>
            <a:r>
              <a:rPr lang="en-US" i="1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5541A-1BCC-41E5-B217-B825DE220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538" y="1769744"/>
            <a:ext cx="3062568" cy="3045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B252C-105D-47E1-A0A9-C58E8F78EE92}"/>
              </a:ext>
            </a:extLst>
          </p:cNvPr>
          <p:cNvSpPr txBox="1"/>
          <p:nvPr/>
        </p:nvSpPr>
        <p:spPr>
          <a:xfrm>
            <a:off x="7884458" y="4815392"/>
            <a:ext cx="414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https://en.wikipedia.org/wiki/File:Relational_Model.svg</a:t>
            </a:r>
          </a:p>
        </p:txBody>
      </p:sp>
    </p:spTree>
    <p:extLst>
      <p:ext uri="{BB962C8B-B14F-4D97-AF65-F5344CB8AC3E}">
        <p14:creationId xmlns:p14="http://schemas.microsoft.com/office/powerpoint/2010/main" val="37308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5251-9E21-4E02-BD8B-C35FC762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A062-3BF2-4DCE-974C-8CE92D7E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when selecting fields we want to </a:t>
            </a:r>
            <a:r>
              <a:rPr lang="en-US" b="1" dirty="0"/>
              <a:t>group</a:t>
            </a:r>
            <a:r>
              <a:rPr lang="en-US" dirty="0"/>
              <a:t> elements across a key identifier</a:t>
            </a:r>
          </a:p>
          <a:p>
            <a:endParaRPr lang="en-US" b="1" dirty="0"/>
          </a:p>
          <a:p>
            <a:r>
              <a:rPr lang="en-US" dirty="0"/>
              <a:t>We can accomplish this goal using the </a:t>
            </a:r>
            <a:r>
              <a:rPr lang="en-US" b="1" dirty="0"/>
              <a:t>GROUP BY</a:t>
            </a:r>
            <a:r>
              <a:rPr lang="en-US" dirty="0"/>
              <a:t> clause. It states that we want to group our results by a given set of columns</a:t>
            </a:r>
          </a:p>
          <a:p>
            <a:pPr lvl="1"/>
            <a:r>
              <a:rPr lang="en-US" dirty="0"/>
              <a:t>“SELECT colX FROM tbl GROUP BY colY;”</a:t>
            </a:r>
          </a:p>
          <a:p>
            <a:pPr lvl="1"/>
            <a:endParaRPr lang="en-US" dirty="0"/>
          </a:p>
          <a:p>
            <a:r>
              <a:rPr lang="en-US" b="1" dirty="0"/>
              <a:t>In Class:</a:t>
            </a:r>
          </a:p>
          <a:p>
            <a:pPr lvl="1"/>
            <a:r>
              <a:rPr lang="en-US" dirty="0"/>
              <a:t>Group the ‘statuses’ table by ‘</a:t>
            </a:r>
            <a:r>
              <a:rPr lang="en-US" dirty="0" err="1"/>
              <a:t>user_id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7933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5FF-A160-495B-800C-D16468D3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D875-7C6A-4DCF-A4D4-36EB613F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grouping elements we typically need to provide an aggregation function (AVG, SUM, COUNT, MIN, MAX, etc.), otherwise the group will pull top result for the given column</a:t>
            </a:r>
          </a:p>
          <a:p>
            <a:endParaRPr lang="en-US" dirty="0"/>
          </a:p>
          <a:p>
            <a:r>
              <a:rPr lang="en-US" b="1" dirty="0"/>
              <a:t>In Class:</a:t>
            </a:r>
          </a:p>
          <a:p>
            <a:pPr lvl="1"/>
            <a:r>
              <a:rPr lang="en-US" dirty="0"/>
              <a:t>Modify our previous exercise to look for the AVG </a:t>
            </a:r>
            <a:r>
              <a:rPr lang="en-US" dirty="0" err="1"/>
              <a:t>favorites_count</a:t>
            </a:r>
            <a:r>
              <a:rPr lang="en-US" dirty="0"/>
              <a:t> and </a:t>
            </a:r>
            <a:r>
              <a:rPr lang="en-US" dirty="0" err="1"/>
              <a:t>retweet_count</a:t>
            </a:r>
            <a:r>
              <a:rPr lang="en-US" dirty="0"/>
              <a:t> per user</a:t>
            </a:r>
          </a:p>
        </p:txBody>
      </p:sp>
    </p:spTree>
    <p:extLst>
      <p:ext uri="{BB962C8B-B14F-4D97-AF65-F5344CB8AC3E}">
        <p14:creationId xmlns:p14="http://schemas.microsoft.com/office/powerpoint/2010/main" val="22975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A4F6-D66B-4B50-8D37-8BC5B1AA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3A33-B8AE-4F71-A4FE-3DFC9CF22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grouping elements in tables we usually want to </a:t>
            </a:r>
            <a:r>
              <a:rPr lang="en-US" b="1" dirty="0"/>
              <a:t>have </a:t>
            </a:r>
            <a:r>
              <a:rPr lang="en-US" dirty="0"/>
              <a:t>certain conditions applied to our groups</a:t>
            </a:r>
          </a:p>
          <a:p>
            <a:endParaRPr lang="en-US" b="1" dirty="0"/>
          </a:p>
          <a:p>
            <a:r>
              <a:rPr lang="en-US" dirty="0"/>
              <a:t>We can thus us the </a:t>
            </a:r>
            <a:r>
              <a:rPr lang="en-US" b="1" dirty="0"/>
              <a:t>HAVING </a:t>
            </a:r>
            <a:r>
              <a:rPr lang="en-US" dirty="0"/>
              <a:t>clause to further filter our groups</a:t>
            </a:r>
          </a:p>
          <a:p>
            <a:pPr lvl="1"/>
            <a:r>
              <a:rPr lang="en-US" dirty="0"/>
              <a:t>“SELECT colX FROM tbl GROUP BY colY HAVING cond;”</a:t>
            </a:r>
          </a:p>
          <a:p>
            <a:pPr lvl="1"/>
            <a:r>
              <a:rPr lang="en-US" i="1" dirty="0"/>
              <a:t>NOTE: The HAVING clause can only be applied on GROUP BY columns or on aggregate functions</a:t>
            </a:r>
          </a:p>
          <a:p>
            <a:pPr lvl="1"/>
            <a:endParaRPr lang="en-US" dirty="0"/>
          </a:p>
          <a:p>
            <a:r>
              <a:rPr lang="en-US" b="1" dirty="0"/>
              <a:t>In Class:</a:t>
            </a:r>
          </a:p>
          <a:p>
            <a:pPr lvl="1"/>
            <a:r>
              <a:rPr lang="en-US" dirty="0"/>
              <a:t>Find the average </a:t>
            </a:r>
            <a:r>
              <a:rPr lang="en-US" dirty="0" err="1"/>
              <a:t>retweet_count</a:t>
            </a:r>
            <a:r>
              <a:rPr lang="en-US" dirty="0"/>
              <a:t> for verified users</a:t>
            </a:r>
          </a:p>
        </p:txBody>
      </p:sp>
    </p:spTree>
    <p:extLst>
      <p:ext uri="{BB962C8B-B14F-4D97-AF65-F5344CB8AC3E}">
        <p14:creationId xmlns:p14="http://schemas.microsoft.com/office/powerpoint/2010/main" val="340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AF86-8377-4A77-BCA3-99B6606E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Special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4833-BC8F-4261-B967-521FABE8E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2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E303-7CC5-4760-9670-54016E08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Distinct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2F66-BC88-4217-AEB1-3D7C9243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selecting columns we can ask for </a:t>
            </a:r>
            <a:r>
              <a:rPr lang="en-US" b="1" dirty="0"/>
              <a:t>distinct </a:t>
            </a:r>
            <a:r>
              <a:rPr lang="en-US" dirty="0"/>
              <a:t>results, to ensure that there are no duplicates in the resulting data</a:t>
            </a:r>
          </a:p>
          <a:p>
            <a:pPr lvl="1"/>
            <a:r>
              <a:rPr lang="en-US" dirty="0"/>
              <a:t>“SELECT DISTINCT(col) FROM tbl;”</a:t>
            </a:r>
          </a:p>
          <a:p>
            <a:pPr lvl="1"/>
            <a:endParaRPr lang="en-US" dirty="0"/>
          </a:p>
          <a:p>
            <a:r>
              <a:rPr lang="en-US" dirty="0"/>
              <a:t>Exercise:</a:t>
            </a:r>
          </a:p>
          <a:p>
            <a:pPr lvl="1"/>
            <a:r>
              <a:rPr lang="en-US" dirty="0"/>
              <a:t>How many dates are stored in the statuses collection?</a:t>
            </a:r>
          </a:p>
        </p:txBody>
      </p:sp>
    </p:spTree>
    <p:extLst>
      <p:ext uri="{BB962C8B-B14F-4D97-AF65-F5344CB8AC3E}">
        <p14:creationId xmlns:p14="http://schemas.microsoft.com/office/powerpoint/2010/main" val="16094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5EF6-0FE9-433C-9163-DE65C513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BA60-588C-4908-9437-C6F9D200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</a:t>
            </a:r>
            <a:r>
              <a:rPr lang="en-US" dirty="0"/>
              <a:t> clause allows us to check if a value exists in a list</a:t>
            </a:r>
          </a:p>
          <a:p>
            <a:pPr lvl="1"/>
            <a:r>
              <a:rPr lang="en-US" dirty="0"/>
              <a:t>“SELECT * FROM tbl WHERE col in (value1, value2, . . .);”</a:t>
            </a:r>
          </a:p>
        </p:txBody>
      </p:sp>
    </p:spTree>
    <p:extLst>
      <p:ext uri="{BB962C8B-B14F-4D97-AF65-F5344CB8AC3E}">
        <p14:creationId xmlns:p14="http://schemas.microsoft.com/office/powerpoint/2010/main" val="114753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CA17-BF80-4477-9713-148666C3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E3C4-4805-48C9-921E-14FD0B98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it is easier or necessary to provide an alias for a column or table</a:t>
            </a:r>
          </a:p>
          <a:p>
            <a:pPr lvl="1"/>
            <a:r>
              <a:rPr lang="en-US" dirty="0"/>
              <a:t>An alias is simply an alternative representation for that element</a:t>
            </a:r>
          </a:p>
          <a:p>
            <a:pPr lvl="1"/>
            <a:r>
              <a:rPr lang="en-US" dirty="0"/>
              <a:t>“SELECT </a:t>
            </a:r>
            <a:r>
              <a:rPr lang="en-US" dirty="0" err="1"/>
              <a:t>user_id</a:t>
            </a:r>
            <a:r>
              <a:rPr lang="en-US" dirty="0"/>
              <a:t> AS id FROM users;”</a:t>
            </a:r>
          </a:p>
          <a:p>
            <a:pPr lvl="1"/>
            <a:endParaRPr lang="en-US" dirty="0"/>
          </a:p>
          <a:p>
            <a:r>
              <a:rPr lang="en-US" dirty="0"/>
              <a:t>How do you think we alias a table? Why would we do this?</a:t>
            </a:r>
          </a:p>
        </p:txBody>
      </p:sp>
    </p:spTree>
    <p:extLst>
      <p:ext uri="{BB962C8B-B14F-4D97-AF65-F5344CB8AC3E}">
        <p14:creationId xmlns:p14="http://schemas.microsoft.com/office/powerpoint/2010/main" val="266667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81A4-03B5-4FEA-ADE1-AC529162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0265-F4FD-4423-9757-6933352C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queries allow us to query the results of other queries to form complex requests</a:t>
            </a:r>
          </a:p>
          <a:p>
            <a:endParaRPr lang="en-US" dirty="0"/>
          </a:p>
          <a:p>
            <a:r>
              <a:rPr lang="en-US" dirty="0"/>
              <a:t>Nested queries can appear in a:</a:t>
            </a:r>
          </a:p>
          <a:p>
            <a:pPr lvl="1"/>
            <a:r>
              <a:rPr lang="en-US" dirty="0"/>
              <a:t>SELECT clause</a:t>
            </a:r>
          </a:p>
          <a:p>
            <a:pPr lvl="1"/>
            <a:r>
              <a:rPr lang="en-US" dirty="0"/>
              <a:t>FROM clause</a:t>
            </a:r>
          </a:p>
          <a:p>
            <a:pPr lvl="1"/>
            <a:r>
              <a:rPr lang="en-US" dirty="0"/>
              <a:t>WHERE clause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3F0-B96F-4DCC-B647-AD06E9D9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 cont.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5361-D9B3-4E08-9D6E-A4E4924A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pPr lvl="1"/>
            <a:r>
              <a:rPr lang="en-US" dirty="0"/>
              <a:t>Select avg(</a:t>
            </a:r>
            <a:r>
              <a:rPr lang="en-US" dirty="0" err="1"/>
              <a:t>retweet_count</a:t>
            </a:r>
            <a:r>
              <a:rPr lang="en-US" dirty="0"/>
              <a:t>), </a:t>
            </a:r>
            <a:r>
              <a:rPr lang="en-US" dirty="0" err="1"/>
              <a:t>user_id</a:t>
            </a:r>
            <a:r>
              <a:rPr lang="en-US" dirty="0"/>
              <a:t> FROM</a:t>
            </a:r>
          </a:p>
          <a:p>
            <a:pPr marL="411480" lvl="1" indent="0">
              <a:buNone/>
            </a:pPr>
            <a:r>
              <a:rPr lang="en-US" dirty="0"/>
              <a:t>		(SELECT </a:t>
            </a:r>
            <a:r>
              <a:rPr lang="en-US" dirty="0" err="1"/>
              <a:t>retweet_count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 FROM statuses	</a:t>
            </a:r>
          </a:p>
          <a:p>
            <a:pPr marL="411480" lvl="1" indent="0">
              <a:buNone/>
            </a:pPr>
            <a:r>
              <a:rPr lang="en-US" dirty="0"/>
              <a:t>		WHERE </a:t>
            </a:r>
            <a:r>
              <a:rPr lang="en-US" dirty="0" err="1"/>
              <a:t>favorites_count</a:t>
            </a:r>
            <a:r>
              <a:rPr lang="en-US" dirty="0"/>
              <a:t> &gt; 500) as </a:t>
            </a:r>
            <a:r>
              <a:rPr lang="en-US" dirty="0" err="1"/>
              <a:t>tmp_tbl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	Group By </a:t>
            </a:r>
            <a:r>
              <a:rPr lang="en-US" dirty="0" err="1"/>
              <a:t>user_id</a:t>
            </a:r>
            <a:r>
              <a:rPr lang="en-US" dirty="0"/>
              <a:t>;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WHERE</a:t>
            </a:r>
          </a:p>
          <a:p>
            <a:pPr lvl="1"/>
            <a:r>
              <a:rPr lang="en-US" dirty="0"/>
              <a:t>SELECT * FROM statuses</a:t>
            </a:r>
          </a:p>
          <a:p>
            <a:pPr marL="411480" lvl="1" indent="0">
              <a:buNone/>
            </a:pPr>
            <a:r>
              <a:rPr lang="en-US" dirty="0"/>
              <a:t>	WHERE </a:t>
            </a:r>
            <a:r>
              <a:rPr lang="en-US" dirty="0" err="1"/>
              <a:t>user_id</a:t>
            </a:r>
            <a:r>
              <a:rPr lang="en-US" dirty="0"/>
              <a:t> IN (SELECT </a:t>
            </a:r>
            <a:r>
              <a:rPr lang="en-US" dirty="0" err="1"/>
              <a:t>user_id</a:t>
            </a:r>
            <a:r>
              <a:rPr lang="en-US" dirty="0"/>
              <a:t> FROM users WHERE verified=1);</a:t>
            </a:r>
          </a:p>
        </p:txBody>
      </p:sp>
    </p:spTree>
    <p:extLst>
      <p:ext uri="{BB962C8B-B14F-4D97-AF65-F5344CB8AC3E}">
        <p14:creationId xmlns:p14="http://schemas.microsoft.com/office/powerpoint/2010/main" val="124090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1089-1A06-4010-AB2D-40ED8209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D4F94-A948-45E0-A8B8-3A56935D8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B32D-37A9-4A97-B9B9-842A3C56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5470"/>
            <a:ext cx="10972800" cy="1066800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EA92-BA00-4437-AC20-2CC967EEB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438836"/>
            <a:ext cx="10972800" cy="5279136"/>
          </a:xfrm>
        </p:spPr>
        <p:txBody>
          <a:bodyPr>
            <a:normAutofit/>
          </a:bodyPr>
          <a:lstStyle/>
          <a:p>
            <a:r>
              <a:rPr lang="en-US" dirty="0"/>
              <a:t>Instance: Installation or running application of the RDBMS</a:t>
            </a:r>
          </a:p>
          <a:p>
            <a:r>
              <a:rPr lang="en-US" dirty="0"/>
              <a:t>Database: Collection of Tables, there can be multiple Databases on a single Instance</a:t>
            </a:r>
          </a:p>
          <a:p>
            <a:r>
              <a:rPr lang="en-US" dirty="0"/>
              <a:t>Table: Matrix of data, there can be multiple Tables in a single Database</a:t>
            </a:r>
          </a:p>
          <a:p>
            <a:r>
              <a:rPr lang="en-US" dirty="0"/>
              <a:t>Column: Features/data-types found within a Table</a:t>
            </a:r>
          </a:p>
          <a:p>
            <a:r>
              <a:rPr lang="en-US" dirty="0"/>
              <a:t>Row (record/tuple): Group of Column-values that define a datapoint</a:t>
            </a:r>
          </a:p>
          <a:p>
            <a:r>
              <a:rPr lang="en-US" dirty="0"/>
              <a:t>Primary Key: Column(s) that define a unique record in a Table</a:t>
            </a:r>
          </a:p>
          <a:p>
            <a:r>
              <a:rPr lang="en-US" dirty="0"/>
              <a:t>Foreign Key: Column whose set of possible values is defined by a column within another Table</a:t>
            </a:r>
          </a:p>
          <a:p>
            <a:r>
              <a:rPr lang="en-US" dirty="0"/>
              <a:t>Index: Column(s) in a Table that will be optimized for Queries</a:t>
            </a:r>
          </a:p>
          <a:p>
            <a:r>
              <a:rPr lang="en-US" dirty="0"/>
              <a:t>Query: A command to extract information from a Database</a:t>
            </a:r>
          </a:p>
        </p:txBody>
      </p:sp>
    </p:spTree>
    <p:extLst>
      <p:ext uri="{BB962C8B-B14F-4D97-AF65-F5344CB8AC3E}">
        <p14:creationId xmlns:p14="http://schemas.microsoft.com/office/powerpoint/2010/main" val="361449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AC33-1E9B-4B24-B8BC-A392C75F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3AFB-E8AC-4943-A410-697666CE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Frequently we will want to store new or generated information, we can achieve this by </a:t>
            </a:r>
            <a:r>
              <a:rPr lang="en-US" b="1" dirty="0"/>
              <a:t>inserting</a:t>
            </a:r>
            <a:r>
              <a:rPr lang="en-US" dirty="0"/>
              <a:t> the data</a:t>
            </a:r>
          </a:p>
          <a:p>
            <a:pPr lvl="1"/>
            <a:r>
              <a:rPr lang="en-US" dirty="0"/>
              <a:t>INSERT INTO </a:t>
            </a:r>
            <a:r>
              <a:rPr lang="en-US" dirty="0" err="1"/>
              <a:t>tbl</a:t>
            </a:r>
            <a:r>
              <a:rPr lang="en-US" dirty="0"/>
              <a:t> (field1, field2, …) VALUES (value1, value2, ….);</a:t>
            </a:r>
          </a:p>
          <a:p>
            <a:pPr lvl="2"/>
            <a:r>
              <a:rPr lang="en-US" dirty="0"/>
              <a:t>NOTE: You do not need to insert values for all fields</a:t>
            </a:r>
          </a:p>
          <a:p>
            <a:pPr lvl="2"/>
            <a:r>
              <a:rPr lang="en-US" dirty="0"/>
              <a:t>NOTE: You do not need to provide a field list if you provide values for all fields in order</a:t>
            </a:r>
          </a:p>
          <a:p>
            <a:pPr lvl="1"/>
            <a:endParaRPr lang="en-US" dirty="0"/>
          </a:p>
          <a:p>
            <a:r>
              <a:rPr lang="en-US" dirty="0"/>
              <a:t>INSERT INTO users(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screen_name</a:t>
            </a:r>
            <a:r>
              <a:rPr lang="en-US" dirty="0"/>
              <a:t>) VALUES ('001', 'Joel Klein');</a:t>
            </a:r>
          </a:p>
          <a:p>
            <a:r>
              <a:rPr lang="en-US" dirty="0"/>
              <a:t>INSERT INTO Friends VALUES ('001', 'Joel Klein', '001', 'Joel Klein');</a:t>
            </a:r>
          </a:p>
        </p:txBody>
      </p:sp>
    </p:spTree>
    <p:extLst>
      <p:ext uri="{BB962C8B-B14F-4D97-AF65-F5344CB8AC3E}">
        <p14:creationId xmlns:p14="http://schemas.microsoft.com/office/powerpoint/2010/main" val="147496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D8A4-8B21-4E87-A156-93173BFA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E592-2D33-4493-B72E-2D518C29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don’t want to insert new information, but rather </a:t>
            </a:r>
            <a:r>
              <a:rPr lang="en-US" b="1" dirty="0"/>
              <a:t>update</a:t>
            </a:r>
            <a:r>
              <a:rPr lang="en-US" dirty="0"/>
              <a:t> an existing record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tbl</a:t>
            </a:r>
            <a:r>
              <a:rPr lang="en-US" dirty="0"/>
              <a:t> SET col1=value1, col2=value2, … WHERE cond1[, cond2, …];</a:t>
            </a:r>
          </a:p>
          <a:p>
            <a:pPr lvl="2"/>
            <a:r>
              <a:rPr lang="en-US" dirty="0"/>
              <a:t>NOTE: The conditions are typically to align to the primary keys of a specific record</a:t>
            </a:r>
          </a:p>
          <a:p>
            <a:pPr lvl="1"/>
            <a:endParaRPr lang="en-US" dirty="0"/>
          </a:p>
          <a:p>
            <a:r>
              <a:rPr lang="en-US" dirty="0"/>
              <a:t>UPDATE users SET </a:t>
            </a:r>
            <a:r>
              <a:rPr lang="en-US" dirty="0" err="1"/>
              <a:t>favorites_count</a:t>
            </a:r>
            <a:r>
              <a:rPr lang="en-US" dirty="0"/>
              <a:t>=78 WHERE </a:t>
            </a:r>
            <a:r>
              <a:rPr lang="en-US" dirty="0" err="1"/>
              <a:t>user_id</a:t>
            </a:r>
            <a:r>
              <a:rPr lang="en-US" dirty="0"/>
              <a:t>='001';</a:t>
            </a:r>
          </a:p>
        </p:txBody>
      </p:sp>
    </p:spTree>
    <p:extLst>
      <p:ext uri="{BB962C8B-B14F-4D97-AF65-F5344CB8AC3E}">
        <p14:creationId xmlns:p14="http://schemas.microsoft.com/office/powerpoint/2010/main" val="332854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1572-1025-4D14-8440-3C726D54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Delete, Alter, Indexes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9854C-029F-4925-A15E-6CB398FFA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54B0-330D-4AB8-AA90-E8B71F0B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34F7-5D95-4D7F-BC55-2634FB43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very similar to a SELECT clause, but we just replace SELECT with DELETE</a:t>
            </a:r>
          </a:p>
          <a:p>
            <a:pPr lvl="1"/>
            <a:r>
              <a:rPr lang="en-US" dirty="0"/>
              <a:t>DELETE FROM </a:t>
            </a:r>
            <a:r>
              <a:rPr lang="en-US" dirty="0" err="1"/>
              <a:t>tbl</a:t>
            </a:r>
            <a:r>
              <a:rPr lang="en-US" dirty="0"/>
              <a:t>  WHERE cond1, </a:t>
            </a:r>
            <a:r>
              <a:rPr lang="en-US" dirty="0" err="1"/>
              <a:t>etc</a:t>
            </a:r>
            <a:r>
              <a:rPr lang="en-US" dirty="0"/>
              <a:t>…;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DELETE FROM users WHERE </a:t>
            </a:r>
            <a:r>
              <a:rPr lang="en-US" dirty="0" err="1"/>
              <a:t>user_id</a:t>
            </a:r>
            <a:r>
              <a:rPr lang="en-US" dirty="0"/>
              <a:t>='001'</a:t>
            </a:r>
          </a:p>
        </p:txBody>
      </p:sp>
    </p:spTree>
    <p:extLst>
      <p:ext uri="{BB962C8B-B14F-4D97-AF65-F5344CB8AC3E}">
        <p14:creationId xmlns:p14="http://schemas.microsoft.com/office/powerpoint/2010/main" val="407807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3D03-8A2E-4987-9BA2-D5E823D2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4EBB-6B58-4714-8D16-04ED896A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Altering a table gives us the ability to add/remove/modify a tables columns.</a:t>
            </a:r>
          </a:p>
          <a:p>
            <a:pPr lvl="1"/>
            <a:r>
              <a:rPr lang="en-US" dirty="0"/>
              <a:t>We can do other things, but these are the most common</a:t>
            </a:r>
          </a:p>
          <a:p>
            <a:pPr lvl="1"/>
            <a:r>
              <a:rPr lang="en-US" dirty="0"/>
              <a:t>ALTER TABLE </a:t>
            </a:r>
            <a:r>
              <a:rPr lang="en-US" dirty="0" err="1"/>
              <a:t>tbl</a:t>
            </a:r>
            <a:r>
              <a:rPr lang="en-US" dirty="0"/>
              <a:t> (Drop, Add, Modify) col (datatype);</a:t>
            </a:r>
          </a:p>
        </p:txBody>
      </p:sp>
    </p:spTree>
    <p:extLst>
      <p:ext uri="{BB962C8B-B14F-4D97-AF65-F5344CB8AC3E}">
        <p14:creationId xmlns:p14="http://schemas.microsoft.com/office/powerpoint/2010/main" val="211232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D58E-C59E-4C8B-92FF-4E656AC9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87B5-C826-45F2-9A0E-38F0B3D1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Indexes are like phonebooks for your table. They store a quick lookup for all values in a table.</a:t>
            </a:r>
          </a:p>
          <a:p>
            <a:pPr lvl="1"/>
            <a:r>
              <a:rPr lang="en-US" dirty="0"/>
              <a:t>Indexes can be for indexing or </a:t>
            </a:r>
            <a:r>
              <a:rPr lang="en-US" dirty="0" err="1"/>
              <a:t>fulltext</a:t>
            </a:r>
            <a:r>
              <a:rPr lang="en-US" dirty="0"/>
              <a:t> (for optimized text queries)</a:t>
            </a:r>
          </a:p>
          <a:p>
            <a:pPr lvl="1"/>
            <a:r>
              <a:rPr lang="en-US" dirty="0"/>
              <a:t>Indexes can be multi-column</a:t>
            </a:r>
          </a:p>
          <a:p>
            <a:pPr lvl="2"/>
            <a:r>
              <a:rPr lang="en-US" dirty="0"/>
              <a:t>In these situations queries are indexed on the first column, and then the second column (e.g. think “group by” statements)</a:t>
            </a:r>
          </a:p>
          <a:p>
            <a:pPr lvl="1"/>
            <a:r>
              <a:rPr lang="en-US" dirty="0"/>
              <a:t>Indexes can be applied to any number of columns any number of times</a:t>
            </a:r>
          </a:p>
        </p:txBody>
      </p:sp>
    </p:spTree>
    <p:extLst>
      <p:ext uri="{BB962C8B-B14F-4D97-AF65-F5344CB8AC3E}">
        <p14:creationId xmlns:p14="http://schemas.microsoft.com/office/powerpoint/2010/main" val="2613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D2D8-1A74-4DFB-8995-1C5DD12D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020" y="2681926"/>
            <a:ext cx="11277600" cy="22376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End Slide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EMSE 6992 – DBMS for Data Analytics </a:t>
            </a:r>
          </a:p>
        </p:txBody>
      </p:sp>
    </p:spTree>
    <p:extLst>
      <p:ext uri="{BB962C8B-B14F-4D97-AF65-F5344CB8AC3E}">
        <p14:creationId xmlns:p14="http://schemas.microsoft.com/office/powerpoint/2010/main" val="374261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D16C-34DF-4E47-AD51-DD2B0C8A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C58F-DA4E-47FA-8340-25D156CD2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E303-7CC5-4760-9670-54016E08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Distinct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2F66-BC88-4217-AEB1-3D7C9243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selecting columns we can ask for </a:t>
            </a:r>
            <a:r>
              <a:rPr lang="en-US" b="1" dirty="0"/>
              <a:t>distinct </a:t>
            </a:r>
            <a:r>
              <a:rPr lang="en-US" dirty="0"/>
              <a:t>results, to ensure that there are no duplicates in the resulting data</a:t>
            </a:r>
          </a:p>
          <a:p>
            <a:pPr lvl="1"/>
            <a:r>
              <a:rPr lang="en-US" dirty="0"/>
              <a:t>“SELECT DISTINCT(col) FROM tbl;”</a:t>
            </a:r>
          </a:p>
          <a:p>
            <a:pPr lvl="1"/>
            <a:endParaRPr lang="en-US" dirty="0"/>
          </a:p>
          <a:p>
            <a:r>
              <a:rPr lang="en-US" dirty="0"/>
              <a:t>Exercise:</a:t>
            </a:r>
          </a:p>
          <a:p>
            <a:pPr lvl="1"/>
            <a:r>
              <a:rPr lang="en-US" dirty="0"/>
              <a:t>How many dates are stored in the statuses collection?</a:t>
            </a:r>
          </a:p>
        </p:txBody>
      </p:sp>
    </p:spTree>
    <p:extLst>
      <p:ext uri="{BB962C8B-B14F-4D97-AF65-F5344CB8AC3E}">
        <p14:creationId xmlns:p14="http://schemas.microsoft.com/office/powerpoint/2010/main" val="111962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CA17-BF80-4477-9713-148666C3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E3C4-4805-48C9-921E-14FD0B98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it is easier or necessary to provide an alias for a column or table</a:t>
            </a:r>
          </a:p>
          <a:p>
            <a:pPr lvl="1"/>
            <a:r>
              <a:rPr lang="en-US" dirty="0"/>
              <a:t>An alias is simply an alternative representation for that element</a:t>
            </a:r>
          </a:p>
          <a:p>
            <a:pPr lvl="1"/>
            <a:r>
              <a:rPr lang="en-US" dirty="0"/>
              <a:t>“SELECT </a:t>
            </a:r>
            <a:r>
              <a:rPr lang="en-US" dirty="0" err="1"/>
              <a:t>user_id</a:t>
            </a:r>
            <a:r>
              <a:rPr lang="en-US" dirty="0"/>
              <a:t> AS id FROM users;”</a:t>
            </a:r>
          </a:p>
          <a:p>
            <a:pPr lvl="1"/>
            <a:endParaRPr lang="en-US" dirty="0"/>
          </a:p>
          <a:p>
            <a:r>
              <a:rPr lang="en-US" dirty="0"/>
              <a:t>How do you think we alias a table?</a:t>
            </a:r>
          </a:p>
        </p:txBody>
      </p:sp>
    </p:spTree>
    <p:extLst>
      <p:ext uri="{BB962C8B-B14F-4D97-AF65-F5344CB8AC3E}">
        <p14:creationId xmlns:p14="http://schemas.microsoft.com/office/powerpoint/2010/main" val="175244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A229-47CC-41A0-89A8-FD76B425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3388"/>
            <a:ext cx="10972800" cy="1066800"/>
          </a:xfrm>
        </p:spPr>
        <p:txBody>
          <a:bodyPr/>
          <a:lstStyle/>
          <a:p>
            <a:r>
              <a:rPr lang="en-US" dirty="0"/>
              <a:t>Standard SQL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2C77-929F-44E3-98DC-44BAB0B6A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791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INT – Integer ranging from -2147483648 to 2147483647</a:t>
            </a:r>
          </a:p>
          <a:p>
            <a:pPr lvl="1"/>
            <a:r>
              <a:rPr lang="en-US" dirty="0"/>
              <a:t>BIGINT – Integer ranging from -9223372036854775808 to 9223372036854775807</a:t>
            </a:r>
          </a:p>
          <a:p>
            <a:pPr lvl="1"/>
            <a:r>
              <a:rPr lang="en-US" dirty="0"/>
              <a:t>FLOAT(M,D) – Floating point number (M: Display Length, D: # of Decimals)</a:t>
            </a:r>
          </a:p>
          <a:p>
            <a:pPr lvl="1"/>
            <a:r>
              <a:rPr lang="en-US" dirty="0"/>
              <a:t>DOUBLE(M,D) – Double precision floating point</a:t>
            </a:r>
          </a:p>
          <a:p>
            <a:r>
              <a:rPr lang="en-US" dirty="0"/>
              <a:t>Datetimes</a:t>
            </a:r>
          </a:p>
          <a:p>
            <a:pPr lvl="1"/>
            <a:r>
              <a:rPr lang="en-US" dirty="0"/>
              <a:t>DATE – YYYY-MM-DD</a:t>
            </a:r>
          </a:p>
          <a:p>
            <a:pPr lvl="1"/>
            <a:r>
              <a:rPr lang="en-US" dirty="0"/>
              <a:t>DATETIME – YYYY-MM-DD HH:MM:SS (TIMESTAMP is same w/out symbols)</a:t>
            </a:r>
          </a:p>
          <a:p>
            <a:pPr lvl="1"/>
            <a:r>
              <a:rPr lang="en-US" dirty="0"/>
              <a:t>TIME – HH:MM:SS</a:t>
            </a:r>
          </a:p>
          <a:p>
            <a:r>
              <a:rPr lang="en-US" dirty="0"/>
              <a:t>String</a:t>
            </a:r>
          </a:p>
          <a:p>
            <a:pPr lvl="1"/>
            <a:r>
              <a:rPr lang="en-US" dirty="0"/>
              <a:t>CHAR(M) – Fixed-length string of size M</a:t>
            </a:r>
          </a:p>
          <a:p>
            <a:pPr lvl="1"/>
            <a:r>
              <a:rPr lang="en-US" dirty="0"/>
              <a:t>VARCHAR(M) – Variable sized string of max-size M</a:t>
            </a:r>
          </a:p>
          <a:p>
            <a:pPr lvl="1"/>
            <a:r>
              <a:rPr lang="en-US" dirty="0"/>
              <a:t>BLOB/TEXT – Manner to store large objects (BLOB is for Binary objects, TEXT for text)</a:t>
            </a:r>
          </a:p>
          <a:p>
            <a:r>
              <a:rPr lang="en-US" dirty="0"/>
              <a:t>NOTE: Additional types are supported (JSON), but they may differ between databases and/or have different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134290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5EF6-0FE9-433C-9163-DE65C513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BA60-588C-4908-9437-C6F9D200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</a:t>
            </a:r>
            <a:r>
              <a:rPr lang="en-US" dirty="0"/>
              <a:t> clause allows us to check if a value exists in a list</a:t>
            </a:r>
          </a:p>
          <a:p>
            <a:pPr lvl="1"/>
            <a:r>
              <a:rPr lang="en-US" dirty="0"/>
              <a:t>“SELECT * FROM tbl WHERE col in (value1, value2, . . .);”</a:t>
            </a:r>
          </a:p>
        </p:txBody>
      </p:sp>
    </p:spTree>
    <p:extLst>
      <p:ext uri="{BB962C8B-B14F-4D97-AF65-F5344CB8AC3E}">
        <p14:creationId xmlns:p14="http://schemas.microsoft.com/office/powerpoint/2010/main" val="16431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81A4-03B5-4FEA-ADE1-AC529162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0265-F4FD-4423-9757-6933352C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queries allow us to query the results of other queries to form complex requests</a:t>
            </a:r>
          </a:p>
          <a:p>
            <a:endParaRPr lang="en-US" dirty="0"/>
          </a:p>
          <a:p>
            <a:r>
              <a:rPr lang="en-US" dirty="0"/>
              <a:t>Nested queries can appear in a:</a:t>
            </a:r>
          </a:p>
          <a:p>
            <a:pPr lvl="1"/>
            <a:r>
              <a:rPr lang="en-US" dirty="0"/>
              <a:t>SELECT clause</a:t>
            </a:r>
          </a:p>
          <a:p>
            <a:pPr lvl="1"/>
            <a:r>
              <a:rPr lang="en-US" dirty="0"/>
              <a:t>FROM clause</a:t>
            </a:r>
          </a:p>
          <a:p>
            <a:pPr lvl="1"/>
            <a:r>
              <a:rPr lang="en-US" dirty="0"/>
              <a:t>WHERE clause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5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3F0-B96F-4DCC-B647-AD06E9D9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 cont.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5361-D9B3-4E08-9D6E-A4E4924A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pPr lvl="1"/>
            <a:r>
              <a:rPr lang="en-US" dirty="0"/>
              <a:t>Select avg(</a:t>
            </a:r>
            <a:r>
              <a:rPr lang="en-US" dirty="0" err="1"/>
              <a:t>retweet_count</a:t>
            </a:r>
            <a:r>
              <a:rPr lang="en-US" dirty="0"/>
              <a:t>), </a:t>
            </a:r>
            <a:r>
              <a:rPr lang="en-US" dirty="0" err="1"/>
              <a:t>user_id</a:t>
            </a:r>
            <a:r>
              <a:rPr lang="en-US" dirty="0"/>
              <a:t> FROM</a:t>
            </a:r>
          </a:p>
          <a:p>
            <a:pPr marL="411480" lvl="1" indent="0">
              <a:buNone/>
            </a:pPr>
            <a:r>
              <a:rPr lang="en-US" dirty="0"/>
              <a:t>		(SELECT </a:t>
            </a:r>
            <a:r>
              <a:rPr lang="en-US" dirty="0" err="1"/>
              <a:t>retweet_count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 FROM statuses	</a:t>
            </a:r>
          </a:p>
          <a:p>
            <a:pPr marL="411480" lvl="1" indent="0">
              <a:buNone/>
            </a:pPr>
            <a:r>
              <a:rPr lang="en-US" dirty="0"/>
              <a:t>		WHERE </a:t>
            </a:r>
            <a:r>
              <a:rPr lang="en-US" dirty="0" err="1"/>
              <a:t>favorites_count</a:t>
            </a:r>
            <a:r>
              <a:rPr lang="en-US" dirty="0"/>
              <a:t> &gt; 500) as </a:t>
            </a:r>
            <a:r>
              <a:rPr lang="en-US" dirty="0" err="1"/>
              <a:t>tmp_tbl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	Group By </a:t>
            </a:r>
            <a:r>
              <a:rPr lang="en-US" dirty="0" err="1"/>
              <a:t>user_id</a:t>
            </a:r>
            <a:r>
              <a:rPr lang="en-US" dirty="0"/>
              <a:t>;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WHERE</a:t>
            </a:r>
          </a:p>
          <a:p>
            <a:pPr lvl="1"/>
            <a:r>
              <a:rPr lang="en-US" dirty="0"/>
              <a:t>SELECT * FROM statuses</a:t>
            </a:r>
          </a:p>
          <a:p>
            <a:pPr marL="411480" lvl="1" indent="0">
              <a:buNone/>
            </a:pPr>
            <a:r>
              <a:rPr lang="en-US" dirty="0"/>
              <a:t>	WHERE </a:t>
            </a:r>
            <a:r>
              <a:rPr lang="en-US" dirty="0" err="1"/>
              <a:t>user_id</a:t>
            </a:r>
            <a:r>
              <a:rPr lang="en-US" dirty="0"/>
              <a:t> IN (SELECT </a:t>
            </a:r>
            <a:r>
              <a:rPr lang="en-US" dirty="0" err="1"/>
              <a:t>user_id</a:t>
            </a:r>
            <a:r>
              <a:rPr lang="en-US" dirty="0"/>
              <a:t> FROM users WHERE verified=1);</a:t>
            </a:r>
          </a:p>
        </p:txBody>
      </p:sp>
    </p:spTree>
    <p:extLst>
      <p:ext uri="{BB962C8B-B14F-4D97-AF65-F5344CB8AC3E}">
        <p14:creationId xmlns:p14="http://schemas.microsoft.com/office/powerpoint/2010/main" val="123012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DE6D3A1-9331-4F05-871B-44EE8D3851CA}"/>
              </a:ext>
            </a:extLst>
          </p:cNvPr>
          <p:cNvSpPr/>
          <p:nvPr/>
        </p:nvSpPr>
        <p:spPr>
          <a:xfrm>
            <a:off x="827554" y="1432952"/>
            <a:ext cx="3119718" cy="41730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7DF91E64-2D18-4BAA-8B73-7D026737F94D}"/>
              </a:ext>
            </a:extLst>
          </p:cNvPr>
          <p:cNvSpPr/>
          <p:nvPr/>
        </p:nvSpPr>
        <p:spPr>
          <a:xfrm>
            <a:off x="1347507" y="2192710"/>
            <a:ext cx="2079812" cy="30928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A517F-D4E2-41CC-AC5C-3F270E1036A0}"/>
              </a:ext>
            </a:extLst>
          </p:cNvPr>
          <p:cNvSpPr txBox="1"/>
          <p:nvPr/>
        </p:nvSpPr>
        <p:spPr>
          <a:xfrm>
            <a:off x="1683683" y="3340193"/>
            <a:ext cx="136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Database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4BD8F0-D705-4D02-B99E-E87894DAF778}"/>
              </a:ext>
            </a:extLst>
          </p:cNvPr>
          <p:cNvGrpSpPr/>
          <p:nvPr/>
        </p:nvGrpSpPr>
        <p:grpSpPr>
          <a:xfrm>
            <a:off x="1750918" y="3876976"/>
            <a:ext cx="762000" cy="857250"/>
            <a:chOff x="4710953" y="2017058"/>
            <a:chExt cx="762000" cy="8572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6DCFFF-D469-47DE-B9F8-3694666DD6DA}"/>
                </a:ext>
              </a:extLst>
            </p:cNvPr>
            <p:cNvSpPr/>
            <p:nvPr/>
          </p:nvSpPr>
          <p:spPr>
            <a:xfrm>
              <a:off x="4710953" y="2017058"/>
              <a:ext cx="762000" cy="8572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4743C2-5713-48AD-AC0B-955E1C9D052E}"/>
                </a:ext>
              </a:extLst>
            </p:cNvPr>
            <p:cNvSpPr txBox="1"/>
            <p:nvPr/>
          </p:nvSpPr>
          <p:spPr>
            <a:xfrm>
              <a:off x="4710953" y="207635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Table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EFE719C-8DF2-4EE2-A414-D188B9934B09}"/>
              </a:ext>
            </a:extLst>
          </p:cNvPr>
          <p:cNvGrpSpPr/>
          <p:nvPr/>
        </p:nvGrpSpPr>
        <p:grpSpPr>
          <a:xfrm>
            <a:off x="1845048" y="3961482"/>
            <a:ext cx="762000" cy="857250"/>
            <a:chOff x="4710953" y="2017058"/>
            <a:chExt cx="762000" cy="8572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9E3668-32E1-498E-9D58-C8CC5793A939}"/>
                </a:ext>
              </a:extLst>
            </p:cNvPr>
            <p:cNvSpPr/>
            <p:nvPr/>
          </p:nvSpPr>
          <p:spPr>
            <a:xfrm>
              <a:off x="4710953" y="2017058"/>
              <a:ext cx="762000" cy="8572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5EE30D-4C44-4198-A603-9BE4E307C42B}"/>
                </a:ext>
              </a:extLst>
            </p:cNvPr>
            <p:cNvSpPr txBox="1"/>
            <p:nvPr/>
          </p:nvSpPr>
          <p:spPr>
            <a:xfrm>
              <a:off x="4710953" y="207635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Table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AD3138-1A62-47E3-8FCA-71FC92FC42C6}"/>
              </a:ext>
            </a:extLst>
          </p:cNvPr>
          <p:cNvCxnSpPr>
            <a:cxnSpLocks/>
          </p:cNvCxnSpPr>
          <p:nvPr/>
        </p:nvCxnSpPr>
        <p:spPr>
          <a:xfrm flipV="1">
            <a:off x="2568087" y="2854864"/>
            <a:ext cx="2356338" cy="13505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EC3CFF-2E3C-484B-AD85-49BA4031E93A}"/>
              </a:ext>
            </a:extLst>
          </p:cNvPr>
          <p:cNvSpPr txBox="1"/>
          <p:nvPr/>
        </p:nvSpPr>
        <p:spPr>
          <a:xfrm>
            <a:off x="1385605" y="1582737"/>
            <a:ext cx="200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MySQL Instance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DFF894A-70F8-4AEC-9429-EEB1DB764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85524"/>
              </p:ext>
            </p:extLst>
          </p:nvPr>
        </p:nvGraphicFramePr>
        <p:xfrm>
          <a:off x="4924425" y="2816820"/>
          <a:ext cx="5626714" cy="266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904">
                  <a:extLst>
                    <a:ext uri="{9D8B030D-6E8A-4147-A177-3AD203B41FA5}">
                      <a16:colId xmlns:a16="http://schemas.microsoft.com/office/drawing/2014/main" val="1365502891"/>
                    </a:ext>
                  </a:extLst>
                </a:gridCol>
                <a:gridCol w="1509141">
                  <a:extLst>
                    <a:ext uri="{9D8B030D-6E8A-4147-A177-3AD203B41FA5}">
                      <a16:colId xmlns:a16="http://schemas.microsoft.com/office/drawing/2014/main" val="4199707630"/>
                    </a:ext>
                  </a:extLst>
                </a:gridCol>
                <a:gridCol w="1470724">
                  <a:extLst>
                    <a:ext uri="{9D8B030D-6E8A-4147-A177-3AD203B41FA5}">
                      <a16:colId xmlns:a16="http://schemas.microsoft.com/office/drawing/2014/main" val="3047739739"/>
                    </a:ext>
                  </a:extLst>
                </a:gridCol>
                <a:gridCol w="1382945">
                  <a:extLst>
                    <a:ext uri="{9D8B030D-6E8A-4147-A177-3AD203B41FA5}">
                      <a16:colId xmlns:a16="http://schemas.microsoft.com/office/drawing/2014/main" val="2690653960"/>
                    </a:ext>
                  </a:extLst>
                </a:gridCol>
              </a:tblGrid>
              <a:tr h="44446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Account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29893"/>
                  </a:ext>
                </a:extLst>
              </a:tr>
              <a:tr h="444467">
                <a:tc>
                  <a:txBody>
                    <a:bodyPr/>
                    <a:lstStyle/>
                    <a:p>
                      <a:r>
                        <a:rPr lang="en-US" dirty="0"/>
                        <a:t>123213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01/03/1986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1,003.23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214432"/>
                  </a:ext>
                </a:extLst>
              </a:tr>
              <a:tr h="444467">
                <a:tc>
                  <a:txBody>
                    <a:bodyPr/>
                    <a:lstStyle/>
                    <a:p>
                      <a:r>
                        <a:rPr lang="en-US" dirty="0"/>
                        <a:t>124312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11/13/1999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5,452.32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182"/>
                  </a:ext>
                </a:extLst>
              </a:tr>
              <a:tr h="444467">
                <a:tc>
                  <a:txBody>
                    <a:bodyPr/>
                    <a:lstStyle/>
                    <a:p>
                      <a:r>
                        <a:rPr lang="en-US" dirty="0"/>
                        <a:t>312343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01/07/2003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12,321.01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65558"/>
                  </a:ext>
                </a:extLst>
              </a:tr>
              <a:tr h="444467">
                <a:tc>
                  <a:txBody>
                    <a:bodyPr/>
                    <a:lstStyle/>
                    <a:p>
                      <a:r>
                        <a:rPr lang="en-US" dirty="0"/>
                        <a:t>142323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01/23/1996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48386"/>
                  </a:ext>
                </a:extLst>
              </a:tr>
              <a:tr h="444467">
                <a:tc>
                  <a:txBody>
                    <a:bodyPr/>
                    <a:lstStyle/>
                    <a:p>
                      <a:r>
                        <a:rPr lang="en-US" dirty="0"/>
                        <a:t>432423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05/05/2016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66405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EF315F-CA73-42EF-B65B-9E5C072E2B0C}"/>
              </a:ext>
            </a:extLst>
          </p:cNvPr>
          <p:cNvCxnSpPr>
            <a:cxnSpLocks/>
          </p:cNvCxnSpPr>
          <p:nvPr/>
        </p:nvCxnSpPr>
        <p:spPr>
          <a:xfrm>
            <a:off x="2629633" y="4915967"/>
            <a:ext cx="2294792" cy="54027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3DF7FA-449C-4443-8608-A2B8704CCD97}"/>
              </a:ext>
            </a:extLst>
          </p:cNvPr>
          <p:cNvGrpSpPr/>
          <p:nvPr/>
        </p:nvGrpSpPr>
        <p:grpSpPr>
          <a:xfrm>
            <a:off x="1984001" y="4090928"/>
            <a:ext cx="762000" cy="857250"/>
            <a:chOff x="4710953" y="2017058"/>
            <a:chExt cx="762000" cy="85725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7BD308-2EE4-4309-B82D-B0870C08B1BC}"/>
                </a:ext>
              </a:extLst>
            </p:cNvPr>
            <p:cNvSpPr/>
            <p:nvPr/>
          </p:nvSpPr>
          <p:spPr>
            <a:xfrm>
              <a:off x="4710953" y="2017058"/>
              <a:ext cx="762000" cy="8572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B1FDAC-2F7F-4F9E-B28F-99E4AFE09CCB}"/>
                </a:ext>
              </a:extLst>
            </p:cNvPr>
            <p:cNvSpPr txBox="1"/>
            <p:nvPr/>
          </p:nvSpPr>
          <p:spPr>
            <a:xfrm>
              <a:off x="4710953" y="207635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Table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7223C00-ED48-4B94-9944-2EDD9B9BB417}"/>
              </a:ext>
            </a:extLst>
          </p:cNvPr>
          <p:cNvSpPr/>
          <p:nvPr/>
        </p:nvSpPr>
        <p:spPr>
          <a:xfrm>
            <a:off x="6191250" y="2816820"/>
            <a:ext cx="1519238" cy="266680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70DCBE-1794-48B2-8567-4C84D87DB0A6}"/>
              </a:ext>
            </a:extLst>
          </p:cNvPr>
          <p:cNvSpPr txBox="1"/>
          <p:nvPr/>
        </p:nvSpPr>
        <p:spPr>
          <a:xfrm>
            <a:off x="6338888" y="237648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Column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2AD35-D597-4D3C-A644-1F05341EF588}"/>
              </a:ext>
            </a:extLst>
          </p:cNvPr>
          <p:cNvSpPr txBox="1"/>
          <p:nvPr/>
        </p:nvSpPr>
        <p:spPr>
          <a:xfrm>
            <a:off x="4991099" y="5606022"/>
            <a:ext cx="105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E344B0-4F3A-43AE-B95B-99A7B69A0633}"/>
              </a:ext>
            </a:extLst>
          </p:cNvPr>
          <p:cNvSpPr txBox="1"/>
          <p:nvPr/>
        </p:nvSpPr>
        <p:spPr>
          <a:xfrm>
            <a:off x="6294834" y="5606022"/>
            <a:ext cx="126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VARCHAR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DDA694-4604-4CF5-87A9-27A9A5B7FB05}"/>
              </a:ext>
            </a:extLst>
          </p:cNvPr>
          <p:cNvSpPr txBox="1"/>
          <p:nvPr/>
        </p:nvSpPr>
        <p:spPr>
          <a:xfrm>
            <a:off x="7737782" y="5606022"/>
            <a:ext cx="126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0D7693-E4F9-42D2-8751-7E873751EE31}"/>
              </a:ext>
            </a:extLst>
          </p:cNvPr>
          <p:cNvSpPr txBox="1"/>
          <p:nvPr/>
        </p:nvSpPr>
        <p:spPr>
          <a:xfrm>
            <a:off x="9180730" y="5606022"/>
            <a:ext cx="126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DOUBLE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987A20-6D58-4F23-8AA0-6268EBC5EB2C}"/>
              </a:ext>
            </a:extLst>
          </p:cNvPr>
          <p:cNvSpPr/>
          <p:nvPr/>
        </p:nvSpPr>
        <p:spPr>
          <a:xfrm>
            <a:off x="4924425" y="3728120"/>
            <a:ext cx="5626714" cy="422101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1A0F25-8C0F-4D48-8320-BD24A9BB53A3}"/>
              </a:ext>
            </a:extLst>
          </p:cNvPr>
          <p:cNvSpPr txBox="1"/>
          <p:nvPr/>
        </p:nvSpPr>
        <p:spPr>
          <a:xfrm>
            <a:off x="10551139" y="3751603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Record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8020FE-74F2-455A-861C-1D79457C9072}"/>
              </a:ext>
            </a:extLst>
          </p:cNvPr>
          <p:cNvSpPr txBox="1"/>
          <p:nvPr/>
        </p:nvSpPr>
        <p:spPr>
          <a:xfrm>
            <a:off x="4833340" y="2376487"/>
            <a:ext cx="136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241466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/>
      <p:bldP spid="34" grpId="1"/>
      <p:bldP spid="35" grpId="0"/>
      <p:bldP spid="36" grpId="0"/>
      <p:bldP spid="37" grpId="0"/>
      <p:bldP spid="38" grpId="0"/>
      <p:bldP spid="39" grpId="0" animBg="1"/>
      <p:bldP spid="39" grpId="1" animBg="1"/>
      <p:bldP spid="40" grpId="0"/>
      <p:bldP spid="40" grpId="1"/>
      <p:bldP spid="41" grpId="0"/>
      <p:bldP spid="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B50D63-4339-43B9-B896-6445A467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5544"/>
            <a:ext cx="10972800" cy="1066800"/>
          </a:xfrm>
        </p:spPr>
        <p:txBody>
          <a:bodyPr/>
          <a:lstStyle/>
          <a:p>
            <a:r>
              <a:rPr lang="en-US" dirty="0"/>
              <a:t>Our Entity-Relationship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BB1ED1-2327-4681-94BC-912DB2519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10" y="1497808"/>
            <a:ext cx="7641381" cy="521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4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EBFF-2E65-46DD-BD8B-9C2F3373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AECF1-9B2C-46E9-8079-3A04C307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One-to-One (1-1):</a:t>
            </a:r>
          </a:p>
          <a:p>
            <a:pPr lvl="1"/>
            <a:r>
              <a:rPr lang="en-US" dirty="0"/>
              <a:t>This means that each entity in one table is linked to one entity in another table</a:t>
            </a:r>
          </a:p>
          <a:p>
            <a:pPr lvl="1"/>
            <a:endParaRPr lang="en-US" dirty="0"/>
          </a:p>
          <a:p>
            <a:r>
              <a:rPr lang="en-US" dirty="0"/>
              <a:t>One-to-Many (1-m):</a:t>
            </a:r>
          </a:p>
          <a:p>
            <a:pPr lvl="1"/>
            <a:r>
              <a:rPr lang="en-US" dirty="0"/>
              <a:t>This means that each entity in one table is linked to one or more entities in another table</a:t>
            </a:r>
          </a:p>
          <a:p>
            <a:pPr lvl="1"/>
            <a:endParaRPr lang="en-US" dirty="0"/>
          </a:p>
          <a:p>
            <a:r>
              <a:rPr lang="en-US" dirty="0"/>
              <a:t>Many-to-Many (m-m):</a:t>
            </a:r>
          </a:p>
          <a:p>
            <a:pPr lvl="1"/>
            <a:r>
              <a:rPr lang="en-US" dirty="0"/>
              <a:t>This means that one or more entities are linked to one or more entities in another table</a:t>
            </a:r>
          </a:p>
          <a:p>
            <a:pPr lvl="1"/>
            <a:endParaRPr lang="en-US" dirty="0"/>
          </a:p>
          <a:p>
            <a:r>
              <a:rPr lang="en-US" b="1" dirty="0"/>
              <a:t>In Class:</a:t>
            </a:r>
          </a:p>
          <a:p>
            <a:pPr lvl="1"/>
            <a:r>
              <a:rPr lang="en-US" dirty="0"/>
              <a:t>Identify each type of relationship in our ERM Model (previous slide)</a:t>
            </a:r>
          </a:p>
        </p:txBody>
      </p:sp>
    </p:spTree>
    <p:extLst>
      <p:ext uri="{BB962C8B-B14F-4D97-AF65-F5344CB8AC3E}">
        <p14:creationId xmlns:p14="http://schemas.microsoft.com/office/powerpoint/2010/main" val="14131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4322-0AFB-49C0-BEDE-734D4DAA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F161F-56D4-4460-932F-25C8E4087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12420</TotalTime>
  <Words>2868</Words>
  <Application>Microsoft Office PowerPoint</Application>
  <PresentationFormat>Widescreen</PresentationFormat>
  <Paragraphs>386</Paragraphs>
  <Slides>52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Georgia</vt:lpstr>
      <vt:lpstr>Wingdings 2</vt:lpstr>
      <vt:lpstr>Training presentation</vt:lpstr>
      <vt:lpstr>DB Management Systems: SQL - MySQL</vt:lpstr>
      <vt:lpstr>Introduction to MySQL</vt:lpstr>
      <vt:lpstr>MySQL</vt:lpstr>
      <vt:lpstr>Terminology</vt:lpstr>
      <vt:lpstr>Standard SQL Data Types</vt:lpstr>
      <vt:lpstr>PowerPoint Presentation</vt:lpstr>
      <vt:lpstr>Our Entity-Relationship Model</vt:lpstr>
      <vt:lpstr>Types of relationships</vt:lpstr>
      <vt:lpstr>SQL</vt:lpstr>
      <vt:lpstr>So How Do We Access Our Data?</vt:lpstr>
      <vt:lpstr>SQL - SELECT</vt:lpstr>
      <vt:lpstr>Selecting Information</vt:lpstr>
      <vt:lpstr>SQL - WHERE</vt:lpstr>
      <vt:lpstr>Filtering the Information</vt:lpstr>
      <vt:lpstr>WHERE – Data Types</vt:lpstr>
      <vt:lpstr>WHERE - LIKE</vt:lpstr>
      <vt:lpstr>WHERE - NULL</vt:lpstr>
      <vt:lpstr>SELECT cont.</vt:lpstr>
      <vt:lpstr>SQL - JOINS</vt:lpstr>
      <vt:lpstr>Joining Tables</vt:lpstr>
      <vt:lpstr>Proper Table Join</vt:lpstr>
      <vt:lpstr>Multiple Joins</vt:lpstr>
      <vt:lpstr>SQL - ORDER</vt:lpstr>
      <vt:lpstr>Sorting Values</vt:lpstr>
      <vt:lpstr>Selecting Top Results</vt:lpstr>
      <vt:lpstr>SQL - FUNCTIONS</vt:lpstr>
      <vt:lpstr>Selecting the Minimum or Maximum</vt:lpstr>
      <vt:lpstr>SUM, AVG, COUNT</vt:lpstr>
      <vt:lpstr>SQL - AGGREGATION</vt:lpstr>
      <vt:lpstr>Grouping Elements</vt:lpstr>
      <vt:lpstr>GROUP BY cont.</vt:lpstr>
      <vt:lpstr>Conditional Grouping</vt:lpstr>
      <vt:lpstr>SQL – Special Functionality</vt:lpstr>
      <vt:lpstr>Selecting Distinct Elements</vt:lpstr>
      <vt:lpstr>IN Clause</vt:lpstr>
      <vt:lpstr>Aliasing</vt:lpstr>
      <vt:lpstr>Nested Queries</vt:lpstr>
      <vt:lpstr>Nested Queries cont. </vt:lpstr>
      <vt:lpstr>Inserting Information</vt:lpstr>
      <vt:lpstr>Adding New Information</vt:lpstr>
      <vt:lpstr>Updating Information</vt:lpstr>
      <vt:lpstr>Delete, Alter, Indexes</vt:lpstr>
      <vt:lpstr>Deleting Records</vt:lpstr>
      <vt:lpstr>Alter Table</vt:lpstr>
      <vt:lpstr>Indexes</vt:lpstr>
      <vt:lpstr>End Slide  EMSE 6992 – DBMS for Data Analytics </vt:lpstr>
      <vt:lpstr>BACKUP SLIDES</vt:lpstr>
      <vt:lpstr>Selecting Distinct Elements</vt:lpstr>
      <vt:lpstr>Aliasing</vt:lpstr>
      <vt:lpstr>IN Clause</vt:lpstr>
      <vt:lpstr>Nested Queries</vt:lpstr>
      <vt:lpstr>Nested Queries cont.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Management Systems: SQL - MySQL</dc:title>
  <dc:creator>BOB B</dc:creator>
  <cp:lastModifiedBy>Klein, Joel Donald</cp:lastModifiedBy>
  <cp:revision>64</cp:revision>
  <dcterms:created xsi:type="dcterms:W3CDTF">2018-01-18T01:16:37Z</dcterms:created>
  <dcterms:modified xsi:type="dcterms:W3CDTF">2021-02-04T03:36:34Z</dcterms:modified>
</cp:coreProperties>
</file>