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83" r:id="rId3"/>
    <p:sldId id="285" r:id="rId4"/>
    <p:sldId id="286" r:id="rId5"/>
    <p:sldId id="287" r:id="rId6"/>
    <p:sldId id="314" r:id="rId7"/>
    <p:sldId id="284" r:id="rId8"/>
    <p:sldId id="315" r:id="rId9"/>
    <p:sldId id="320" r:id="rId10"/>
    <p:sldId id="288" r:id="rId11"/>
    <p:sldId id="289" r:id="rId12"/>
    <p:sldId id="330" r:id="rId13"/>
    <p:sldId id="291" r:id="rId14"/>
    <p:sldId id="292" r:id="rId15"/>
    <p:sldId id="293" r:id="rId16"/>
    <p:sldId id="294" r:id="rId17"/>
    <p:sldId id="295" r:id="rId18"/>
    <p:sldId id="321" r:id="rId19"/>
    <p:sldId id="322" r:id="rId20"/>
    <p:sldId id="323" r:id="rId21"/>
    <p:sldId id="307" r:id="rId22"/>
    <p:sldId id="331" r:id="rId23"/>
    <p:sldId id="332" r:id="rId24"/>
    <p:sldId id="316" r:id="rId25"/>
    <p:sldId id="333" r:id="rId26"/>
    <p:sldId id="325" r:id="rId27"/>
    <p:sldId id="329" r:id="rId28"/>
    <p:sldId id="328" r:id="rId29"/>
    <p:sldId id="282" r:id="rId30"/>
    <p:sldId id="300" r:id="rId31"/>
    <p:sldId id="301" r:id="rId32"/>
    <p:sldId id="303" r:id="rId33"/>
    <p:sldId id="31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0358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867BD-F140-4106-BB97-CA20A23F3361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7B333-E593-44C2-9F45-D0C53590A5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6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Sources: https://www.datadoghq.com/blog/hadoop-architecture-overview/, http://hadoop.apache.org/docs/current/hadoop-project-dist/hadoop-hdfs/HdfsDesign.html, https://drive.google.com/file/d/0B-zw6KHOtbT4MmRkZWJjYzEtYjI3Ni00NTFjLWE0OGItYTU5OGMxYjc0N2M1/view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7B333-E593-44C2-9F45-D0C53590A5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2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8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7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6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4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9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>
          <p15:clr>
            <a:srgbClr val="FBAE40"/>
          </p15:clr>
        </p15:guide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1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5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9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1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>
          <p15:clr>
            <a:srgbClr val="F26B43"/>
          </p15:clr>
        </p15:guide>
        <p15:guide id="1" pos="3840">
          <p15:clr>
            <a:srgbClr val="F26B43"/>
          </p15:clr>
        </p15:guide>
        <p15:guide id="2" orient="horz" pos="4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sters.com/2020/10/26/spark-starter-guide-4-2-how-to-create-a-spark-sessio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6AF0-6315-464A-AB32-67AAC6342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134911"/>
            <a:ext cx="8763015" cy="1646302"/>
          </a:xfrm>
        </p:spPr>
        <p:txBody>
          <a:bodyPr/>
          <a:lstStyle/>
          <a:p>
            <a:r>
              <a:rPr lang="en-US" dirty="0"/>
              <a:t>DB Management Systems</a:t>
            </a:r>
            <a:br>
              <a:rPr lang="en-US" dirty="0"/>
            </a:br>
            <a:r>
              <a:rPr lang="en-US" dirty="0"/>
              <a:t>Distributed: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4755A-4487-4CB2-9469-AEAD043A4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Joel Klein – jdk514@gwmail.gwu.edu</a:t>
            </a:r>
          </a:p>
        </p:txBody>
      </p:sp>
    </p:spTree>
    <p:extLst>
      <p:ext uri="{BB962C8B-B14F-4D97-AF65-F5344CB8AC3E}">
        <p14:creationId xmlns:p14="http://schemas.microsoft.com/office/powerpoint/2010/main" val="211453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374C-9DDD-44E4-91E8-FA06F02E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on 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08CC6-67B8-41B0-8502-7F74E19E0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273D-AC8A-4A84-8BB0-3494DC5B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EMR (Elastic Map Reduce)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4395E4-F05E-4347-9B61-503F6DFFB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0561" y="2249488"/>
            <a:ext cx="7310878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1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2E04-91E8-4795-B717-CB9E8FEE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EMR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46407-7B70-4441-8D85-892597D33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486400" cy="4325112"/>
          </a:xfrm>
        </p:spPr>
        <p:txBody>
          <a:bodyPr/>
          <a:lstStyle/>
          <a:p>
            <a:r>
              <a:rPr lang="en-US" dirty="0"/>
              <a:t>Normally we could simply instantiate the spark cluster using a default software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DC3AC-BA08-483B-B1A9-8357E41C6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16317"/>
            <a:ext cx="5486400" cy="265821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DC2381-AC06-404B-BEA6-9CDC99790000}"/>
              </a:ext>
            </a:extLst>
          </p:cNvPr>
          <p:cNvSpPr txBox="1">
            <a:spLocks/>
          </p:cNvSpPr>
          <p:nvPr/>
        </p:nvSpPr>
        <p:spPr>
          <a:xfrm>
            <a:off x="6228521" y="2449292"/>
            <a:ext cx="5900530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However, to make things easier for us, we're going to setup Spark so it can connect to an AWS hosted </a:t>
            </a:r>
            <a:r>
              <a:rPr lang="en-US" dirty="0" err="1"/>
              <a:t>Jupyter</a:t>
            </a:r>
            <a:r>
              <a:rPr lang="en-US" dirty="0"/>
              <a:t> notebook or EMR Notebook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0730D0-2E3A-4797-9D83-47B811A34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43" y="2049556"/>
            <a:ext cx="5635487" cy="3997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0D31EB-456F-48C8-AE8C-8AA41092FB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244"/>
          <a:stretch/>
        </p:blipFill>
        <p:spPr>
          <a:xfrm>
            <a:off x="6361042" y="4408709"/>
            <a:ext cx="5635487" cy="174307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807DCA-6E8E-4EBA-AFCA-5C9C8FC5AFD5}"/>
              </a:ext>
            </a:extLst>
          </p:cNvPr>
          <p:cNvCxnSpPr/>
          <p:nvPr/>
        </p:nvCxnSpPr>
        <p:spPr>
          <a:xfrm>
            <a:off x="6096000" y="2209800"/>
            <a:ext cx="0" cy="42605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D3678D2-D83E-4B0F-AA2D-5DEFC03BD2AA}"/>
              </a:ext>
            </a:extLst>
          </p:cNvPr>
          <p:cNvSpPr/>
          <p:nvPr/>
        </p:nvSpPr>
        <p:spPr>
          <a:xfrm>
            <a:off x="10187608" y="2069434"/>
            <a:ext cx="1779103" cy="39973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7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94B2-C71B-42B0-9B80-88F932C0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Configuration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CADF4-3C15-4992-A68E-DC548BD4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b="1" dirty="0"/>
              <a:t>EMR Notebooks </a:t>
            </a:r>
            <a:r>
              <a:rPr lang="en-US" dirty="0"/>
              <a:t>to work we need to configure a custom selection of software for things to work.</a:t>
            </a:r>
          </a:p>
          <a:p>
            <a:pPr lvl="1"/>
            <a:r>
              <a:rPr lang="en-US" dirty="0"/>
              <a:t>We can also enable </a:t>
            </a:r>
            <a:r>
              <a:rPr lang="en-US" b="1" dirty="0"/>
              <a:t>Hive</a:t>
            </a:r>
            <a:r>
              <a:rPr lang="en-US" dirty="0"/>
              <a:t> so we can take a second look at it's use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1ADD1-46D2-413A-85DA-6086B7764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92" y="3778685"/>
            <a:ext cx="8968616" cy="3079315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363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7493-327F-461D-B2B7-3F80C51E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for Custom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1138A-3EB8-4FF7-A3F7-6C82D524A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couple of reasons why we need to modify the configuration</a:t>
            </a:r>
          </a:p>
          <a:p>
            <a:pPr lvl="1"/>
            <a:r>
              <a:rPr lang="en-US" dirty="0"/>
              <a:t>Adding </a:t>
            </a:r>
            <a:r>
              <a:rPr lang="en-US" dirty="0" err="1"/>
              <a:t>JupyterHub</a:t>
            </a:r>
            <a:r>
              <a:rPr lang="en-US" dirty="0"/>
              <a:t> and </a:t>
            </a:r>
            <a:r>
              <a:rPr lang="en-US" dirty="0" err="1"/>
              <a:t>JupyterEnterpriseGateway</a:t>
            </a:r>
            <a:r>
              <a:rPr lang="en-US" dirty="0"/>
              <a:t> enable us to connect via </a:t>
            </a:r>
            <a:r>
              <a:rPr lang="en-US" dirty="0" err="1"/>
              <a:t>JupyterNotebooks</a:t>
            </a:r>
            <a:endParaRPr lang="en-US" dirty="0"/>
          </a:p>
          <a:p>
            <a:pPr lvl="2"/>
            <a:r>
              <a:rPr lang="en-US" dirty="0" err="1"/>
              <a:t>JupyterHub</a:t>
            </a:r>
            <a:r>
              <a:rPr lang="en-US" dirty="0"/>
              <a:t> is a webserver-based version of </a:t>
            </a:r>
            <a:r>
              <a:rPr lang="en-US" dirty="0" err="1"/>
              <a:t>Jupyter</a:t>
            </a:r>
            <a:endParaRPr lang="en-US" dirty="0"/>
          </a:p>
          <a:p>
            <a:pPr lvl="2"/>
            <a:r>
              <a:rPr lang="en-US" dirty="0" err="1"/>
              <a:t>JupyterEnterpriseGateway</a:t>
            </a:r>
            <a:r>
              <a:rPr lang="en-US" dirty="0"/>
              <a:t>  enables </a:t>
            </a:r>
            <a:r>
              <a:rPr lang="en-US" dirty="0" err="1"/>
              <a:t>JupyterHub</a:t>
            </a:r>
            <a:r>
              <a:rPr lang="en-US" dirty="0"/>
              <a:t> to spin up notebooks on a cluster of machines</a:t>
            </a:r>
          </a:p>
          <a:p>
            <a:pPr lvl="1"/>
            <a:r>
              <a:rPr lang="en-US" dirty="0"/>
              <a:t>Adding Livy provides a REST driven API for spark that makes handling concurrent asynchronous requests easier (basically makes the notebook interactions work from the EMR perspective)</a:t>
            </a:r>
          </a:p>
        </p:txBody>
      </p:sp>
    </p:spTree>
    <p:extLst>
      <p:ext uri="{BB962C8B-B14F-4D97-AF65-F5344CB8AC3E}">
        <p14:creationId xmlns:p14="http://schemas.microsoft.com/office/powerpoint/2010/main" val="141597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64DA-89FB-40A0-8561-470A13D8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EMR Cluster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38E68-50A1-43C6-9BAE-39731A865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4653170" cy="4325112"/>
          </a:xfrm>
        </p:spPr>
        <p:txBody>
          <a:bodyPr/>
          <a:lstStyle/>
          <a:p>
            <a:r>
              <a:rPr lang="en-US" dirty="0"/>
              <a:t>Defining Security: </a:t>
            </a:r>
          </a:p>
          <a:p>
            <a:pPr marL="916686" lvl="1" indent="-514350"/>
            <a:r>
              <a:rPr lang="en-US" dirty="0"/>
              <a:t>We'll still setup the EC2 key pair, so we can connect directly to the master node</a:t>
            </a:r>
          </a:p>
          <a:p>
            <a:pPr marL="624078" indent="-514350"/>
            <a:endParaRPr lang="en-US" dirty="0"/>
          </a:p>
          <a:p>
            <a:r>
              <a:rPr lang="en-US" dirty="0"/>
              <a:t>Waiting:</a:t>
            </a:r>
          </a:p>
          <a:p>
            <a:pPr marL="916686" lvl="1" indent="-514350"/>
            <a:r>
              <a:rPr lang="en-US" dirty="0"/>
              <a:t>This shouldn't take any longer than last time, but we still do need to wait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9EF92A-516A-4F94-94FA-5557DF345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343" y="2209800"/>
            <a:ext cx="6513775" cy="162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4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EBBF-24E9-4570-AF67-790DBD8F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Our EMR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07D5A-464C-4C40-919F-5183724AC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5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59E9-0480-413D-B018-2CCE7D10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21EB1-CC76-45FB-A6E1-1943508F8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6755296" cy="4325112"/>
          </a:xfrm>
        </p:spPr>
        <p:txBody>
          <a:bodyPr>
            <a:normAutofit/>
          </a:bodyPr>
          <a:lstStyle/>
          <a:p>
            <a:r>
              <a:rPr lang="en-US" dirty="0"/>
              <a:t>From the EMR service page, there is an option to setup an </a:t>
            </a:r>
            <a:r>
              <a:rPr lang="en-US" b="1" dirty="0"/>
              <a:t>EMR Notebook</a:t>
            </a:r>
            <a:r>
              <a:rPr lang="en-US" dirty="0"/>
              <a:t>, we'll be using that to connect to our cluster</a:t>
            </a:r>
          </a:p>
          <a:p>
            <a:endParaRPr lang="en-US" dirty="0"/>
          </a:p>
          <a:p>
            <a:r>
              <a:rPr lang="en-US" dirty="0"/>
              <a:t>From here we can </a:t>
            </a:r>
          </a:p>
          <a:p>
            <a:endParaRPr lang="en-US" dirty="0"/>
          </a:p>
          <a:p>
            <a:r>
              <a:rPr lang="en-US" dirty="0"/>
              <a:t>The only thing we need to define (beyond providing a name), is the existing cluster for the notebook to connect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865D2-201E-4C5A-9436-7F3664EAA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009" y="1589639"/>
            <a:ext cx="1981200" cy="2028825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DC47803-75AE-40F1-8C5C-72059B6B3244}"/>
              </a:ext>
            </a:extLst>
          </p:cNvPr>
          <p:cNvSpPr/>
          <p:nvPr/>
        </p:nvSpPr>
        <p:spPr>
          <a:xfrm>
            <a:off x="8435010" y="2844686"/>
            <a:ext cx="1245704" cy="39973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4F8145-B0E9-49AA-957E-1A14C3631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956" y="4085397"/>
            <a:ext cx="1800225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F58E69-291E-4B3D-BBF6-1E3E9DD99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834" y="5133975"/>
            <a:ext cx="3257550" cy="116205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648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F7D1-CC71-41BA-A0FC-2911EFD3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19D8B-2D80-4460-A331-4481D9884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0201-CDAD-4B20-95A1-7B78128B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B4CE7-25AE-43FB-9A28-A9258B257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is the name of the python specific interface for python programming in Spark</a:t>
            </a:r>
          </a:p>
          <a:p>
            <a:r>
              <a:rPr lang="en-US" dirty="0"/>
              <a:t>One of its main benefits is ability to seamlessly leverage python for distributed programming</a:t>
            </a:r>
          </a:p>
          <a:p>
            <a:r>
              <a:rPr lang="en-US" dirty="0" err="1"/>
              <a:t>PySpark</a:t>
            </a:r>
            <a:r>
              <a:rPr lang="en-US" dirty="0"/>
              <a:t> also heavily utilizes </a:t>
            </a:r>
            <a:r>
              <a:rPr lang="en-US" dirty="0" err="1"/>
              <a:t>Dataframes</a:t>
            </a:r>
            <a:r>
              <a:rPr lang="en-US" dirty="0"/>
              <a:t> an abstraction of RDD’s</a:t>
            </a:r>
          </a:p>
          <a:p>
            <a:pPr lvl="1"/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Dataframes</a:t>
            </a:r>
            <a:r>
              <a:rPr lang="en-US" dirty="0"/>
              <a:t> work a lot like pandas </a:t>
            </a:r>
            <a:r>
              <a:rPr lang="en-US" dirty="0" err="1"/>
              <a:t>dataframes</a:t>
            </a:r>
            <a:r>
              <a:rPr lang="en-US" dirty="0"/>
              <a:t>, but have some unique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5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6568-4C61-4668-8D83-67719114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705A6-0380-4D8B-9B6D-A2D9D6DB6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6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8ADB-9F17-4354-A9A3-63B44BD6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Scala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86137-8771-4043-B8D3-28BD69834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578" y="752061"/>
            <a:ext cx="2998304" cy="599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6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EC0A-1FAE-416E-8F67-45F49618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0A964-6BFA-40DA-9232-B0A08D1C7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5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AE97-E19D-4D19-97A1-5F48C889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47E9-7BA7-4F3C-BA2B-45669AB8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588483" cy="432511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spark session</a:t>
            </a:r>
            <a:r>
              <a:rPr lang="en-US" dirty="0"/>
              <a:t> is the primary interface for working with Spark's API</a:t>
            </a:r>
          </a:p>
          <a:p>
            <a:pPr lvl="1"/>
            <a:r>
              <a:rPr lang="en-US" dirty="0"/>
              <a:t>This means that we need an active spark session to do anything within spark</a:t>
            </a:r>
          </a:p>
          <a:p>
            <a:pPr lvl="1"/>
            <a:r>
              <a:rPr lang="en-US" dirty="0"/>
              <a:t>Creating the EMR Notebooks provides us an easy mechanism to hook into the spark session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3681D66-8DFF-449F-9DF6-DDABAC9F5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083" y="1862137"/>
            <a:ext cx="5838825" cy="31337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3291B1-6A51-4689-A423-5985BE1A7809}"/>
              </a:ext>
            </a:extLst>
          </p:cNvPr>
          <p:cNvSpPr txBox="1">
            <a:spLocks/>
          </p:cNvSpPr>
          <p:nvPr/>
        </p:nvSpPr>
        <p:spPr>
          <a:xfrm>
            <a:off x="6323254" y="4995862"/>
            <a:ext cx="5588483" cy="2619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buNone/>
            </a:pPr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hadoopsters.com/2020/10/26/spark-starter-guide-4-2-how-to-create-a-spark-session/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7099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5DDD-E92D-4B18-87A8-7381932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 Spark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1319A-C047-4A1B-BCF8-153B28A8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we need to build a spark session (which can require some complex networking for custom environments)</a:t>
            </a:r>
          </a:p>
          <a:p>
            <a:pPr lvl="1"/>
            <a:r>
              <a:rPr lang="en-US" dirty="0"/>
              <a:t>spark = </a:t>
            </a:r>
            <a:r>
              <a:rPr lang="en-US" dirty="0" err="1"/>
              <a:t>SparkSession.builder.appName</a:t>
            </a:r>
            <a:r>
              <a:rPr lang="en-US" dirty="0"/>
              <a:t>("Python Spark SQL basic example").config("</a:t>
            </a:r>
            <a:r>
              <a:rPr lang="en-US" dirty="0" err="1"/>
              <a:t>spark.some.config.option</a:t>
            </a:r>
            <a:r>
              <a:rPr lang="en-US" dirty="0"/>
              <a:t>", "some-value").</a:t>
            </a:r>
            <a:r>
              <a:rPr lang="en-US" dirty="0" err="1"/>
              <a:t>getOrCreate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With the </a:t>
            </a:r>
            <a:r>
              <a:rPr lang="en-US" b="1" dirty="0"/>
              <a:t>EMR Notebook</a:t>
            </a:r>
            <a:r>
              <a:rPr lang="en-US" dirty="0"/>
              <a:t> we can simply call spark directly</a:t>
            </a:r>
          </a:p>
        </p:txBody>
      </p:sp>
    </p:spTree>
    <p:extLst>
      <p:ext uri="{BB962C8B-B14F-4D97-AF65-F5344CB8AC3E}">
        <p14:creationId xmlns:p14="http://schemas.microsoft.com/office/powerpoint/2010/main" val="340739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EE6F-7D99-4203-A557-FCE49B032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spark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966CB-F700-46DB-A7BE-4D340CBF3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spark </a:t>
            </a:r>
            <a:r>
              <a:rPr lang="en-US" dirty="0" err="1"/>
              <a:t>Dataframe</a:t>
            </a:r>
            <a:r>
              <a:rPr lang="en-US" dirty="0"/>
              <a:t> we need to tell spark to read in data from a data source. This can be accomplished through several different commands, like Hadoop:</a:t>
            </a:r>
          </a:p>
          <a:p>
            <a:pPr lvl="1"/>
            <a:endParaRPr lang="en-US" dirty="0"/>
          </a:p>
          <a:p>
            <a:r>
              <a:rPr lang="en-US" dirty="0"/>
              <a:t>For our case, we’ll read in the same data from s3 from last class:</a:t>
            </a:r>
          </a:p>
          <a:p>
            <a:pPr lvl="1"/>
            <a:r>
              <a:rPr lang="en-US" dirty="0" err="1"/>
              <a:t>spark.read.json</a:t>
            </a:r>
            <a:r>
              <a:rPr lang="en-US" dirty="0"/>
              <a:t>("s3a://{s3_bucket}/</a:t>
            </a:r>
            <a:r>
              <a:rPr lang="en-US" dirty="0" err="1"/>
              <a:t>ratebeer</a:t>
            </a:r>
            <a:r>
              <a:rPr lang="en-US" dirty="0"/>
              <a:t>/*.json")</a:t>
            </a:r>
          </a:p>
          <a:p>
            <a:pPr lvl="1"/>
            <a:endParaRPr lang="en-US" dirty="0"/>
          </a:p>
          <a:p>
            <a:r>
              <a:rPr lang="en-US" dirty="0"/>
              <a:t>Most </a:t>
            </a:r>
            <a:r>
              <a:rPr lang="en-US" dirty="0" err="1"/>
              <a:t>datawarehousing</a:t>
            </a:r>
            <a:r>
              <a:rPr lang="en-US" dirty="0"/>
              <a:t> applications use file types like parquet and </a:t>
            </a:r>
            <a:r>
              <a:rPr lang="en-US" dirty="0" err="1"/>
              <a:t>avro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7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DF32-238A-456E-81C6-D71C32D9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File Formats - Parquet and Avro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1E392-B97E-4EEF-B6BE-8C8ECD405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Parquet and Avro are file types that emulate many of the compression techniques provided by databases and archiving (think .zip or .</a:t>
            </a:r>
            <a:r>
              <a:rPr lang="en-US" dirty="0" err="1"/>
              <a:t>targz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This means that unlike json and csv, these file types are focused around data optimization</a:t>
            </a:r>
          </a:p>
          <a:p>
            <a:r>
              <a:rPr lang="en-US" dirty="0"/>
              <a:t>Parquet is a columnar storage format, meaning that it focuses on storing columns of data (compared to csv which is row focused)</a:t>
            </a:r>
          </a:p>
          <a:p>
            <a:r>
              <a:rPr lang="en-US" dirty="0"/>
              <a:t>Avro is essentially a serialized version of JSON and has similarities to </a:t>
            </a:r>
            <a:r>
              <a:rPr lang="en-US" dirty="0" err="1"/>
              <a:t>protobuf</a:t>
            </a:r>
            <a:endParaRPr lang="en-US" dirty="0"/>
          </a:p>
          <a:p>
            <a:pPr lvl="1"/>
            <a:r>
              <a:rPr lang="en-US" dirty="0"/>
              <a:t>Field names are abstracted away and data is stored in binary formatting</a:t>
            </a:r>
          </a:p>
        </p:txBody>
      </p:sp>
    </p:spTree>
    <p:extLst>
      <p:ext uri="{BB962C8B-B14F-4D97-AF65-F5344CB8AC3E}">
        <p14:creationId xmlns:p14="http://schemas.microsoft.com/office/powerpoint/2010/main" val="395557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D442-1D0A-4CB2-B8CB-9B84B2A6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Lazy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FA86-77A3-49B8-B843-B2B21F9D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RDD’s, and thus </a:t>
            </a:r>
            <a:r>
              <a:rPr lang="en-US" dirty="0" err="1"/>
              <a:t>Dataframes</a:t>
            </a:r>
            <a:r>
              <a:rPr lang="en-US" dirty="0"/>
              <a:t>, are lazily evaluated. This means that transformations on the </a:t>
            </a:r>
            <a:r>
              <a:rPr lang="en-US" dirty="0" err="1"/>
              <a:t>dataframe</a:t>
            </a:r>
            <a:r>
              <a:rPr lang="en-US" dirty="0"/>
              <a:t> won’t be evaluated until actually requested.</a:t>
            </a:r>
          </a:p>
          <a:p>
            <a:endParaRPr lang="en-US" dirty="0"/>
          </a:p>
          <a:p>
            <a:r>
              <a:rPr lang="en-US" dirty="0"/>
              <a:t>This also means that only necessary transformations actually occur (to an extent). This is part of the advantage to columnar data, as the entire file/dataset may not need to be processed, but only a single column.</a:t>
            </a:r>
          </a:p>
        </p:txBody>
      </p:sp>
    </p:spTree>
    <p:extLst>
      <p:ext uri="{BB962C8B-B14F-4D97-AF65-F5344CB8AC3E}">
        <p14:creationId xmlns:p14="http://schemas.microsoft.com/office/powerpoint/2010/main" val="194330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532F-930A-4F48-8DFA-0AE114CD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Streaming and SQL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5FB65-1B3C-47F2-B75F-3079132F05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6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6347-2C3F-4E01-B194-6BC0D80C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1583-EB80-4273-B581-947167E95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addition to working with data loaded straight into a </a:t>
            </a:r>
            <a:r>
              <a:rPr lang="en-US" dirty="0" err="1"/>
              <a:t>dataframe</a:t>
            </a:r>
            <a:r>
              <a:rPr lang="en-US" dirty="0"/>
              <a:t>, we can also query our data leveraging SQL through Spark's SQL API</a:t>
            </a:r>
          </a:p>
          <a:p>
            <a:endParaRPr lang="en-US" dirty="0"/>
          </a:p>
          <a:p>
            <a:r>
              <a:rPr lang="en-US" dirty="0"/>
              <a:t>To accomplish this we need to simply create a temporary view of our data the we can query against</a:t>
            </a:r>
          </a:p>
          <a:p>
            <a:pPr lvl="1"/>
            <a:r>
              <a:rPr lang="en-US" dirty="0" err="1"/>
              <a:t>df.createOrReplaceTempView</a:t>
            </a:r>
            <a:r>
              <a:rPr lang="en-US" dirty="0"/>
              <a:t>("</a:t>
            </a:r>
            <a:r>
              <a:rPr lang="en-US" dirty="0" err="1"/>
              <a:t>beer_table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/>
              <a:t>Now all we need to do is create a new </a:t>
            </a:r>
            <a:r>
              <a:rPr lang="en-US" dirty="0" err="1"/>
              <a:t>Dataframe</a:t>
            </a:r>
            <a:r>
              <a:rPr lang="en-US" dirty="0"/>
              <a:t> by querying our existing information</a:t>
            </a:r>
          </a:p>
          <a:p>
            <a:pPr lvl="1"/>
            <a:r>
              <a:rPr lang="en-US" dirty="0" err="1"/>
              <a:t>sql_table</a:t>
            </a:r>
            <a:r>
              <a:rPr lang="en-US" dirty="0"/>
              <a:t> = </a:t>
            </a:r>
            <a:r>
              <a:rPr lang="en-US" dirty="0" err="1"/>
              <a:t>spark.sql</a:t>
            </a:r>
            <a:r>
              <a:rPr lang="en-US" dirty="0"/>
              <a:t>("SELECT * from </a:t>
            </a:r>
            <a:r>
              <a:rPr lang="en-US" dirty="0" err="1"/>
              <a:t>beer_table</a:t>
            </a:r>
            <a:r>
              <a:rPr lang="en-US" dirty="0"/>
              <a:t> LIMIT 10")</a:t>
            </a:r>
          </a:p>
        </p:txBody>
      </p:sp>
    </p:spTree>
    <p:extLst>
      <p:ext uri="{BB962C8B-B14F-4D97-AF65-F5344CB8AC3E}">
        <p14:creationId xmlns:p14="http://schemas.microsoft.com/office/powerpoint/2010/main" val="1233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D2D8-1A74-4DFB-8995-1C5DD12D1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020" y="2681926"/>
            <a:ext cx="11277600" cy="22376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End Slide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EMSE 6992 – DBMS for Data Analytics </a:t>
            </a:r>
          </a:p>
        </p:txBody>
      </p:sp>
    </p:spTree>
    <p:extLst>
      <p:ext uri="{BB962C8B-B14F-4D97-AF65-F5344CB8AC3E}">
        <p14:creationId xmlns:p14="http://schemas.microsoft.com/office/powerpoint/2010/main" val="374261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2087-D643-491B-891C-6478D067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5976"/>
            <a:ext cx="10972800" cy="1069848"/>
          </a:xfrm>
        </p:spPr>
        <p:txBody>
          <a:bodyPr/>
          <a:lstStyle/>
          <a:p>
            <a:r>
              <a:rPr lang="en-US" dirty="0"/>
              <a:t>Spark? Architectural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DF0A6-FFCE-4855-ADDB-9575328FE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83127"/>
            <a:ext cx="3277388" cy="2460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1A7A85-1F68-4FE7-84AD-BAAA84349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69" y="2883127"/>
            <a:ext cx="3562654" cy="2460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5CBE5F-7800-40E7-AF27-7941CF80E5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" t="11351" r="32321" b="8273"/>
          <a:stretch/>
        </p:blipFill>
        <p:spPr>
          <a:xfrm>
            <a:off x="7897205" y="3054990"/>
            <a:ext cx="4193747" cy="21170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36FDFC-1EF6-4B10-BCC7-A4948C4267E7}"/>
              </a:ext>
            </a:extLst>
          </p:cNvPr>
          <p:cNvSpPr txBox="1"/>
          <p:nvPr/>
        </p:nvSpPr>
        <p:spPr>
          <a:xfrm>
            <a:off x="1685708" y="2119809"/>
            <a:ext cx="112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Complex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73DF6-72D9-462E-8F58-1D9931ECB641}"/>
              </a:ext>
            </a:extLst>
          </p:cNvPr>
          <p:cNvSpPr txBox="1"/>
          <p:nvPr/>
        </p:nvSpPr>
        <p:spPr>
          <a:xfrm>
            <a:off x="9431491" y="2122583"/>
            <a:ext cx="112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Simple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DB8D11-D42C-4833-9553-8E23396589A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810880" y="2304475"/>
            <a:ext cx="6620611" cy="27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6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E238-502B-4687-886D-13F59A20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Terminal</a:t>
            </a:r>
            <a:br>
              <a:rPr lang="en-US" dirty="0"/>
            </a:br>
            <a:r>
              <a:rPr lang="en-US" dirty="0"/>
              <a:t>(If Using SSH)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2AB45-11E5-4CB0-B479-C2E17193C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1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F139-01DC-4672-BA02-A27AFC6F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Connected Via 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E764F-2B5D-4FC3-ADE9-22A3FCB3D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everything was done correctly, we should be met with the following:</a:t>
            </a:r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4CA12-ED56-4A96-926F-9546C8330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0" y="2990843"/>
            <a:ext cx="6125439" cy="347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565F-1E12-4B79-B9DC-2C469E76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7D57-F468-45CD-BAE1-F2313C90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486400" cy="4325112"/>
          </a:xfrm>
        </p:spPr>
        <p:txBody>
          <a:bodyPr/>
          <a:lstStyle/>
          <a:p>
            <a:r>
              <a:rPr lang="en-US" dirty="0"/>
              <a:t>From the terminal, we are actually very easily able to connect to hive</a:t>
            </a:r>
          </a:p>
          <a:p>
            <a:pPr lvl="1"/>
            <a:r>
              <a:rPr lang="en-US" dirty="0"/>
              <a:t>We simply run: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pyspark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r>
              <a:rPr lang="en-US" dirty="0"/>
              <a:t>This should produce the hive interface: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&gt;&gt;&gt;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B0563-6A90-4DBD-BFAF-BE34F4E95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970" y="2084435"/>
            <a:ext cx="6038022" cy="333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3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5FC2-8091-40C5-A5DA-E506BA17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REPL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EC0C-D9C9-4C85-BE54-3F0FF2992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 stands for Read-Eval-Print-Loop</a:t>
            </a:r>
          </a:p>
          <a:p>
            <a:r>
              <a:rPr lang="en-US" dirty="0"/>
              <a:t>The </a:t>
            </a:r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repl</a:t>
            </a:r>
            <a:r>
              <a:rPr lang="en-US" dirty="0"/>
              <a:t> is effectively a python console</a:t>
            </a:r>
          </a:p>
          <a:p>
            <a:pPr lvl="1"/>
            <a:r>
              <a:rPr lang="en-US" dirty="0"/>
              <a:t>This means that all generic python will run in the </a:t>
            </a:r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repl</a:t>
            </a:r>
            <a:endParaRPr lang="en-US" dirty="0"/>
          </a:p>
          <a:p>
            <a:r>
              <a:rPr lang="en-US" dirty="0"/>
              <a:t>The key difference between </a:t>
            </a:r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repl</a:t>
            </a:r>
            <a:r>
              <a:rPr lang="en-US" dirty="0"/>
              <a:t> and a generic python console is the ability to leverage DAG operations to process RDD’s</a:t>
            </a:r>
          </a:p>
          <a:p>
            <a:pPr lvl="1"/>
            <a:r>
              <a:rPr lang="en-US" dirty="0"/>
              <a:t>You can see when spark is being leveraged when you see the following in the console: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DA11F-7638-499F-B79A-4FF63919B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439" y="4972098"/>
            <a:ext cx="6485283" cy="16964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78BC44-7467-4240-BFC1-F5BA30CD5BA6}"/>
              </a:ext>
            </a:extLst>
          </p:cNvPr>
          <p:cNvSpPr/>
          <p:nvPr/>
        </p:nvSpPr>
        <p:spPr>
          <a:xfrm>
            <a:off x="4010438" y="6500191"/>
            <a:ext cx="6485284" cy="168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2458-B18A-45EA-A1BE-E24CE422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r>
              <a:rPr lang="en-US" dirty="0"/>
              <a:t> (Spark Driver)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5028-88B3-4CA7-B2B1-876AF706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this as the master node.</a:t>
            </a:r>
          </a:p>
          <a:p>
            <a:r>
              <a:rPr lang="en-US" dirty="0"/>
              <a:t>It is the node a user actually interfaces with to input commands/configuration</a:t>
            </a:r>
          </a:p>
          <a:p>
            <a:r>
              <a:rPr lang="en-US" dirty="0"/>
              <a:t>It doesn’t need to necessarily be a crazy machine (specs wise) as it doesn’t do any of the heavy lifting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DBB37-3910-4424-ACAA-8DC7AE92F0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" t="11351" r="32321" b="8273"/>
          <a:stretch/>
        </p:blipFill>
        <p:spPr>
          <a:xfrm>
            <a:off x="7121953" y="817492"/>
            <a:ext cx="3941071" cy="198948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9FFCB7C-CDD4-4FFA-85BB-21226B5BDB7A}"/>
              </a:ext>
            </a:extLst>
          </p:cNvPr>
          <p:cNvSpPr/>
          <p:nvPr/>
        </p:nvSpPr>
        <p:spPr>
          <a:xfrm>
            <a:off x="8481231" y="1560442"/>
            <a:ext cx="1222513" cy="79174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D870-9B04-474E-8879-AB2DA5AF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DataNode</a:t>
            </a:r>
            <a:r>
              <a:rPr lang="en-US" dirty="0"/>
              <a:t> (Worker/Executor)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E458-39CC-4A93-A644-EFADC52B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DataNode’s</a:t>
            </a:r>
            <a:r>
              <a:rPr lang="en-US" dirty="0"/>
              <a:t> represent the true brute force behind Spark.</a:t>
            </a:r>
          </a:p>
          <a:p>
            <a:r>
              <a:rPr lang="en-US" dirty="0"/>
              <a:t>They are the nodes that both store and process (in memory) the data used by Sparks acyclic graph transformations</a:t>
            </a:r>
          </a:p>
          <a:p>
            <a:pPr lvl="1"/>
            <a:r>
              <a:rPr lang="en-US" dirty="0"/>
              <a:t>Executors can load data through a number of different sources</a:t>
            </a:r>
          </a:p>
          <a:p>
            <a:pPr lvl="2"/>
            <a:r>
              <a:rPr lang="en-US" dirty="0"/>
              <a:t>S3, FTP, local filesystem, Azure, Swift(??)</a:t>
            </a:r>
          </a:p>
          <a:p>
            <a:pPr lvl="1"/>
            <a:r>
              <a:rPr lang="en-US" dirty="0"/>
              <a:t>Executors load the data into memory, rather than locally on disk</a:t>
            </a:r>
          </a:p>
          <a:p>
            <a:r>
              <a:rPr lang="en-US" dirty="0"/>
              <a:t>These machines are usually beefier than the </a:t>
            </a:r>
            <a:r>
              <a:rPr lang="en-US" dirty="0" err="1"/>
              <a:t>NameNode</a:t>
            </a:r>
            <a:r>
              <a:rPr lang="en-US" dirty="0"/>
              <a:t>, as they need to be able to process large amounts of data quickly</a:t>
            </a:r>
          </a:p>
          <a:p>
            <a:pPr lvl="1"/>
            <a:r>
              <a:rPr lang="en-US" dirty="0"/>
              <a:t>These machines typically need more RAM since spark operates entirely in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A5A0D-918F-42F9-958A-1C9E14B2CE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" t="11351" r="32321" b="8273"/>
          <a:stretch/>
        </p:blipFill>
        <p:spPr>
          <a:xfrm>
            <a:off x="7156740" y="681659"/>
            <a:ext cx="3075595" cy="155258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3511B24-B9D8-40DB-BB51-73843E5C64D1}"/>
              </a:ext>
            </a:extLst>
          </p:cNvPr>
          <p:cNvSpPr/>
          <p:nvPr/>
        </p:nvSpPr>
        <p:spPr>
          <a:xfrm>
            <a:off x="7209022" y="1073556"/>
            <a:ext cx="324839" cy="28485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AA25-27EA-4267-8A12-AB00CC1F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Resilient Distributed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DBACE-636F-46DE-B1DD-A17D85C7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RDD’s are essentially like Series in Spark, designed for parallelized and distributed operations.</a:t>
            </a:r>
          </a:p>
          <a:p>
            <a:pPr lvl="1"/>
            <a:r>
              <a:rPr lang="en-US" dirty="0"/>
              <a:t>They are a collection of objects storing data</a:t>
            </a:r>
          </a:p>
          <a:p>
            <a:pPr lvl="1"/>
            <a:r>
              <a:rPr lang="en-US" dirty="0"/>
              <a:t>Some key traits are:</a:t>
            </a:r>
          </a:p>
          <a:p>
            <a:pPr lvl="2"/>
            <a:r>
              <a:rPr lang="en-US" dirty="0"/>
              <a:t>Immutability – once created they can not be changed</a:t>
            </a:r>
          </a:p>
          <a:p>
            <a:pPr lvl="2"/>
            <a:r>
              <a:rPr lang="en-US" dirty="0"/>
              <a:t>Partitioned – the </a:t>
            </a:r>
            <a:r>
              <a:rPr lang="en-US" dirty="0" err="1"/>
              <a:t>dataframes</a:t>
            </a:r>
            <a:r>
              <a:rPr lang="en-US" dirty="0"/>
              <a:t> are split amongst a number of executors</a:t>
            </a:r>
          </a:p>
          <a:p>
            <a:pPr lvl="2"/>
            <a:r>
              <a:rPr lang="en-US" dirty="0"/>
              <a:t>Typed – each record is statically typed (RDD[Long], RDD[String, Int, etc.])</a:t>
            </a:r>
          </a:p>
          <a:p>
            <a:r>
              <a:rPr lang="en-US" dirty="0"/>
              <a:t>RDD’s can only be manipulated via transformations</a:t>
            </a:r>
          </a:p>
          <a:p>
            <a:pPr lvl="1"/>
            <a:r>
              <a:rPr lang="en-US" b="1" dirty="0"/>
              <a:t>map</a:t>
            </a:r>
            <a:r>
              <a:rPr lang="en-US" dirty="0"/>
              <a:t>, </a:t>
            </a:r>
            <a:r>
              <a:rPr lang="en-US" dirty="0" err="1"/>
              <a:t>flatmap</a:t>
            </a:r>
            <a:r>
              <a:rPr lang="en-US" dirty="0"/>
              <a:t>, </a:t>
            </a:r>
            <a:r>
              <a:rPr lang="en-US" b="1" dirty="0"/>
              <a:t>filter</a:t>
            </a:r>
            <a:r>
              <a:rPr lang="en-US" dirty="0"/>
              <a:t>, </a:t>
            </a:r>
            <a:r>
              <a:rPr lang="en-US" b="1" dirty="0" err="1"/>
              <a:t>reduceByKey</a:t>
            </a:r>
            <a:r>
              <a:rPr lang="en-US" dirty="0"/>
              <a:t>, join, cogroup</a:t>
            </a:r>
          </a:p>
        </p:txBody>
      </p:sp>
    </p:spTree>
    <p:extLst>
      <p:ext uri="{BB962C8B-B14F-4D97-AF65-F5344CB8AC3E}">
        <p14:creationId xmlns:p14="http://schemas.microsoft.com/office/powerpoint/2010/main" val="19343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1F41-93DF-45D3-9698-408BC710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75250"/>
            <a:ext cx="10972800" cy="1066800"/>
          </a:xfrm>
        </p:spPr>
        <p:txBody>
          <a:bodyPr/>
          <a:lstStyle/>
          <a:p>
            <a:r>
              <a:rPr lang="en-US" dirty="0"/>
              <a:t>Directed Acyclic Graph (DAG)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8B64-689F-41CF-9DF2-F4E9C8147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57638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/>
              <a:t>DAG is Sparks version of MapReduce. It is essentially a more verbose implementation.</a:t>
            </a:r>
          </a:p>
          <a:p>
            <a:pPr lvl="1"/>
            <a:r>
              <a:rPr lang="en-US" dirty="0"/>
              <a:t>Essentially it is the process of altering an RDD through a series of transformations (as mentioned earlier)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0BC3E-9E7D-4401-86D2-BB9C34F1F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09" y="4283765"/>
            <a:ext cx="5158752" cy="2131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3B95C3-8C38-4AB2-BA44-8C2E401A39A3}"/>
              </a:ext>
            </a:extLst>
          </p:cNvPr>
          <p:cNvSpPr txBox="1"/>
          <p:nvPr/>
        </p:nvSpPr>
        <p:spPr>
          <a:xfrm>
            <a:off x="1625047" y="3816432"/>
            <a:ext cx="226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Hadoop MapReduce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B55337-6635-4BD3-ABE2-6BAAB8506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352" y="4376296"/>
            <a:ext cx="5756069" cy="19466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B6767-DCFE-4DE2-BF39-D45C9508566A}"/>
              </a:ext>
            </a:extLst>
          </p:cNvPr>
          <p:cNvSpPr txBox="1"/>
          <p:nvPr/>
        </p:nvSpPr>
        <p:spPr>
          <a:xfrm>
            <a:off x="7515809" y="3816432"/>
            <a:ext cx="226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Spark DAG</a:t>
            </a:r>
          </a:p>
        </p:txBody>
      </p:sp>
    </p:spTree>
    <p:extLst>
      <p:ext uri="{BB962C8B-B14F-4D97-AF65-F5344CB8AC3E}">
        <p14:creationId xmlns:p14="http://schemas.microsoft.com/office/powerpoint/2010/main" val="94808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1986-03EF-484E-B99B-8DED684C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096E4-3274-43CC-B24F-20D8C2D1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MapReduce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50744-D102-439B-9C07-DEDB5A60E61E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Always two operations in order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Map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Reduce</a:t>
            </a:r>
          </a:p>
          <a:p>
            <a:pPr marL="411480" lvl="1" indent="0">
              <a:buNone/>
            </a:pPr>
            <a:endParaRPr lang="en-US" dirty="0"/>
          </a:p>
          <a:p>
            <a:pPr marL="461772" indent="-342900"/>
            <a:r>
              <a:rPr lang="en-US" dirty="0"/>
              <a:t>Information is read from disk and saved out to disk during each intermediary step</a:t>
            </a:r>
          </a:p>
          <a:p>
            <a:pPr marL="461772" indent="-342900"/>
            <a:endParaRPr lang="en-US" dirty="0"/>
          </a:p>
          <a:p>
            <a:pPr marL="461772" indent="-342900"/>
            <a:r>
              <a:rPr lang="en-US" dirty="0"/>
              <a:t>Great for batch 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00E7C-553F-4918-AE51-B6A735AEF425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/>
              <a:t>DAG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D4E1E-43EE-41BA-8127-BCF23DAB3B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Can perform any combination of transformations between RDD states</a:t>
            </a:r>
          </a:p>
          <a:p>
            <a:pPr lvl="1"/>
            <a:r>
              <a:rPr lang="en-US" dirty="0"/>
              <a:t>MapReduce can be one of these transformation processes</a:t>
            </a:r>
          </a:p>
          <a:p>
            <a:endParaRPr lang="en-US" dirty="0"/>
          </a:p>
          <a:p>
            <a:r>
              <a:rPr lang="en-US" dirty="0"/>
              <a:t>Initial data is read from disk, but all further transformations take place solely in-memory</a:t>
            </a:r>
          </a:p>
          <a:p>
            <a:endParaRPr lang="en-US" dirty="0"/>
          </a:p>
          <a:p>
            <a:r>
              <a:rPr lang="en-US" dirty="0"/>
              <a:t>Great for real-time processing and fast iterative processes (training ML algorithms)</a:t>
            </a:r>
          </a:p>
        </p:txBody>
      </p:sp>
    </p:spTree>
    <p:extLst>
      <p:ext uri="{BB962C8B-B14F-4D97-AF65-F5344CB8AC3E}">
        <p14:creationId xmlns:p14="http://schemas.microsoft.com/office/powerpoint/2010/main" val="249768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1681-EBD6-46F2-99C6-5D715B15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in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54D1B-BB4D-486A-9710-DCE7AEBF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main reasons for the recent surge in Spark is due to its ease of use through flexible API’s</a:t>
            </a:r>
          </a:p>
          <a:p>
            <a:r>
              <a:rPr lang="en-US" dirty="0"/>
              <a:t>These API’s have SDKs for the following programming languages (there may be more):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5335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9568</TotalTime>
  <Words>1385</Words>
  <Application>Microsoft Office PowerPoint</Application>
  <PresentationFormat>Widescreen</PresentationFormat>
  <Paragraphs>141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Calibri</vt:lpstr>
      <vt:lpstr>Georgia</vt:lpstr>
      <vt:lpstr>Wingdings 2</vt:lpstr>
      <vt:lpstr>Training presentation</vt:lpstr>
      <vt:lpstr>DB Management Systems Distributed: Spark</vt:lpstr>
      <vt:lpstr>Spark Architecture</vt:lpstr>
      <vt:lpstr>Spark? Architectural Diagram</vt:lpstr>
      <vt:lpstr>NameNode (Spark Driver)</vt:lpstr>
      <vt:lpstr>DataNode (Worker/Executor)</vt:lpstr>
      <vt:lpstr>Resilient Distributed Dataset</vt:lpstr>
      <vt:lpstr>Directed Acyclic Graph (DAG)</vt:lpstr>
      <vt:lpstr>PowerPoint Presentation</vt:lpstr>
      <vt:lpstr>Programming in Spark</vt:lpstr>
      <vt:lpstr>Spark on AWS</vt:lpstr>
      <vt:lpstr>EMR (Elastic Map Reduce)</vt:lpstr>
      <vt:lpstr>Enabling EMR Notebooks</vt:lpstr>
      <vt:lpstr>Custom Configuration Software</vt:lpstr>
      <vt:lpstr>Reason for Custom Configuration</vt:lpstr>
      <vt:lpstr>Creating an EMR Cluster cont.</vt:lpstr>
      <vt:lpstr>Accessing Our EMR</vt:lpstr>
      <vt:lpstr>EMR Notebooks</vt:lpstr>
      <vt:lpstr>PySpark</vt:lpstr>
      <vt:lpstr>PySpark</vt:lpstr>
      <vt:lpstr>Python vs Scala</vt:lpstr>
      <vt:lpstr>Working with PySpark</vt:lpstr>
      <vt:lpstr>Spark Session</vt:lpstr>
      <vt:lpstr>Working with a Spark Session</vt:lpstr>
      <vt:lpstr>Creating a spark Dataframe</vt:lpstr>
      <vt:lpstr>Alternative File Formats - Parquet and Avro</vt:lpstr>
      <vt:lpstr>PySpark Lazy Evaluation</vt:lpstr>
      <vt:lpstr>PySpark Streaming and SQL API</vt:lpstr>
      <vt:lpstr>SQL in PySpark</vt:lpstr>
      <vt:lpstr>End Slide  EMSE 6992 – DBMS for Data Analytics </vt:lpstr>
      <vt:lpstr>PySpark Terminal (If Using SSH)</vt:lpstr>
      <vt:lpstr>Once Connected Via SSH</vt:lpstr>
      <vt:lpstr>Connecting to PySpark</vt:lpstr>
      <vt:lpstr>Spark REPL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Management Systems Document: Mongo</dc:title>
  <dc:creator>BOB B</dc:creator>
  <cp:lastModifiedBy>Klein, Joel Donald</cp:lastModifiedBy>
  <cp:revision>135</cp:revision>
  <dcterms:created xsi:type="dcterms:W3CDTF">2018-01-30T04:08:48Z</dcterms:created>
  <dcterms:modified xsi:type="dcterms:W3CDTF">2021-04-06T02:09:12Z</dcterms:modified>
</cp:coreProperties>
</file>