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8" r:id="rId2"/>
    <p:sldId id="279" r:id="rId3"/>
    <p:sldId id="280" r:id="rId4"/>
    <p:sldId id="28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8" r:id="rId17"/>
    <p:sldId id="309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80" d="100"/>
          <a:sy n="80" d="100"/>
        </p:scale>
        <p:origin x="120" y="17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923318"/>
            <a:ext cx="3493008" cy="878908"/>
          </a:xfrm>
        </p:spPr>
        <p:txBody>
          <a:bodyPr/>
          <a:lstStyle/>
          <a:p>
            <a:r>
              <a:rPr lang="en-US" dirty="0"/>
              <a:t>Naga Gayathri</a:t>
            </a:r>
          </a:p>
          <a:p>
            <a:r>
              <a:rPr lang="en-US" dirty="0"/>
              <a:t>Balaji Pandian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Bivariate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r>
              <a:rPr lang="en-US" sz="1600" dirty="0"/>
              <a:t>There is only a slight variation in the charge Off between Verified and Non verified profiles</a:t>
            </a:r>
          </a:p>
          <a:p>
            <a:pPr algn="l"/>
            <a:endParaRPr lang="en-US" sz="16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F7EE2E12-4BFE-B95E-E7B1-7B6D93926E7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884" y="2273839"/>
            <a:ext cx="5493032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Bivariate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pPr algn="l"/>
            <a:r>
              <a:rPr lang="en-US" sz="1600" dirty="0"/>
              <a:t>More number of Charge off Profiles have taken loan under Debt Consolidation.</a:t>
            </a:r>
          </a:p>
          <a:p>
            <a:pPr algn="l"/>
            <a:endParaRPr lang="en-US" sz="16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AD146DF-C462-A9F9-FB78-4A76A873D32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5" y="2279431"/>
            <a:ext cx="5454930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5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Bivariate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pPr algn="l"/>
            <a:r>
              <a:rPr lang="en-US" sz="1600" dirty="0"/>
              <a:t>More Loan area under the Grades B, C, A.</a:t>
            </a:r>
          </a:p>
          <a:p>
            <a:pPr algn="l"/>
            <a:endParaRPr lang="en-US" sz="16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686A27F0-351F-ABCB-9737-44949BA26CF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39" y="2476541"/>
            <a:ext cx="5264421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8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Bivariate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pPr algn="l"/>
            <a:r>
              <a:rPr lang="en-US" sz="1600" dirty="0"/>
              <a:t>The Subgrade distribution is left skewed.</a:t>
            </a:r>
          </a:p>
          <a:p>
            <a:pPr algn="l"/>
            <a:endParaRPr lang="en-US" sz="16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BF54E93-5669-F1F7-1B20-760CDF489CC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18" y="2357082"/>
            <a:ext cx="5143764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Bivariate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pPr algn="l"/>
            <a:r>
              <a:rPr lang="en-US" sz="1600" dirty="0"/>
              <a:t>Loans are the region of CA, NY and FL have more charge off.</a:t>
            </a:r>
          </a:p>
          <a:p>
            <a:pPr algn="l"/>
            <a:endParaRPr lang="en-US" sz="16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393E69EA-32E5-32D6-1BCE-06D8F722E73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29" y="2425734"/>
            <a:ext cx="6636091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4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Multivariate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pPr marL="0" indent="0" algn="l">
              <a:buNone/>
            </a:pPr>
            <a:endParaRPr lang="en-US" sz="1600" dirty="0"/>
          </a:p>
          <a:p>
            <a:r>
              <a:rPr lang="en-US" sz="1600" dirty="0"/>
              <a:t>Profiles with home ownership under Mortgage and applied for a loan more than 10,000 are more likely to default</a:t>
            </a:r>
          </a:p>
          <a:p>
            <a:pPr algn="l"/>
            <a:endParaRPr lang="en-US" sz="1600" dirty="0"/>
          </a:p>
          <a:p>
            <a:pPr algn="l"/>
            <a:endParaRPr lang="en-US" sz="16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183A4618-4AD9-3287-3EDF-C2D309BA12B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56" y="2477738"/>
            <a:ext cx="6559887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3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Multivariate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algn="l"/>
            <a:r>
              <a:rPr lang="en-US" sz="1600" dirty="0"/>
              <a:t>The Purpose of Small Business applied for loan above 10,000 are likely to default</a:t>
            </a:r>
          </a:p>
          <a:p>
            <a:pPr algn="l"/>
            <a:r>
              <a:rPr lang="en-US" sz="1600" dirty="0"/>
              <a:t>The purpose of Credit Card, Debt Consolidation and home improvement also need to be verified</a:t>
            </a:r>
          </a:p>
          <a:p>
            <a:pPr algn="l"/>
            <a:endParaRPr lang="en-US" sz="1600" dirty="0"/>
          </a:p>
          <a:p>
            <a:pPr algn="l"/>
            <a:endParaRPr lang="en-US" sz="16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03623C6-04FE-7A55-4D28-701D0CD0DCC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35" y="3511489"/>
            <a:ext cx="6407479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4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Multivariate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pPr marL="0" indent="0" algn="l">
              <a:buNone/>
            </a:pPr>
            <a:endParaRPr lang="en-US" sz="1600" dirty="0"/>
          </a:p>
          <a:p>
            <a:r>
              <a:rPr lang="en-US" sz="1600" dirty="0"/>
              <a:t>Profiles with home ownership under Mortgage and applied for a loan more than 10,000 are more likely to default</a:t>
            </a:r>
          </a:p>
          <a:p>
            <a:pPr algn="l"/>
            <a:endParaRPr lang="en-US" sz="1600" dirty="0"/>
          </a:p>
          <a:p>
            <a:pPr algn="l"/>
            <a:endParaRPr lang="en-US" sz="16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2227CAD-4750-E372-A4D2-2DC1D3A3004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34" y="2449990"/>
            <a:ext cx="4924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4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Naga Gayathri P</a:t>
            </a:r>
          </a:p>
          <a:p>
            <a:r>
              <a:rPr lang="en-US" dirty="0"/>
              <a:t>Balaji Pandian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Case study analysis will help the company to make a decision for loan approval based on the applicant’s profile, which controls loss of business and avoid financial loss for the company.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5C3EF-9E4C-7C7B-466C-9C7AEC99F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8CB0B9-0B3A-97F6-78B5-F2A48232F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00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03" y="2336927"/>
            <a:ext cx="6766560" cy="270052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Data Understanding and Sourcing.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Cleaning the data which are not essential.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Check for Data Quality issues and Binning.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Check for Data Imbalance and Univariate, Segmented Univariate and Bivariate analysis.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Recommendations and Risks.</a:t>
            </a:r>
          </a:p>
          <a:p>
            <a:endParaRPr lang="en-US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 - EDA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Univariate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Most of the loan Amount taken is around 10000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D0E6CCD-1376-3D09-A5F7-4AE617C30B0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42" y="3162219"/>
            <a:ext cx="5150115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Univariate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Loan Fully Paid Percentage is 85.6% </a:t>
            </a:r>
          </a:p>
        </p:txBody>
      </p:sp>
      <p:pic>
        <p:nvPicPr>
          <p:cNvPr id="3" name="Content Placeholder 15">
            <a:extLst>
              <a:ext uri="{FF2B5EF4-FFF2-40B4-BE49-F238E27FC236}">
                <a16:creationId xmlns:a16="http://schemas.microsoft.com/office/drawing/2014/main" id="{22121604-3C34-126B-19B2-C4F57EF2C7D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30" y="2917118"/>
            <a:ext cx="3683189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Univariate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600" dirty="0"/>
              <a:t>Most of the Loans applied by people with 10+ years of experience and the Loan Grades highly applied are B, A,C 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0AA74EF-3166-DBB2-0962-07D9821BE26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57" y="2814407"/>
            <a:ext cx="8439335" cy="37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Univariate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r>
              <a:rPr lang="en-IN" sz="1600" dirty="0"/>
              <a:t>The Number of loan applications increases every year.</a:t>
            </a:r>
          </a:p>
          <a:p>
            <a:r>
              <a:rPr lang="en-IN" sz="1600" dirty="0"/>
              <a:t>More Loans are issues in the last three months of the year.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2ED84EDB-AD03-A78C-F151-ECAE28760D7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77" y="2405970"/>
            <a:ext cx="7239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4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Bivariate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pPr algn="l"/>
            <a:r>
              <a:rPr lang="en-US" sz="1600" dirty="0"/>
              <a:t>Loan Amount Vs Loan Status shows slight variation in the median range between fully paid and Charged Off</a:t>
            </a:r>
          </a:p>
          <a:p>
            <a:pPr algn="l"/>
            <a:r>
              <a:rPr lang="en-US" sz="1600" dirty="0"/>
              <a:t>Interest Rate Vs Loan Status shows significant variation explaining that higher the interest rate higher the charge 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Helvetica Neue"/>
              </a:rPr>
              <a:t>Off</a:t>
            </a: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E6F24BE-1981-23AA-5759-3D8C478254B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16" y="2658046"/>
            <a:ext cx="7169518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3478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Bivariate 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542-9AF7-A9F8-BDC1-638B5107E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771" y="1675877"/>
            <a:ext cx="11119104" cy="5001148"/>
          </a:xfrm>
        </p:spPr>
        <p:txBody>
          <a:bodyPr/>
          <a:lstStyle/>
          <a:p>
            <a:pPr algn="l"/>
            <a:r>
              <a:rPr lang="en-US" sz="1600" dirty="0"/>
              <a:t>Annual Income Vs Loan Status shows Slight variation explaining that the annual income for the Charge Off status is lower</a:t>
            </a:r>
          </a:p>
          <a:p>
            <a:pPr algn="l"/>
            <a:endParaRPr lang="en-US" sz="16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B298D0D-604A-A2C4-8204-E6040F40BC3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656" y="2870126"/>
            <a:ext cx="3651438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5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{C881E11F-31B0-4DD0-BDC1-572454EE922C}tf78438558_win32</Template>
  <TotalTime>120</TotalTime>
  <Words>448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Helvetica Neue</vt:lpstr>
      <vt:lpstr>Sabon Next LT</vt:lpstr>
      <vt:lpstr>Wingdings</vt:lpstr>
      <vt:lpstr>Office Theme</vt:lpstr>
      <vt:lpstr>Lending Club case study </vt:lpstr>
      <vt:lpstr>AGENDA</vt:lpstr>
      <vt:lpstr>PRIMARY GOALS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Multivariate analysis</vt:lpstr>
      <vt:lpstr>Multivariate analysis</vt:lpstr>
      <vt:lpstr>Multivariate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subject/>
  <dc:creator>Naga Gayathri</dc:creator>
  <cp:lastModifiedBy>Naga Gayathri</cp:lastModifiedBy>
  <cp:revision>2</cp:revision>
  <dcterms:created xsi:type="dcterms:W3CDTF">2023-01-04T06:47:41Z</dcterms:created>
  <dcterms:modified xsi:type="dcterms:W3CDTF">2023-01-04T08:48:00Z</dcterms:modified>
</cp:coreProperties>
</file>