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8" r:id="rId3"/>
    <p:sldId id="263" r:id="rId4"/>
    <p:sldId id="264" r:id="rId5"/>
    <p:sldId id="286" r:id="rId6"/>
    <p:sldId id="265" r:id="rId7"/>
    <p:sldId id="266" r:id="rId8"/>
    <p:sldId id="259" r:id="rId9"/>
    <p:sldId id="267" r:id="rId10"/>
    <p:sldId id="287" r:id="rId11"/>
    <p:sldId id="268" r:id="rId12"/>
    <p:sldId id="289" r:id="rId13"/>
    <p:sldId id="269" r:id="rId14"/>
    <p:sldId id="270" r:id="rId15"/>
    <p:sldId id="292" r:id="rId16"/>
    <p:sldId id="271" r:id="rId17"/>
    <p:sldId id="290" r:id="rId18"/>
    <p:sldId id="260" r:id="rId19"/>
    <p:sldId id="272" r:id="rId20"/>
    <p:sldId id="273" r:id="rId21"/>
    <p:sldId id="274" r:id="rId22"/>
    <p:sldId id="275" r:id="rId23"/>
    <p:sldId id="276" r:id="rId24"/>
    <p:sldId id="261" r:id="rId25"/>
    <p:sldId id="277" r:id="rId26"/>
    <p:sldId id="278" r:id="rId27"/>
    <p:sldId id="279" r:id="rId28"/>
    <p:sldId id="280" r:id="rId29"/>
    <p:sldId id="262" r:id="rId30"/>
    <p:sldId id="281" r:id="rId31"/>
    <p:sldId id="282" r:id="rId32"/>
    <p:sldId id="283" r:id="rId33"/>
    <p:sldId id="284" r:id="rId34"/>
    <p:sldId id="285" r:id="rId35"/>
    <p:sldId id="257" r:id="rId36"/>
    <p:sldId id="288"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5" autoAdjust="0"/>
    <p:restoredTop sz="93835" autoAdjust="0"/>
  </p:normalViewPr>
  <p:slideViewPr>
    <p:cSldViewPr snapToGrid="0" snapToObjects="1">
      <p:cViewPr varScale="1">
        <p:scale>
          <a:sx n="110" d="100"/>
          <a:sy n="110" d="100"/>
        </p:scale>
        <p:origin x="-112" y="-280"/>
      </p:cViewPr>
      <p:guideLst>
        <p:guide orient="horz" pos="2160"/>
        <p:guide pos="2880"/>
      </p:guideLst>
    </p:cSldViewPr>
  </p:slideViewPr>
  <p:notesTextViewPr>
    <p:cViewPr>
      <p:scale>
        <a:sx n="100" d="100"/>
        <a:sy n="100" d="100"/>
      </p:scale>
      <p:origin x="0" y="0"/>
    </p:cViewPr>
  </p:notesTextViewPr>
  <p:sorterViewPr>
    <p:cViewPr>
      <p:scale>
        <a:sx n="227" d="100"/>
        <a:sy n="227" d="100"/>
      </p:scale>
      <p:origin x="0" y="832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interSettings" Target="printerSettings/printerSettings1.bin"/><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98C6EA-1BDC-F84A-8F8E-976FF75725A4}" type="datetimeFigureOut">
              <a:rPr lang="en-US" smtClean="0"/>
              <a:t>4/25/15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2B4788-1E4C-8C49-9683-FEE9B78C6BDC}" type="slidenum">
              <a:rPr lang="en-US" smtClean="0"/>
              <a:t>‹#›</a:t>
            </a:fld>
            <a:endParaRPr lang="en-US"/>
          </a:p>
        </p:txBody>
      </p:sp>
    </p:spTree>
    <p:extLst>
      <p:ext uri="{BB962C8B-B14F-4D97-AF65-F5344CB8AC3E}">
        <p14:creationId xmlns:p14="http://schemas.microsoft.com/office/powerpoint/2010/main" val="13132178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2B4788-1E4C-8C49-9683-FEE9B78C6BDC}" type="slidenum">
              <a:rPr lang="en-US" smtClean="0"/>
              <a:t>14</a:t>
            </a:fld>
            <a:endParaRPr lang="en-US"/>
          </a:p>
        </p:txBody>
      </p:sp>
    </p:spTree>
    <p:extLst>
      <p:ext uri="{BB962C8B-B14F-4D97-AF65-F5344CB8AC3E}">
        <p14:creationId xmlns:p14="http://schemas.microsoft.com/office/powerpoint/2010/main" val="366130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tabLst/>
              <a:defRPr sz="1800"/>
            </a:lvl6pPr>
            <a:lvl7pPr marL="2290763" indent="-344488">
              <a:tabLst/>
              <a:defRPr sz="1800"/>
            </a:lvl7pPr>
            <a:lvl8pPr marL="2290763" indent="-344488">
              <a:tabLst/>
              <a:defRPr sz="1800"/>
            </a:lvl8pPr>
            <a:lvl9pPr marL="2290763" indent="-344488">
              <a:tabLst/>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2DF66AD8-BC4A-4004-9882-414398D930CA}" type="datetimeFigureOut">
              <a:rPr lang="en-US" smtClean="0"/>
              <a:t>4/25/15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66AD8-BC4A-4004-9882-414398D930CA}" type="datetimeFigureOut">
              <a:rPr lang="en-US" smtClean="0"/>
              <a:t>4/25/15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marL="2290763" indent="-344488">
              <a:defRPr sz="2000"/>
            </a:lvl7pPr>
            <a:lvl8pPr marL="2290763" indent="-344488">
              <a:defRPr sz="2000"/>
            </a:lvl8pPr>
            <a:lvl9pPr marL="2290763" indent="-344488">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914398" y="2866030"/>
            <a:ext cx="3563938"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spcBef>
                <a:spcPts val="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dirty="0"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dirty="0" smtClean="0"/>
              <a:t>Click to edit Master title style</a:t>
            </a:r>
            <a:endParaRPr dirty="0"/>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ts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2DF66AD8-BC4A-4004-9882-414398D930CA}" type="datetimeFigureOut">
              <a:rPr lang="en-US" smtClean="0"/>
              <a:t>4/25/15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D2C864-9362-43C7-A136-D9C41D93A9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marL="2290763" indent="-344488">
              <a:defRPr sz="1800"/>
            </a:lvl6pPr>
            <a:lvl7pPr marL="2290763" indent="-344488">
              <a:defRPr sz="1800"/>
            </a:lvl7pPr>
            <a:lvl8pPr marL="2290763" indent="-344488">
              <a:defRPr sz="1800"/>
            </a:lvl8pPr>
            <a:lvl9pPr marL="2290763" indent="-344488">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marL="2290763" indent="-344488">
              <a:defRPr sz="1600"/>
            </a:lvl6pPr>
            <a:lvl7pPr marL="2290763" indent="-344488">
              <a:defRPr sz="1600"/>
            </a:lvl7pPr>
            <a:lvl8pPr marL="2290763" indent="-344488">
              <a:defRPr sz="1600"/>
            </a:lvl8pPr>
            <a:lvl9pPr marL="2290763" indent="-344488">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2DF66AD8-BC4A-4004-9882-414398D930CA}" type="datetimeFigureOut">
              <a:rPr lang="en-US" smtClean="0"/>
              <a:t>4/25/15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D2C864-9362-43C7-A136-D9C41D93A96D}" type="slidenum">
              <a:rPr lang="en-US" smtClean="0"/>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2DF66AD8-BC4A-4004-9882-414398D930CA}" type="datetimeFigureOut">
              <a:rPr lang="en-US" smtClean="0"/>
              <a:t>4/25/15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D2C864-9362-43C7-A136-D9C41D93A96D}" type="slidenum">
              <a:rPr lang="en-US" smtClean="0"/>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2DF66AD8-BC4A-4004-9882-414398D930CA}" type="datetimeFigureOut">
              <a:rPr lang="en-US" smtClean="0"/>
              <a:t>4/25/15</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B9D2C864-9362-43C7-A136-D9C41D93A9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2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23"/>
        </a:buBlip>
        <a:defRPr lang="en-US" sz="1800" kern="1200" dirty="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 Id="rId3"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 Id="rId3" Type="http://schemas.microsoft.com/office/2007/relationships/hdphoto" Target="../media/hdphoto2.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americancivilwar.com" TargetMode="External"/><Relationship Id="rId4" Type="http://schemas.openxmlformats.org/officeDocument/2006/relationships/hyperlink" Target="http://www.nps.gov/abpp/battles/mo004.htm" TargetMode="External"/><Relationship Id="rId5" Type="http://schemas.openxmlformats.org/officeDocument/2006/relationships/hyperlink" Target="http://www.civilwar.org/battlefields/wilson-s-creek.html" TargetMode="External"/><Relationship Id="rId6" Type="http://schemas.openxmlformats.org/officeDocument/2006/relationships/hyperlink" Target="http://www.civilwaronthewesternborder.org/content/battle-Lexington" TargetMode="External"/><Relationship Id="rId7" Type="http://schemas.openxmlformats.org/officeDocument/2006/relationships/hyperlink" Target="http://www.civilwar.org/battlefields/fort-donelson.html" TargetMode="External"/><Relationship Id="rId8" Type="http://schemas.openxmlformats.org/officeDocument/2006/relationships/hyperlink" Target="http://www.civilwar.org/battlefields/shiloh.html" TargetMode="External"/><Relationship Id="rId1" Type="http://schemas.openxmlformats.org/officeDocument/2006/relationships/slideLayout" Target="../slideLayouts/slideLayout2.xml"/><Relationship Id="rId2" Type="http://schemas.openxmlformats.org/officeDocument/2006/relationships/hyperlink" Target="http://www.nps.gov/gett/learn/historyculture/civil-war-timeline.htm"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thomaslegion.net" TargetMode="External"/><Relationship Id="rId4" Type="http://schemas.openxmlformats.org/officeDocument/2006/relationships/hyperlink" Target="http://www.civilwar.org/battlefields/fredericksburg.html" TargetMode="External"/><Relationship Id="rId5" Type="http://schemas.openxmlformats.org/officeDocument/2006/relationships/hyperlink" Target="http://www.civilwar.org/antietam.html" TargetMode="External"/><Relationship Id="rId6" Type="http://schemas.openxmlformats.org/officeDocument/2006/relationships/hyperlink" Target="http://www.en.wikipedia.org" TargetMode="External"/><Relationship Id="rId7" Type="http://schemas.openxmlformats.org/officeDocument/2006/relationships/hyperlink" Target="http://www.archives.gov/exhibits/featured_documents/emancipation_proclamation/" TargetMode="External"/><Relationship Id="rId1" Type="http://schemas.openxmlformats.org/officeDocument/2006/relationships/slideLayout" Target="../slideLayouts/slideLayout2.xml"/><Relationship Id="rId2" Type="http://schemas.openxmlformats.org/officeDocument/2006/relationships/hyperlink" Target="http://www.dailykos.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ach.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7368" y="423779"/>
            <a:ext cx="8419432" cy="1914144"/>
          </a:xfrm>
        </p:spPr>
        <p:txBody>
          <a:bodyPr/>
          <a:lstStyle/>
          <a:p>
            <a:pPr algn="ctr"/>
            <a:r>
              <a:rPr lang="en-US" dirty="0" smtClean="0"/>
              <a:t>Social Studies War Timeline 			(1861-1865)</a:t>
            </a:r>
            <a:br>
              <a:rPr lang="en-US" dirty="0" smtClean="0"/>
            </a:br>
            <a:endParaRPr lang="en-US" dirty="0"/>
          </a:p>
        </p:txBody>
      </p:sp>
      <p:sp>
        <p:nvSpPr>
          <p:cNvPr id="3" name="Subtitle 2"/>
          <p:cNvSpPr>
            <a:spLocks noGrp="1"/>
          </p:cNvSpPr>
          <p:nvPr>
            <p:ph type="subTitle" idx="1"/>
          </p:nvPr>
        </p:nvSpPr>
        <p:spPr>
          <a:xfrm>
            <a:off x="5122779" y="4291263"/>
            <a:ext cx="4021221" cy="2928720"/>
          </a:xfrm>
        </p:spPr>
        <p:txBody>
          <a:bodyPr>
            <a:normAutofit/>
          </a:bodyPr>
          <a:lstStyle/>
          <a:p>
            <a:pPr algn="ctr">
              <a:lnSpc>
                <a:spcPct val="120000"/>
              </a:lnSpc>
            </a:pPr>
            <a:r>
              <a:rPr lang="en-US" dirty="0" smtClean="0"/>
              <a:t>By:</a:t>
            </a:r>
          </a:p>
          <a:p>
            <a:pPr marL="342900" indent="-342900" algn="ctr">
              <a:lnSpc>
                <a:spcPct val="120000"/>
              </a:lnSpc>
              <a:buFont typeface="Arial"/>
              <a:buChar char="•"/>
            </a:pPr>
            <a:r>
              <a:rPr lang="en-US" dirty="0" smtClean="0"/>
              <a:t>Neel </a:t>
            </a:r>
            <a:r>
              <a:rPr lang="en-US" dirty="0" err="1" smtClean="0"/>
              <a:t>Balusa</a:t>
            </a:r>
            <a:endParaRPr lang="en-US" dirty="0" smtClean="0"/>
          </a:p>
          <a:p>
            <a:pPr marL="342900" indent="-342900" algn="ctr">
              <a:lnSpc>
                <a:spcPct val="120000"/>
              </a:lnSpc>
              <a:buFont typeface="Arial"/>
              <a:buChar char="•"/>
            </a:pPr>
            <a:r>
              <a:rPr lang="en-US" dirty="0" smtClean="0"/>
              <a:t>Rohan </a:t>
            </a:r>
            <a:r>
              <a:rPr lang="en-US" dirty="0" err="1" smtClean="0"/>
              <a:t>Dharmadhikari</a:t>
            </a:r>
            <a:endParaRPr lang="en-US" dirty="0" smtClean="0"/>
          </a:p>
          <a:p>
            <a:pPr marL="342900" indent="-342900" algn="ctr">
              <a:lnSpc>
                <a:spcPct val="120000"/>
              </a:lnSpc>
              <a:buFont typeface="Arial"/>
              <a:buChar char="•"/>
            </a:pPr>
            <a:r>
              <a:rPr lang="en-US" dirty="0" smtClean="0"/>
              <a:t>Vinay Deshmukh</a:t>
            </a:r>
          </a:p>
        </p:txBody>
      </p:sp>
      <p:sp>
        <p:nvSpPr>
          <p:cNvPr id="4" name="TextBox 3"/>
          <p:cNvSpPr txBox="1"/>
          <p:nvPr/>
        </p:nvSpPr>
        <p:spPr>
          <a:xfrm>
            <a:off x="6191250" y="2719917"/>
            <a:ext cx="2846917" cy="369332"/>
          </a:xfrm>
          <a:prstGeom prst="rect">
            <a:avLst/>
          </a:prstGeom>
          <a:noFill/>
        </p:spPr>
        <p:txBody>
          <a:bodyPr wrap="square" rtlCol="0">
            <a:spAutoFit/>
          </a:bodyPr>
          <a:lstStyle/>
          <a:p>
            <a:r>
              <a:rPr lang="en-US" dirty="0" smtClean="0"/>
              <a:t>* - Battles researched</a:t>
            </a:r>
            <a:endParaRPr lang="en-US" dirty="0"/>
          </a:p>
        </p:txBody>
      </p:sp>
    </p:spTree>
    <p:extLst>
      <p:ext uri="{BB962C8B-B14F-4D97-AF65-F5344CB8AC3E}">
        <p14:creationId xmlns:p14="http://schemas.microsoft.com/office/powerpoint/2010/main" val="427966279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857047327_b66b5b7fcd.jpg"/>
          <p:cNvPicPr>
            <a:picLocks noGrp="1" noChangeAspect="1"/>
          </p:cNvPicPr>
          <p:nvPr>
            <p:ph idx="1"/>
          </p:nvPr>
        </p:nvPicPr>
        <p:blipFill>
          <a:blip r:embed="rId2">
            <a:extLst>
              <a:ext uri="{28A0092B-C50C-407E-A947-70E740481C1C}">
                <a14:useLocalDpi xmlns:a14="http://schemas.microsoft.com/office/drawing/2010/main" val="0"/>
              </a:ext>
            </a:extLst>
          </a:blip>
          <a:srcRect l="-9145" r="-9145"/>
          <a:stretch>
            <a:fillRect/>
          </a:stretch>
        </p:blipFill>
        <p:spPr>
          <a:xfrm>
            <a:off x="0" y="77747"/>
            <a:ext cx="9144000" cy="6725181"/>
          </a:xfrm>
        </p:spPr>
      </p:pic>
    </p:spTree>
    <p:extLst>
      <p:ext uri="{BB962C8B-B14F-4D97-AF65-F5344CB8AC3E}">
        <p14:creationId xmlns:p14="http://schemas.microsoft.com/office/powerpoint/2010/main" val="361778372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Shiloh</a:t>
            </a:r>
            <a:endParaRPr lang="en-US" dirty="0"/>
          </a:p>
        </p:txBody>
      </p:sp>
      <p:sp>
        <p:nvSpPr>
          <p:cNvPr id="3" name="Content Placeholder 2"/>
          <p:cNvSpPr>
            <a:spLocks noGrp="1"/>
          </p:cNvSpPr>
          <p:nvPr>
            <p:ph idx="1"/>
          </p:nvPr>
        </p:nvSpPr>
        <p:spPr/>
        <p:txBody>
          <a:bodyPr/>
          <a:lstStyle/>
          <a:p>
            <a:r>
              <a:rPr lang="en-US" dirty="0" smtClean="0"/>
              <a:t>April 6</a:t>
            </a:r>
            <a:r>
              <a:rPr lang="en-US" baseline="30000" dirty="0" smtClean="0"/>
              <a:t>th</a:t>
            </a:r>
            <a:r>
              <a:rPr lang="en-US" dirty="0" smtClean="0"/>
              <a:t>-7</a:t>
            </a:r>
            <a:r>
              <a:rPr lang="en-US" baseline="30000" dirty="0" smtClean="0"/>
              <a:t>th</a:t>
            </a:r>
            <a:r>
              <a:rPr lang="en-US" dirty="0"/>
              <a:t> </a:t>
            </a:r>
            <a:r>
              <a:rPr lang="en-US" dirty="0" smtClean="0"/>
              <a:t>total forces engaged 110,053, The confederates Generals were Albert Sidney Johnston and P.G.T Beauregard. The Union held Don Carlos Buell and Ulysses S. Grant</a:t>
            </a:r>
          </a:p>
          <a:p>
            <a:r>
              <a:rPr lang="en-US" dirty="0" smtClean="0"/>
              <a:t>Confederate Forces were 44,968 and Union Forces were 65,085</a:t>
            </a:r>
          </a:p>
          <a:p>
            <a:r>
              <a:rPr lang="en-US" dirty="0" smtClean="0"/>
              <a:t>Casualties:</a:t>
            </a:r>
          </a:p>
          <a:p>
            <a:pPr lvl="1"/>
            <a:r>
              <a:rPr lang="en-US" dirty="0" smtClean="0"/>
              <a:t>Confederate – 10,669</a:t>
            </a:r>
          </a:p>
          <a:p>
            <a:pPr lvl="1"/>
            <a:r>
              <a:rPr lang="en-US" dirty="0" smtClean="0"/>
              <a:t>Union – 13,047</a:t>
            </a:r>
            <a:endParaRPr lang="en-US" dirty="0"/>
          </a:p>
        </p:txBody>
      </p:sp>
      <p:sp>
        <p:nvSpPr>
          <p:cNvPr id="4" name="TextBox 3"/>
          <p:cNvSpPr txBox="1"/>
          <p:nvPr/>
        </p:nvSpPr>
        <p:spPr>
          <a:xfrm>
            <a:off x="6557115" y="272117"/>
            <a:ext cx="2021561" cy="375781"/>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2131151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battle_of_shiloh_7april1862.jpg"/>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308229" y="0"/>
            <a:ext cx="8542580" cy="6858000"/>
          </a:xfrm>
          <a:prstGeom prst="rect">
            <a:avLst/>
          </a:prstGeom>
        </p:spPr>
      </p:pic>
    </p:spTree>
    <p:extLst>
      <p:ext uri="{BB962C8B-B14F-4D97-AF65-F5344CB8AC3E}">
        <p14:creationId xmlns:p14="http://schemas.microsoft.com/office/powerpoint/2010/main" val="265611460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Bull Run</a:t>
            </a:r>
          </a:p>
        </p:txBody>
      </p:sp>
      <p:sp>
        <p:nvSpPr>
          <p:cNvPr id="3" name="Content Placeholder 2"/>
          <p:cNvSpPr>
            <a:spLocks noGrp="1"/>
          </p:cNvSpPr>
          <p:nvPr>
            <p:ph idx="1"/>
          </p:nvPr>
        </p:nvSpPr>
        <p:spPr/>
        <p:txBody>
          <a:bodyPr/>
          <a:lstStyle/>
          <a:p>
            <a:r>
              <a:rPr lang="en-US" dirty="0"/>
              <a:t>August 28th Confederate General Stonewall Jackson attacked a lone Union division to cut of Union General Pope’s supply line.</a:t>
            </a:r>
          </a:p>
          <a:p>
            <a:r>
              <a:rPr lang="en-US" dirty="0"/>
              <a:t>Confederate Forces: 55,000; </a:t>
            </a:r>
          </a:p>
          <a:p>
            <a:r>
              <a:rPr lang="en-US" dirty="0"/>
              <a:t>Union Forces: 70,000</a:t>
            </a:r>
          </a:p>
          <a:p>
            <a:r>
              <a:rPr lang="en-US" dirty="0"/>
              <a:t>Confederate Casualties: 1,305</a:t>
            </a:r>
          </a:p>
          <a:p>
            <a:r>
              <a:rPr lang="en-US" dirty="0"/>
              <a:t>Union: Casualties: 1,716</a:t>
            </a:r>
          </a:p>
          <a:p>
            <a:endParaRPr lang="en-US" dirty="0"/>
          </a:p>
        </p:txBody>
      </p:sp>
      <p:sp>
        <p:nvSpPr>
          <p:cNvPr id="4" name="TextBox 3"/>
          <p:cNvSpPr txBox="1"/>
          <p:nvPr/>
        </p:nvSpPr>
        <p:spPr>
          <a:xfrm>
            <a:off x="6829248" y="194369"/>
            <a:ext cx="1671675"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5988015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Antietam</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16</a:t>
            </a:r>
            <a:r>
              <a:rPr lang="en-US" baseline="30000" dirty="0" smtClean="0"/>
              <a:t>th</a:t>
            </a:r>
            <a:r>
              <a:rPr lang="en-US" dirty="0" smtClean="0"/>
              <a:t>-18</a:t>
            </a:r>
            <a:r>
              <a:rPr lang="en-US" baseline="30000" dirty="0" smtClean="0"/>
              <a:t>th-</a:t>
            </a:r>
            <a:r>
              <a:rPr lang="en-US" dirty="0" smtClean="0"/>
              <a:t> Forces: 131,000</a:t>
            </a:r>
            <a:endParaRPr lang="en-US" dirty="0"/>
          </a:p>
          <a:p>
            <a:pPr lvl="1"/>
            <a:r>
              <a:rPr lang="en-US" dirty="0" smtClean="0"/>
              <a:t>Confederate: 45,000</a:t>
            </a:r>
          </a:p>
          <a:p>
            <a:pPr lvl="1"/>
            <a:r>
              <a:rPr lang="en-US" dirty="0" smtClean="0"/>
              <a:t>Union: 87,000</a:t>
            </a:r>
          </a:p>
          <a:p>
            <a:r>
              <a:rPr lang="en-US" dirty="0" smtClean="0"/>
              <a:t>Generals:</a:t>
            </a:r>
            <a:endParaRPr lang="en-US" dirty="0"/>
          </a:p>
          <a:p>
            <a:pPr lvl="1"/>
            <a:r>
              <a:rPr lang="en-US" dirty="0" smtClean="0"/>
              <a:t>Confederate: Robert E. Lee</a:t>
            </a:r>
          </a:p>
          <a:p>
            <a:pPr lvl="1"/>
            <a:r>
              <a:rPr lang="en-US" dirty="0" smtClean="0"/>
              <a:t>Union: </a:t>
            </a:r>
            <a:r>
              <a:rPr lang="en-US" dirty="0"/>
              <a:t>G</a:t>
            </a:r>
            <a:r>
              <a:rPr lang="en-US" dirty="0" smtClean="0"/>
              <a:t>eorge B. McClellan</a:t>
            </a:r>
          </a:p>
          <a:p>
            <a:r>
              <a:rPr lang="en-US" dirty="0" smtClean="0"/>
              <a:t>Casualties</a:t>
            </a:r>
            <a:endParaRPr lang="en-US" dirty="0"/>
          </a:p>
          <a:p>
            <a:pPr lvl="1"/>
            <a:r>
              <a:rPr lang="en-US" dirty="0"/>
              <a:t>Confederate: </a:t>
            </a:r>
            <a:r>
              <a:rPr lang="en-US" dirty="0" smtClean="0"/>
              <a:t>10,316</a:t>
            </a:r>
            <a:endParaRPr lang="en-US" dirty="0"/>
          </a:p>
          <a:p>
            <a:pPr lvl="1"/>
            <a:r>
              <a:rPr lang="en-US" dirty="0"/>
              <a:t>Union: </a:t>
            </a:r>
            <a:r>
              <a:rPr lang="en-US" dirty="0" smtClean="0"/>
              <a:t>12,401</a:t>
            </a:r>
            <a:endParaRPr lang="en-US" dirty="0"/>
          </a:p>
          <a:p>
            <a:pPr marL="457200" lvl="1" indent="0">
              <a:buNone/>
            </a:pPr>
            <a:endParaRPr lang="en-US" dirty="0" smtClean="0"/>
          </a:p>
          <a:p>
            <a:pPr lvl="1"/>
            <a:endParaRPr lang="en-US" dirty="0"/>
          </a:p>
          <a:p>
            <a:pPr lvl="1"/>
            <a:endParaRPr lang="en-US" dirty="0"/>
          </a:p>
          <a:p>
            <a:pPr lvl="1"/>
            <a:endParaRPr lang="en-US" dirty="0" smtClean="0"/>
          </a:p>
          <a:p>
            <a:pPr marL="457200" lvl="1" indent="0">
              <a:buNone/>
            </a:pPr>
            <a:endParaRPr lang="en-US" dirty="0"/>
          </a:p>
        </p:txBody>
      </p:sp>
      <p:sp>
        <p:nvSpPr>
          <p:cNvPr id="4" name="TextBox 3"/>
          <p:cNvSpPr txBox="1"/>
          <p:nvPr/>
        </p:nvSpPr>
        <p:spPr>
          <a:xfrm>
            <a:off x="6246105" y="103664"/>
            <a:ext cx="2280736"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8859165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5-04-25 at 2.24.29 PM.png"/>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0" y="-25591"/>
            <a:ext cx="9144000" cy="6883591"/>
          </a:xfrm>
          <a:prstGeom prst="rect">
            <a:avLst/>
          </a:prstGeom>
        </p:spPr>
      </p:pic>
    </p:spTree>
    <p:extLst>
      <p:ext uri="{BB962C8B-B14F-4D97-AF65-F5344CB8AC3E}">
        <p14:creationId xmlns:p14="http://schemas.microsoft.com/office/powerpoint/2010/main" val="353937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Fredericksburg</a:t>
            </a:r>
          </a:p>
        </p:txBody>
      </p:sp>
      <p:sp>
        <p:nvSpPr>
          <p:cNvPr id="3" name="Content Placeholder 2"/>
          <p:cNvSpPr>
            <a:spLocks noGrp="1"/>
          </p:cNvSpPr>
          <p:nvPr>
            <p:ph idx="1"/>
          </p:nvPr>
        </p:nvSpPr>
        <p:spPr/>
        <p:txBody>
          <a:bodyPr>
            <a:normAutofit lnSpcReduction="10000"/>
          </a:bodyPr>
          <a:lstStyle/>
          <a:p>
            <a:r>
              <a:rPr lang="en-US" dirty="0"/>
              <a:t>December 11-15 Total Forces: 172,504</a:t>
            </a:r>
          </a:p>
          <a:p>
            <a:pPr lvl="1"/>
            <a:r>
              <a:rPr lang="en-US" dirty="0"/>
              <a:t>Confederates: 72,947 </a:t>
            </a:r>
          </a:p>
          <a:p>
            <a:pPr lvl="1"/>
            <a:r>
              <a:rPr lang="en-US" dirty="0"/>
              <a:t>Union </a:t>
            </a:r>
            <a:r>
              <a:rPr lang="en-US" dirty="0" smtClean="0"/>
              <a:t>100,007</a:t>
            </a:r>
          </a:p>
          <a:p>
            <a:r>
              <a:rPr lang="en-US" dirty="0" smtClean="0"/>
              <a:t>Generals</a:t>
            </a:r>
          </a:p>
          <a:p>
            <a:pPr lvl="1"/>
            <a:r>
              <a:rPr lang="en-US" dirty="0" smtClean="0"/>
              <a:t>Confederates: Robert E. Lee</a:t>
            </a:r>
          </a:p>
          <a:p>
            <a:pPr lvl="1"/>
            <a:r>
              <a:rPr lang="en-US" dirty="0" smtClean="0"/>
              <a:t>Union: Ambrose E. Burnside</a:t>
            </a:r>
          </a:p>
          <a:p>
            <a:r>
              <a:rPr lang="en-US" dirty="0" smtClean="0"/>
              <a:t>Casualties</a:t>
            </a:r>
          </a:p>
          <a:p>
            <a:pPr lvl="1"/>
            <a:r>
              <a:rPr lang="en-US" dirty="0" smtClean="0"/>
              <a:t>Confederates: 4,576</a:t>
            </a:r>
          </a:p>
          <a:p>
            <a:pPr lvl="1"/>
            <a:r>
              <a:rPr lang="en-US" dirty="0" smtClean="0"/>
              <a:t>Union: 13,353</a:t>
            </a:r>
            <a:endParaRPr lang="en-US" dirty="0"/>
          </a:p>
          <a:p>
            <a:pPr marL="0" indent="0">
              <a:buNone/>
            </a:pPr>
            <a:endParaRPr lang="en-US" dirty="0"/>
          </a:p>
          <a:p>
            <a:pPr marL="457200" lvl="1" indent="0">
              <a:buNone/>
            </a:pPr>
            <a:endParaRPr lang="en-US" dirty="0"/>
          </a:p>
          <a:p>
            <a:pPr marL="457200" lvl="1" indent="0">
              <a:buNone/>
            </a:pPr>
            <a:endParaRPr lang="en-US" dirty="0"/>
          </a:p>
          <a:p>
            <a:pPr marL="0" indent="0">
              <a:buNone/>
            </a:pPr>
            <a:endParaRPr lang="en-US" dirty="0" smtClean="0"/>
          </a:p>
        </p:txBody>
      </p:sp>
      <p:sp>
        <p:nvSpPr>
          <p:cNvPr id="4" name="TextBox 3"/>
          <p:cNvSpPr txBox="1"/>
          <p:nvPr/>
        </p:nvSpPr>
        <p:spPr>
          <a:xfrm>
            <a:off x="7062505" y="207327"/>
            <a:ext cx="1438418"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9248505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rcRect t="14975" b="14975"/>
          <a:stretch>
            <a:fillRect/>
          </a:stretch>
        </p:blipFill>
        <p:spPr>
          <a:xfrm>
            <a:off x="0" y="0"/>
            <a:ext cx="9140218" cy="6858000"/>
          </a:xfrm>
        </p:spPr>
      </p:pic>
    </p:spTree>
    <p:extLst>
      <p:ext uri="{BB962C8B-B14F-4D97-AF65-F5344CB8AC3E}">
        <p14:creationId xmlns:p14="http://schemas.microsoft.com/office/powerpoint/2010/main" val="2598800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1863</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Emancipation Proclamation*</a:t>
            </a:r>
          </a:p>
          <a:p>
            <a:r>
              <a:rPr lang="en-US" dirty="0" smtClean="0"/>
              <a:t>Chancellorsville*</a:t>
            </a:r>
          </a:p>
          <a:p>
            <a:r>
              <a:rPr lang="en-US" dirty="0" smtClean="0"/>
              <a:t>Second Winchester</a:t>
            </a:r>
          </a:p>
          <a:p>
            <a:r>
              <a:rPr lang="en-US" dirty="0" smtClean="0"/>
              <a:t>Gettysburg*</a:t>
            </a:r>
          </a:p>
          <a:p>
            <a:r>
              <a:rPr lang="en-US" dirty="0" smtClean="0"/>
              <a:t>Vicksburg Captured July 4</a:t>
            </a:r>
            <a:r>
              <a:rPr lang="en-US" baseline="30000" dirty="0" smtClean="0"/>
              <a:t>th*</a:t>
            </a:r>
            <a:endParaRPr lang="en-US" dirty="0" smtClean="0"/>
          </a:p>
          <a:p>
            <a:r>
              <a:rPr lang="en-US" dirty="0" smtClean="0"/>
              <a:t>Draft riots</a:t>
            </a:r>
          </a:p>
          <a:p>
            <a:r>
              <a:rPr lang="en-US" dirty="0" smtClean="0"/>
              <a:t>Chattanooga </a:t>
            </a:r>
          </a:p>
          <a:p>
            <a:r>
              <a:rPr lang="en-US" dirty="0" smtClean="0"/>
              <a:t>Chickamauga* </a:t>
            </a:r>
          </a:p>
          <a:p>
            <a:r>
              <a:rPr lang="en-US" dirty="0" smtClean="0"/>
              <a:t>Knoxville </a:t>
            </a:r>
          </a:p>
          <a:p>
            <a:endParaRPr lang="en-US" dirty="0"/>
          </a:p>
        </p:txBody>
      </p:sp>
    </p:spTree>
    <p:extLst>
      <p:ext uri="{BB962C8B-B14F-4D97-AF65-F5344CB8AC3E}">
        <p14:creationId xmlns:p14="http://schemas.microsoft.com/office/powerpoint/2010/main" val="279261432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Emancipation Proclamation</a:t>
            </a:r>
          </a:p>
        </p:txBody>
      </p:sp>
      <p:sp>
        <p:nvSpPr>
          <p:cNvPr id="4" name="TextBox 3"/>
          <p:cNvSpPr txBox="1"/>
          <p:nvPr/>
        </p:nvSpPr>
        <p:spPr>
          <a:xfrm>
            <a:off x="6953250" y="95250"/>
            <a:ext cx="1481667" cy="369332"/>
          </a:xfrm>
          <a:prstGeom prst="rect">
            <a:avLst/>
          </a:prstGeom>
          <a:noFill/>
        </p:spPr>
        <p:txBody>
          <a:bodyPr wrap="square" rtlCol="0">
            <a:spAutoFit/>
          </a:bodyPr>
          <a:lstStyle/>
          <a:p>
            <a:r>
              <a:rPr lang="en-US" dirty="0" smtClean="0"/>
              <a:t>-Vinay</a:t>
            </a:r>
            <a:endParaRPr lang="en-US" dirty="0"/>
          </a:p>
        </p:txBody>
      </p:sp>
      <p:pic>
        <p:nvPicPr>
          <p:cNvPr id="6" name="Picture 5" descr="EmancipationProclamationMGN.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837" y="1649057"/>
            <a:ext cx="6096000" cy="4572000"/>
          </a:xfrm>
          <a:prstGeom prst="rect">
            <a:avLst/>
          </a:prstGeom>
        </p:spPr>
      </p:pic>
    </p:spTree>
    <p:extLst>
      <p:ext uri="{BB962C8B-B14F-4D97-AF65-F5344CB8AC3E}">
        <p14:creationId xmlns:p14="http://schemas.microsoft.com/office/powerpoint/2010/main" val="95438543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in 1861</a:t>
            </a:r>
            <a:endParaRPr lang="en-US" dirty="0"/>
          </a:p>
        </p:txBody>
      </p:sp>
      <p:sp>
        <p:nvSpPr>
          <p:cNvPr id="3" name="Content Placeholder 2"/>
          <p:cNvSpPr>
            <a:spLocks noGrp="1"/>
          </p:cNvSpPr>
          <p:nvPr>
            <p:ph idx="1"/>
          </p:nvPr>
        </p:nvSpPr>
        <p:spPr/>
        <p:txBody>
          <a:bodyPr/>
          <a:lstStyle/>
          <a:p>
            <a:pPr>
              <a:lnSpc>
                <a:spcPct val="150000"/>
              </a:lnSpc>
            </a:pPr>
            <a:r>
              <a:rPr lang="en-US" dirty="0" smtClean="0"/>
              <a:t>Fort Sumter* </a:t>
            </a:r>
          </a:p>
          <a:p>
            <a:pPr>
              <a:lnSpc>
                <a:spcPct val="150000"/>
              </a:lnSpc>
            </a:pPr>
            <a:r>
              <a:rPr lang="en-US" dirty="0" smtClean="0"/>
              <a:t>Bull run/</a:t>
            </a:r>
            <a:r>
              <a:rPr lang="en-US" dirty="0"/>
              <a:t>F</a:t>
            </a:r>
            <a:r>
              <a:rPr lang="en-US" dirty="0" smtClean="0"/>
              <a:t>irst Manassas*</a:t>
            </a:r>
          </a:p>
          <a:p>
            <a:pPr>
              <a:lnSpc>
                <a:spcPct val="150000"/>
              </a:lnSpc>
            </a:pPr>
            <a:r>
              <a:rPr lang="en-US" dirty="0" smtClean="0"/>
              <a:t>Fort Washington</a:t>
            </a:r>
          </a:p>
          <a:p>
            <a:pPr>
              <a:lnSpc>
                <a:spcPct val="150000"/>
              </a:lnSpc>
            </a:pPr>
            <a:r>
              <a:rPr lang="en-US" dirty="0" smtClean="0"/>
              <a:t>Wilson Creek*</a:t>
            </a:r>
          </a:p>
          <a:p>
            <a:pPr>
              <a:lnSpc>
                <a:spcPct val="150000"/>
              </a:lnSpc>
            </a:pPr>
            <a:r>
              <a:rPr lang="en-US" dirty="0" smtClean="0"/>
              <a:t>Lexington*</a:t>
            </a:r>
            <a:endParaRPr lang="en-US" dirty="0"/>
          </a:p>
        </p:txBody>
      </p:sp>
    </p:spTree>
    <p:extLst>
      <p:ext uri="{BB962C8B-B14F-4D97-AF65-F5344CB8AC3E}">
        <p14:creationId xmlns:p14="http://schemas.microsoft.com/office/powerpoint/2010/main" val="391515945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Chancellorsville</a:t>
            </a:r>
          </a:p>
        </p:txBody>
      </p:sp>
      <p:sp>
        <p:nvSpPr>
          <p:cNvPr id="3" name="Content Placeholder 2"/>
          <p:cNvSpPr>
            <a:spLocks noGrp="1"/>
          </p:cNvSpPr>
          <p:nvPr>
            <p:ph idx="1"/>
          </p:nvPr>
        </p:nvSpPr>
        <p:spPr>
          <a:xfrm>
            <a:off x="254000" y="1371600"/>
            <a:ext cx="8648095" cy="5292876"/>
          </a:xfrm>
        </p:spPr>
        <p:txBody>
          <a:bodyPr>
            <a:normAutofit fontScale="85000" lnSpcReduction="20000"/>
          </a:bodyPr>
          <a:lstStyle/>
          <a:p>
            <a:r>
              <a:rPr lang="en-US" dirty="0"/>
              <a:t>April 30th to May 6th</a:t>
            </a:r>
          </a:p>
          <a:p>
            <a:r>
              <a:rPr lang="en-US" dirty="0"/>
              <a:t>Commanding Officers</a:t>
            </a:r>
          </a:p>
          <a:p>
            <a:r>
              <a:rPr lang="en-US" dirty="0"/>
              <a:t>Union General Joseph Hooker</a:t>
            </a:r>
          </a:p>
          <a:p>
            <a:r>
              <a:rPr lang="en-US" dirty="0"/>
              <a:t>Confederate General Robert E. Lee and Stonewall Jackson</a:t>
            </a:r>
          </a:p>
          <a:p>
            <a:r>
              <a:rPr lang="en-US" dirty="0"/>
              <a:t>In an astonishing turn of events, friendly fire from the Confederate Forces, Stonewall Jackson is shot and dies of Pneumonia 6 days later.</a:t>
            </a:r>
          </a:p>
          <a:p>
            <a:r>
              <a:rPr lang="en-US" dirty="0"/>
              <a:t>Lee’s greatest bittersweet victory.</a:t>
            </a:r>
          </a:p>
          <a:p>
            <a:r>
              <a:rPr lang="en-US" dirty="0"/>
              <a:t>Rebels Engaged: 57,352</a:t>
            </a:r>
          </a:p>
          <a:p>
            <a:r>
              <a:rPr lang="en-US" dirty="0"/>
              <a:t>Yankees Engaged: 97,382</a:t>
            </a:r>
          </a:p>
          <a:p>
            <a:r>
              <a:rPr lang="en-US" dirty="0"/>
              <a:t>Rebel Casualties: 1,724</a:t>
            </a:r>
          </a:p>
          <a:p>
            <a:r>
              <a:rPr lang="en-US" dirty="0"/>
              <a:t>Yankee Casualties: 1,694</a:t>
            </a:r>
          </a:p>
          <a:p>
            <a:endParaRPr lang="en-US" dirty="0"/>
          </a:p>
        </p:txBody>
      </p:sp>
      <p:sp>
        <p:nvSpPr>
          <p:cNvPr id="4" name="TextBox 3"/>
          <p:cNvSpPr txBox="1"/>
          <p:nvPr/>
        </p:nvSpPr>
        <p:spPr>
          <a:xfrm>
            <a:off x="7239000" y="275167"/>
            <a:ext cx="1555750" cy="381000"/>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488087028"/>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Gettysburg</a:t>
            </a:r>
          </a:p>
        </p:txBody>
      </p:sp>
      <p:sp>
        <p:nvSpPr>
          <p:cNvPr id="3" name="Content Placeholder 2"/>
          <p:cNvSpPr>
            <a:spLocks noGrp="1"/>
          </p:cNvSpPr>
          <p:nvPr>
            <p:ph idx="1"/>
          </p:nvPr>
        </p:nvSpPr>
        <p:spPr/>
        <p:txBody>
          <a:bodyPr>
            <a:normAutofit lnSpcReduction="10000"/>
          </a:bodyPr>
          <a:lstStyle/>
          <a:p>
            <a:r>
              <a:rPr lang="en-US" dirty="0" smtClean="0"/>
              <a:t>July 1-3 Total forces engaged: 165,620</a:t>
            </a:r>
          </a:p>
          <a:p>
            <a:pPr lvl="1"/>
            <a:r>
              <a:rPr lang="en-US" dirty="0" smtClean="0"/>
              <a:t>Confederates: 71,699</a:t>
            </a:r>
          </a:p>
          <a:p>
            <a:pPr lvl="1"/>
            <a:r>
              <a:rPr lang="en-US" dirty="0" smtClean="0"/>
              <a:t>Union: 93,921</a:t>
            </a:r>
          </a:p>
          <a:p>
            <a:r>
              <a:rPr lang="en-US" dirty="0" smtClean="0"/>
              <a:t>Generals</a:t>
            </a:r>
          </a:p>
          <a:p>
            <a:pPr lvl="1"/>
            <a:r>
              <a:rPr lang="en-US" dirty="0" smtClean="0"/>
              <a:t>Confederates: Robert E. Lee</a:t>
            </a:r>
          </a:p>
          <a:p>
            <a:pPr lvl="1"/>
            <a:r>
              <a:rPr lang="en-US" dirty="0" smtClean="0"/>
              <a:t>Union: George G. Meade</a:t>
            </a:r>
          </a:p>
          <a:p>
            <a:r>
              <a:rPr lang="en-US" dirty="0" smtClean="0"/>
              <a:t>Casualties: 51,112</a:t>
            </a:r>
          </a:p>
          <a:p>
            <a:pPr lvl="1"/>
            <a:r>
              <a:rPr lang="en-US" dirty="0" smtClean="0"/>
              <a:t>Confederates: 28,063</a:t>
            </a:r>
          </a:p>
          <a:p>
            <a:pPr lvl="1"/>
            <a:r>
              <a:rPr lang="en-US" dirty="0" smtClean="0"/>
              <a:t>Union: 23,049</a:t>
            </a:r>
            <a:endParaRPr lang="en-US" dirty="0"/>
          </a:p>
        </p:txBody>
      </p:sp>
      <p:sp>
        <p:nvSpPr>
          <p:cNvPr id="5" name="TextBox 4"/>
          <p:cNvSpPr txBox="1"/>
          <p:nvPr/>
        </p:nvSpPr>
        <p:spPr>
          <a:xfrm>
            <a:off x="6921500" y="243417"/>
            <a:ext cx="167216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47054295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Vicksburg </a:t>
            </a:r>
            <a:r>
              <a:rPr lang="en-US" dirty="0" smtClean="0"/>
              <a:t>Captured </a:t>
            </a:r>
            <a:endParaRPr lang="en-US" dirty="0"/>
          </a:p>
        </p:txBody>
      </p:sp>
      <p:sp>
        <p:nvSpPr>
          <p:cNvPr id="3" name="Content Placeholder 2"/>
          <p:cNvSpPr>
            <a:spLocks noGrp="1"/>
          </p:cNvSpPr>
          <p:nvPr>
            <p:ph idx="1"/>
          </p:nvPr>
        </p:nvSpPr>
        <p:spPr/>
        <p:txBody>
          <a:bodyPr>
            <a:normAutofit/>
          </a:bodyPr>
          <a:lstStyle/>
          <a:p>
            <a:pPr>
              <a:lnSpc>
                <a:spcPct val="200000"/>
              </a:lnSpc>
            </a:pPr>
            <a:r>
              <a:rPr lang="en-US" sz="2800" dirty="0" smtClean="0"/>
              <a:t>Captured July 4th</a:t>
            </a:r>
            <a:endParaRPr lang="en-US" sz="2800" dirty="0"/>
          </a:p>
        </p:txBody>
      </p:sp>
      <p:sp>
        <p:nvSpPr>
          <p:cNvPr id="4" name="TextBox 3"/>
          <p:cNvSpPr txBox="1"/>
          <p:nvPr/>
        </p:nvSpPr>
        <p:spPr>
          <a:xfrm>
            <a:off x="7249583" y="169333"/>
            <a:ext cx="1344084"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76289079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Chickamauga</a:t>
            </a:r>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smtClean="0"/>
              <a:t>-20</a:t>
            </a:r>
            <a:r>
              <a:rPr lang="en-US" baseline="30000" dirty="0" smtClean="0"/>
              <a:t>th</a:t>
            </a:r>
            <a:r>
              <a:rPr lang="en-US" dirty="0" smtClean="0"/>
              <a:t>: 125,000 total soldiers</a:t>
            </a:r>
          </a:p>
          <a:p>
            <a:pPr lvl="1"/>
            <a:r>
              <a:rPr lang="en-US" dirty="0"/>
              <a:t>Confederate: 65,000</a:t>
            </a:r>
          </a:p>
          <a:p>
            <a:pPr lvl="1"/>
            <a:r>
              <a:rPr lang="en-US" dirty="0"/>
              <a:t>Union: </a:t>
            </a:r>
            <a:r>
              <a:rPr lang="en-US" dirty="0" smtClean="0"/>
              <a:t>60,000</a:t>
            </a:r>
            <a:endParaRPr lang="en-US" dirty="0"/>
          </a:p>
          <a:p>
            <a:r>
              <a:rPr lang="en-US" dirty="0" smtClean="0"/>
              <a:t>Generals:</a:t>
            </a:r>
          </a:p>
          <a:p>
            <a:pPr lvl="1"/>
            <a:r>
              <a:rPr lang="en-US" dirty="0" smtClean="0"/>
              <a:t>Confederate: Braxton Bragg</a:t>
            </a:r>
          </a:p>
          <a:p>
            <a:pPr lvl="1"/>
            <a:r>
              <a:rPr lang="en-US" dirty="0" smtClean="0"/>
              <a:t>Union: William S. Rosecrams</a:t>
            </a:r>
          </a:p>
          <a:p>
            <a:r>
              <a:rPr lang="en-US" dirty="0" smtClean="0"/>
              <a:t>Casualties</a:t>
            </a:r>
            <a:endParaRPr lang="en-US" dirty="0"/>
          </a:p>
          <a:p>
            <a:pPr lvl="1"/>
            <a:r>
              <a:rPr lang="en-US" dirty="0"/>
              <a:t>Union: </a:t>
            </a:r>
            <a:r>
              <a:rPr lang="en-US" dirty="0" smtClean="0"/>
              <a:t>60,000</a:t>
            </a:r>
          </a:p>
          <a:p>
            <a:pPr lvl="1"/>
            <a:r>
              <a:rPr lang="en-US" smtClean="0"/>
              <a:t>Confederates: 65,000</a:t>
            </a:r>
            <a:endParaRPr lang="en-US" dirty="0"/>
          </a:p>
          <a:p>
            <a:pPr lvl="1"/>
            <a:endParaRPr lang="en-US" dirty="0"/>
          </a:p>
          <a:p>
            <a:pPr lvl="1"/>
            <a:endParaRPr lang="en-US" dirty="0" smtClean="0"/>
          </a:p>
          <a:p>
            <a:pPr lvl="1"/>
            <a:endParaRPr lang="en-US" dirty="0"/>
          </a:p>
          <a:p>
            <a:pPr lvl="1"/>
            <a:endParaRPr lang="en-US" dirty="0"/>
          </a:p>
        </p:txBody>
      </p:sp>
      <p:sp>
        <p:nvSpPr>
          <p:cNvPr id="4" name="TextBox 3"/>
          <p:cNvSpPr txBox="1"/>
          <p:nvPr/>
        </p:nvSpPr>
        <p:spPr>
          <a:xfrm>
            <a:off x="7249583" y="211667"/>
            <a:ext cx="155575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73686054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1864</a:t>
            </a:r>
            <a:endParaRPr lang="en-US" dirty="0"/>
          </a:p>
        </p:txBody>
      </p:sp>
      <p:sp>
        <p:nvSpPr>
          <p:cNvPr id="3" name="Content Placeholder 2"/>
          <p:cNvSpPr>
            <a:spLocks noGrp="1"/>
          </p:cNvSpPr>
          <p:nvPr>
            <p:ph idx="1"/>
          </p:nvPr>
        </p:nvSpPr>
        <p:spPr>
          <a:xfrm>
            <a:off x="234022" y="1735138"/>
            <a:ext cx="4358531" cy="3968994"/>
          </a:xfrm>
        </p:spPr>
        <p:txBody>
          <a:bodyPr>
            <a:normAutofit fontScale="85000" lnSpcReduction="20000"/>
          </a:bodyPr>
          <a:lstStyle/>
          <a:p>
            <a:r>
              <a:rPr lang="en-US" dirty="0"/>
              <a:t>M</a:t>
            </a:r>
            <a:r>
              <a:rPr lang="en-US" dirty="0" smtClean="0"/>
              <a:t>eridian</a:t>
            </a:r>
            <a:endParaRPr lang="en-US" dirty="0"/>
          </a:p>
          <a:p>
            <a:r>
              <a:rPr lang="en-US" dirty="0"/>
              <a:t>Charleston: submarine </a:t>
            </a:r>
            <a:r>
              <a:rPr lang="en-US" dirty="0" smtClean="0"/>
              <a:t>attack*</a:t>
            </a:r>
            <a:endParaRPr lang="en-US" dirty="0"/>
          </a:p>
          <a:p>
            <a:r>
              <a:rPr lang="en-US" dirty="0"/>
              <a:t>Grant appointed general of </a:t>
            </a:r>
            <a:r>
              <a:rPr lang="en-US" dirty="0" smtClean="0"/>
              <a:t>Potomac</a:t>
            </a:r>
            <a:endParaRPr lang="en-US" dirty="0"/>
          </a:p>
          <a:p>
            <a:r>
              <a:rPr lang="en-US" dirty="0" smtClean="0"/>
              <a:t>Pleasant </a:t>
            </a:r>
            <a:r>
              <a:rPr lang="en-US" dirty="0"/>
              <a:t>hill</a:t>
            </a:r>
          </a:p>
          <a:p>
            <a:r>
              <a:rPr lang="en-US" dirty="0"/>
              <a:t>Fort </a:t>
            </a:r>
            <a:r>
              <a:rPr lang="en-US" dirty="0" smtClean="0"/>
              <a:t>pillow*</a:t>
            </a:r>
            <a:endParaRPr lang="en-US" dirty="0"/>
          </a:p>
          <a:p>
            <a:r>
              <a:rPr lang="en-US" dirty="0"/>
              <a:t>Wilderness</a:t>
            </a:r>
          </a:p>
          <a:p>
            <a:r>
              <a:rPr lang="en-US" dirty="0"/>
              <a:t>Spotsylvania</a:t>
            </a:r>
          </a:p>
          <a:p>
            <a:r>
              <a:rPr lang="en-US" dirty="0"/>
              <a:t>Cold </a:t>
            </a:r>
            <a:r>
              <a:rPr lang="en-US" dirty="0" smtClean="0"/>
              <a:t>harbor</a:t>
            </a:r>
            <a:endParaRPr lang="en-US" dirty="0"/>
          </a:p>
          <a:p>
            <a:endParaRPr lang="en-US" dirty="0"/>
          </a:p>
        </p:txBody>
      </p:sp>
      <p:sp>
        <p:nvSpPr>
          <p:cNvPr id="8" name="Content Placeholder 2"/>
          <p:cNvSpPr txBox="1">
            <a:spLocks/>
          </p:cNvSpPr>
          <p:nvPr/>
        </p:nvSpPr>
        <p:spPr>
          <a:xfrm>
            <a:off x="4592553" y="1735138"/>
            <a:ext cx="4358531" cy="3968994"/>
          </a:xfrm>
          <a:prstGeom prst="rect">
            <a:avLst/>
          </a:prstGeom>
        </p:spPr>
        <p:txBody>
          <a:bodyPr vert="horz" lIns="91440" tIns="45720" rIns="91440" bIns="45720" rtlCol="0">
            <a:normAutofit/>
          </a:bodyPr>
          <a:lstStyle>
            <a:lvl1pPr marL="463550" indent="-463550" algn="l" defTabSz="914400" rtl="0" eaLnBrk="1" latinLnBrk="0" hangingPunct="1">
              <a:spcBef>
                <a:spcPts val="2000"/>
              </a:spcBef>
              <a:buSzPct val="90000"/>
              <a:buFontTx/>
              <a:buBlip>
                <a:blip r:embed="rId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4"/>
              </a:buBlip>
              <a:defRPr sz="1800" kern="1200">
                <a:solidFill>
                  <a:schemeClr val="tx1"/>
                </a:solidFill>
                <a:latin typeface="+mn-lt"/>
                <a:ea typeface="+mn-ea"/>
                <a:cs typeface="+mn-cs"/>
              </a:defRPr>
            </a:lvl5pPr>
            <a:lvl6pPr marL="229076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6pPr>
            <a:lvl7pPr marL="2625725" indent="-344488" algn="l" defTabSz="914400" rtl="0" eaLnBrk="1" latinLnBrk="0" hangingPunct="1">
              <a:spcBef>
                <a:spcPct val="20000"/>
              </a:spcBef>
              <a:buSzPct val="90000"/>
              <a:buFontTx/>
              <a:buBlip>
                <a:blip r:embed="rId4"/>
              </a:buBlip>
              <a:defRPr lang="en-US" sz="1800" kern="1200" dirty="0" smtClean="0">
                <a:solidFill>
                  <a:schemeClr val="tx1"/>
                </a:solidFill>
                <a:latin typeface="+mn-lt"/>
                <a:ea typeface="+mn-ea"/>
                <a:cs typeface="+mn-cs"/>
              </a:defRPr>
            </a:lvl7pPr>
            <a:lvl8pPr marL="2970213" indent="-344488" algn="l" defTabSz="914400" rtl="0" eaLnBrk="1" latinLnBrk="0" hangingPunct="1">
              <a:spcBef>
                <a:spcPct val="20000"/>
              </a:spcBef>
              <a:buSzPct val="90000"/>
              <a:buFontTx/>
              <a:buBlip>
                <a:blip r:embed="rId2"/>
              </a:buBlip>
              <a:defRPr lang="en-US" sz="1800" kern="1200" dirty="0" smtClean="0">
                <a:solidFill>
                  <a:schemeClr val="tx1"/>
                </a:solidFill>
                <a:latin typeface="+mn-lt"/>
                <a:ea typeface="+mn-ea"/>
                <a:cs typeface="+mn-cs"/>
              </a:defRPr>
            </a:lvl8pPr>
            <a:lvl9pPr marL="3313113" indent="-344488" algn="l" defTabSz="914400" rtl="0" eaLnBrk="1" latinLnBrk="0" hangingPunct="1">
              <a:spcBef>
                <a:spcPct val="20000"/>
              </a:spcBef>
              <a:buSzPct val="90000"/>
              <a:buFontTx/>
              <a:buBlip>
                <a:blip r:embed="rId3"/>
              </a:buBlip>
              <a:defRPr lang="en-US" sz="1800" kern="1200" dirty="0">
                <a:solidFill>
                  <a:schemeClr val="tx1"/>
                </a:solidFill>
                <a:latin typeface="+mn-lt"/>
                <a:ea typeface="+mn-ea"/>
                <a:cs typeface="+mn-cs"/>
              </a:defRPr>
            </a:lvl9pPr>
          </a:lstStyle>
          <a:p>
            <a:r>
              <a:rPr lang="en-US" sz="2000" dirty="0" smtClean="0"/>
              <a:t>Brice's crossroads</a:t>
            </a:r>
            <a:endParaRPr lang="en-US" sz="2000" dirty="0"/>
          </a:p>
          <a:p>
            <a:r>
              <a:rPr lang="en-US" sz="2000" dirty="0" smtClean="0"/>
              <a:t>Mobile </a:t>
            </a:r>
            <a:r>
              <a:rPr lang="en-US" sz="2000" dirty="0"/>
              <a:t>bay</a:t>
            </a:r>
          </a:p>
          <a:p>
            <a:r>
              <a:rPr lang="en-US" sz="2000" dirty="0"/>
              <a:t>Atlanta </a:t>
            </a:r>
            <a:r>
              <a:rPr lang="en-US" sz="2000" dirty="0" smtClean="0"/>
              <a:t>falls*</a:t>
            </a:r>
            <a:endParaRPr lang="en-US" sz="2000" dirty="0"/>
          </a:p>
          <a:p>
            <a:r>
              <a:rPr lang="en-US" sz="2000" dirty="0"/>
              <a:t>Cedar creek</a:t>
            </a:r>
          </a:p>
          <a:p>
            <a:r>
              <a:rPr lang="en-US" sz="2000" dirty="0" smtClean="0"/>
              <a:t>Nashville*</a:t>
            </a:r>
            <a:endParaRPr lang="en-US" sz="2000" dirty="0"/>
          </a:p>
          <a:p>
            <a:endParaRPr lang="en-US" dirty="0" smtClean="0"/>
          </a:p>
        </p:txBody>
      </p:sp>
    </p:spTree>
    <p:extLst>
      <p:ext uri="{BB962C8B-B14F-4D97-AF65-F5344CB8AC3E}">
        <p14:creationId xmlns:p14="http://schemas.microsoft.com/office/powerpoint/2010/main" val="60791016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Charleston: </a:t>
            </a:r>
            <a:r>
              <a:rPr lang="en-US" dirty="0" smtClean="0"/>
              <a:t>Submarine </a:t>
            </a:r>
            <a:r>
              <a:rPr lang="en-US" dirty="0"/>
              <a:t>attack</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85750"/>
            <a:ext cx="1640417"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12917859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pillow</a:t>
            </a:r>
          </a:p>
        </p:txBody>
      </p:sp>
      <p:sp>
        <p:nvSpPr>
          <p:cNvPr id="3" name="Content Placeholder 2"/>
          <p:cNvSpPr>
            <a:spLocks noGrp="1"/>
          </p:cNvSpPr>
          <p:nvPr>
            <p:ph idx="1"/>
          </p:nvPr>
        </p:nvSpPr>
        <p:spPr/>
        <p:txBody>
          <a:bodyPr>
            <a:normAutofit fontScale="92500"/>
          </a:bodyPr>
          <a:lstStyle/>
          <a:p>
            <a:r>
              <a:rPr lang="en-US" dirty="0"/>
              <a:t>On April 12th Confederate General Nathan Bedford Forrest stormed into Fort Pillow in where a garrison of 300 African Americans were massacred. Both Union Commanders Lionel F. Booth and William F. Bradford were killed</a:t>
            </a:r>
          </a:p>
          <a:p>
            <a:r>
              <a:rPr lang="en-US" dirty="0" smtClean="0"/>
              <a:t>Rebels </a:t>
            </a:r>
            <a:r>
              <a:rPr lang="en-US" dirty="0"/>
              <a:t>involved: 2,500</a:t>
            </a:r>
          </a:p>
          <a:p>
            <a:r>
              <a:rPr lang="en-US" dirty="0"/>
              <a:t>Union Garrison: 600 </a:t>
            </a:r>
          </a:p>
          <a:p>
            <a:r>
              <a:rPr lang="en-US" dirty="0"/>
              <a:t>Rebels killed: 100</a:t>
            </a:r>
          </a:p>
          <a:p>
            <a:r>
              <a:rPr lang="en-US" dirty="0"/>
              <a:t>Union soldiers killed: 600 </a:t>
            </a:r>
          </a:p>
          <a:p>
            <a:endParaRPr lang="en-US" dirty="0"/>
          </a:p>
        </p:txBody>
      </p:sp>
      <p:sp>
        <p:nvSpPr>
          <p:cNvPr id="4" name="TextBox 3"/>
          <p:cNvSpPr txBox="1"/>
          <p:nvPr/>
        </p:nvSpPr>
        <p:spPr>
          <a:xfrm>
            <a:off x="7313083" y="243417"/>
            <a:ext cx="1555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0329826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Atlanta falls</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778750" y="169333"/>
            <a:ext cx="1195917"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14045066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Nashville</a:t>
            </a:r>
            <a:endParaRPr lang="en-US" dirty="0"/>
          </a:p>
        </p:txBody>
      </p:sp>
      <p:sp>
        <p:nvSpPr>
          <p:cNvPr id="3" name="Content Placeholder 2"/>
          <p:cNvSpPr>
            <a:spLocks noGrp="1"/>
          </p:cNvSpPr>
          <p:nvPr>
            <p:ph idx="1"/>
          </p:nvPr>
        </p:nvSpPr>
        <p:spPr/>
        <p:txBody>
          <a:bodyPr/>
          <a:lstStyle/>
          <a:p>
            <a:r>
              <a:rPr lang="en-US" dirty="0"/>
              <a:t>On December 16th Union General George Thomas approached Darrison County, Nashville, Tennessee. Confederate General John Bell Hood takes him head on although he is outnumbered.</a:t>
            </a:r>
          </a:p>
          <a:p>
            <a:r>
              <a:rPr lang="en-US" dirty="0"/>
              <a:t>Confederates Engaged: 30,000</a:t>
            </a:r>
          </a:p>
          <a:p>
            <a:r>
              <a:rPr lang="en-US" dirty="0"/>
              <a:t>Union Soldiers Engaged: 55,000</a:t>
            </a:r>
          </a:p>
          <a:p>
            <a:r>
              <a:rPr lang="en-US" dirty="0"/>
              <a:t>Confederate Casualties: 6,000</a:t>
            </a:r>
          </a:p>
          <a:p>
            <a:r>
              <a:rPr lang="en-US" dirty="0"/>
              <a:t>Union Casualties: 3,061</a:t>
            </a:r>
          </a:p>
          <a:p>
            <a:endParaRPr lang="en-US" dirty="0"/>
          </a:p>
        </p:txBody>
      </p:sp>
      <p:sp>
        <p:nvSpPr>
          <p:cNvPr id="5" name="TextBox 4"/>
          <p:cNvSpPr txBox="1"/>
          <p:nvPr/>
        </p:nvSpPr>
        <p:spPr>
          <a:xfrm>
            <a:off x="6847417" y="201083"/>
            <a:ext cx="1852083"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44664489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of 1865</a:t>
            </a:r>
            <a:endParaRPr lang="en-US" dirty="0"/>
          </a:p>
        </p:txBody>
      </p:sp>
      <p:sp>
        <p:nvSpPr>
          <p:cNvPr id="3" name="Content Placeholder 2"/>
          <p:cNvSpPr>
            <a:spLocks noGrp="1"/>
          </p:cNvSpPr>
          <p:nvPr>
            <p:ph idx="1"/>
          </p:nvPr>
        </p:nvSpPr>
        <p:spPr/>
        <p:txBody>
          <a:bodyPr>
            <a:normAutofit fontScale="92500" lnSpcReduction="20000"/>
          </a:bodyPr>
          <a:lstStyle/>
          <a:p>
            <a:r>
              <a:rPr lang="en-US" dirty="0"/>
              <a:t>A</a:t>
            </a:r>
            <a:r>
              <a:rPr lang="en-US" dirty="0" smtClean="0"/>
              <a:t>ssault </a:t>
            </a:r>
            <a:r>
              <a:rPr lang="en-US" dirty="0"/>
              <a:t>of fort fisher</a:t>
            </a:r>
          </a:p>
          <a:p>
            <a:r>
              <a:rPr lang="en-US" dirty="0"/>
              <a:t>Columbia south Carolina</a:t>
            </a:r>
          </a:p>
          <a:p>
            <a:r>
              <a:rPr lang="en-US" dirty="0" smtClean="0"/>
              <a:t>Fall of Petersburg*</a:t>
            </a:r>
            <a:endParaRPr lang="en-US" dirty="0"/>
          </a:p>
          <a:p>
            <a:r>
              <a:rPr lang="en-US" dirty="0"/>
              <a:t>Battle of five forks</a:t>
            </a:r>
          </a:p>
          <a:p>
            <a:r>
              <a:rPr lang="en-US" dirty="0"/>
              <a:t>Fall </a:t>
            </a:r>
            <a:r>
              <a:rPr lang="en-US" dirty="0" smtClean="0"/>
              <a:t>of Richmond*</a:t>
            </a:r>
            <a:endParaRPr lang="en-US" dirty="0"/>
          </a:p>
          <a:p>
            <a:r>
              <a:rPr lang="en-US" dirty="0"/>
              <a:t>Lincoln </a:t>
            </a:r>
            <a:r>
              <a:rPr lang="en-US" dirty="0" smtClean="0"/>
              <a:t>assassinated*</a:t>
            </a:r>
            <a:endParaRPr lang="en-US" dirty="0"/>
          </a:p>
          <a:p>
            <a:r>
              <a:rPr lang="en-US" dirty="0"/>
              <a:t>Jefferson </a:t>
            </a:r>
            <a:r>
              <a:rPr lang="en-US" dirty="0" smtClean="0"/>
              <a:t>Davis </a:t>
            </a:r>
            <a:r>
              <a:rPr lang="en-US" dirty="0"/>
              <a:t>captured</a:t>
            </a:r>
          </a:p>
          <a:p>
            <a:r>
              <a:rPr lang="en-US" dirty="0" smtClean="0"/>
              <a:t>Palmetto ranch*</a:t>
            </a:r>
            <a:endParaRPr lang="en-US" dirty="0"/>
          </a:p>
          <a:p>
            <a:endParaRPr lang="en-US" dirty="0"/>
          </a:p>
        </p:txBody>
      </p:sp>
    </p:spTree>
    <p:extLst>
      <p:ext uri="{BB962C8B-B14F-4D97-AF65-F5344CB8AC3E}">
        <p14:creationId xmlns:p14="http://schemas.microsoft.com/office/powerpoint/2010/main" val="61659655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Fort Sumter</a:t>
            </a:r>
            <a:endParaRPr lang="en-US" dirty="0"/>
          </a:p>
        </p:txBody>
      </p:sp>
      <p:sp>
        <p:nvSpPr>
          <p:cNvPr id="3" name="Content Placeholder 2"/>
          <p:cNvSpPr>
            <a:spLocks noGrp="1"/>
          </p:cNvSpPr>
          <p:nvPr>
            <p:ph idx="1"/>
          </p:nvPr>
        </p:nvSpPr>
        <p:spPr/>
        <p:txBody>
          <a:bodyPr/>
          <a:lstStyle/>
          <a:p>
            <a:r>
              <a:rPr lang="en-US" dirty="0" smtClean="0"/>
              <a:t>April 13, 1861 – The confederate general P.G.T  Beauregard took Fort Sumter in the first official battle of the Civil War. </a:t>
            </a:r>
            <a:endParaRPr lang="en-US" dirty="0"/>
          </a:p>
          <a:p>
            <a:r>
              <a:rPr lang="en-US" dirty="0" smtClean="0"/>
              <a:t>500 confederates threating 80 union soldier about 6:1 odds.</a:t>
            </a:r>
          </a:p>
          <a:p>
            <a:r>
              <a:rPr lang="en-US" dirty="0" smtClean="0"/>
              <a:t> A soldier asked Union General Robert Anderson to raise the “white flag” for the surrender of the fort, then something went wrong with the cannon thus leading to the first casualty of the civil war.</a:t>
            </a:r>
          </a:p>
        </p:txBody>
      </p:sp>
      <p:sp>
        <p:nvSpPr>
          <p:cNvPr id="4" name="TextBox 3"/>
          <p:cNvSpPr txBox="1"/>
          <p:nvPr/>
        </p:nvSpPr>
        <p:spPr>
          <a:xfrm>
            <a:off x="7179133" y="207327"/>
            <a:ext cx="1619841"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1683502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Petersburg</a:t>
            </a:r>
          </a:p>
        </p:txBody>
      </p:sp>
      <p:sp>
        <p:nvSpPr>
          <p:cNvPr id="3" name="Content Placeholder 2"/>
          <p:cNvSpPr>
            <a:spLocks noGrp="1"/>
          </p:cNvSpPr>
          <p:nvPr>
            <p:ph idx="1"/>
          </p:nvPr>
        </p:nvSpPr>
        <p:spPr/>
        <p:txBody>
          <a:bodyPr/>
          <a:lstStyle/>
          <a:p>
            <a:r>
              <a:rPr lang="en-US" dirty="0"/>
              <a:t>On April 2nd, 1864 Union General Ulysses S. Grant and his corps marched up to Petersburg, Virginia </a:t>
            </a:r>
            <a:endParaRPr lang="en-US" dirty="0"/>
          </a:p>
        </p:txBody>
      </p:sp>
      <p:sp>
        <p:nvSpPr>
          <p:cNvPr id="4" name="TextBox 3"/>
          <p:cNvSpPr txBox="1"/>
          <p:nvPr/>
        </p:nvSpPr>
        <p:spPr>
          <a:xfrm>
            <a:off x="6879167" y="243417"/>
            <a:ext cx="1428750"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25675882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Fall of Richmond</a:t>
            </a:r>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58000" y="179917"/>
            <a:ext cx="1502833"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395340318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Lincoln </a:t>
            </a:r>
            <a:r>
              <a:rPr lang="en-US" dirty="0" smtClean="0"/>
              <a:t>Assassinated</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879167" y="179917"/>
            <a:ext cx="152400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522545022"/>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Palmetto </a:t>
            </a:r>
            <a:r>
              <a:rPr lang="en-US" dirty="0" smtClean="0"/>
              <a:t>Ranch</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6985000" y="243417"/>
            <a:ext cx="1333500"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844406813"/>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Realization</a:t>
            </a:r>
            <a:endParaRPr lang="en-US" dirty="0"/>
          </a:p>
        </p:txBody>
      </p:sp>
      <p:sp>
        <p:nvSpPr>
          <p:cNvPr id="3" name="Content Placeholder 2"/>
          <p:cNvSpPr>
            <a:spLocks noGrp="1"/>
          </p:cNvSpPr>
          <p:nvPr>
            <p:ph idx="1"/>
          </p:nvPr>
        </p:nvSpPr>
        <p:spPr/>
        <p:txBody>
          <a:bodyPr/>
          <a:lstStyle/>
          <a:p>
            <a:endParaRPr lang="en-US"/>
          </a:p>
        </p:txBody>
      </p:sp>
      <p:sp>
        <p:nvSpPr>
          <p:cNvPr id="4" name="TextBox 3"/>
          <p:cNvSpPr txBox="1"/>
          <p:nvPr/>
        </p:nvSpPr>
        <p:spPr>
          <a:xfrm>
            <a:off x="7239000" y="232833"/>
            <a:ext cx="1703917" cy="646331"/>
          </a:xfrm>
          <a:prstGeom prst="rect">
            <a:avLst/>
          </a:prstGeom>
          <a:noFill/>
        </p:spPr>
        <p:txBody>
          <a:bodyPr wrap="square" rtlCol="0">
            <a:spAutoFit/>
          </a:bodyPr>
          <a:lstStyle/>
          <a:p>
            <a:r>
              <a:rPr lang="en-US" dirty="0" smtClean="0"/>
              <a:t>All 3 don</a:t>
            </a:r>
            <a:r>
              <a:rPr lang="fr-FR" dirty="0" smtClean="0"/>
              <a:t>’</a:t>
            </a:r>
            <a:r>
              <a:rPr lang="en-US" dirty="0" smtClean="0"/>
              <a:t>t talk about till later</a:t>
            </a:r>
            <a:endParaRPr lang="en-US" dirty="0"/>
          </a:p>
        </p:txBody>
      </p:sp>
    </p:spTree>
    <p:extLst>
      <p:ext uri="{BB962C8B-B14F-4D97-AF65-F5344CB8AC3E}">
        <p14:creationId xmlns:p14="http://schemas.microsoft.com/office/powerpoint/2010/main" val="105287611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hlinkClick r:id="rId2"/>
              </a:rPr>
              <a:t>www.nps.gov/gett/learn/historyculture/civil-war-timeline.htm</a:t>
            </a:r>
            <a:endParaRPr lang="en-US" dirty="0" smtClean="0"/>
          </a:p>
          <a:p>
            <a:r>
              <a:rPr lang="en-US" dirty="0" smtClean="0">
                <a:hlinkClick r:id="rId3"/>
              </a:rPr>
              <a:t>www.americancivilwar.com</a:t>
            </a:r>
            <a:endParaRPr lang="en-US" dirty="0" smtClean="0"/>
          </a:p>
          <a:p>
            <a:r>
              <a:rPr lang="en-US" dirty="0" smtClean="0">
                <a:hlinkClick r:id="rId4"/>
              </a:rPr>
              <a:t>www.nps.gov/abpp/battles/mo004.htm</a:t>
            </a:r>
            <a:endParaRPr lang="en-US" dirty="0" smtClean="0"/>
          </a:p>
          <a:p>
            <a:r>
              <a:rPr lang="en-US" dirty="0" smtClean="0">
                <a:hlinkClick r:id="rId5"/>
              </a:rPr>
              <a:t>www.civilwar.org/battlefields/wilson-s-creek.html</a:t>
            </a:r>
            <a:endParaRPr lang="en-US" dirty="0" smtClean="0"/>
          </a:p>
          <a:p>
            <a:r>
              <a:rPr lang="en-US" dirty="0" smtClean="0">
                <a:hlinkClick r:id="rId6"/>
              </a:rPr>
              <a:t>www.civilwaronthewesternborder.org/content/battle-Lexington</a:t>
            </a:r>
            <a:endParaRPr lang="en-US" dirty="0" smtClean="0"/>
          </a:p>
          <a:p>
            <a:r>
              <a:rPr lang="en-US" dirty="0">
                <a:hlinkClick r:id="rId7"/>
              </a:rPr>
              <a:t>www.civilwar.org/battlefields</a:t>
            </a:r>
            <a:r>
              <a:rPr lang="en-US" dirty="0" smtClean="0">
                <a:hlinkClick r:id="rId7"/>
              </a:rPr>
              <a:t>/fort-donelson.html</a:t>
            </a:r>
            <a:endParaRPr lang="en-US" dirty="0" smtClean="0"/>
          </a:p>
          <a:p>
            <a:r>
              <a:rPr lang="en-US" dirty="0">
                <a:hlinkClick r:id="rId8"/>
              </a:rPr>
              <a:t>www.civilwar.org/</a:t>
            </a:r>
            <a:r>
              <a:rPr lang="en-US" dirty="0" smtClean="0">
                <a:hlinkClick r:id="rId8"/>
              </a:rPr>
              <a:t>battlefields/shiloh.html</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89276789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normAutofit lnSpcReduction="10000"/>
          </a:bodyPr>
          <a:lstStyle/>
          <a:p>
            <a:r>
              <a:rPr lang="en-US" dirty="0" smtClean="0">
                <a:hlinkClick r:id="rId2"/>
              </a:rPr>
              <a:t>www.dailykos.com</a:t>
            </a:r>
            <a:endParaRPr lang="en-US" dirty="0" smtClean="0"/>
          </a:p>
          <a:p>
            <a:r>
              <a:rPr lang="en-US" dirty="0" smtClean="0">
                <a:hlinkClick r:id="rId3"/>
              </a:rPr>
              <a:t>www.thomaslegion.net</a:t>
            </a:r>
            <a:endParaRPr lang="en-US" dirty="0" smtClean="0"/>
          </a:p>
          <a:p>
            <a:r>
              <a:rPr lang="en-US" dirty="0">
                <a:hlinkClick r:id="rId4"/>
              </a:rPr>
              <a:t>http://www.civilwar.org/battlefields/</a:t>
            </a:r>
            <a:r>
              <a:rPr lang="en-US" dirty="0" smtClean="0">
                <a:hlinkClick r:id="rId4"/>
              </a:rPr>
              <a:t>fredericksburg.html</a:t>
            </a:r>
            <a:endParaRPr lang="en-US" dirty="0"/>
          </a:p>
          <a:p>
            <a:r>
              <a:rPr lang="en-US" dirty="0">
                <a:hlinkClick r:id="rId5"/>
              </a:rPr>
              <a:t>http://</a:t>
            </a:r>
            <a:r>
              <a:rPr lang="en-US" dirty="0" smtClean="0">
                <a:hlinkClick r:id="rId5"/>
              </a:rPr>
              <a:t>www.civilwar.org/antietam.html</a:t>
            </a:r>
            <a:endParaRPr lang="en-US" dirty="0" smtClean="0"/>
          </a:p>
          <a:p>
            <a:r>
              <a:rPr lang="en-US" dirty="0" smtClean="0">
                <a:hlinkClick r:id="rId6"/>
              </a:rPr>
              <a:t>www.en.wikipedia.org</a:t>
            </a:r>
            <a:endParaRPr lang="en-US" dirty="0" smtClean="0"/>
          </a:p>
          <a:p>
            <a:r>
              <a:rPr lang="en-US" dirty="0">
                <a:hlinkClick r:id="rId7"/>
              </a:rPr>
              <a:t>http://www.archives.gov/exhibits/featured_documents/emancipation_proclamation</a:t>
            </a:r>
            <a:r>
              <a:rPr lang="en-US" dirty="0" smtClean="0">
                <a:hlinkClick r:id="rId7"/>
              </a:rPr>
              <a:t>/</a:t>
            </a:r>
            <a:endParaRPr lang="en-US" dirty="0" smtClean="0"/>
          </a:p>
          <a:p>
            <a:endParaRPr lang="en-US" dirty="0" smtClean="0"/>
          </a:p>
          <a:p>
            <a:endParaRPr lang="en-US" dirty="0" smtClean="0"/>
          </a:p>
          <a:p>
            <a:endParaRPr lang="en-US" dirty="0" smtClean="0"/>
          </a:p>
          <a:p>
            <a:endParaRPr lang="en-US" dirty="0" smtClean="0"/>
          </a:p>
          <a:p>
            <a:endParaRPr lang="en-US" dirty="0"/>
          </a:p>
          <a:p>
            <a:endParaRPr lang="en-US" dirty="0"/>
          </a:p>
          <a:p>
            <a:endParaRPr lang="en-US" dirty="0" smtClean="0"/>
          </a:p>
          <a:p>
            <a:pPr marL="0" indent="0">
              <a:buNone/>
            </a:pPr>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378070855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Citations</a:t>
            </a:r>
            <a:endParaRPr lang="en-US" dirty="0"/>
          </a:p>
        </p:txBody>
      </p:sp>
      <p:sp>
        <p:nvSpPr>
          <p:cNvPr id="3" name="Content Placeholder 2"/>
          <p:cNvSpPr>
            <a:spLocks noGrp="1"/>
          </p:cNvSpPr>
          <p:nvPr>
            <p:ph idx="1"/>
          </p:nvPr>
        </p:nvSpPr>
        <p:spPr/>
        <p:txBody>
          <a:bodyPr/>
          <a:lstStyle/>
          <a:p>
            <a:r>
              <a:rPr lang="en-US" dirty="0" smtClean="0">
                <a:hlinkClick r:id="rId2"/>
              </a:rPr>
              <a:t>www.wach.com</a:t>
            </a:r>
            <a:endParaRPr lang="en-US" dirty="0" smtClean="0"/>
          </a:p>
          <a:p>
            <a:endParaRPr lang="en-US" dirty="0"/>
          </a:p>
        </p:txBody>
      </p:sp>
    </p:spTree>
    <p:extLst>
      <p:ext uri="{BB962C8B-B14F-4D97-AF65-F5344CB8AC3E}">
        <p14:creationId xmlns:p14="http://schemas.microsoft.com/office/powerpoint/2010/main" val="416136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Bull Run/First Manassas</a:t>
            </a:r>
            <a:endParaRPr lang="en-US" dirty="0"/>
          </a:p>
        </p:txBody>
      </p:sp>
      <p:sp>
        <p:nvSpPr>
          <p:cNvPr id="3" name="Content Placeholder 2"/>
          <p:cNvSpPr>
            <a:spLocks noGrp="1"/>
          </p:cNvSpPr>
          <p:nvPr>
            <p:ph idx="1"/>
          </p:nvPr>
        </p:nvSpPr>
        <p:spPr>
          <a:xfrm>
            <a:off x="194382" y="1371601"/>
            <a:ext cx="8760098" cy="5366538"/>
          </a:xfrm>
        </p:spPr>
        <p:txBody>
          <a:bodyPr/>
          <a:lstStyle/>
          <a:p>
            <a:endParaRPr lang="en-US" dirty="0" smtClean="0"/>
          </a:p>
          <a:p>
            <a:r>
              <a:rPr lang="en-US" dirty="0" smtClean="0"/>
              <a:t>July 21</a:t>
            </a:r>
            <a:r>
              <a:rPr lang="en-US" baseline="30000" dirty="0" smtClean="0"/>
              <a:t>st</a:t>
            </a:r>
            <a:r>
              <a:rPr lang="en-US" dirty="0" smtClean="0"/>
              <a:t> 1861, Union General Irvin McDowell marched down into northern Virginia and met confederate forces under </a:t>
            </a:r>
            <a:r>
              <a:rPr lang="en-US" dirty="0"/>
              <a:t>J</a:t>
            </a:r>
            <a:r>
              <a:rPr lang="en-US" dirty="0" smtClean="0"/>
              <a:t>oseph E. Johnston and P.G.T Beauregard near a small town, Manassas.</a:t>
            </a:r>
          </a:p>
          <a:p>
            <a:r>
              <a:rPr lang="en-US" dirty="0" smtClean="0"/>
              <a:t> There were 32,230 Confederate soldiers against 23,450 Union soldiers. 1:1 odds</a:t>
            </a:r>
          </a:p>
          <a:p>
            <a:r>
              <a:rPr lang="en-US" dirty="0" smtClean="0"/>
              <a:t>Casualties: </a:t>
            </a:r>
          </a:p>
          <a:p>
            <a:pPr lvl="1"/>
            <a:r>
              <a:rPr lang="en-US" dirty="0" smtClean="0"/>
              <a:t>Union – 2896 </a:t>
            </a:r>
          </a:p>
          <a:p>
            <a:pPr lvl="1"/>
            <a:r>
              <a:rPr lang="en-US" dirty="0" smtClean="0"/>
              <a:t>Confederate - 1892</a:t>
            </a:r>
          </a:p>
        </p:txBody>
      </p:sp>
      <p:sp>
        <p:nvSpPr>
          <p:cNvPr id="4" name="TextBox 3"/>
          <p:cNvSpPr txBox="1"/>
          <p:nvPr/>
        </p:nvSpPr>
        <p:spPr>
          <a:xfrm>
            <a:off x="7088422" y="298033"/>
            <a:ext cx="1464336" cy="369332"/>
          </a:xfrm>
          <a:prstGeom prst="rect">
            <a:avLst/>
          </a:prstGeom>
          <a:noFill/>
        </p:spPr>
        <p:txBody>
          <a:bodyPr wrap="square" rtlCol="0">
            <a:spAutoFit/>
          </a:bodyPr>
          <a:lstStyle/>
          <a:p>
            <a:r>
              <a:rPr lang="en-US" dirty="0" smtClean="0"/>
              <a:t>-Rohan</a:t>
            </a:r>
            <a:endParaRPr lang="en-US" dirty="0"/>
          </a:p>
        </p:txBody>
      </p:sp>
    </p:spTree>
    <p:extLst>
      <p:ext uri="{BB962C8B-B14F-4D97-AF65-F5344CB8AC3E}">
        <p14:creationId xmlns:p14="http://schemas.microsoft.com/office/powerpoint/2010/main" val="1188851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ull-run-first-battle-July-21.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11121" cy="6857999"/>
          </a:xfrm>
          <a:prstGeom prst="rect">
            <a:avLst/>
          </a:prstGeom>
        </p:spPr>
      </p:pic>
    </p:spTree>
    <p:extLst>
      <p:ext uri="{BB962C8B-B14F-4D97-AF65-F5344CB8AC3E}">
        <p14:creationId xmlns:p14="http://schemas.microsoft.com/office/powerpoint/2010/main" val="39082580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Wilson Creek</a:t>
            </a:r>
            <a:endParaRPr lang="en-US" dirty="0"/>
          </a:p>
        </p:txBody>
      </p:sp>
      <p:sp>
        <p:nvSpPr>
          <p:cNvPr id="3" name="Content Placeholder 2"/>
          <p:cNvSpPr>
            <a:spLocks noGrp="1"/>
          </p:cNvSpPr>
          <p:nvPr>
            <p:ph idx="1"/>
          </p:nvPr>
        </p:nvSpPr>
        <p:spPr/>
        <p:txBody>
          <a:bodyPr/>
          <a:lstStyle/>
          <a:p>
            <a:r>
              <a:rPr lang="en-US" dirty="0" smtClean="0"/>
              <a:t>August 10</a:t>
            </a:r>
            <a:r>
              <a:rPr lang="en-US" baseline="30000" dirty="0" smtClean="0"/>
              <a:t>th</a:t>
            </a:r>
            <a:r>
              <a:rPr lang="en-US" dirty="0" smtClean="0"/>
              <a:t> 1861, Ben McCulloch approaches Nathanial Lyon’s brigade camped at Springfield.</a:t>
            </a:r>
          </a:p>
          <a:p>
            <a:r>
              <a:rPr lang="en-US" dirty="0" smtClean="0"/>
              <a:t>Nathanial Lyon along with Franz Sigel (Union) attacked Benjamin McCulloch and Sterling Price (Confederates) at Wilson Creek. Confederate Victory. Union retreated back to Springfield.</a:t>
            </a:r>
          </a:p>
          <a:p>
            <a:r>
              <a:rPr lang="en-US" dirty="0" smtClean="0"/>
              <a:t>Battling Confederate 12,120, Union 5,430</a:t>
            </a:r>
          </a:p>
          <a:p>
            <a:r>
              <a:rPr lang="en-US" dirty="0" smtClean="0"/>
              <a:t>Confederates Casualties: 1095, Union Casualties: 1235</a:t>
            </a:r>
            <a:endParaRPr lang="en-US" dirty="0"/>
          </a:p>
        </p:txBody>
      </p:sp>
      <p:sp>
        <p:nvSpPr>
          <p:cNvPr id="4" name="TextBox 3"/>
          <p:cNvSpPr txBox="1"/>
          <p:nvPr/>
        </p:nvSpPr>
        <p:spPr>
          <a:xfrm>
            <a:off x="6945876" y="233243"/>
            <a:ext cx="1529130"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41724133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Lexington</a:t>
            </a:r>
            <a:endParaRPr lang="en-US" dirty="0"/>
          </a:p>
        </p:txBody>
      </p:sp>
      <p:sp>
        <p:nvSpPr>
          <p:cNvPr id="3" name="Content Placeholder 2"/>
          <p:cNvSpPr>
            <a:spLocks noGrp="1"/>
          </p:cNvSpPr>
          <p:nvPr>
            <p:ph idx="1"/>
          </p:nvPr>
        </p:nvSpPr>
        <p:spPr/>
        <p:txBody>
          <a:bodyPr>
            <a:normAutofit lnSpcReduction="10000"/>
          </a:bodyPr>
          <a:lstStyle/>
          <a:p>
            <a:r>
              <a:rPr lang="en-US" dirty="0" smtClean="0"/>
              <a:t>September 12</a:t>
            </a:r>
            <a:r>
              <a:rPr lang="en-US" baseline="30000" dirty="0" smtClean="0"/>
              <a:t>th</a:t>
            </a:r>
            <a:r>
              <a:rPr lang="en-US" dirty="0"/>
              <a:t> </a:t>
            </a:r>
            <a:r>
              <a:rPr lang="en-US" dirty="0" smtClean="0"/>
              <a:t>– Confederate and Missouri state guard advance to Lexington after the Union defeat at Wilson Creek.</a:t>
            </a:r>
          </a:p>
          <a:p>
            <a:r>
              <a:rPr lang="en-US" dirty="0" smtClean="0"/>
              <a:t>Confederates: General Claiborne Fox Jackson and Sterling Price. Union General: James A. Mulligan and Robert T. Van Horn</a:t>
            </a:r>
          </a:p>
          <a:p>
            <a:r>
              <a:rPr lang="en-US" dirty="0" smtClean="0"/>
              <a:t>Confederates 20,000 and Union 3,500 battle soldiers led to casualties. 6-1 odds</a:t>
            </a:r>
          </a:p>
          <a:p>
            <a:pPr lvl="1"/>
            <a:r>
              <a:rPr lang="en-US" dirty="0" smtClean="0"/>
              <a:t>100 confederate </a:t>
            </a:r>
          </a:p>
          <a:p>
            <a:pPr lvl="1"/>
            <a:r>
              <a:rPr lang="en-US" dirty="0" smtClean="0"/>
              <a:t>1,774 union</a:t>
            </a:r>
            <a:endParaRPr lang="en-US" dirty="0"/>
          </a:p>
        </p:txBody>
      </p:sp>
      <p:sp>
        <p:nvSpPr>
          <p:cNvPr id="4" name="TextBox 3"/>
          <p:cNvSpPr txBox="1"/>
          <p:nvPr/>
        </p:nvSpPr>
        <p:spPr>
          <a:xfrm>
            <a:off x="7334638" y="207327"/>
            <a:ext cx="1503212" cy="369332"/>
          </a:xfrm>
          <a:prstGeom prst="rect">
            <a:avLst/>
          </a:prstGeom>
          <a:noFill/>
        </p:spPr>
        <p:txBody>
          <a:bodyPr wrap="square" rtlCol="0">
            <a:spAutoFit/>
          </a:bodyPr>
          <a:lstStyle/>
          <a:p>
            <a:r>
              <a:rPr lang="en-US" dirty="0" smtClean="0"/>
              <a:t>-Vinay</a:t>
            </a:r>
            <a:endParaRPr lang="en-US" dirty="0"/>
          </a:p>
        </p:txBody>
      </p:sp>
    </p:spTree>
    <p:extLst>
      <p:ext uri="{BB962C8B-B14F-4D97-AF65-F5344CB8AC3E}">
        <p14:creationId xmlns:p14="http://schemas.microsoft.com/office/powerpoint/2010/main" val="290062739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Battles 1862</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Battle of Roanoke Island</a:t>
            </a:r>
          </a:p>
          <a:p>
            <a:r>
              <a:rPr lang="en-US" dirty="0" smtClean="0"/>
              <a:t>Fort Donelson* </a:t>
            </a:r>
          </a:p>
          <a:p>
            <a:r>
              <a:rPr lang="en-US" dirty="0" smtClean="0"/>
              <a:t>Battle of Pea Ridge</a:t>
            </a:r>
          </a:p>
          <a:p>
            <a:r>
              <a:rPr lang="en-US" dirty="0" smtClean="0"/>
              <a:t>Shiloh*</a:t>
            </a:r>
          </a:p>
          <a:p>
            <a:r>
              <a:rPr lang="en-US" dirty="0" smtClean="0"/>
              <a:t>Battle of seven Pines</a:t>
            </a:r>
          </a:p>
          <a:p>
            <a:r>
              <a:rPr lang="en-US" dirty="0" smtClean="0"/>
              <a:t>Second Bull Run*</a:t>
            </a:r>
          </a:p>
          <a:p>
            <a:r>
              <a:rPr lang="en-US" dirty="0" smtClean="0"/>
              <a:t>Antietam*</a:t>
            </a:r>
          </a:p>
          <a:p>
            <a:r>
              <a:rPr lang="en-US" dirty="0" smtClean="0"/>
              <a:t>Fredericksburg*</a:t>
            </a:r>
            <a:endParaRPr lang="en-US" dirty="0"/>
          </a:p>
        </p:txBody>
      </p:sp>
    </p:spTree>
    <p:extLst>
      <p:ext uri="{BB962C8B-B14F-4D97-AF65-F5344CB8AC3E}">
        <p14:creationId xmlns:p14="http://schemas.microsoft.com/office/powerpoint/2010/main" val="27827316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Fort </a:t>
            </a:r>
            <a:r>
              <a:rPr lang="en-US" dirty="0" smtClean="0"/>
              <a:t>Donelson</a:t>
            </a:r>
            <a:endParaRPr lang="en-US" dirty="0"/>
          </a:p>
        </p:txBody>
      </p:sp>
      <p:sp>
        <p:nvSpPr>
          <p:cNvPr id="3" name="Content Placeholder 2"/>
          <p:cNvSpPr>
            <a:spLocks noGrp="1"/>
          </p:cNvSpPr>
          <p:nvPr>
            <p:ph idx="1"/>
          </p:nvPr>
        </p:nvSpPr>
        <p:spPr/>
        <p:txBody>
          <a:bodyPr/>
          <a:lstStyle/>
          <a:p>
            <a:r>
              <a:rPr lang="en-US" dirty="0" smtClean="0"/>
              <a:t>February 11-16</a:t>
            </a:r>
            <a:r>
              <a:rPr lang="en-US" baseline="30000" dirty="0" smtClean="0"/>
              <a:t>th</a:t>
            </a:r>
            <a:r>
              <a:rPr lang="en-US" dirty="0" smtClean="0"/>
              <a:t>, 1862 Andrew Hull </a:t>
            </a:r>
            <a:r>
              <a:rPr lang="en-US" dirty="0"/>
              <a:t>F</a:t>
            </a:r>
            <a:r>
              <a:rPr lang="en-US" dirty="0" smtClean="0"/>
              <a:t>oote and Ulysses S. Grant for the Union and for the Confederates Gideon J. Pillow, John Buchman Floyd, and Simon Buckner.</a:t>
            </a:r>
          </a:p>
          <a:p>
            <a:r>
              <a:rPr lang="en-US" dirty="0" smtClean="0"/>
              <a:t>16,171 Confederates battling against 24,531 Union. 1-1.5 odds</a:t>
            </a:r>
          </a:p>
          <a:p>
            <a:r>
              <a:rPr lang="en-US" dirty="0" smtClean="0"/>
              <a:t> Casualties for </a:t>
            </a:r>
          </a:p>
          <a:p>
            <a:pPr lvl="1"/>
            <a:r>
              <a:rPr lang="en-US" dirty="0" smtClean="0"/>
              <a:t>Confederates – 13,846</a:t>
            </a:r>
          </a:p>
          <a:p>
            <a:pPr lvl="1"/>
            <a:r>
              <a:rPr lang="en-US" dirty="0" smtClean="0"/>
              <a:t>Union – 2,691</a:t>
            </a:r>
          </a:p>
        </p:txBody>
      </p:sp>
      <p:sp>
        <p:nvSpPr>
          <p:cNvPr id="4" name="TextBox 3"/>
          <p:cNvSpPr txBox="1"/>
          <p:nvPr/>
        </p:nvSpPr>
        <p:spPr>
          <a:xfrm>
            <a:off x="6764454" y="233243"/>
            <a:ext cx="1606882" cy="369332"/>
          </a:xfrm>
          <a:prstGeom prst="rect">
            <a:avLst/>
          </a:prstGeom>
          <a:noFill/>
        </p:spPr>
        <p:txBody>
          <a:bodyPr wrap="square" rtlCol="0">
            <a:spAutoFit/>
          </a:bodyPr>
          <a:lstStyle/>
          <a:p>
            <a:r>
              <a:rPr lang="en-US" dirty="0" smtClean="0"/>
              <a:t>-Neel</a:t>
            </a:r>
            <a:endParaRPr lang="en-US" dirty="0"/>
          </a:p>
        </p:txBody>
      </p:sp>
    </p:spTree>
    <p:extLst>
      <p:ext uri="{BB962C8B-B14F-4D97-AF65-F5344CB8AC3E}">
        <p14:creationId xmlns:p14="http://schemas.microsoft.com/office/powerpoint/2010/main" val="225398822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Inkwell">
      <a:majorFont>
        <a:latin typeface="Goudy Old Style"/>
        <a:ea typeface=""/>
        <a:cs typeface=""/>
        <a:font script="Jpan" typeface="ＭＳ 明朝"/>
        <a:font script="Hans" typeface="宋体"/>
        <a:font script="Hant" typeface="新細明體"/>
      </a:majorFont>
      <a:minorFont>
        <a:latin typeface="Goudy Old Style"/>
        <a:ea typeface=""/>
        <a:cs typeface=""/>
        <a:font script="Jpan" typeface="ＭＳ 明朝"/>
        <a:font script="Hans" typeface="宋体"/>
        <a:font script="Hant" typeface="新細明體"/>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254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554</TotalTime>
  <Words>1053</Words>
  <Application>Microsoft Macintosh PowerPoint</Application>
  <PresentationFormat>On-screen Show (4:3)</PresentationFormat>
  <Paragraphs>232</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Inkwell</vt:lpstr>
      <vt:lpstr>Social Studies War Timeline    (1861-1865) </vt:lpstr>
      <vt:lpstr>Battles in 1861</vt:lpstr>
      <vt:lpstr>Fort Sumter</vt:lpstr>
      <vt:lpstr>Bull Run/First Manassas</vt:lpstr>
      <vt:lpstr>PowerPoint Presentation</vt:lpstr>
      <vt:lpstr>Wilson Creek</vt:lpstr>
      <vt:lpstr>Lexington</vt:lpstr>
      <vt:lpstr>Battles 1862</vt:lpstr>
      <vt:lpstr>Fort Donelson</vt:lpstr>
      <vt:lpstr>PowerPoint Presentation</vt:lpstr>
      <vt:lpstr>Shiloh</vt:lpstr>
      <vt:lpstr>PowerPoint Presentation</vt:lpstr>
      <vt:lpstr>Second Bull Run</vt:lpstr>
      <vt:lpstr>Antietam</vt:lpstr>
      <vt:lpstr>PowerPoint Presentation</vt:lpstr>
      <vt:lpstr>Fredericksburg</vt:lpstr>
      <vt:lpstr>PowerPoint Presentation</vt:lpstr>
      <vt:lpstr>Battles of 1863</vt:lpstr>
      <vt:lpstr>Emancipation Proclamation</vt:lpstr>
      <vt:lpstr>Chancellorsville</vt:lpstr>
      <vt:lpstr>Gettysburg</vt:lpstr>
      <vt:lpstr>Vicksburg Captured </vt:lpstr>
      <vt:lpstr>Chickamauga</vt:lpstr>
      <vt:lpstr>Battles of 1864</vt:lpstr>
      <vt:lpstr>Charleston: Submarine attack</vt:lpstr>
      <vt:lpstr>Fort pillow</vt:lpstr>
      <vt:lpstr>Atlanta falls</vt:lpstr>
      <vt:lpstr>Nashville</vt:lpstr>
      <vt:lpstr>Battles of 1865</vt:lpstr>
      <vt:lpstr>Fall of Petersburg</vt:lpstr>
      <vt:lpstr>Fall of Richmond</vt:lpstr>
      <vt:lpstr>Lincoln Assassinated</vt:lpstr>
      <vt:lpstr>Palmetto Ranch</vt:lpstr>
      <vt:lpstr>Modern Realization</vt:lpstr>
      <vt:lpstr>Citations</vt:lpstr>
      <vt:lpstr>Citations</vt:lpstr>
      <vt:lpstr>Citations</vt:lpstr>
    </vt:vector>
  </TitlesOfParts>
  <Company>ISB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Vinay Work laptop</dc:creator>
  <cp:lastModifiedBy>Vinay Work laptop</cp:lastModifiedBy>
  <cp:revision>36</cp:revision>
  <dcterms:created xsi:type="dcterms:W3CDTF">2015-04-19T21:12:55Z</dcterms:created>
  <dcterms:modified xsi:type="dcterms:W3CDTF">2015-04-25T22:37:16Z</dcterms:modified>
</cp:coreProperties>
</file>