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1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534D9-586F-4F21-8E36-5F76F7491C1F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993C4-4131-46CB-91E9-4C68C0FF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92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993C4-4131-46CB-91E9-4C68C0FF7D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81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993C4-4131-46CB-91E9-4C68C0FF7D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77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993C4-4131-46CB-91E9-4C68C0FF7D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24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993C4-4131-46CB-91E9-4C68C0FF7D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45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993C4-4131-46CB-91E9-4C68C0FF7D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96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993C4-4131-46CB-91E9-4C68C0FF7D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55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993C4-4131-46CB-91E9-4C68C0FF7D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21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993C4-4131-46CB-91E9-4C68C0FF7D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2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1808-EB22-4955-A293-C531FA37DA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Minimizing Floorplan Area of Terminal Nodes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BE5CA-0CDF-4D68-95CF-DDF91A0403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MKEL 1273: VLSI Design Automation                                                                 Group Member</a:t>
            </a:r>
          </a:p>
          <a:p>
            <a:r>
              <a:rPr lang="en-US" dirty="0"/>
              <a:t>GOH TA YANG</a:t>
            </a:r>
            <a:br>
              <a:rPr lang="en-US" dirty="0"/>
            </a:br>
            <a:r>
              <a:rPr lang="en-US" dirty="0"/>
              <a:t>TIMOTHY TIAN ZHANG WAI</a:t>
            </a:r>
            <a:br>
              <a:rPr lang="en-US" dirty="0"/>
            </a:br>
            <a:r>
              <a:rPr lang="en-US" dirty="0"/>
              <a:t>NG BOON KHAI</a:t>
            </a:r>
            <a:br>
              <a:rPr lang="en-US" dirty="0"/>
            </a:br>
            <a:r>
              <a:rPr lang="de-DE" dirty="0"/>
              <a:t>MICHEL HOH </a:t>
            </a:r>
            <a:r>
              <a:rPr lang="de-DE"/>
              <a:t>XIN JIE</a:t>
            </a:r>
            <a:endParaRPr lang="de-DE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1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7966-6BB5-4AA2-85DF-0A2274178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578256" cy="1320800"/>
          </a:xfrm>
        </p:spPr>
        <p:txBody>
          <a:bodyPr/>
          <a:lstStyle/>
          <a:p>
            <a:r>
              <a:rPr lang="en-US" dirty="0"/>
              <a:t>Step 7 - Calculate Height : Width Ratio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FF3FCF-E134-447F-B8CC-512286A67F7E}"/>
              </a:ext>
            </a:extLst>
          </p:cNvPr>
          <p:cNvSpPr txBox="1"/>
          <p:nvPr/>
        </p:nvSpPr>
        <p:spPr>
          <a:xfrm>
            <a:off x="1188998" y="6168324"/>
            <a:ext cx="854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       +     6          +  5        =   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A2BDF-3A91-4364-ABD1-C825124709B7}"/>
              </a:ext>
            </a:extLst>
          </p:cNvPr>
          <p:cNvSpPr txBox="1"/>
          <p:nvPr/>
        </p:nvSpPr>
        <p:spPr>
          <a:xfrm>
            <a:off x="0" y="3494351"/>
            <a:ext cx="85439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  <a:p>
            <a:r>
              <a:rPr lang="en-US" dirty="0"/>
              <a:t>+</a:t>
            </a:r>
          </a:p>
          <a:p>
            <a:endParaRPr lang="en-US" dirty="0"/>
          </a:p>
          <a:p>
            <a:r>
              <a:rPr lang="en-US" dirty="0"/>
              <a:t>3</a:t>
            </a:r>
          </a:p>
          <a:p>
            <a:r>
              <a:rPr lang="en-US" dirty="0"/>
              <a:t>+</a:t>
            </a:r>
          </a:p>
          <a:p>
            <a:endParaRPr lang="en-US" dirty="0"/>
          </a:p>
          <a:p>
            <a:r>
              <a:rPr lang="en-US" dirty="0"/>
              <a:t>7</a:t>
            </a:r>
          </a:p>
          <a:p>
            <a:endParaRPr lang="en-US" dirty="0"/>
          </a:p>
          <a:p>
            <a:r>
              <a:rPr lang="en-US" dirty="0"/>
              <a:t>=15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CA3669-8E52-49B0-857B-472F5A9FADA3}"/>
              </a:ext>
            </a:extLst>
          </p:cNvPr>
          <p:cNvSpPr txBox="1"/>
          <p:nvPr/>
        </p:nvSpPr>
        <p:spPr>
          <a:xfrm>
            <a:off x="10565383" y="4222764"/>
            <a:ext cx="16363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Ratio </a:t>
            </a:r>
          </a:p>
          <a:p>
            <a:r>
              <a:rPr lang="en-US" dirty="0"/>
              <a:t>= 18/15</a:t>
            </a:r>
          </a:p>
          <a:p>
            <a:r>
              <a:rPr lang="en-US" dirty="0"/>
              <a:t>= 1.2</a:t>
            </a:r>
          </a:p>
          <a:p>
            <a:br>
              <a:rPr lang="en-US" dirty="0"/>
            </a:br>
            <a:r>
              <a:rPr lang="en-US" dirty="0"/>
              <a:t>equal 1.2 so stop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C517D3-C6D7-4749-AE63-A897B3976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76"/>
          <a:stretch/>
        </p:blipFill>
        <p:spPr>
          <a:xfrm>
            <a:off x="489596" y="1262743"/>
            <a:ext cx="10029825" cy="493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09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Profile 1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Adaptec1 terminal nodes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Largest cell: area of 3444336 (cell 4)</a:t>
            </a:r>
          </a:p>
          <a:p>
            <a:r>
              <a:rPr lang="en-US" dirty="0"/>
              <a:t>Area of large count cells: 31104 (cell 12, cell 13)</a:t>
            </a:r>
          </a:p>
          <a:p>
            <a:r>
              <a:rPr lang="en-US" dirty="0"/>
              <a:t>Also the smallest cell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54490"/>
              </p:ext>
            </p:extLst>
          </p:nvPr>
        </p:nvGraphicFramePr>
        <p:xfrm>
          <a:off x="176974" y="2966004"/>
          <a:ext cx="119068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2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2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2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2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42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421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421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421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421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421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421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421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8421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8421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8421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8421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8421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8421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8421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2304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947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Profile 2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Bigblue</a:t>
            </a:r>
            <a:r>
              <a:rPr lang="en-US" dirty="0"/>
              <a:t> terminal nodes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Largest cell: area of 1098000 (cell 9)</a:t>
            </a:r>
          </a:p>
          <a:p>
            <a:r>
              <a:rPr lang="en-US" dirty="0"/>
              <a:t>Area of large count cells: 31104 (cell 1, cell 2)</a:t>
            </a:r>
          </a:p>
          <a:p>
            <a:r>
              <a:rPr lang="en-US" dirty="0"/>
              <a:t>Also the smallest cell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427661"/>
              </p:ext>
            </p:extLst>
          </p:nvPr>
        </p:nvGraphicFramePr>
        <p:xfrm>
          <a:off x="911674" y="2819799"/>
          <a:ext cx="81279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0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20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20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20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207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207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207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7207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7207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2304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216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8522-11B7-4664-ABE2-D314D1595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B9276-70E6-428E-AEFE-95AA0C734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using Microsoft Visual Studio 2017 to design the GUI</a:t>
            </a:r>
          </a:p>
          <a:p>
            <a:r>
              <a:rPr lang="en-US" dirty="0"/>
              <a:t>First picture showing result of </a:t>
            </a:r>
            <a:r>
              <a:rPr lang="en-US" dirty="0" err="1"/>
              <a:t>adaptec</a:t>
            </a:r>
            <a:endParaRPr lang="en-US" dirty="0"/>
          </a:p>
          <a:p>
            <a:r>
              <a:rPr lang="en-US" dirty="0"/>
              <a:t>Second picture showing result of </a:t>
            </a:r>
            <a:r>
              <a:rPr lang="en-US" dirty="0" err="1"/>
              <a:t>bigblue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67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468C-EDC4-4E50-9413-C36FFB61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8881A-3E2F-4143-92EB-E71003E8F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F80B41-A74E-43F4-A390-A762E2A0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1203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18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11A5-6033-497E-B637-C1DDDB81E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1753F-01D9-4C9E-9FA0-B6883D467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A2861F-4CE0-4210-8959-991B81F4B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7" y="0"/>
            <a:ext cx="120082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22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A6B8-DC02-42F2-AA7B-21A27C71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5707C-2304-4DB7-BF0E-3D7651DF1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the height of the cell from high to low</a:t>
            </a:r>
          </a:p>
          <a:p>
            <a:r>
              <a:rPr lang="en-US" dirty="0"/>
              <a:t>Place the cell from left bottom to right in a row</a:t>
            </a:r>
          </a:p>
          <a:p>
            <a:r>
              <a:rPr lang="en-US" dirty="0"/>
              <a:t>**</a:t>
            </a:r>
          </a:p>
          <a:p>
            <a:r>
              <a:rPr lang="en-US" dirty="0"/>
              <a:t>Calculate the ratio of height / width and width / height</a:t>
            </a:r>
          </a:p>
          <a:p>
            <a:r>
              <a:rPr lang="en-US" dirty="0"/>
              <a:t>If more than 1.2, cut the row into half and then place on top. Loop **</a:t>
            </a:r>
          </a:p>
          <a:p>
            <a:r>
              <a:rPr lang="en-US" dirty="0"/>
              <a:t>Else end</a:t>
            </a:r>
          </a:p>
          <a:p>
            <a:r>
              <a:rPr lang="en-US" dirty="0"/>
              <a:t>Draw GUI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12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7966-6BB5-4AA2-85DF-0A227417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43E46-E2F1-4574-A16F-012CDB030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BBA29E-6E92-4752-B247-CCD22053F5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3567041"/>
              </p:ext>
            </p:extLst>
          </p:nvPr>
        </p:nvGraphicFramePr>
        <p:xfrm>
          <a:off x="677334" y="2160589"/>
          <a:ext cx="2871981" cy="299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739">
                  <a:extLst>
                    <a:ext uri="{9D8B030D-6E8A-4147-A177-3AD203B41FA5}">
                      <a16:colId xmlns:a16="http://schemas.microsoft.com/office/drawing/2014/main" val="1696845921"/>
                    </a:ext>
                  </a:extLst>
                </a:gridCol>
                <a:gridCol w="938463">
                  <a:extLst>
                    <a:ext uri="{9D8B030D-6E8A-4147-A177-3AD203B41FA5}">
                      <a16:colId xmlns:a16="http://schemas.microsoft.com/office/drawing/2014/main" val="499493584"/>
                    </a:ext>
                  </a:extLst>
                </a:gridCol>
                <a:gridCol w="1058779">
                  <a:extLst>
                    <a:ext uri="{9D8B030D-6E8A-4147-A177-3AD203B41FA5}">
                      <a16:colId xmlns:a16="http://schemas.microsoft.com/office/drawing/2014/main" val="1589610664"/>
                    </a:ext>
                  </a:extLst>
                </a:gridCol>
              </a:tblGrid>
              <a:tr h="374715">
                <a:tc>
                  <a:txBody>
                    <a:bodyPr/>
                    <a:lstStyle/>
                    <a:p>
                      <a:r>
                        <a:rPr lang="en-US" dirty="0"/>
                        <a:t>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917729"/>
                  </a:ext>
                </a:extLst>
              </a:tr>
              <a:tr h="374715">
                <a:tc>
                  <a:txBody>
                    <a:bodyPr/>
                    <a:lstStyle/>
                    <a:p>
                      <a:r>
                        <a:rPr lang="en-US" dirty="0"/>
                        <a:t>o0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96754"/>
                  </a:ext>
                </a:extLst>
              </a:tr>
              <a:tr h="37471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768111"/>
                  </a:ext>
                </a:extLst>
              </a:tr>
              <a:tr h="374715">
                <a:tc>
                  <a:txBody>
                    <a:bodyPr/>
                    <a:lstStyle/>
                    <a:p>
                      <a:r>
                        <a:rPr lang="en-US" dirty="0"/>
                        <a:t>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548710"/>
                  </a:ext>
                </a:extLst>
              </a:tr>
              <a:tr h="374715">
                <a:tc>
                  <a:txBody>
                    <a:bodyPr/>
                    <a:lstStyle/>
                    <a:p>
                      <a:r>
                        <a:rPr lang="en-US" dirty="0"/>
                        <a:t>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238861"/>
                  </a:ext>
                </a:extLst>
              </a:tr>
              <a:tr h="374715">
                <a:tc>
                  <a:txBody>
                    <a:bodyPr/>
                    <a:lstStyle/>
                    <a:p>
                      <a:r>
                        <a:rPr lang="en-US" dirty="0"/>
                        <a:t>o4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181949"/>
                  </a:ext>
                </a:extLst>
              </a:tr>
              <a:tr h="374715">
                <a:tc>
                  <a:txBody>
                    <a:bodyPr/>
                    <a:lstStyle/>
                    <a:p>
                      <a:r>
                        <a:rPr lang="en-US" dirty="0"/>
                        <a:t>o5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097579"/>
                  </a:ext>
                </a:extLst>
              </a:tr>
              <a:tr h="374715">
                <a:tc>
                  <a:txBody>
                    <a:bodyPr/>
                    <a:lstStyle/>
                    <a:p>
                      <a:r>
                        <a:rPr lang="en-US" dirty="0"/>
                        <a:t>o6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34000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4E7008F-FAD1-4E52-872A-EF9635C5D450}"/>
              </a:ext>
            </a:extLst>
          </p:cNvPr>
          <p:cNvSpPr/>
          <p:nvPr/>
        </p:nvSpPr>
        <p:spPr>
          <a:xfrm>
            <a:off x="4942857" y="1726537"/>
            <a:ext cx="1097280" cy="36576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BC3153-B1E9-4EA4-B314-6332951F5974}"/>
              </a:ext>
            </a:extLst>
          </p:cNvPr>
          <p:cNvSpPr/>
          <p:nvPr/>
        </p:nvSpPr>
        <p:spPr>
          <a:xfrm>
            <a:off x="4942857" y="4259774"/>
            <a:ext cx="128016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03961D-3924-4315-91C0-7945D2155826}"/>
              </a:ext>
            </a:extLst>
          </p:cNvPr>
          <p:cNvSpPr/>
          <p:nvPr/>
        </p:nvSpPr>
        <p:spPr>
          <a:xfrm>
            <a:off x="4942857" y="3110979"/>
            <a:ext cx="914400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268BE5-F385-492B-8ECB-C6CA59925000}"/>
              </a:ext>
            </a:extLst>
          </p:cNvPr>
          <p:cNvSpPr/>
          <p:nvPr/>
        </p:nvSpPr>
        <p:spPr>
          <a:xfrm>
            <a:off x="4942857" y="2347747"/>
            <a:ext cx="1097280" cy="5486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EA0704-6AAC-46AA-91D4-3AF87D89AFE6}"/>
              </a:ext>
            </a:extLst>
          </p:cNvPr>
          <p:cNvSpPr/>
          <p:nvPr/>
        </p:nvSpPr>
        <p:spPr>
          <a:xfrm>
            <a:off x="4942857" y="5042809"/>
            <a:ext cx="914400" cy="3657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F751E-4A3F-4898-8315-A5ABE26211A8}"/>
              </a:ext>
            </a:extLst>
          </p:cNvPr>
          <p:cNvSpPr/>
          <p:nvPr/>
        </p:nvSpPr>
        <p:spPr>
          <a:xfrm>
            <a:off x="7616559" y="2160589"/>
            <a:ext cx="1463040" cy="128016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F32CF4-51D2-499C-998E-258EF0596E99}"/>
              </a:ext>
            </a:extLst>
          </p:cNvPr>
          <p:cNvSpPr/>
          <p:nvPr/>
        </p:nvSpPr>
        <p:spPr>
          <a:xfrm>
            <a:off x="7616559" y="3668547"/>
            <a:ext cx="731520" cy="1097280"/>
          </a:xfrm>
          <a:prstGeom prst="rect">
            <a:avLst/>
          </a:prstGeom>
          <a:solidFill>
            <a:srgbClr val="A31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o6</a:t>
            </a:r>
          </a:p>
        </p:txBody>
      </p:sp>
    </p:spTree>
    <p:extLst>
      <p:ext uri="{BB962C8B-B14F-4D97-AF65-F5344CB8AC3E}">
        <p14:creationId xmlns:p14="http://schemas.microsoft.com/office/powerpoint/2010/main" val="2568495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7966-6BB5-4AA2-85DF-0A227417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Sort According Height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BBA29E-6E92-4752-B247-CCD22053F5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9329645"/>
              </p:ext>
            </p:extLst>
          </p:nvPr>
        </p:nvGraphicFramePr>
        <p:xfrm>
          <a:off x="677334" y="2154264"/>
          <a:ext cx="2871981" cy="3004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739">
                  <a:extLst>
                    <a:ext uri="{9D8B030D-6E8A-4147-A177-3AD203B41FA5}">
                      <a16:colId xmlns:a16="http://schemas.microsoft.com/office/drawing/2014/main" val="1696845921"/>
                    </a:ext>
                  </a:extLst>
                </a:gridCol>
                <a:gridCol w="938463">
                  <a:extLst>
                    <a:ext uri="{9D8B030D-6E8A-4147-A177-3AD203B41FA5}">
                      <a16:colId xmlns:a16="http://schemas.microsoft.com/office/drawing/2014/main" val="499493584"/>
                    </a:ext>
                  </a:extLst>
                </a:gridCol>
                <a:gridCol w="1058779">
                  <a:extLst>
                    <a:ext uri="{9D8B030D-6E8A-4147-A177-3AD203B41FA5}">
                      <a16:colId xmlns:a16="http://schemas.microsoft.com/office/drawing/2014/main" val="1589610664"/>
                    </a:ext>
                  </a:extLst>
                </a:gridCol>
              </a:tblGrid>
              <a:tr h="381040">
                <a:tc>
                  <a:txBody>
                    <a:bodyPr/>
                    <a:lstStyle/>
                    <a:p>
                      <a:r>
                        <a:rPr lang="en-US" dirty="0"/>
                        <a:t>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917729"/>
                  </a:ext>
                </a:extLst>
              </a:tr>
              <a:tr h="374715">
                <a:tc>
                  <a:txBody>
                    <a:bodyPr/>
                    <a:lstStyle/>
                    <a:p>
                      <a:r>
                        <a:rPr lang="en-US" dirty="0"/>
                        <a:t>o5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96754"/>
                  </a:ext>
                </a:extLst>
              </a:tr>
              <a:tr h="37471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768111"/>
                  </a:ext>
                </a:extLst>
              </a:tr>
              <a:tr h="374715">
                <a:tc>
                  <a:txBody>
                    <a:bodyPr/>
                    <a:lstStyle/>
                    <a:p>
                      <a:r>
                        <a:rPr lang="en-US" dirty="0"/>
                        <a:t>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548710"/>
                  </a:ext>
                </a:extLst>
              </a:tr>
              <a:tr h="374715">
                <a:tc>
                  <a:txBody>
                    <a:bodyPr/>
                    <a:lstStyle/>
                    <a:p>
                      <a:r>
                        <a:rPr lang="en-US" dirty="0"/>
                        <a:t>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238861"/>
                  </a:ext>
                </a:extLst>
              </a:tr>
              <a:tr h="374715">
                <a:tc>
                  <a:txBody>
                    <a:bodyPr/>
                    <a:lstStyle/>
                    <a:p>
                      <a:r>
                        <a:rPr lang="en-US" dirty="0"/>
                        <a:t>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181949"/>
                  </a:ext>
                </a:extLst>
              </a:tr>
              <a:tr h="374715">
                <a:tc>
                  <a:txBody>
                    <a:bodyPr/>
                    <a:lstStyle/>
                    <a:p>
                      <a:r>
                        <a:rPr lang="en-US" dirty="0"/>
                        <a:t>o0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097579"/>
                  </a:ext>
                </a:extLst>
              </a:tr>
              <a:tr h="374715">
                <a:tc>
                  <a:txBody>
                    <a:bodyPr/>
                    <a:lstStyle/>
                    <a:p>
                      <a:r>
                        <a:rPr lang="en-US" dirty="0"/>
                        <a:t>o4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34000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4E7008F-FAD1-4E52-872A-EF9635C5D450}"/>
              </a:ext>
            </a:extLst>
          </p:cNvPr>
          <p:cNvSpPr/>
          <p:nvPr/>
        </p:nvSpPr>
        <p:spPr>
          <a:xfrm>
            <a:off x="4942857" y="1726537"/>
            <a:ext cx="1097280" cy="36576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BC3153-B1E9-4EA4-B314-6332951F5974}"/>
              </a:ext>
            </a:extLst>
          </p:cNvPr>
          <p:cNvSpPr/>
          <p:nvPr/>
        </p:nvSpPr>
        <p:spPr>
          <a:xfrm>
            <a:off x="4942857" y="4259774"/>
            <a:ext cx="128016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03961D-3924-4315-91C0-7945D2155826}"/>
              </a:ext>
            </a:extLst>
          </p:cNvPr>
          <p:cNvSpPr/>
          <p:nvPr/>
        </p:nvSpPr>
        <p:spPr>
          <a:xfrm>
            <a:off x="4942857" y="3110979"/>
            <a:ext cx="914400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268BE5-F385-492B-8ECB-C6CA59925000}"/>
              </a:ext>
            </a:extLst>
          </p:cNvPr>
          <p:cNvSpPr/>
          <p:nvPr/>
        </p:nvSpPr>
        <p:spPr>
          <a:xfrm>
            <a:off x="4942857" y="2347747"/>
            <a:ext cx="1097280" cy="5486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EA0704-6AAC-46AA-91D4-3AF87D89AFE6}"/>
              </a:ext>
            </a:extLst>
          </p:cNvPr>
          <p:cNvSpPr/>
          <p:nvPr/>
        </p:nvSpPr>
        <p:spPr>
          <a:xfrm>
            <a:off x="4942857" y="5042809"/>
            <a:ext cx="914400" cy="3657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F751E-4A3F-4898-8315-A5ABE26211A8}"/>
              </a:ext>
            </a:extLst>
          </p:cNvPr>
          <p:cNvSpPr/>
          <p:nvPr/>
        </p:nvSpPr>
        <p:spPr>
          <a:xfrm>
            <a:off x="7616559" y="2160589"/>
            <a:ext cx="1463040" cy="128016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F32CF4-51D2-499C-998E-258EF0596E99}"/>
              </a:ext>
            </a:extLst>
          </p:cNvPr>
          <p:cNvSpPr/>
          <p:nvPr/>
        </p:nvSpPr>
        <p:spPr>
          <a:xfrm>
            <a:off x="7616559" y="3668547"/>
            <a:ext cx="731520" cy="1097280"/>
          </a:xfrm>
          <a:prstGeom prst="rect">
            <a:avLst/>
          </a:prstGeom>
          <a:solidFill>
            <a:srgbClr val="A31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o6</a:t>
            </a:r>
          </a:p>
        </p:txBody>
      </p:sp>
    </p:spTree>
    <p:extLst>
      <p:ext uri="{BB962C8B-B14F-4D97-AF65-F5344CB8AC3E}">
        <p14:creationId xmlns:p14="http://schemas.microsoft.com/office/powerpoint/2010/main" val="286722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74 -0.00277 L -0.61602 0.445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888" y="2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51 -0.03425 L -0.48268 0.252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10" y="1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7 L -0.1819 0.3631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02" y="1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07407E-6 L -0.07279 0.5240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46" y="2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11111E-6 L 0.05248 0.241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7" y="1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0.19063 0.6449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31" y="3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96296E-6 L 0.3095 0.1627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69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515401E-F804-4DAC-96E9-1B78FEA0ABA7}"/>
              </a:ext>
            </a:extLst>
          </p:cNvPr>
          <p:cNvSpPr/>
          <p:nvPr/>
        </p:nvSpPr>
        <p:spPr>
          <a:xfrm>
            <a:off x="677334" y="1363851"/>
            <a:ext cx="9675534" cy="47579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67966-6BB5-4AA2-85DF-0A227417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Place The Cell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E7008F-FAD1-4E52-872A-EF9635C5D450}"/>
              </a:ext>
            </a:extLst>
          </p:cNvPr>
          <p:cNvSpPr/>
          <p:nvPr/>
        </p:nvSpPr>
        <p:spPr>
          <a:xfrm>
            <a:off x="4942857" y="1726537"/>
            <a:ext cx="1097280" cy="36576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BC3153-B1E9-4EA4-B314-6332951F5974}"/>
              </a:ext>
            </a:extLst>
          </p:cNvPr>
          <p:cNvSpPr/>
          <p:nvPr/>
        </p:nvSpPr>
        <p:spPr>
          <a:xfrm>
            <a:off x="4942857" y="4259774"/>
            <a:ext cx="128016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03961D-3924-4315-91C0-7945D2155826}"/>
              </a:ext>
            </a:extLst>
          </p:cNvPr>
          <p:cNvSpPr/>
          <p:nvPr/>
        </p:nvSpPr>
        <p:spPr>
          <a:xfrm>
            <a:off x="4942857" y="3110979"/>
            <a:ext cx="914400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268BE5-F385-492B-8ECB-C6CA59925000}"/>
              </a:ext>
            </a:extLst>
          </p:cNvPr>
          <p:cNvSpPr/>
          <p:nvPr/>
        </p:nvSpPr>
        <p:spPr>
          <a:xfrm>
            <a:off x="4942857" y="2347747"/>
            <a:ext cx="1097280" cy="5486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EA0704-6AAC-46AA-91D4-3AF87D89AFE6}"/>
              </a:ext>
            </a:extLst>
          </p:cNvPr>
          <p:cNvSpPr/>
          <p:nvPr/>
        </p:nvSpPr>
        <p:spPr>
          <a:xfrm>
            <a:off x="4942857" y="5042809"/>
            <a:ext cx="914400" cy="3657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F751E-4A3F-4898-8315-A5ABE26211A8}"/>
              </a:ext>
            </a:extLst>
          </p:cNvPr>
          <p:cNvSpPr/>
          <p:nvPr/>
        </p:nvSpPr>
        <p:spPr>
          <a:xfrm>
            <a:off x="7616559" y="2160589"/>
            <a:ext cx="1463040" cy="128016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F32CF4-51D2-499C-998E-258EF0596E99}"/>
              </a:ext>
            </a:extLst>
          </p:cNvPr>
          <p:cNvSpPr/>
          <p:nvPr/>
        </p:nvSpPr>
        <p:spPr>
          <a:xfrm>
            <a:off x="7616559" y="3668547"/>
            <a:ext cx="731520" cy="1097280"/>
          </a:xfrm>
          <a:prstGeom prst="rect">
            <a:avLst/>
          </a:prstGeom>
          <a:solidFill>
            <a:srgbClr val="A31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o6</a:t>
            </a:r>
          </a:p>
        </p:txBody>
      </p:sp>
    </p:spTree>
    <p:extLst>
      <p:ext uri="{BB962C8B-B14F-4D97-AF65-F5344CB8AC3E}">
        <p14:creationId xmlns:p14="http://schemas.microsoft.com/office/powerpoint/2010/main" val="352996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68 0.12662 L -0.56901 0.391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35" y="1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89 -0.11319 L -0.44623 0.198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06" y="1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52 -0.08079 L -0.16589 0.30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70" y="1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11 -0.04792 L -0.08685 0.4675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93" y="2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15 -0.14236 L 0.00599 0.1886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" y="1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28 -0.07963 L 0.11224 0.5863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69" y="3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01 -0.06713 L 0.20404 0.1011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7966-6BB5-4AA2-85DF-0A227417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Calculate Height : Width Ratio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928394-1552-4A73-B509-3780DFCF03EC}"/>
              </a:ext>
            </a:extLst>
          </p:cNvPr>
          <p:cNvSpPr txBox="1"/>
          <p:nvPr/>
        </p:nvSpPr>
        <p:spPr>
          <a:xfrm>
            <a:off x="1188998" y="6168324"/>
            <a:ext cx="854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       +     4    +     5   +         6     +        7       +       6         +      5        = 41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E1FB0-153D-40DC-ADC0-429127525B5C}"/>
              </a:ext>
            </a:extLst>
          </p:cNvPr>
          <p:cNvSpPr txBox="1"/>
          <p:nvPr/>
        </p:nvSpPr>
        <p:spPr>
          <a:xfrm>
            <a:off x="190411" y="5238427"/>
            <a:ext cx="67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A9AEE4-4683-4771-9936-7A7E27DFEA52}"/>
              </a:ext>
            </a:extLst>
          </p:cNvPr>
          <p:cNvSpPr txBox="1"/>
          <p:nvPr/>
        </p:nvSpPr>
        <p:spPr>
          <a:xfrm>
            <a:off x="10565383" y="4222764"/>
            <a:ext cx="16363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Ratio </a:t>
            </a:r>
          </a:p>
          <a:p>
            <a:r>
              <a:rPr lang="en-US" dirty="0"/>
              <a:t>= 41/7</a:t>
            </a:r>
          </a:p>
          <a:p>
            <a:r>
              <a:rPr lang="en-US" dirty="0"/>
              <a:t>= 5.86</a:t>
            </a:r>
          </a:p>
          <a:p>
            <a:br>
              <a:rPr lang="en-US" dirty="0"/>
            </a:br>
            <a:r>
              <a:rPr lang="en-US" dirty="0"/>
              <a:t>Exceed 1.2</a:t>
            </a:r>
          </a:p>
          <a:p>
            <a:r>
              <a:rPr lang="en-US" dirty="0"/>
              <a:t>Loop for the second time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C782E0B-5114-4C9B-AD22-0DD4276714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96"/>
          <a:stretch/>
        </p:blipFill>
        <p:spPr>
          <a:xfrm>
            <a:off x="558119" y="1295400"/>
            <a:ext cx="9953625" cy="493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8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7966-6BB5-4AA2-85DF-0A2274178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578256" cy="1320800"/>
          </a:xfrm>
        </p:spPr>
        <p:txBody>
          <a:bodyPr/>
          <a:lstStyle/>
          <a:p>
            <a:r>
              <a:rPr lang="en-US" dirty="0"/>
              <a:t>Step 4 – Cut The Row into Half and Place on Top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1C017B-F52B-4872-99FD-9CEAA8AD8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37" y="1298575"/>
            <a:ext cx="9953625" cy="4933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74144A-F8E6-4683-ADBA-59F38F216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761" y="5334226"/>
            <a:ext cx="35242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7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-0.18727 L -0.0944 -0.38357 C -0.11419 -0.42801 -0.14401 -0.45139 -0.17513 -0.45139 C -0.21067 -0.45139 -0.23919 -0.42801 -0.25898 -0.38357 L -0.35416 -0.1872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73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7966-6BB5-4AA2-85DF-0A2274178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578256" cy="1320800"/>
          </a:xfrm>
        </p:spPr>
        <p:txBody>
          <a:bodyPr/>
          <a:lstStyle/>
          <a:p>
            <a:r>
              <a:rPr lang="en-US" dirty="0"/>
              <a:t>Step 5 - Calculate Height : Width Ratio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FF3FCF-E134-447F-B8CC-512286A67F7E}"/>
              </a:ext>
            </a:extLst>
          </p:cNvPr>
          <p:cNvSpPr txBox="1"/>
          <p:nvPr/>
        </p:nvSpPr>
        <p:spPr>
          <a:xfrm>
            <a:off x="1188998" y="6168324"/>
            <a:ext cx="854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       +     4    +     5   +         6       =   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A2BDF-3A91-4364-ABD1-C825124709B7}"/>
              </a:ext>
            </a:extLst>
          </p:cNvPr>
          <p:cNvSpPr txBox="1"/>
          <p:nvPr/>
        </p:nvSpPr>
        <p:spPr>
          <a:xfrm>
            <a:off x="101600" y="4321665"/>
            <a:ext cx="85439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  <a:p>
            <a:r>
              <a:rPr lang="en-US" dirty="0"/>
              <a:t>+</a:t>
            </a:r>
          </a:p>
          <a:p>
            <a:endParaRPr lang="en-US" dirty="0"/>
          </a:p>
          <a:p>
            <a:r>
              <a:rPr lang="en-US" dirty="0"/>
              <a:t>7</a:t>
            </a:r>
          </a:p>
          <a:p>
            <a:endParaRPr lang="en-US" dirty="0"/>
          </a:p>
          <a:p>
            <a:r>
              <a:rPr lang="en-US" dirty="0"/>
              <a:t>=10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CA3669-8E52-49B0-857B-472F5A9FADA3}"/>
              </a:ext>
            </a:extLst>
          </p:cNvPr>
          <p:cNvSpPr txBox="1"/>
          <p:nvPr/>
        </p:nvSpPr>
        <p:spPr>
          <a:xfrm>
            <a:off x="10565383" y="4222764"/>
            <a:ext cx="16363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Ratio </a:t>
            </a:r>
          </a:p>
          <a:p>
            <a:r>
              <a:rPr lang="en-US" dirty="0"/>
              <a:t>= 23/10</a:t>
            </a:r>
          </a:p>
          <a:p>
            <a:r>
              <a:rPr lang="en-US" dirty="0"/>
              <a:t>= 2.3</a:t>
            </a:r>
          </a:p>
          <a:p>
            <a:br>
              <a:rPr lang="en-US" dirty="0"/>
            </a:br>
            <a:r>
              <a:rPr lang="en-US" dirty="0"/>
              <a:t>Exceed 1.2</a:t>
            </a:r>
          </a:p>
          <a:p>
            <a:r>
              <a:rPr lang="en-US" dirty="0"/>
              <a:t>Loop for the third time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E3E7BC-48F5-4AC3-BEEE-A1A0DF6CFF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2" t="6233" r="2767"/>
          <a:stretch/>
        </p:blipFill>
        <p:spPr>
          <a:xfrm>
            <a:off x="571499" y="1320800"/>
            <a:ext cx="9867901" cy="481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49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7966-6BB5-4AA2-85DF-0A2274178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578256" cy="1320800"/>
          </a:xfrm>
        </p:spPr>
        <p:txBody>
          <a:bodyPr/>
          <a:lstStyle/>
          <a:p>
            <a:r>
              <a:rPr lang="en-US" dirty="0"/>
              <a:t>Step 6 - Cut The Row into Half and Place on Top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CA3669-8E52-49B0-857B-472F5A9FADA3}"/>
              </a:ext>
            </a:extLst>
          </p:cNvPr>
          <p:cNvSpPr txBox="1"/>
          <p:nvPr/>
        </p:nvSpPr>
        <p:spPr>
          <a:xfrm>
            <a:off x="10565383" y="4222764"/>
            <a:ext cx="16363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Ratio </a:t>
            </a:r>
          </a:p>
          <a:p>
            <a:r>
              <a:rPr lang="en-US" dirty="0"/>
              <a:t>= 23/10</a:t>
            </a:r>
          </a:p>
          <a:p>
            <a:r>
              <a:rPr lang="en-US" dirty="0"/>
              <a:t>= 2.3</a:t>
            </a:r>
          </a:p>
          <a:p>
            <a:br>
              <a:rPr lang="en-US" dirty="0"/>
            </a:br>
            <a:r>
              <a:rPr lang="en-US" dirty="0"/>
              <a:t>Exceed 1.2</a:t>
            </a:r>
          </a:p>
          <a:p>
            <a:r>
              <a:rPr lang="en-US" dirty="0"/>
              <a:t>Loop for the third time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1CD16A-A33D-47AE-A177-2D5224C4A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99" y="1327203"/>
            <a:ext cx="9867900" cy="4810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1140C1-985F-49A9-8260-B133A3291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887" y="5170858"/>
            <a:ext cx="21050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8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7037E-7 L -0.18229 -0.2715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15" y="-1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443</TotalTime>
  <Words>566</Words>
  <Application>Microsoft Office PowerPoint</Application>
  <PresentationFormat>Widescreen</PresentationFormat>
  <Paragraphs>310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Minimizing Floorplan Area of Terminal Nodes</vt:lpstr>
      <vt:lpstr>Algorithm</vt:lpstr>
      <vt:lpstr>Algorithm - Example</vt:lpstr>
      <vt:lpstr>Step 1 – Sort According Height</vt:lpstr>
      <vt:lpstr>Step 2 – Place The Cell</vt:lpstr>
      <vt:lpstr>Step 3 – Calculate Height : Width Ratio</vt:lpstr>
      <vt:lpstr>Step 4 – Cut The Row into Half and Place on Top</vt:lpstr>
      <vt:lpstr>Step 5 - Calculate Height : Width Ratio</vt:lpstr>
      <vt:lpstr>Step 6 - Cut The Row into Half and Place on Top</vt:lpstr>
      <vt:lpstr>Step 7 - Calculate Height : Width Ratio</vt:lpstr>
      <vt:lpstr>Cell Profile 1 </vt:lpstr>
      <vt:lpstr>Cell Profile 2 </vt:lpstr>
      <vt:lpstr>Result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Minimizing Floorplan Area of Terminal Nodes</dc:title>
  <dc:creator>Ng, Boon Khai</dc:creator>
  <cp:keywords>CTPClassification=CTP_NWR:VisualMarkings=</cp:keywords>
  <cp:lastModifiedBy>Ng, Boon Khai</cp:lastModifiedBy>
  <cp:revision>69</cp:revision>
  <dcterms:created xsi:type="dcterms:W3CDTF">2017-12-13T06:25:46Z</dcterms:created>
  <dcterms:modified xsi:type="dcterms:W3CDTF">2021-04-10T09:44:01Z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d74d8f17-39f7-4ffd-88e1-d6221f416510</vt:lpwstr>
  </property>
  <property fmtid="{D5CDD505-2E9C-101B-9397-08002B2CF9AE}" pid="3" name="CTP_TimeStamp">
    <vt:lpwstr>2017-12-17 05:01:03Z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