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361" r:id="rId3"/>
    <p:sldId id="262" r:id="rId4"/>
    <p:sldId id="260" r:id="rId5"/>
    <p:sldId id="365" r:id="rId6"/>
    <p:sldId id="370" r:id="rId7"/>
    <p:sldId id="283" r:id="rId8"/>
    <p:sldId id="386" r:id="rId9"/>
    <p:sldId id="373" r:id="rId10"/>
    <p:sldId id="374" r:id="rId11"/>
    <p:sldId id="378" r:id="rId12"/>
    <p:sldId id="377" r:id="rId13"/>
    <p:sldId id="376" r:id="rId14"/>
    <p:sldId id="375" r:id="rId15"/>
    <p:sldId id="382" r:id="rId16"/>
    <p:sldId id="383" r:id="rId17"/>
    <p:sldId id="384" r:id="rId18"/>
    <p:sldId id="385" r:id="rId19"/>
    <p:sldId id="35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CF4"/>
    <a:srgbClr val="9AC246"/>
    <a:srgbClr val="793E54"/>
    <a:srgbClr val="0081AB"/>
    <a:srgbClr val="0272A4"/>
    <a:srgbClr val="005E77"/>
    <a:srgbClr val="0078AA"/>
    <a:srgbClr val="00C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17772C-576A-41B3-8CE7-310E942802CF}" v="369" dt="2020-10-28T13:12:07.603"/>
    <p1510:client id="{3A016C48-39C8-4845-BCC4-56C20B505F07}" v="46" dt="2020-10-28T13:32:01.731"/>
    <p1510:client id="{3F57FA50-DDE7-4F04-A9B0-75F8AECEA036}" v="230" dt="2020-10-28T15:09:39.870"/>
    <p1510:client id="{84F73DB9-E75E-449B-ABED-A341089ABA5F}" v="308" dt="2020-10-28T15:38:51.453"/>
    <p1510:client id="{979A8C47-7EB1-4B40-876B-FC8CD539BDA5}" v="200" dt="2020-10-28T12:14:54.701"/>
    <p1510:client id="{A4D8A379-1068-41E0-A1C2-D64B1BA13AAB}" v="2" dt="2020-10-28T15:53:51.078"/>
    <p1510:client id="{A801242E-D589-4D49-A2FC-798A2C61BC6A}" v="6" dt="2020-10-28T15:25:12.343"/>
    <p1510:client id="{B0FDEC0F-3DD4-4806-9570-35625D99710B}" v="334" dt="2020-10-28T14:16:00.921"/>
    <p1510:client id="{F5B74FD2-C65D-40D0-9685-926CF7839E58}" v="134" dt="2020-10-28T13:22:03.636"/>
    <p1510:client id="{FC60D1E0-23CA-4F07-9DFA-CF96CBFDB7F5}" v="245" dt="2020-10-28T15:53:26.7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1FF688-EB55-47F1-812E-6FD7E8B5C3E5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A86BB-2B0C-45DD-98D8-27311E254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094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0A86BB-2B0C-45DD-98D8-27311E2548C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282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0A86BB-2B0C-45DD-98D8-27311E2548C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13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0A86BB-2B0C-45DD-98D8-27311E2548C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28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0A86BB-2B0C-45DD-98D8-27311E2548C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443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522AA-CBC0-4005-898A-537155340EDA}" type="datetime1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19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56066-0CCB-4DE3-9AE8-16B7FAFC6618}" type="datetime1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16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8665-0DB9-4DB1-9205-C60102F0F848}" type="datetime1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74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168F1-0D6C-4ADB-9A86-B963E3C56742}" type="datetime1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45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B95C9-5322-4874-853D-0E186AA45BBA}" type="datetime1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00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5535-9A22-4CE8-B123-18588073AD33}" type="datetime1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22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713C-151B-443B-92E9-A7494A27EAB0}" type="datetime1">
              <a:rPr lang="en-US" smtClean="0"/>
              <a:t>1/21/2022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59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FB5E5-2CC2-4228-B1E3-F0EBC9E2CA20}" type="datetime1">
              <a:rPr lang="en-US" smtClean="0"/>
              <a:t>1/21/2022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17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2A66-2D27-4FE8-BFAC-556E1C489D69}" type="datetime1">
              <a:rPr lang="en-US" smtClean="0"/>
              <a:t>1/21/2022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36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85B0-C820-492B-A8E5-296E5EFD6615}" type="datetime1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72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EBE65-2058-4BEB-A6F2-CF002BD7C643}" type="datetime1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19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FBAAD-606A-49B8-A435-A4ACD91139E0}" type="datetime1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77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08006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41600" y="2705136"/>
            <a:ext cx="7699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Trading Vision Project (TVP)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226768" y="4001193"/>
            <a:ext cx="5127032" cy="320600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b="1" noProof="0" dirty="0">
                <a:solidFill>
                  <a:schemeClr val="accent6">
                    <a:lumMod val="40000"/>
                    <a:lumOff val="60000"/>
                  </a:schemeClr>
                </a:solidFill>
                <a:latin typeface="Calibri Light" panose="020F0302020204030204"/>
              </a:rPr>
              <a:t>PRESENTED BY</a:t>
            </a: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b="1" i="1" dirty="0">
                <a:solidFill>
                  <a:schemeClr val="bg1"/>
                </a:solidFill>
                <a:latin typeface="Calibri Light" panose="020F0302020204030204"/>
              </a:rPr>
              <a:t>Han Ngo Gia </a:t>
            </a: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b="1" i="1" dirty="0">
                <a:solidFill>
                  <a:schemeClr val="bg1"/>
                </a:solidFill>
                <a:latin typeface="Calibri Light" panose="020F0302020204030204"/>
              </a:rPr>
              <a:t>Nguyen </a:t>
            </a:r>
            <a:r>
              <a:rPr lang="en-US" sz="2000" b="1" i="1" dirty="0" err="1">
                <a:solidFill>
                  <a:schemeClr val="bg1"/>
                </a:solidFill>
                <a:latin typeface="Calibri Light" panose="020F0302020204030204"/>
              </a:rPr>
              <a:t>Nguyen</a:t>
            </a:r>
            <a:r>
              <a:rPr lang="en-US" sz="2000" b="1" i="1" dirty="0">
                <a:solidFill>
                  <a:schemeClr val="bg1"/>
                </a:solidFill>
                <a:latin typeface="Calibri Light" panose="020F0302020204030204"/>
              </a:rPr>
              <a:t> Bao</a:t>
            </a: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b="1" i="1" dirty="0">
                <a:solidFill>
                  <a:schemeClr val="bg1"/>
                </a:solidFill>
                <a:latin typeface="Calibri Light" panose="020F0302020204030204"/>
              </a:rPr>
              <a:t>Minh Quach Hoang</a:t>
            </a: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b="1" i="1" dirty="0">
                <a:solidFill>
                  <a:schemeClr val="bg1"/>
                </a:solidFill>
                <a:latin typeface="Calibri Light" panose="020F0302020204030204"/>
              </a:rPr>
              <a:t>Thu Nguyen Vu Anh</a:t>
            </a:r>
          </a:p>
          <a:p>
            <a:pPr marL="0" indent="0" algn="r">
              <a:buNone/>
              <a:defRPr/>
            </a:pPr>
            <a:r>
              <a:rPr lang="en-US" sz="20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alibri Light" panose="020F0302020204030204"/>
              </a:rPr>
              <a:t>SUPERVISOR</a:t>
            </a:r>
          </a:p>
          <a:p>
            <a:pPr marL="0" indent="0" algn="r">
              <a:buNone/>
              <a:defRPr/>
            </a:pPr>
            <a:r>
              <a:rPr lang="en-US" sz="2000" b="1" i="1" dirty="0">
                <a:solidFill>
                  <a:schemeClr val="bg1"/>
                </a:solidFill>
                <a:latin typeface="Calibri Light" panose="020F0302020204030204"/>
              </a:rPr>
              <a:t>Ms. Le Thi </a:t>
            </a:r>
            <a:r>
              <a:rPr lang="en-US" sz="2000" b="1" i="1" dirty="0" err="1">
                <a:solidFill>
                  <a:schemeClr val="bg1"/>
                </a:solidFill>
                <a:latin typeface="Calibri Light" panose="020F0302020204030204"/>
              </a:rPr>
              <a:t>Nhan</a:t>
            </a:r>
            <a:endParaRPr lang="en-US" sz="2000" b="1" i="1" dirty="0">
              <a:solidFill>
                <a:schemeClr val="bg1"/>
              </a:solidFill>
              <a:latin typeface="Calibri Light" panose="020F0302020204030204"/>
            </a:endParaRP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2000" b="1" i="1" dirty="0">
              <a:solidFill>
                <a:schemeClr val="bg1"/>
              </a:solidFill>
              <a:latin typeface="Calibri Light" panose="020F0302020204030204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565586" y="3540153"/>
            <a:ext cx="7051301" cy="87630"/>
          </a:xfrm>
          <a:prstGeom prst="roundRect">
            <a:avLst/>
          </a:prstGeom>
          <a:solidFill>
            <a:srgbClr val="92D050"/>
          </a:solidFill>
          <a:ln>
            <a:solidFill>
              <a:srgbClr val="FFFF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ECBD87-09FD-43B2-8C1C-F51A8E81B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8508" y="726381"/>
            <a:ext cx="1135292" cy="803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pen jobs at Netcompany">
            <a:extLst>
              <a:ext uri="{FF2B5EF4-FFF2-40B4-BE49-F238E27FC236}">
                <a16:creationId xmlns:a16="http://schemas.microsoft.com/office/drawing/2014/main" id="{034B00B4-A8CD-4E02-AEEE-5B624AF6E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559" y="726381"/>
            <a:ext cx="2678783" cy="803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84575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38200" y="300955"/>
            <a:ext cx="10515600" cy="6976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>
                <a:solidFill>
                  <a:schemeClr val="tx2"/>
                </a:solidFill>
                <a:latin typeface="Oswald" panose="02000503000000000000" pitchFamily="2" charset="0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Project Methodology and Approach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543978" y="1134253"/>
            <a:ext cx="10515600" cy="5035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>
                <a:solidFill>
                  <a:schemeClr val="accent4">
                    <a:lumMod val="75000"/>
                  </a:schemeClr>
                </a:solidFill>
                <a:latin typeface="Roboto Slab"/>
                <a:ea typeface="Roboto" panose="02000000000000000000" pitchFamily="2" charset="0"/>
                <a:cs typeface="Lato" panose="020F0502020204030203" pitchFamily="34" charset="0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pPr algn="ctr"/>
            <a:r>
              <a:rPr lang="en-US" dirty="0"/>
              <a:t>Vision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723529"/>
            <a:ext cx="12192000" cy="14791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A4B3AB-435D-4960-87F9-9F5DE9A7F25D}"/>
              </a:ext>
            </a:extLst>
          </p:cNvPr>
          <p:cNvSpPr txBox="1"/>
          <p:nvPr/>
        </p:nvSpPr>
        <p:spPr>
          <a:xfrm>
            <a:off x="946339" y="2277084"/>
            <a:ext cx="10365165" cy="256647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  <a:defRPr sz="2000">
                <a:latin typeface="Roboto Slab"/>
                <a:ea typeface="+mn-lt"/>
                <a:cs typeface="+mn-lt"/>
              </a:defRPr>
            </a:lvl1pPr>
          </a:lstStyle>
          <a:p>
            <a:pPr>
              <a:lnSpc>
                <a:spcPct val="200000"/>
              </a:lnSpc>
            </a:pPr>
            <a:r>
              <a:rPr lang="en-US" dirty="0"/>
              <a:t>To deliver delivered products, we will research and</a:t>
            </a:r>
            <a:r>
              <a:rPr lang="vi-VN" dirty="0"/>
              <a:t> choose the most suitable </a:t>
            </a:r>
            <a:r>
              <a:rPr lang="en-US" dirty="0"/>
              <a:t>Machine Learning algorithm to predict the market based on collected data sets. </a:t>
            </a:r>
          </a:p>
          <a:p>
            <a:pPr>
              <a:lnSpc>
                <a:spcPct val="200000"/>
              </a:lnSpc>
            </a:pPr>
            <a:r>
              <a:rPr lang="en-US" dirty="0"/>
              <a:t>After that, we will build a web application to represent the prediction results. The project is divided into four program increments.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933096-CF7B-42D4-8363-C058E0376CD4}"/>
              </a:ext>
            </a:extLst>
          </p:cNvPr>
          <p:cNvCxnSpPr>
            <a:cxnSpLocks/>
          </p:cNvCxnSpPr>
          <p:nvPr/>
        </p:nvCxnSpPr>
        <p:spPr>
          <a:xfrm>
            <a:off x="3913884" y="998590"/>
            <a:ext cx="4058817" cy="0"/>
          </a:xfrm>
          <a:prstGeom prst="line">
            <a:avLst/>
          </a:prstGeom>
          <a:ln w="28575">
            <a:solidFill>
              <a:srgbClr val="0081AB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Rounded Rectangle 4">
            <a:extLst>
              <a:ext uri="{FF2B5EF4-FFF2-40B4-BE49-F238E27FC236}">
                <a16:creationId xmlns:a16="http://schemas.microsoft.com/office/drawing/2014/main" id="{3C7FA901-22E2-4BC8-AA07-7611348D312C}"/>
              </a:ext>
            </a:extLst>
          </p:cNvPr>
          <p:cNvSpPr/>
          <p:nvPr/>
        </p:nvSpPr>
        <p:spPr>
          <a:xfrm>
            <a:off x="11436822" y="324793"/>
            <a:ext cx="477272" cy="328187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d-ID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cs typeface="Calibri"/>
            </a:endParaRPr>
          </a:p>
        </p:txBody>
      </p:sp>
      <p:sp>
        <p:nvSpPr>
          <p:cNvPr id="14" name="Slide Number Placeholder 10">
            <a:extLst>
              <a:ext uri="{FF2B5EF4-FFF2-40B4-BE49-F238E27FC236}">
                <a16:creationId xmlns:a16="http://schemas.microsoft.com/office/drawing/2014/main" id="{94D5A98D-BAAE-46D5-89BC-0287C37766CA}"/>
              </a:ext>
            </a:extLst>
          </p:cNvPr>
          <p:cNvSpPr txBox="1">
            <a:spLocks/>
          </p:cNvSpPr>
          <p:nvPr/>
        </p:nvSpPr>
        <p:spPr>
          <a:xfrm>
            <a:off x="11562138" y="306323"/>
            <a:ext cx="2266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dirty="0">
                <a:solidFill>
                  <a:schemeClr val="accent6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849404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723529"/>
            <a:ext cx="12192000" cy="14791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211A00-3F12-415C-AD59-A66ED48394C1}"/>
              </a:ext>
            </a:extLst>
          </p:cNvPr>
          <p:cNvSpPr txBox="1"/>
          <p:nvPr/>
        </p:nvSpPr>
        <p:spPr>
          <a:xfrm>
            <a:off x="5230583" y="1071003"/>
            <a:ext cx="1432249" cy="4247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>
                <a:solidFill>
                  <a:schemeClr val="accent4">
                    <a:lumMod val="75000"/>
                  </a:schemeClr>
                </a:solidFill>
                <a:latin typeface="Roboto Slab"/>
                <a:ea typeface="Roboto" panose="02000000000000000000" pitchFamily="2" charset="0"/>
                <a:cs typeface="Lato" panose="020F0502020204030203" pitchFamily="34" charset="0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da-DK" dirty="0"/>
              <a:t>Scrum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255333-1B45-48CD-9C2C-E9DC72134A04}"/>
              </a:ext>
            </a:extLst>
          </p:cNvPr>
          <p:cNvSpPr txBox="1"/>
          <p:nvPr/>
        </p:nvSpPr>
        <p:spPr>
          <a:xfrm>
            <a:off x="1053590" y="2071769"/>
            <a:ext cx="10300210" cy="36949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2000">
                <a:latin typeface="Roboto Slab"/>
                <a:ea typeface="+mn-lt"/>
                <a:cs typeface="+mn-lt"/>
              </a:defRPr>
            </a:lvl1pPr>
          </a:lstStyle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da-DK" dirty="0"/>
              <a:t>Apply the Scrum process to manage this PDA project.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da-DK" dirty="0"/>
              <a:t>Devide the project into four main Pis.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da-DK" dirty="0"/>
              <a:t>Each PI will be broken down into smaller appropriate Sprints.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da-DK" dirty="0"/>
              <a:t>On average, each sprint will last about 2 weeks.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da-DK" dirty="0"/>
              <a:t>Before each Sprint, there will be a planning meeting to divide tasks and have weekly reports.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DCBFC7F-FDCE-4878-A440-90D3EE2B0C6B}"/>
              </a:ext>
            </a:extLst>
          </p:cNvPr>
          <p:cNvSpPr txBox="1">
            <a:spLocks/>
          </p:cNvSpPr>
          <p:nvPr/>
        </p:nvSpPr>
        <p:spPr>
          <a:xfrm>
            <a:off x="838200" y="257073"/>
            <a:ext cx="10515600" cy="6976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>
                <a:solidFill>
                  <a:schemeClr val="tx2"/>
                </a:solidFill>
                <a:latin typeface="Oswald" panose="02000503000000000000" pitchFamily="2" charset="0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Project Methodology and Approach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D2E2FC6-AFB4-4931-9965-562883C2672B}"/>
              </a:ext>
            </a:extLst>
          </p:cNvPr>
          <p:cNvCxnSpPr>
            <a:cxnSpLocks/>
          </p:cNvCxnSpPr>
          <p:nvPr/>
        </p:nvCxnSpPr>
        <p:spPr>
          <a:xfrm>
            <a:off x="3917300" y="959360"/>
            <a:ext cx="4058817" cy="0"/>
          </a:xfrm>
          <a:prstGeom prst="line">
            <a:avLst/>
          </a:prstGeom>
          <a:ln w="28575">
            <a:solidFill>
              <a:srgbClr val="0081AB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Rounded Rectangle 4">
            <a:extLst>
              <a:ext uri="{FF2B5EF4-FFF2-40B4-BE49-F238E27FC236}">
                <a16:creationId xmlns:a16="http://schemas.microsoft.com/office/drawing/2014/main" id="{8416BC6C-162F-4918-B8C3-1C42091CEAE7}"/>
              </a:ext>
            </a:extLst>
          </p:cNvPr>
          <p:cNvSpPr/>
          <p:nvPr/>
        </p:nvSpPr>
        <p:spPr>
          <a:xfrm>
            <a:off x="11436822" y="324793"/>
            <a:ext cx="477272" cy="328187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d-ID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cs typeface="Calibri"/>
            </a:endParaRPr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A0CE1F98-6495-48F3-8BBC-FFF7B1461C38}"/>
              </a:ext>
            </a:extLst>
          </p:cNvPr>
          <p:cNvSpPr txBox="1">
            <a:spLocks/>
          </p:cNvSpPr>
          <p:nvPr/>
        </p:nvSpPr>
        <p:spPr>
          <a:xfrm>
            <a:off x="11353800" y="337555"/>
            <a:ext cx="560294" cy="3281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dirty="0">
                <a:solidFill>
                  <a:schemeClr val="accent6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62253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723529"/>
            <a:ext cx="12192000" cy="14791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6F1687-5288-4AD3-85A4-C70C1055D121}"/>
              </a:ext>
            </a:extLst>
          </p:cNvPr>
          <p:cNvSpPr txBox="1"/>
          <p:nvPr/>
        </p:nvSpPr>
        <p:spPr>
          <a:xfrm>
            <a:off x="4341680" y="1070121"/>
            <a:ext cx="6096000" cy="4247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>
                <a:solidFill>
                  <a:schemeClr val="accent4">
                    <a:lumMod val="75000"/>
                  </a:schemeClr>
                </a:solidFill>
                <a:latin typeface="Roboto Slab"/>
                <a:ea typeface="Roboto" panose="02000000000000000000" pitchFamily="2" charset="0"/>
                <a:cs typeface="Lato" panose="020F0502020204030203" pitchFamily="34" charset="0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da-DK" dirty="0"/>
              <a:t>Project Management 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F2AA92-EFB0-4A01-99FD-984B32EB5B35}"/>
              </a:ext>
            </a:extLst>
          </p:cNvPr>
          <p:cNvSpPr txBox="1"/>
          <p:nvPr/>
        </p:nvSpPr>
        <p:spPr>
          <a:xfrm>
            <a:off x="1153189" y="2065448"/>
            <a:ext cx="10283633" cy="24638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2000">
                <a:latin typeface="Roboto Slab"/>
                <a:ea typeface="+mn-lt"/>
                <a:cs typeface="+mn-lt"/>
              </a:defRPr>
            </a:lvl1pPr>
          </a:lstStyle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da-DK" dirty="0"/>
              <a:t>Jira will be used as a project management system for the PDA project, including task division, task assignment, and performance tracking, time tracking.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da-DK" dirty="0"/>
              <a:t>Beside that we use ClickUp to draw Gantt Chart.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9C0FD5E-9A4C-41BF-A961-5627F8CA149F}"/>
              </a:ext>
            </a:extLst>
          </p:cNvPr>
          <p:cNvSpPr txBox="1">
            <a:spLocks/>
          </p:cNvSpPr>
          <p:nvPr/>
        </p:nvSpPr>
        <p:spPr>
          <a:xfrm>
            <a:off x="838200" y="304162"/>
            <a:ext cx="10515600" cy="6976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>
                <a:solidFill>
                  <a:schemeClr val="tx2"/>
                </a:solidFill>
                <a:latin typeface="Oswald" panose="02000503000000000000" pitchFamily="2" charset="0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Project Methodology and Approach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D9D9174-B473-44F8-AE10-E5FDA456478A}"/>
              </a:ext>
            </a:extLst>
          </p:cNvPr>
          <p:cNvCxnSpPr>
            <a:cxnSpLocks/>
          </p:cNvCxnSpPr>
          <p:nvPr/>
        </p:nvCxnSpPr>
        <p:spPr>
          <a:xfrm>
            <a:off x="3956179" y="1001797"/>
            <a:ext cx="4058817" cy="0"/>
          </a:xfrm>
          <a:prstGeom prst="line">
            <a:avLst/>
          </a:prstGeom>
          <a:ln w="28575">
            <a:solidFill>
              <a:srgbClr val="0081AB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050" name="Picture 2" descr="Jira | Issue &amp; Project Tracking Software | Atlassian">
            <a:extLst>
              <a:ext uri="{FF2B5EF4-FFF2-40B4-BE49-F238E27FC236}">
                <a16:creationId xmlns:a16="http://schemas.microsoft.com/office/drawing/2014/main" id="{C9850F49-309C-44DB-ADDB-551F5B291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389" y="4835246"/>
            <a:ext cx="4071954" cy="529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Brand Assets &amp; Guidelines | ClickUp™">
            <a:extLst>
              <a:ext uri="{FF2B5EF4-FFF2-40B4-BE49-F238E27FC236}">
                <a16:creationId xmlns:a16="http://schemas.microsoft.com/office/drawing/2014/main" id="{EB9F2238-318A-4F8B-B55F-157EFA508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661" y="4758926"/>
            <a:ext cx="2827175" cy="68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ounded Rectangle 4">
            <a:extLst>
              <a:ext uri="{FF2B5EF4-FFF2-40B4-BE49-F238E27FC236}">
                <a16:creationId xmlns:a16="http://schemas.microsoft.com/office/drawing/2014/main" id="{8A138B59-223B-4162-ADBF-D842391B7CDF}"/>
              </a:ext>
            </a:extLst>
          </p:cNvPr>
          <p:cNvSpPr/>
          <p:nvPr/>
        </p:nvSpPr>
        <p:spPr>
          <a:xfrm>
            <a:off x="11436822" y="324793"/>
            <a:ext cx="477272" cy="328187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d-ID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cs typeface="Calibri"/>
            </a:endParaRPr>
          </a:p>
        </p:txBody>
      </p:sp>
      <p:sp>
        <p:nvSpPr>
          <p:cNvPr id="16" name="Slide Number Placeholder 10">
            <a:extLst>
              <a:ext uri="{FF2B5EF4-FFF2-40B4-BE49-F238E27FC236}">
                <a16:creationId xmlns:a16="http://schemas.microsoft.com/office/drawing/2014/main" id="{1440B404-4F4B-43E0-9427-E4F5ACC8CCFC}"/>
              </a:ext>
            </a:extLst>
          </p:cNvPr>
          <p:cNvSpPr txBox="1">
            <a:spLocks/>
          </p:cNvSpPr>
          <p:nvPr/>
        </p:nvSpPr>
        <p:spPr>
          <a:xfrm>
            <a:off x="11353800" y="337555"/>
            <a:ext cx="560294" cy="3281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dirty="0">
                <a:solidFill>
                  <a:schemeClr val="accent6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208207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940302" y="304162"/>
            <a:ext cx="6146553" cy="69763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2"/>
                </a:solidFill>
                <a:latin typeface="Oswald"/>
              </a:rPr>
              <a:t>Summary</a:t>
            </a:r>
            <a:r>
              <a:rPr lang="en-US" dirty="0"/>
              <a:t> </a:t>
            </a:r>
            <a:r>
              <a:rPr lang="en-US" sz="3600" dirty="0">
                <a:solidFill>
                  <a:schemeClr val="tx2"/>
                </a:solidFill>
                <a:latin typeface="Oswald"/>
              </a:rPr>
              <a:t>Milestone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723529"/>
            <a:ext cx="12192000" cy="14791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A0F1FDA-BFCD-42A5-BC8F-B2EA097105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292636"/>
              </p:ext>
            </p:extLst>
          </p:nvPr>
        </p:nvGraphicFramePr>
        <p:xfrm>
          <a:off x="924426" y="1642832"/>
          <a:ext cx="10343147" cy="4725888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3080226">
                  <a:extLst>
                    <a:ext uri="{9D8B030D-6E8A-4147-A177-3AD203B41FA5}">
                      <a16:colId xmlns:a16="http://schemas.microsoft.com/office/drawing/2014/main" val="3598220280"/>
                    </a:ext>
                  </a:extLst>
                </a:gridCol>
                <a:gridCol w="3658506">
                  <a:extLst>
                    <a:ext uri="{9D8B030D-6E8A-4147-A177-3AD203B41FA5}">
                      <a16:colId xmlns:a16="http://schemas.microsoft.com/office/drawing/2014/main" val="695723770"/>
                    </a:ext>
                  </a:extLst>
                </a:gridCol>
                <a:gridCol w="3604415">
                  <a:extLst>
                    <a:ext uri="{9D8B030D-6E8A-4147-A177-3AD203B41FA5}">
                      <a16:colId xmlns:a16="http://schemas.microsoft.com/office/drawing/2014/main" val="2985169290"/>
                    </a:ext>
                  </a:extLst>
                </a:gridCol>
              </a:tblGrid>
              <a:tr h="590736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</a:rPr>
                        <a:t>Project Milestone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</a:rPr>
                        <a:t>Start Date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</a:rPr>
                        <a:t>Due Date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446443"/>
                  </a:ext>
                </a:extLst>
              </a:tr>
              <a:tr h="590736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</a:rPr>
                        <a:t>Project Start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October 14</a:t>
                      </a:r>
                      <a:r>
                        <a:rPr lang="en-US" sz="1400" baseline="300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th</a:t>
                      </a: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 , 2021 </a:t>
                      </a: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October 21</a:t>
                      </a:r>
                      <a:r>
                        <a:rPr lang="en-US" sz="1400" baseline="300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st</a:t>
                      </a: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 , 2021</a:t>
                      </a: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2368196"/>
                  </a:ext>
                </a:extLst>
              </a:tr>
              <a:tr h="590736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</a:rPr>
                        <a:t>PI Planning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October 22</a:t>
                      </a:r>
                      <a:r>
                        <a:rPr lang="en-US" sz="1400" baseline="300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nd</a:t>
                      </a: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, 2021 </a:t>
                      </a: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November 5</a:t>
                      </a:r>
                      <a:r>
                        <a:rPr lang="en-US" sz="1400" baseline="300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th</a:t>
                      </a: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 , 2021</a:t>
                      </a: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11591"/>
                  </a:ext>
                </a:extLst>
              </a:tr>
              <a:tr h="590736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</a:rPr>
                        <a:t>First PI  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November 6</a:t>
                      </a:r>
                      <a:r>
                        <a:rPr lang="en-US" sz="1400" baseline="300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th</a:t>
                      </a: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, 2021</a:t>
                      </a: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December 31</a:t>
                      </a:r>
                      <a:r>
                        <a:rPr lang="en-US" sz="1400" baseline="300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st</a:t>
                      </a: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 , 2021</a:t>
                      </a: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782506"/>
                  </a:ext>
                </a:extLst>
              </a:tr>
              <a:tr h="590736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</a:rPr>
                        <a:t>Second PI  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January 3</a:t>
                      </a:r>
                      <a:r>
                        <a:rPr lang="en-US" sz="1400" baseline="300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rd</a:t>
                      </a: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, 2022</a:t>
                      </a: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February 28</a:t>
                      </a:r>
                      <a:r>
                        <a:rPr lang="en-US" sz="1400" baseline="300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th</a:t>
                      </a: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 , 2022</a:t>
                      </a: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497757"/>
                  </a:ext>
                </a:extLst>
              </a:tr>
              <a:tr h="590736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</a:rPr>
                        <a:t>Third PI  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  <a:cs typeface="Times New Roman" panose="02020603050405020304" pitchFamily="18" charset="0"/>
                        </a:rPr>
                        <a:t>March 1</a:t>
                      </a:r>
                      <a:r>
                        <a:rPr lang="en-US" sz="1400" baseline="30000" dirty="0">
                          <a:effectLst/>
                          <a:latin typeface="Roboto Slab" pitchFamily="2" charset="0"/>
                          <a:ea typeface="Roboto Slab" pitchFamily="2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  <a:cs typeface="Times New Roman" panose="02020603050405020304" pitchFamily="18" charset="0"/>
                        </a:rPr>
                        <a:t>,2022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April 1</a:t>
                      </a:r>
                      <a:r>
                        <a:rPr lang="en-US" sz="1400" baseline="300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st</a:t>
                      </a: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, 2022</a:t>
                      </a: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005550"/>
                  </a:ext>
                </a:extLst>
              </a:tr>
              <a:tr h="590736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</a:rPr>
                        <a:t>Final PI  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  <a:cs typeface="Times New Roman" panose="02020603050405020304" pitchFamily="18" charset="0"/>
                        </a:rPr>
                        <a:t>April 4</a:t>
                      </a:r>
                      <a:r>
                        <a:rPr lang="en-US" sz="1400" baseline="30000" dirty="0">
                          <a:effectLst/>
                          <a:latin typeface="Roboto Slab" pitchFamily="2" charset="0"/>
                          <a:ea typeface="Roboto Slab" pitchFamily="2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  <a:cs typeface="Times New Roman" panose="02020603050405020304" pitchFamily="18" charset="0"/>
                        </a:rPr>
                        <a:t>,2022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April 30</a:t>
                      </a:r>
                      <a:r>
                        <a:rPr lang="en-US" sz="1400" baseline="300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th</a:t>
                      </a: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 , 2022</a:t>
                      </a: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60834"/>
                  </a:ext>
                </a:extLst>
              </a:tr>
              <a:tr h="590736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</a:rPr>
                        <a:t>Project Complete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  <a:cs typeface="Times New Roman" panose="02020603050405020304" pitchFamily="18" charset="0"/>
                        </a:rPr>
                        <a:t>- 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April 30</a:t>
                      </a:r>
                      <a:r>
                        <a:rPr lang="en-US" sz="1400" baseline="300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th</a:t>
                      </a: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 , 2022</a:t>
                      </a: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173651"/>
                  </a:ext>
                </a:extLst>
              </a:tr>
            </a:tbl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3FB20E6-5BE0-4285-B3B5-7E9315D215D5}"/>
              </a:ext>
            </a:extLst>
          </p:cNvPr>
          <p:cNvCxnSpPr>
            <a:cxnSpLocks/>
          </p:cNvCxnSpPr>
          <p:nvPr/>
        </p:nvCxnSpPr>
        <p:spPr>
          <a:xfrm>
            <a:off x="3984171" y="945197"/>
            <a:ext cx="4058817" cy="0"/>
          </a:xfrm>
          <a:prstGeom prst="line">
            <a:avLst/>
          </a:prstGeom>
          <a:ln w="28575">
            <a:solidFill>
              <a:srgbClr val="0081AB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8EC27E4-B50F-4A27-BF99-94505DA3C7A2}"/>
              </a:ext>
            </a:extLst>
          </p:cNvPr>
          <p:cNvSpPr txBox="1"/>
          <p:nvPr/>
        </p:nvSpPr>
        <p:spPr>
          <a:xfrm>
            <a:off x="5171573" y="1040696"/>
            <a:ext cx="6096000" cy="4247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>
                <a:solidFill>
                  <a:schemeClr val="accent4">
                    <a:lumMod val="75000"/>
                  </a:schemeClr>
                </a:solidFill>
                <a:latin typeface="Roboto Slab"/>
                <a:ea typeface="Roboto" panose="02000000000000000000" pitchFamily="2" charset="0"/>
                <a:cs typeface="Lato" panose="020F0502020204030203" pitchFamily="34" charset="0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da-DK" dirty="0"/>
              <a:t>Schedule</a:t>
            </a:r>
            <a:endParaRPr lang="en-US" dirty="0"/>
          </a:p>
        </p:txBody>
      </p:sp>
      <p:sp>
        <p:nvSpPr>
          <p:cNvPr id="13" name="Rounded Rectangle 4">
            <a:extLst>
              <a:ext uri="{FF2B5EF4-FFF2-40B4-BE49-F238E27FC236}">
                <a16:creationId xmlns:a16="http://schemas.microsoft.com/office/drawing/2014/main" id="{EE4CA811-E0A9-4992-9826-8EE19CD57B1A}"/>
              </a:ext>
            </a:extLst>
          </p:cNvPr>
          <p:cNvSpPr/>
          <p:nvPr/>
        </p:nvSpPr>
        <p:spPr>
          <a:xfrm>
            <a:off x="11436822" y="324793"/>
            <a:ext cx="477272" cy="328187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d-ID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cs typeface="Calibri"/>
            </a:endParaRPr>
          </a:p>
        </p:txBody>
      </p:sp>
      <p:sp>
        <p:nvSpPr>
          <p:cNvPr id="14" name="Slide Number Placeholder 10">
            <a:extLst>
              <a:ext uri="{FF2B5EF4-FFF2-40B4-BE49-F238E27FC236}">
                <a16:creationId xmlns:a16="http://schemas.microsoft.com/office/drawing/2014/main" id="{5B07C93B-F83C-45AD-9D87-27A03D71F8E0}"/>
              </a:ext>
            </a:extLst>
          </p:cNvPr>
          <p:cNvSpPr txBox="1">
            <a:spLocks/>
          </p:cNvSpPr>
          <p:nvPr/>
        </p:nvSpPr>
        <p:spPr>
          <a:xfrm>
            <a:off x="11353800" y="337555"/>
            <a:ext cx="560294" cy="3281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dirty="0">
                <a:solidFill>
                  <a:schemeClr val="accent6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951817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723529"/>
            <a:ext cx="12192000" cy="14791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7E1E38-1FBD-4B84-AADF-4D1C9E85E7FD}"/>
              </a:ext>
            </a:extLst>
          </p:cNvPr>
          <p:cNvSpPr txBox="1"/>
          <p:nvPr/>
        </p:nvSpPr>
        <p:spPr>
          <a:xfrm>
            <a:off x="899193" y="1509301"/>
            <a:ext cx="5153005" cy="18867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2000">
                <a:latin typeface="Roboto Slab"/>
                <a:ea typeface="+mn-lt"/>
                <a:cs typeface="+mn-lt"/>
              </a:defRPr>
            </a:lvl1pPr>
          </a:lstStyle>
          <a:p>
            <a:r>
              <a:rPr lang="en-US" dirty="0">
                <a:latin typeface="Roboto Slab" pitchFamily="2" charset="0"/>
                <a:ea typeface="Roboto Slab" pitchFamily="2" charset="0"/>
              </a:rPr>
              <a:t>🔷 First PI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Roboto Slab" pitchFamily="2" charset="0"/>
                <a:ea typeface="Roboto Slab" pitchFamily="2" charset="0"/>
              </a:rPr>
              <a:t>A0100 -  Analysis Report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Roboto Slab" pitchFamily="2" charset="0"/>
                <a:ea typeface="Roboto Slab" pitchFamily="2" charset="0"/>
              </a:rPr>
              <a:t>O0500 - Software Architecture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Roboto Slab" pitchFamily="2" charset="0"/>
                <a:ea typeface="Roboto Slab" pitchFamily="2" charset="0"/>
                <a:cs typeface="+mn-cs"/>
              </a:rPr>
              <a:t>Demo and Compare Algorithms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CEA05A-71EC-4395-A954-6EE9E400F783}"/>
              </a:ext>
            </a:extLst>
          </p:cNvPr>
          <p:cNvSpPr txBox="1"/>
          <p:nvPr/>
        </p:nvSpPr>
        <p:spPr>
          <a:xfrm>
            <a:off x="6357775" y="4747006"/>
            <a:ext cx="3577389" cy="1232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>
                <a:latin typeface="Roboto Slab" pitchFamily="2" charset="0"/>
                <a:ea typeface="Roboto Slab" pitchFamily="2" charset="0"/>
              </a:rPr>
              <a:t>🔷 Fourth PI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Roboto Slab" pitchFamily="2" charset="0"/>
                <a:ea typeface="Roboto Slab" pitchFamily="2" charset="0"/>
              </a:rPr>
              <a:t>Final Product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625945-D3FB-4D80-AFBB-DA79C2CD1D03}"/>
              </a:ext>
            </a:extLst>
          </p:cNvPr>
          <p:cNvCxnSpPr>
            <a:cxnSpLocks/>
          </p:cNvCxnSpPr>
          <p:nvPr/>
        </p:nvCxnSpPr>
        <p:spPr>
          <a:xfrm>
            <a:off x="3945292" y="868780"/>
            <a:ext cx="4058817" cy="0"/>
          </a:xfrm>
          <a:prstGeom prst="line">
            <a:avLst/>
          </a:prstGeom>
          <a:ln w="28575">
            <a:solidFill>
              <a:srgbClr val="0081AB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2D65499-A267-46EB-98A9-DA3D191A111F}"/>
              </a:ext>
            </a:extLst>
          </p:cNvPr>
          <p:cNvSpPr txBox="1"/>
          <p:nvPr/>
        </p:nvSpPr>
        <p:spPr>
          <a:xfrm>
            <a:off x="6357775" y="1412403"/>
            <a:ext cx="5427825" cy="3275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Roboto Slab" pitchFamily="2" charset="0"/>
                <a:ea typeface="Roboto Slab" pitchFamily="2" charset="0"/>
              </a:rPr>
              <a:t>🔷 Second PI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Roboto Slab" pitchFamily="2" charset="0"/>
                <a:ea typeface="Roboto Slab" pitchFamily="2" charset="0"/>
              </a:rPr>
              <a:t>D0100 - User Interface Guidelines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Roboto Slab" pitchFamily="2" charset="0"/>
                <a:ea typeface="Roboto Slab" pitchFamily="2" charset="0"/>
              </a:rPr>
              <a:t>DD130 - Detailed Design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Roboto Slab" pitchFamily="2" charset="0"/>
                <a:ea typeface="Roboto Slab" pitchFamily="2" charset="0"/>
              </a:rPr>
              <a:t>D0160 - User Interface Design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Roboto Slab" pitchFamily="2" charset="0"/>
                <a:ea typeface="Roboto Slab" pitchFamily="2" charset="0"/>
              </a:rPr>
              <a:t>O0500 - Software Architecture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Roboto Slab" pitchFamily="2" charset="0"/>
                <a:ea typeface="Roboto Slab" pitchFamily="2" charset="0"/>
              </a:rPr>
              <a:t>Mockup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Roboto Slab" pitchFamily="2" charset="0"/>
                <a:ea typeface="Roboto Slab" pitchFamily="2" charset="0"/>
              </a:rPr>
              <a:t>Algorithm Report</a:t>
            </a:r>
            <a:endParaRPr 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D76D6A-8386-4055-8BD7-AC11F622D6AF}"/>
              </a:ext>
            </a:extLst>
          </p:cNvPr>
          <p:cNvSpPr txBox="1"/>
          <p:nvPr/>
        </p:nvSpPr>
        <p:spPr>
          <a:xfrm>
            <a:off x="950511" y="4492861"/>
            <a:ext cx="4873086" cy="142513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2000">
                <a:latin typeface="Roboto Slab" pitchFamily="2" charset="0"/>
                <a:ea typeface="Roboto Slab" pitchFamily="2" charset="0"/>
                <a:cs typeface="+mn-lt"/>
              </a:defRPr>
            </a:lvl1pPr>
            <a:lvl2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latin typeface="Roboto Slab" pitchFamily="2" charset="0"/>
                <a:ea typeface="Roboto Slab" pitchFamily="2" charset="0"/>
              </a:defRPr>
            </a:lvl2pPr>
          </a:lstStyle>
          <a:p>
            <a:r>
              <a:rPr lang="en-US" dirty="0"/>
              <a:t>🔷 Third PI</a:t>
            </a:r>
          </a:p>
          <a:p>
            <a:pPr lvl="1"/>
            <a:r>
              <a:rPr lang="en-US" dirty="0"/>
              <a:t>Demo Product</a:t>
            </a:r>
          </a:p>
          <a:p>
            <a:pPr lvl="1"/>
            <a:r>
              <a:rPr lang="en-US" dirty="0"/>
              <a:t>Test Manual Document 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F5130AA-B559-4D70-B77A-3174668637B6}"/>
              </a:ext>
            </a:extLst>
          </p:cNvPr>
          <p:cNvSpPr txBox="1">
            <a:spLocks/>
          </p:cNvSpPr>
          <p:nvPr/>
        </p:nvSpPr>
        <p:spPr>
          <a:xfrm>
            <a:off x="2901423" y="230753"/>
            <a:ext cx="6146553" cy="69763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2"/>
                </a:solidFill>
                <a:latin typeface="Oswald"/>
              </a:rPr>
              <a:t>Summary</a:t>
            </a:r>
            <a:r>
              <a:rPr lang="en-US" dirty="0"/>
              <a:t> </a:t>
            </a:r>
            <a:r>
              <a:rPr lang="en-US" sz="3600" dirty="0">
                <a:solidFill>
                  <a:schemeClr val="tx2"/>
                </a:solidFill>
                <a:latin typeface="Oswald"/>
              </a:rPr>
              <a:t>Milestone</a:t>
            </a:r>
            <a:r>
              <a:rPr lang="en-US" dirty="0"/>
              <a:t> </a:t>
            </a:r>
            <a:endParaRPr lang="en-US" sz="3600" dirty="0">
              <a:solidFill>
                <a:schemeClr val="tx2"/>
              </a:solidFill>
              <a:latin typeface="Oswald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417235-E1B9-4BDE-9229-749DFAE61D7B}"/>
              </a:ext>
            </a:extLst>
          </p:cNvPr>
          <p:cNvSpPr txBox="1"/>
          <p:nvPr/>
        </p:nvSpPr>
        <p:spPr>
          <a:xfrm>
            <a:off x="4870367" y="928388"/>
            <a:ext cx="2732220" cy="4247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>
                <a:solidFill>
                  <a:schemeClr val="accent4">
                    <a:lumMod val="75000"/>
                  </a:schemeClr>
                </a:solidFill>
                <a:latin typeface="Roboto Slab"/>
                <a:ea typeface="Roboto" panose="02000000000000000000" pitchFamily="2" charset="0"/>
                <a:cs typeface="Lato" panose="020F0502020204030203" pitchFamily="34" charset="0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da-DK" dirty="0"/>
              <a:t>Deliverables</a:t>
            </a:r>
            <a:endParaRPr lang="en-US" dirty="0"/>
          </a:p>
        </p:txBody>
      </p:sp>
      <p:sp>
        <p:nvSpPr>
          <p:cNvPr id="18" name="Rounded Rectangle 4">
            <a:extLst>
              <a:ext uri="{FF2B5EF4-FFF2-40B4-BE49-F238E27FC236}">
                <a16:creationId xmlns:a16="http://schemas.microsoft.com/office/drawing/2014/main" id="{849C024C-DBB3-4787-BADC-660A1357ED33}"/>
              </a:ext>
            </a:extLst>
          </p:cNvPr>
          <p:cNvSpPr/>
          <p:nvPr/>
        </p:nvSpPr>
        <p:spPr>
          <a:xfrm>
            <a:off x="11436822" y="324793"/>
            <a:ext cx="477272" cy="328187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d-ID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cs typeface="Calibri"/>
            </a:endParaRPr>
          </a:p>
        </p:txBody>
      </p:sp>
      <p:sp>
        <p:nvSpPr>
          <p:cNvPr id="19" name="Slide Number Placeholder 10">
            <a:extLst>
              <a:ext uri="{FF2B5EF4-FFF2-40B4-BE49-F238E27FC236}">
                <a16:creationId xmlns:a16="http://schemas.microsoft.com/office/drawing/2014/main" id="{4B64E38B-E1D7-4394-8D49-F7DAA0D5352E}"/>
              </a:ext>
            </a:extLst>
          </p:cNvPr>
          <p:cNvSpPr txBox="1">
            <a:spLocks/>
          </p:cNvSpPr>
          <p:nvPr/>
        </p:nvSpPr>
        <p:spPr>
          <a:xfrm>
            <a:off x="11353800" y="337555"/>
            <a:ext cx="560294" cy="3281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dirty="0">
                <a:solidFill>
                  <a:schemeClr val="accent6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66612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437632" y="220379"/>
            <a:ext cx="3316734" cy="6976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>
                <a:solidFill>
                  <a:schemeClr val="tx2"/>
                </a:solidFill>
                <a:latin typeface="Oswald"/>
                <a:ea typeface="+mj-ea"/>
                <a:cs typeface="+mj-cs"/>
              </a:defRPr>
            </a:lvl1pPr>
          </a:lstStyle>
          <a:p>
            <a:r>
              <a:rPr lang="en-US" dirty="0"/>
              <a:t>Risks Management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723529"/>
            <a:ext cx="12192000" cy="14791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0AF319B-634E-4FD6-85AD-8E8D7D322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725880"/>
              </p:ext>
            </p:extLst>
          </p:nvPr>
        </p:nvGraphicFramePr>
        <p:xfrm>
          <a:off x="395543" y="1668262"/>
          <a:ext cx="11400911" cy="448056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1668106">
                  <a:extLst>
                    <a:ext uri="{9D8B030D-6E8A-4147-A177-3AD203B41FA5}">
                      <a16:colId xmlns:a16="http://schemas.microsoft.com/office/drawing/2014/main" val="999948061"/>
                    </a:ext>
                  </a:extLst>
                </a:gridCol>
                <a:gridCol w="1360686">
                  <a:extLst>
                    <a:ext uri="{9D8B030D-6E8A-4147-A177-3AD203B41FA5}">
                      <a16:colId xmlns:a16="http://schemas.microsoft.com/office/drawing/2014/main" val="2020889991"/>
                    </a:ext>
                  </a:extLst>
                </a:gridCol>
                <a:gridCol w="1138333">
                  <a:extLst>
                    <a:ext uri="{9D8B030D-6E8A-4147-A177-3AD203B41FA5}">
                      <a16:colId xmlns:a16="http://schemas.microsoft.com/office/drawing/2014/main" val="2842462310"/>
                    </a:ext>
                  </a:extLst>
                </a:gridCol>
                <a:gridCol w="805199">
                  <a:extLst>
                    <a:ext uri="{9D8B030D-6E8A-4147-A177-3AD203B41FA5}">
                      <a16:colId xmlns:a16="http://schemas.microsoft.com/office/drawing/2014/main" val="3811330811"/>
                    </a:ext>
                  </a:extLst>
                </a:gridCol>
                <a:gridCol w="878407">
                  <a:extLst>
                    <a:ext uri="{9D8B030D-6E8A-4147-A177-3AD203B41FA5}">
                      <a16:colId xmlns:a16="http://schemas.microsoft.com/office/drawing/2014/main" val="1596006227"/>
                    </a:ext>
                  </a:extLst>
                </a:gridCol>
                <a:gridCol w="1215731">
                  <a:extLst>
                    <a:ext uri="{9D8B030D-6E8A-4147-A177-3AD203B41FA5}">
                      <a16:colId xmlns:a16="http://schemas.microsoft.com/office/drawing/2014/main" val="2307517425"/>
                    </a:ext>
                  </a:extLst>
                </a:gridCol>
                <a:gridCol w="2407549">
                  <a:extLst>
                    <a:ext uri="{9D8B030D-6E8A-4147-A177-3AD203B41FA5}">
                      <a16:colId xmlns:a16="http://schemas.microsoft.com/office/drawing/2014/main" val="1512494288"/>
                    </a:ext>
                  </a:extLst>
                </a:gridCol>
                <a:gridCol w="1926900">
                  <a:extLst>
                    <a:ext uri="{9D8B030D-6E8A-4147-A177-3AD203B41FA5}">
                      <a16:colId xmlns:a16="http://schemas.microsoft.com/office/drawing/2014/main" val="3720331800"/>
                    </a:ext>
                  </a:extLst>
                </a:gridCol>
              </a:tblGrid>
              <a:tr h="812047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cap="none" spc="0" dirty="0">
                          <a:solidFill>
                            <a:schemeClr val="bg1"/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</a:rPr>
                        <a:t>Risk Identification</a:t>
                      </a:r>
                      <a:endParaRPr lang="en-US" sz="1400" b="1" cap="none" spc="0" dirty="0">
                        <a:solidFill>
                          <a:schemeClr val="bg1"/>
                        </a:solidFill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649" marR="31814" marT="48960" marB="48960" anchor="ctr">
                    <a:lnL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cap="none" spc="0" dirty="0">
                          <a:solidFill>
                            <a:schemeClr val="bg1"/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</a:rPr>
                        <a:t>Qualitative Rating</a:t>
                      </a:r>
                      <a:endParaRPr lang="en-US" sz="1400" b="1" cap="none" spc="0" dirty="0">
                        <a:solidFill>
                          <a:schemeClr val="bg1"/>
                        </a:solidFill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649" marR="31814" marT="48960" marB="48960" anchor="ctr">
                    <a:lnL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cap="none" spc="0" dirty="0">
                          <a:solidFill>
                            <a:schemeClr val="bg1"/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</a:rPr>
                        <a:t>Risk Response</a:t>
                      </a:r>
                      <a:endParaRPr lang="en-US" sz="1400" b="1" cap="none" spc="0" dirty="0">
                        <a:solidFill>
                          <a:schemeClr val="bg1"/>
                        </a:solidFill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649" marR="31814" marT="48960" marB="48960" anchor="ctr">
                    <a:lnL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261521"/>
                  </a:ext>
                </a:extLst>
              </a:tr>
              <a:tr h="809556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cap="none" spc="0" dirty="0">
                          <a:solidFill>
                            <a:schemeClr val="tx1"/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</a:rPr>
                        <a:t>Risk</a:t>
                      </a:r>
                      <a:endParaRPr lang="en-US" sz="1400" b="1" cap="none" spc="0" dirty="0">
                        <a:solidFill>
                          <a:schemeClr val="tx1"/>
                        </a:solidFill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649" marR="31814" marT="48960" marB="48960" anchor="ctr">
                    <a:lnL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cap="none" spc="0" dirty="0">
                          <a:solidFill>
                            <a:schemeClr val="tx1"/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</a:rPr>
                        <a:t>Risk Category</a:t>
                      </a:r>
                      <a:endParaRPr lang="en-US" sz="1400" b="1" cap="none" spc="0" dirty="0">
                        <a:solidFill>
                          <a:schemeClr val="tx1"/>
                        </a:solidFill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649" marR="31814" marT="48960" marB="48960" anchor="ctr">
                    <a:lnL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cap="none" spc="0" dirty="0">
                          <a:solidFill>
                            <a:schemeClr val="tx1"/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</a:rPr>
                        <a:t>Probability</a:t>
                      </a:r>
                      <a:endParaRPr lang="en-US" sz="1400" b="1" cap="none" spc="0" dirty="0">
                        <a:solidFill>
                          <a:schemeClr val="tx1"/>
                        </a:solidFill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649" marR="31814" marT="48960" marB="48960" anchor="ctr">
                    <a:lnL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cap="none" spc="0" dirty="0">
                          <a:solidFill>
                            <a:schemeClr val="tx1"/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</a:rPr>
                        <a:t>Impact</a:t>
                      </a:r>
                      <a:endParaRPr lang="en-US" sz="1400" b="1" cap="none" spc="0" dirty="0">
                        <a:solidFill>
                          <a:schemeClr val="tx1"/>
                        </a:solidFill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649" marR="31814" marT="48960" marB="48960" anchor="ctr">
                    <a:lnL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cap="none" spc="0" dirty="0">
                          <a:solidFill>
                            <a:schemeClr val="tx1"/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</a:rPr>
                        <a:t>Risk Score</a:t>
                      </a:r>
                      <a:endParaRPr lang="en-US" sz="1400" b="1" cap="none" spc="0" dirty="0">
                        <a:solidFill>
                          <a:schemeClr val="tx1"/>
                        </a:solidFill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649" marR="31814" marT="48960" marB="48960" anchor="ctr">
                    <a:lnL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cap="none" spc="0" dirty="0">
                          <a:solidFill>
                            <a:schemeClr val="tx1"/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</a:rPr>
                        <a:t>Risk Ranking</a:t>
                      </a:r>
                      <a:endParaRPr lang="en-US" sz="1400" b="1" cap="none" spc="0" dirty="0">
                        <a:solidFill>
                          <a:schemeClr val="tx1"/>
                        </a:solidFill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649" marR="31814" marT="48960" marB="48960" anchor="ctr">
                    <a:lnL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cap="none" spc="0" dirty="0">
                          <a:solidFill>
                            <a:schemeClr val="tx1"/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</a:rPr>
                        <a:t>Risk Response</a:t>
                      </a:r>
                      <a:endParaRPr lang="en-US" sz="1400" b="1" cap="none" spc="0" dirty="0">
                        <a:solidFill>
                          <a:schemeClr val="tx1"/>
                        </a:solidFill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649" marR="31814" marT="48960" marB="48960" anchor="ctr">
                    <a:lnL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cap="none" spc="0" dirty="0">
                          <a:solidFill>
                            <a:schemeClr val="tx1"/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</a:rPr>
                        <a:t>Trigger</a:t>
                      </a:r>
                      <a:endParaRPr lang="en-US" sz="1400" b="1" cap="none" spc="0" dirty="0">
                        <a:solidFill>
                          <a:schemeClr val="tx1"/>
                        </a:solidFill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649" marR="31814" marT="48960" marB="48960" anchor="ctr">
                    <a:lnL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2971799"/>
                  </a:ext>
                </a:extLst>
              </a:tr>
              <a:tr h="112978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0" cap="none" spc="0" dirty="0">
                          <a:solidFill>
                            <a:schemeClr val="tx1"/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</a:rPr>
                        <a:t>Human absence due to personal issues</a:t>
                      </a:r>
                      <a:endParaRPr lang="en-US" sz="1400" b="0" cap="none" spc="0" dirty="0">
                        <a:solidFill>
                          <a:schemeClr val="tx1"/>
                        </a:solidFill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649" marR="31814" marT="48960" marB="48960" anchor="ctr">
                    <a:lnL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</a:rPr>
                        <a:t>Human Resources</a:t>
                      </a:r>
                      <a:endParaRPr lang="en-US" sz="1400" cap="none" spc="0" dirty="0">
                        <a:solidFill>
                          <a:schemeClr val="tx1"/>
                        </a:solidFill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649" marR="31814" marT="48960" marB="48960" anchor="ctr">
                    <a:lnL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</a:rPr>
                        <a:t>2</a:t>
                      </a:r>
                      <a:endParaRPr lang="en-US" sz="1400" cap="none" spc="0" dirty="0">
                        <a:solidFill>
                          <a:schemeClr val="tx1"/>
                        </a:solidFill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649" marR="31814" marT="48960" marB="48960" anchor="ctr">
                    <a:lnL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</a:rPr>
                        <a:t>3</a:t>
                      </a:r>
                      <a:endParaRPr lang="en-US" sz="1400" cap="none" spc="0" dirty="0">
                        <a:solidFill>
                          <a:schemeClr val="tx1"/>
                        </a:solidFill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649" marR="31814" marT="48960" marB="48960" anchor="ctr">
                    <a:lnL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</a:rPr>
                        <a:t>6</a:t>
                      </a:r>
                      <a:endParaRPr lang="en-US" sz="1400" cap="none" spc="0" dirty="0">
                        <a:solidFill>
                          <a:schemeClr val="tx1"/>
                        </a:solidFill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649" marR="31814" marT="48960" marB="48960" anchor="ctr">
                    <a:lnL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</a:rPr>
                        <a:t>III</a:t>
                      </a:r>
                      <a:endParaRPr lang="en-US" sz="1400" cap="none" spc="0" dirty="0">
                        <a:solidFill>
                          <a:schemeClr val="tx1"/>
                        </a:solidFill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649" marR="31814" marT="48960" marB="48960" anchor="ctr">
                    <a:lnL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</a:rPr>
                        <a:t>Reschedule the tasks or assign them to another member </a:t>
                      </a:r>
                      <a:endParaRPr lang="en-US" sz="1400" cap="none" spc="0" dirty="0">
                        <a:solidFill>
                          <a:schemeClr val="tx1"/>
                        </a:solidFill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649" marR="31814" marT="48960" marB="48960" anchor="ctr">
                    <a:lnL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</a:rPr>
                        <a:t>Team members have to inform all team.</a:t>
                      </a:r>
                      <a:endParaRPr lang="en-US" sz="1400" cap="none" spc="0" dirty="0">
                        <a:solidFill>
                          <a:schemeClr val="tx1"/>
                        </a:solidFill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649" marR="31814" marT="48960" marB="48960" anchor="ctr">
                    <a:lnL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2738862"/>
                  </a:ext>
                </a:extLst>
              </a:tr>
              <a:tr h="1729173">
                <a:tc>
                  <a:txBody>
                    <a:bodyPr/>
                    <a:lstStyle/>
                    <a:p>
                      <a:pPr marL="45720" marR="0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cap="none" spc="0" dirty="0">
                          <a:solidFill>
                            <a:schemeClr val="tx1"/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  <a:cs typeface="+mn-cs"/>
                        </a:rPr>
                        <a:t>The data set is not large enough to affect the accuracy of the algorithm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cap="none" spc="0" dirty="0">
                          <a:solidFill>
                            <a:schemeClr val="tx1"/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  <a:cs typeface="+mn-cs"/>
                        </a:rPr>
                        <a:t>Technical Accuracy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cap="none" spc="0" dirty="0">
                          <a:solidFill>
                            <a:schemeClr val="tx1"/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cap="none" spc="0">
                          <a:solidFill>
                            <a:schemeClr val="tx1"/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  <a:cs typeface="+mn-cs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cap="none" spc="0" dirty="0">
                          <a:solidFill>
                            <a:schemeClr val="tx1"/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  <a:cs typeface="+mn-cs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cap="none" spc="0" dirty="0">
                          <a:solidFill>
                            <a:schemeClr val="tx1"/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  <a:cs typeface="+mn-cs"/>
                        </a:rPr>
                        <a:t>II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cap="none" spc="0" dirty="0">
                          <a:solidFill>
                            <a:schemeClr val="tx1"/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  <a:cs typeface="+mn-cs"/>
                        </a:rPr>
                        <a:t>1. Change another appropriate dataset. </a:t>
                      </a:r>
                    </a:p>
                    <a:p>
                      <a:pPr marL="4572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cap="none" spc="0" dirty="0">
                          <a:solidFill>
                            <a:schemeClr val="tx1"/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  <a:cs typeface="+mn-cs"/>
                        </a:rPr>
                        <a:t>2. Add more data to the dataset.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cap="none" spc="0" dirty="0">
                          <a:solidFill>
                            <a:schemeClr val="tx1"/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  <a:cs typeface="+mn-cs"/>
                        </a:rPr>
                        <a:t>The accuracy of result prediction fluctuates throughout many runs.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7579573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C63416F-A5AE-442A-B10C-D91EA397DA9B}"/>
              </a:ext>
            </a:extLst>
          </p:cNvPr>
          <p:cNvCxnSpPr>
            <a:cxnSpLocks/>
          </p:cNvCxnSpPr>
          <p:nvPr/>
        </p:nvCxnSpPr>
        <p:spPr>
          <a:xfrm>
            <a:off x="4066591" y="918014"/>
            <a:ext cx="4058817" cy="0"/>
          </a:xfrm>
          <a:prstGeom prst="line">
            <a:avLst/>
          </a:prstGeom>
          <a:ln w="28575">
            <a:solidFill>
              <a:srgbClr val="0081AB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Rounded Rectangle 4">
            <a:extLst>
              <a:ext uri="{FF2B5EF4-FFF2-40B4-BE49-F238E27FC236}">
                <a16:creationId xmlns:a16="http://schemas.microsoft.com/office/drawing/2014/main" id="{D9D06CD0-EE67-45AF-9233-AECEF045C894}"/>
              </a:ext>
            </a:extLst>
          </p:cNvPr>
          <p:cNvSpPr/>
          <p:nvPr/>
        </p:nvSpPr>
        <p:spPr>
          <a:xfrm>
            <a:off x="11436822" y="324793"/>
            <a:ext cx="477272" cy="328187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d-ID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cs typeface="Calibri"/>
            </a:endParaRPr>
          </a:p>
        </p:txBody>
      </p:sp>
      <p:sp>
        <p:nvSpPr>
          <p:cNvPr id="12" name="Slide Number Placeholder 10">
            <a:extLst>
              <a:ext uri="{FF2B5EF4-FFF2-40B4-BE49-F238E27FC236}">
                <a16:creationId xmlns:a16="http://schemas.microsoft.com/office/drawing/2014/main" id="{2AF3CD04-336C-4635-BD6B-7CE305A848E5}"/>
              </a:ext>
            </a:extLst>
          </p:cNvPr>
          <p:cNvSpPr txBox="1">
            <a:spLocks/>
          </p:cNvSpPr>
          <p:nvPr/>
        </p:nvSpPr>
        <p:spPr>
          <a:xfrm>
            <a:off x="11353800" y="337555"/>
            <a:ext cx="560294" cy="3281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dirty="0">
                <a:solidFill>
                  <a:schemeClr val="accent6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290869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723529"/>
            <a:ext cx="12192000" cy="14791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0AF319B-634E-4FD6-85AD-8E8D7D322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145664"/>
              </p:ext>
            </p:extLst>
          </p:nvPr>
        </p:nvGraphicFramePr>
        <p:xfrm>
          <a:off x="401216" y="1544440"/>
          <a:ext cx="11392402" cy="448056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1659597">
                  <a:extLst>
                    <a:ext uri="{9D8B030D-6E8A-4147-A177-3AD203B41FA5}">
                      <a16:colId xmlns:a16="http://schemas.microsoft.com/office/drawing/2014/main" val="999948061"/>
                    </a:ext>
                  </a:extLst>
                </a:gridCol>
                <a:gridCol w="1287198">
                  <a:extLst>
                    <a:ext uri="{9D8B030D-6E8A-4147-A177-3AD203B41FA5}">
                      <a16:colId xmlns:a16="http://schemas.microsoft.com/office/drawing/2014/main" val="2020889991"/>
                    </a:ext>
                  </a:extLst>
                </a:gridCol>
                <a:gridCol w="1211821">
                  <a:extLst>
                    <a:ext uri="{9D8B030D-6E8A-4147-A177-3AD203B41FA5}">
                      <a16:colId xmlns:a16="http://schemas.microsoft.com/office/drawing/2014/main" val="2842462310"/>
                    </a:ext>
                  </a:extLst>
                </a:gridCol>
                <a:gridCol w="805199">
                  <a:extLst>
                    <a:ext uri="{9D8B030D-6E8A-4147-A177-3AD203B41FA5}">
                      <a16:colId xmlns:a16="http://schemas.microsoft.com/office/drawing/2014/main" val="3811330811"/>
                    </a:ext>
                  </a:extLst>
                </a:gridCol>
                <a:gridCol w="878407">
                  <a:extLst>
                    <a:ext uri="{9D8B030D-6E8A-4147-A177-3AD203B41FA5}">
                      <a16:colId xmlns:a16="http://schemas.microsoft.com/office/drawing/2014/main" val="1596006227"/>
                    </a:ext>
                  </a:extLst>
                </a:gridCol>
                <a:gridCol w="1221874">
                  <a:extLst>
                    <a:ext uri="{9D8B030D-6E8A-4147-A177-3AD203B41FA5}">
                      <a16:colId xmlns:a16="http://schemas.microsoft.com/office/drawing/2014/main" val="2307517425"/>
                    </a:ext>
                  </a:extLst>
                </a:gridCol>
                <a:gridCol w="2401406">
                  <a:extLst>
                    <a:ext uri="{9D8B030D-6E8A-4147-A177-3AD203B41FA5}">
                      <a16:colId xmlns:a16="http://schemas.microsoft.com/office/drawing/2014/main" val="1512494288"/>
                    </a:ext>
                  </a:extLst>
                </a:gridCol>
                <a:gridCol w="1926900">
                  <a:extLst>
                    <a:ext uri="{9D8B030D-6E8A-4147-A177-3AD203B41FA5}">
                      <a16:colId xmlns:a16="http://schemas.microsoft.com/office/drawing/2014/main" val="3720331800"/>
                    </a:ext>
                  </a:extLst>
                </a:gridCol>
              </a:tblGrid>
              <a:tr h="729018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cap="none" spc="0" dirty="0">
                          <a:solidFill>
                            <a:schemeClr val="bg1"/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</a:rPr>
                        <a:t>Risk Identification</a:t>
                      </a:r>
                      <a:endParaRPr lang="en-US" sz="1400" b="1" cap="none" spc="0" dirty="0">
                        <a:solidFill>
                          <a:schemeClr val="bg1"/>
                        </a:solidFill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649" marR="31814" marT="48960" marB="4896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cap="none" spc="0" dirty="0">
                          <a:solidFill>
                            <a:schemeClr val="bg1"/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</a:rPr>
                        <a:t>Qualitative Rating</a:t>
                      </a:r>
                      <a:endParaRPr lang="en-US" sz="1400" b="1" cap="none" spc="0" dirty="0">
                        <a:solidFill>
                          <a:schemeClr val="bg1"/>
                        </a:solidFill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649" marR="31814" marT="48960" marB="4896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cap="none" spc="0" dirty="0">
                          <a:solidFill>
                            <a:schemeClr val="bg1"/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</a:rPr>
                        <a:t>Risk Response</a:t>
                      </a:r>
                      <a:endParaRPr lang="en-US" sz="1400" b="1" cap="none" spc="0" dirty="0">
                        <a:solidFill>
                          <a:schemeClr val="bg1"/>
                        </a:solidFill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649" marR="31814" marT="48960" marB="4896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261521"/>
                  </a:ext>
                </a:extLst>
              </a:tr>
              <a:tr h="72677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cap="none" spc="0" dirty="0">
                          <a:solidFill>
                            <a:schemeClr val="tx1"/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</a:rPr>
                        <a:t>Risk</a:t>
                      </a:r>
                      <a:endParaRPr lang="en-US" sz="1400" b="1" cap="none" spc="0" dirty="0">
                        <a:solidFill>
                          <a:schemeClr val="tx1"/>
                        </a:solidFill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649" marR="31814" marT="48960" marB="4896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cap="none" spc="0" dirty="0">
                          <a:solidFill>
                            <a:schemeClr val="tx1"/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</a:rPr>
                        <a:t>Risk Category</a:t>
                      </a:r>
                      <a:endParaRPr lang="en-US" sz="1400" b="1" cap="none" spc="0" dirty="0">
                        <a:solidFill>
                          <a:schemeClr val="tx1"/>
                        </a:solidFill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649" marR="31814" marT="48960" marB="4896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cap="none" spc="0" dirty="0">
                          <a:solidFill>
                            <a:schemeClr val="tx1"/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</a:rPr>
                        <a:t>Probability</a:t>
                      </a:r>
                      <a:endParaRPr lang="en-US" sz="1400" b="1" cap="none" spc="0" dirty="0">
                        <a:solidFill>
                          <a:schemeClr val="tx1"/>
                        </a:solidFill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649" marR="31814" marT="48960" marB="4896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cap="none" spc="0" dirty="0">
                          <a:solidFill>
                            <a:schemeClr val="tx1"/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</a:rPr>
                        <a:t>Impact</a:t>
                      </a:r>
                      <a:endParaRPr lang="en-US" sz="1400" b="1" cap="none" spc="0" dirty="0">
                        <a:solidFill>
                          <a:schemeClr val="tx1"/>
                        </a:solidFill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649" marR="31814" marT="48960" marB="4896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cap="none" spc="0" dirty="0">
                          <a:solidFill>
                            <a:schemeClr val="tx1"/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</a:rPr>
                        <a:t>Risk Score</a:t>
                      </a:r>
                      <a:endParaRPr lang="en-US" sz="1400" b="1" cap="none" spc="0" dirty="0">
                        <a:solidFill>
                          <a:schemeClr val="tx1"/>
                        </a:solidFill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649" marR="31814" marT="48960" marB="4896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cap="none" spc="0" dirty="0">
                          <a:solidFill>
                            <a:schemeClr val="tx1"/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</a:rPr>
                        <a:t>Risk Ranking</a:t>
                      </a:r>
                      <a:endParaRPr lang="en-US" sz="1400" b="1" cap="none" spc="0" dirty="0">
                        <a:solidFill>
                          <a:schemeClr val="tx1"/>
                        </a:solidFill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649" marR="31814" marT="48960" marB="4896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cap="none" spc="0" dirty="0">
                          <a:solidFill>
                            <a:schemeClr val="tx1"/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</a:rPr>
                        <a:t>Risk Response</a:t>
                      </a:r>
                      <a:endParaRPr lang="en-US" sz="1400" b="1" cap="none" spc="0" dirty="0">
                        <a:solidFill>
                          <a:schemeClr val="tx1"/>
                        </a:solidFill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649" marR="31814" marT="48960" marB="4896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cap="none" spc="0" dirty="0">
                          <a:solidFill>
                            <a:schemeClr val="tx1"/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</a:rPr>
                        <a:t>Trigger</a:t>
                      </a:r>
                      <a:endParaRPr lang="en-US" sz="1400" b="1" cap="none" spc="0" dirty="0">
                        <a:solidFill>
                          <a:schemeClr val="tx1"/>
                        </a:solidFill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649" marR="31814" marT="48960" marB="4896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2971799"/>
                  </a:ext>
                </a:extLst>
              </a:tr>
              <a:tr h="1684750">
                <a:tc>
                  <a:txBody>
                    <a:bodyPr/>
                    <a:lstStyle/>
                    <a:p>
                      <a:pPr marL="4572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cap="none" spc="0" dirty="0">
                          <a:solidFill>
                            <a:schemeClr val="tx1"/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  <a:cs typeface="+mn-cs"/>
                        </a:rPr>
                        <a:t>Poor quality of data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cap="none" spc="0" dirty="0">
                          <a:solidFill>
                            <a:schemeClr val="tx1"/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  <a:cs typeface="+mn-cs"/>
                        </a:rPr>
                        <a:t>Technical Accuracy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cap="none" spc="0" dirty="0">
                          <a:solidFill>
                            <a:schemeClr val="tx1"/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cap="none" spc="0">
                          <a:solidFill>
                            <a:schemeClr val="tx1"/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  <a:cs typeface="+mn-cs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cap="none" spc="0">
                          <a:solidFill>
                            <a:schemeClr val="tx1"/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  <a:cs typeface="+mn-cs"/>
                        </a:rPr>
                        <a:t>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cap="none" spc="0">
                          <a:solidFill>
                            <a:schemeClr val="tx1"/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  <a:cs typeface="+mn-cs"/>
                        </a:rPr>
                        <a:t>III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kern="1200" cap="none" spc="0" dirty="0">
                        <a:solidFill>
                          <a:schemeClr val="tx1"/>
                        </a:solidFill>
                        <a:effectLst/>
                        <a:latin typeface="Roboto Slab" pitchFamily="2" charset="0"/>
                        <a:ea typeface="Roboto Slab" pitchFamily="2" charset="0"/>
                        <a:cs typeface="+mn-cs"/>
                      </a:endParaRPr>
                    </a:p>
                    <a:p>
                      <a:pPr marL="4572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cap="none" spc="0" dirty="0">
                          <a:solidFill>
                            <a:schemeClr val="tx1"/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  <a:cs typeface="+mn-cs"/>
                        </a:rPr>
                        <a:t>1. Change to another appropriate data set. </a:t>
                      </a:r>
                    </a:p>
                    <a:p>
                      <a:pPr marL="4572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cap="none" spc="0" dirty="0">
                          <a:solidFill>
                            <a:schemeClr val="tx1"/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  <a:cs typeface="+mn-cs"/>
                        </a:rPr>
                        <a:t>2. Cleaning the dataset.</a:t>
                      </a:r>
                    </a:p>
                    <a:p>
                      <a:pPr marL="4572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kern="1200" cap="none" spc="0" dirty="0">
                        <a:solidFill>
                          <a:schemeClr val="tx1"/>
                        </a:solidFill>
                        <a:effectLst/>
                        <a:latin typeface="Roboto Slab" pitchFamily="2" charset="0"/>
                        <a:ea typeface="Roboto Slab" pitchFamily="2" charset="0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cap="none" spc="0" dirty="0">
                          <a:solidFill>
                            <a:schemeClr val="tx1"/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  <a:cs typeface="+mn-cs"/>
                        </a:rPr>
                        <a:t>There are some duplicated data, or missing value.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2738862"/>
                  </a:ext>
                </a:extLst>
              </a:tr>
              <a:tr h="1340014">
                <a:tc>
                  <a:txBody>
                    <a:bodyPr/>
                    <a:lstStyle/>
                    <a:p>
                      <a:pPr marL="4572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cap="none" spc="0" dirty="0">
                          <a:solidFill>
                            <a:schemeClr val="tx1"/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  <a:cs typeface="+mn-cs"/>
                        </a:rPr>
                        <a:t>The accuracy of the prediction algorithm is less than 60%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cap="none" spc="0" dirty="0">
                          <a:solidFill>
                            <a:schemeClr val="tx1"/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  <a:cs typeface="+mn-cs"/>
                        </a:rPr>
                        <a:t>Technical Accuracy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cap="none" spc="0" dirty="0">
                          <a:solidFill>
                            <a:schemeClr val="tx1"/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cap="none" spc="0" dirty="0">
                          <a:solidFill>
                            <a:schemeClr val="tx1"/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  <a:cs typeface="+mn-cs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cap="none" spc="0" dirty="0">
                          <a:solidFill>
                            <a:schemeClr val="tx1"/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  <a:cs typeface="+mn-cs"/>
                        </a:rPr>
                        <a:t>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cap="none" spc="0" dirty="0">
                          <a:solidFill>
                            <a:schemeClr val="tx1"/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  <a:cs typeface="+mn-cs"/>
                        </a:rPr>
                        <a:t>III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cap="none" spc="0" dirty="0">
                          <a:solidFill>
                            <a:schemeClr val="tx1"/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  <a:cs typeface="+mn-cs"/>
                        </a:rPr>
                        <a:t>Change another algorithm to test if the accuracy is higher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cap="none" spc="0" dirty="0">
                          <a:solidFill>
                            <a:schemeClr val="tx1"/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  <a:cs typeface="+mn-cs"/>
                        </a:rPr>
                        <a:t>Throughout 5 runs, the accuracy results all less than 60%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726879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93DD83-DF5C-4F26-AB7A-81E66AD22C96}"/>
              </a:ext>
            </a:extLst>
          </p:cNvPr>
          <p:cNvCxnSpPr>
            <a:cxnSpLocks/>
          </p:cNvCxnSpPr>
          <p:nvPr/>
        </p:nvCxnSpPr>
        <p:spPr>
          <a:xfrm>
            <a:off x="3984171" y="945197"/>
            <a:ext cx="4058817" cy="0"/>
          </a:xfrm>
          <a:prstGeom prst="line">
            <a:avLst/>
          </a:prstGeom>
          <a:ln w="28575">
            <a:solidFill>
              <a:srgbClr val="0081AB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EBF46DC3-E21C-410A-9376-2B806DB5D47F}"/>
              </a:ext>
            </a:extLst>
          </p:cNvPr>
          <p:cNvSpPr txBox="1">
            <a:spLocks/>
          </p:cNvSpPr>
          <p:nvPr/>
        </p:nvSpPr>
        <p:spPr>
          <a:xfrm>
            <a:off x="4437632" y="220379"/>
            <a:ext cx="3316734" cy="6976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>
                <a:solidFill>
                  <a:schemeClr val="tx2"/>
                </a:solidFill>
                <a:latin typeface="Oswald"/>
                <a:ea typeface="+mj-ea"/>
                <a:cs typeface="+mj-cs"/>
              </a:defRPr>
            </a:lvl1pPr>
          </a:lstStyle>
          <a:p>
            <a:r>
              <a:rPr lang="en-US" dirty="0"/>
              <a:t>Risks Management</a:t>
            </a:r>
          </a:p>
        </p:txBody>
      </p:sp>
      <p:sp>
        <p:nvSpPr>
          <p:cNvPr id="12" name="Rounded Rectangle 4">
            <a:extLst>
              <a:ext uri="{FF2B5EF4-FFF2-40B4-BE49-F238E27FC236}">
                <a16:creationId xmlns:a16="http://schemas.microsoft.com/office/drawing/2014/main" id="{4EDD7BC9-4451-4403-94BD-B16B2AD72FD8}"/>
              </a:ext>
            </a:extLst>
          </p:cNvPr>
          <p:cNvSpPr/>
          <p:nvPr/>
        </p:nvSpPr>
        <p:spPr>
          <a:xfrm>
            <a:off x="11436822" y="324793"/>
            <a:ext cx="477272" cy="328187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d-ID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cs typeface="Calibri"/>
            </a:endParaRPr>
          </a:p>
        </p:txBody>
      </p:sp>
      <p:sp>
        <p:nvSpPr>
          <p:cNvPr id="13" name="Slide Number Placeholder 10">
            <a:extLst>
              <a:ext uri="{FF2B5EF4-FFF2-40B4-BE49-F238E27FC236}">
                <a16:creationId xmlns:a16="http://schemas.microsoft.com/office/drawing/2014/main" id="{6D4E7AAF-A1A3-4C63-A423-C20B5E571001}"/>
              </a:ext>
            </a:extLst>
          </p:cNvPr>
          <p:cNvSpPr txBox="1">
            <a:spLocks/>
          </p:cNvSpPr>
          <p:nvPr/>
        </p:nvSpPr>
        <p:spPr>
          <a:xfrm>
            <a:off x="11353800" y="337555"/>
            <a:ext cx="560294" cy="3281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dirty="0">
                <a:solidFill>
                  <a:schemeClr val="accent6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962981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38200" y="191279"/>
            <a:ext cx="10515600" cy="6976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>
                <a:solidFill>
                  <a:schemeClr val="tx2"/>
                </a:solidFill>
                <a:latin typeface="Oswald"/>
                <a:ea typeface="+mj-ea"/>
                <a:cs typeface="+mj-cs"/>
              </a:defRPr>
            </a:lvl1pPr>
          </a:lstStyle>
          <a:p>
            <a:r>
              <a:rPr lang="da-DK" dirty="0"/>
              <a:t>Risks Management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723529"/>
            <a:ext cx="12192000" cy="14791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6602600-5E5F-4693-9B8A-1FF8321050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174216"/>
              </p:ext>
            </p:extLst>
          </p:nvPr>
        </p:nvGraphicFramePr>
        <p:xfrm>
          <a:off x="1959107" y="1960457"/>
          <a:ext cx="8108944" cy="4103878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2739813">
                  <a:extLst>
                    <a:ext uri="{9D8B030D-6E8A-4147-A177-3AD203B41FA5}">
                      <a16:colId xmlns:a16="http://schemas.microsoft.com/office/drawing/2014/main" val="1369846924"/>
                    </a:ext>
                  </a:extLst>
                </a:gridCol>
                <a:gridCol w="2625931">
                  <a:extLst>
                    <a:ext uri="{9D8B030D-6E8A-4147-A177-3AD203B41FA5}">
                      <a16:colId xmlns:a16="http://schemas.microsoft.com/office/drawing/2014/main" val="65757211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8473744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70156603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45077737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47171674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908125433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Group</a:t>
                      </a: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Skill Expertise</a:t>
                      </a: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Roboto Slab" pitchFamily="2" charset="0"/>
                          <a:ea typeface="Roboto Slab" pitchFamily="2" charset="0"/>
                        </a:rPr>
                        <a:t>Level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95538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1</a:t>
                      </a: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2</a:t>
                      </a: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3</a:t>
                      </a: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4</a:t>
                      </a:r>
                      <a:endParaRPr lang="en-US" sz="140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5</a:t>
                      </a: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301390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Technical Skill</a:t>
                      </a: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  <a:cs typeface="Times New Roman" panose="02020603050405020304" pitchFamily="18" charset="0"/>
                        </a:rPr>
                        <a:t>Coding skill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51447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Streamlit </a:t>
                      </a: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189865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  <a:cs typeface="Times New Roman" panose="02020603050405020304" pitchFamily="18" charset="0"/>
                        </a:rPr>
                        <a:t>NumPy, Pandas, Matplotlib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40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93852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Sciikit-learn, TensorFlow</a:t>
                      </a: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x</a:t>
                      </a:r>
                      <a:endParaRPr lang="en-US" sz="140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13596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  <a:cs typeface="Times New Roman" panose="02020603050405020304" pitchFamily="18" charset="0"/>
                        </a:rPr>
                        <a:t>Machine Learning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40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016039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Team Skill</a:t>
                      </a: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Presentation</a:t>
                      </a: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40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x</a:t>
                      </a: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53572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Research </a:t>
                      </a: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x</a:t>
                      </a: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87433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Problem Solving </a:t>
                      </a:r>
                      <a:endParaRPr lang="en-US" sz="140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x</a:t>
                      </a: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742381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Conflict management</a:t>
                      </a: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x</a:t>
                      </a: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88260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Time managing </a:t>
                      </a:r>
                      <a:endParaRPr lang="en-US" sz="140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40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40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x</a:t>
                      </a: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461579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C3D8C78-4FB4-4780-8894-E69A14F57B9B}"/>
              </a:ext>
            </a:extLst>
          </p:cNvPr>
          <p:cNvCxnSpPr>
            <a:cxnSpLocks/>
          </p:cNvCxnSpPr>
          <p:nvPr/>
        </p:nvCxnSpPr>
        <p:spPr>
          <a:xfrm>
            <a:off x="3984171" y="945197"/>
            <a:ext cx="4058817" cy="0"/>
          </a:xfrm>
          <a:prstGeom prst="line">
            <a:avLst/>
          </a:prstGeom>
          <a:ln w="28575">
            <a:solidFill>
              <a:srgbClr val="0081AB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8139824-BB19-4CF6-9870-7166BBFB8135}"/>
              </a:ext>
            </a:extLst>
          </p:cNvPr>
          <p:cNvSpPr txBox="1"/>
          <p:nvPr/>
        </p:nvSpPr>
        <p:spPr>
          <a:xfrm>
            <a:off x="4887780" y="1057763"/>
            <a:ext cx="6096000" cy="4247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>
                <a:solidFill>
                  <a:schemeClr val="accent4">
                    <a:lumMod val="75000"/>
                  </a:schemeClr>
                </a:solidFill>
                <a:latin typeface="Roboto Slab"/>
                <a:ea typeface="Roboto" panose="02000000000000000000" pitchFamily="2" charset="0"/>
                <a:cs typeface="Lato" panose="020F0502020204030203" pitchFamily="34" charset="0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da-DK" dirty="0"/>
              <a:t>Skill Analysis</a:t>
            </a:r>
            <a:endParaRPr lang="en-US" dirty="0"/>
          </a:p>
        </p:txBody>
      </p:sp>
      <p:sp>
        <p:nvSpPr>
          <p:cNvPr id="12" name="Rounded Rectangle 4">
            <a:extLst>
              <a:ext uri="{FF2B5EF4-FFF2-40B4-BE49-F238E27FC236}">
                <a16:creationId xmlns:a16="http://schemas.microsoft.com/office/drawing/2014/main" id="{E1814612-44B6-45A6-8145-79A80F2B85C4}"/>
              </a:ext>
            </a:extLst>
          </p:cNvPr>
          <p:cNvSpPr/>
          <p:nvPr/>
        </p:nvSpPr>
        <p:spPr>
          <a:xfrm>
            <a:off x="11436822" y="324793"/>
            <a:ext cx="477272" cy="328187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d-ID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cs typeface="Calibri"/>
            </a:endParaRPr>
          </a:p>
        </p:txBody>
      </p:sp>
      <p:sp>
        <p:nvSpPr>
          <p:cNvPr id="13" name="Slide Number Placeholder 10">
            <a:extLst>
              <a:ext uri="{FF2B5EF4-FFF2-40B4-BE49-F238E27FC236}">
                <a16:creationId xmlns:a16="http://schemas.microsoft.com/office/drawing/2014/main" id="{1D9AB671-04F2-4A9A-8989-F3B3CDF5DB04}"/>
              </a:ext>
            </a:extLst>
          </p:cNvPr>
          <p:cNvSpPr txBox="1">
            <a:spLocks/>
          </p:cNvSpPr>
          <p:nvPr/>
        </p:nvSpPr>
        <p:spPr>
          <a:xfrm>
            <a:off x="11353800" y="337555"/>
            <a:ext cx="560294" cy="3281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dirty="0">
                <a:solidFill>
                  <a:schemeClr val="accent6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642587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38200" y="204046"/>
            <a:ext cx="10515600" cy="6976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>
                <a:solidFill>
                  <a:schemeClr val="tx2"/>
                </a:solidFill>
                <a:latin typeface="Oswald"/>
                <a:ea typeface="+mj-ea"/>
                <a:cs typeface="+mj-cs"/>
              </a:defRPr>
            </a:lvl1pPr>
          </a:lstStyle>
          <a:p>
            <a:r>
              <a:rPr lang="da-DK" dirty="0"/>
              <a:t>Risks Management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723529"/>
            <a:ext cx="12192000" cy="14791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D734114-40F1-41EE-881B-504AB4CD1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663843"/>
              </p:ext>
            </p:extLst>
          </p:nvPr>
        </p:nvGraphicFramePr>
        <p:xfrm>
          <a:off x="2458616" y="2184840"/>
          <a:ext cx="7109926" cy="2949121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3491109">
                  <a:extLst>
                    <a:ext uri="{9D8B030D-6E8A-4147-A177-3AD203B41FA5}">
                      <a16:colId xmlns:a16="http://schemas.microsoft.com/office/drawing/2014/main" val="3949418030"/>
                    </a:ext>
                  </a:extLst>
                </a:gridCol>
                <a:gridCol w="3618817">
                  <a:extLst>
                    <a:ext uri="{9D8B030D-6E8A-4147-A177-3AD203B41FA5}">
                      <a16:colId xmlns:a16="http://schemas.microsoft.com/office/drawing/2014/main" val="3583206018"/>
                    </a:ext>
                  </a:extLst>
                </a:gridCol>
              </a:tblGrid>
              <a:tr h="662397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</a:rPr>
                        <a:t>Project Component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70865" marR="70865" marT="70865" marB="70865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</a:rPr>
                        <a:t>Component Cost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70865" marR="70865" marT="70865" marB="70865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32964"/>
                  </a:ext>
                </a:extLst>
              </a:tr>
              <a:tr h="571681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Personnel salary </a:t>
                      </a: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70865" marR="70865" marT="70865" marB="70865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$2,400</a:t>
                      </a: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70865" marR="70865" marT="70865" marB="70865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0043194"/>
                  </a:ext>
                </a:extLst>
              </a:tr>
              <a:tr h="571681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  <a:cs typeface="Times New Roman" panose="02020603050405020304" pitchFamily="18" charset="0"/>
                        </a:rPr>
                        <a:t>Traveling fee</a:t>
                      </a:r>
                    </a:p>
                  </a:txBody>
                  <a:tcPr marL="70865" marR="70865" marT="70865" marB="70865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$96</a:t>
                      </a: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70865" marR="70865" marT="70865" marB="70865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2784395"/>
                  </a:ext>
                </a:extLst>
              </a:tr>
              <a:tr h="571681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  <a:cs typeface="Times New Roman" panose="02020603050405020304" pitchFamily="18" charset="0"/>
                        </a:rPr>
                        <a:t>Other (License, …)</a:t>
                      </a:r>
                    </a:p>
                  </a:txBody>
                  <a:tcPr marL="70865" marR="70865" marT="70865" marB="70865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$500</a:t>
                      </a: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70865" marR="70865" marT="70865" marB="70865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1743109"/>
                  </a:ext>
                </a:extLst>
              </a:tr>
              <a:tr h="571681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  <a:cs typeface="Times New Roman" panose="02020603050405020304" pitchFamily="18" charset="0"/>
                        </a:rPr>
                        <a:t>Total </a:t>
                      </a:r>
                    </a:p>
                  </a:txBody>
                  <a:tcPr marL="70865" marR="70865" marT="70865" marB="70865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  <a:cs typeface="Times New Roman" panose="02020603050405020304" pitchFamily="18" charset="0"/>
                        </a:rPr>
                        <a:t>$3,000</a:t>
                      </a:r>
                    </a:p>
                  </a:txBody>
                  <a:tcPr marL="70865" marR="70865" marT="70865" marB="70865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2730679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C500FBC-A84E-48BF-A73B-892CB9050710}"/>
              </a:ext>
            </a:extLst>
          </p:cNvPr>
          <p:cNvCxnSpPr>
            <a:cxnSpLocks/>
          </p:cNvCxnSpPr>
          <p:nvPr/>
        </p:nvCxnSpPr>
        <p:spPr>
          <a:xfrm>
            <a:off x="3984170" y="901681"/>
            <a:ext cx="4058817" cy="0"/>
          </a:xfrm>
          <a:prstGeom prst="line">
            <a:avLst/>
          </a:prstGeom>
          <a:ln w="28575">
            <a:solidFill>
              <a:srgbClr val="0081AB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727D6C1-75A0-44D5-942D-BBF8176CA0BA}"/>
              </a:ext>
            </a:extLst>
          </p:cNvPr>
          <p:cNvSpPr txBox="1"/>
          <p:nvPr/>
        </p:nvSpPr>
        <p:spPr>
          <a:xfrm>
            <a:off x="4645702" y="1039694"/>
            <a:ext cx="6096000" cy="4247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>
                <a:solidFill>
                  <a:schemeClr val="accent4">
                    <a:lumMod val="75000"/>
                  </a:schemeClr>
                </a:solidFill>
                <a:latin typeface="Roboto Slab"/>
                <a:ea typeface="Roboto" panose="02000000000000000000" pitchFamily="2" charset="0"/>
                <a:cs typeface="Lato" panose="020F0502020204030203" pitchFamily="34" charset="0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da-DK" dirty="0"/>
              <a:t>Summary Budget</a:t>
            </a:r>
            <a:endParaRPr lang="en-US" dirty="0"/>
          </a:p>
        </p:txBody>
      </p:sp>
      <p:sp>
        <p:nvSpPr>
          <p:cNvPr id="12" name="Rounded Rectangle 4">
            <a:extLst>
              <a:ext uri="{FF2B5EF4-FFF2-40B4-BE49-F238E27FC236}">
                <a16:creationId xmlns:a16="http://schemas.microsoft.com/office/drawing/2014/main" id="{506167E1-E29A-424F-96F8-941E25879FDC}"/>
              </a:ext>
            </a:extLst>
          </p:cNvPr>
          <p:cNvSpPr/>
          <p:nvPr/>
        </p:nvSpPr>
        <p:spPr>
          <a:xfrm>
            <a:off x="11436822" y="324793"/>
            <a:ext cx="477272" cy="328187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d-ID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cs typeface="Calibri"/>
            </a:endParaRPr>
          </a:p>
        </p:txBody>
      </p:sp>
      <p:sp>
        <p:nvSpPr>
          <p:cNvPr id="13" name="Slide Number Placeholder 10">
            <a:extLst>
              <a:ext uri="{FF2B5EF4-FFF2-40B4-BE49-F238E27FC236}">
                <a16:creationId xmlns:a16="http://schemas.microsoft.com/office/drawing/2014/main" id="{5FC321D4-0D49-42F5-943A-C33A5ABAFAD2}"/>
              </a:ext>
            </a:extLst>
          </p:cNvPr>
          <p:cNvSpPr txBox="1">
            <a:spLocks/>
          </p:cNvSpPr>
          <p:nvPr/>
        </p:nvSpPr>
        <p:spPr>
          <a:xfrm>
            <a:off x="11353800" y="337555"/>
            <a:ext cx="560294" cy="3281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dirty="0">
                <a:solidFill>
                  <a:schemeClr val="accent6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962995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752" y="0"/>
            <a:ext cx="12192001" cy="6911711"/>
          </a:xfrm>
          <a:prstGeom prst="rect">
            <a:avLst/>
          </a:prstGeom>
          <a:blipFill dpi="0" rotWithShape="1">
            <a:blip r:embed="rId2">
              <a:alphaModFix amt="56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753" y="6735096"/>
            <a:ext cx="12192000" cy="14791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37714" y="4385301"/>
            <a:ext cx="8241359" cy="7694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id-ID" sz="4400" b="1">
                <a:solidFill>
                  <a:schemeClr val="bg1"/>
                </a:solidFill>
                <a:latin typeface="Quicksand" panose="00000500000000000000" pitchFamily="2" charset="-93"/>
              </a:rPr>
              <a:t>THANK YOU FOR </a:t>
            </a:r>
            <a:r>
              <a:rPr lang="en-US" sz="4400" b="1">
                <a:solidFill>
                  <a:schemeClr val="bg1"/>
                </a:solidFill>
                <a:latin typeface="Quicksand" panose="00000500000000000000" pitchFamily="2" charset="-93"/>
              </a:rPr>
              <a:t>LISTENING</a:t>
            </a:r>
            <a:r>
              <a:rPr lang="id-ID" sz="4400" b="1">
                <a:solidFill>
                  <a:schemeClr val="bg1"/>
                </a:solidFill>
                <a:latin typeface="Quicksand" panose="00000500000000000000" pitchFamily="2" charset="-93"/>
              </a:rPr>
              <a:t>!</a:t>
            </a:r>
          </a:p>
        </p:txBody>
      </p:sp>
      <p:sp>
        <p:nvSpPr>
          <p:cNvPr id="19" name="Subtitle 2"/>
          <p:cNvSpPr>
            <a:spLocks noGrp="1"/>
          </p:cNvSpPr>
          <p:nvPr>
            <p:ph type="subTitle" idx="1"/>
          </p:nvPr>
        </p:nvSpPr>
        <p:spPr>
          <a:xfrm>
            <a:off x="685265" y="5359525"/>
            <a:ext cx="5410841" cy="806824"/>
          </a:xfrm>
        </p:spPr>
        <p:txBody>
          <a:bodyPr vert="horz" wrap="square" lIns="91440" tIns="45720" rIns="91440" bIns="45720" rtlCol="0" anchor="t">
            <a:spAutoFit/>
          </a:bodyPr>
          <a:lstStyle/>
          <a:p>
            <a:pPr algn="l"/>
            <a:r>
              <a:rPr lang="en-US" sz="2100" b="1" dirty="0">
                <a:solidFill>
                  <a:schemeClr val="bg1"/>
                </a:solidFill>
                <a:latin typeface="Roboto Slab"/>
                <a:ea typeface="+mn-lt"/>
                <a:cs typeface="+mn-lt"/>
              </a:rPr>
              <a:t>Project Data Analysis (PDA)</a:t>
            </a:r>
            <a:endParaRPr lang="en-US" dirty="0">
              <a:solidFill>
                <a:schemeClr val="bg1"/>
              </a:solidFill>
              <a:latin typeface="Roboto Slab"/>
            </a:endParaRPr>
          </a:p>
          <a:p>
            <a:pPr algn="l"/>
            <a:endParaRPr lang="en-US" sz="2100" dirty="0">
              <a:solidFill>
                <a:schemeClr val="bg1"/>
              </a:solidFill>
              <a:latin typeface="Quicksand" panose="00000500000000000000" pitchFamily="2" charset="-93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08434E-8B4C-4206-9F4F-52E3CDB1BC94}"/>
              </a:ext>
            </a:extLst>
          </p:cNvPr>
          <p:cNvSpPr/>
          <p:nvPr/>
        </p:nvSpPr>
        <p:spPr>
          <a:xfrm>
            <a:off x="723900" y="5124450"/>
            <a:ext cx="7096125" cy="66675"/>
          </a:xfrm>
          <a:prstGeom prst="rect">
            <a:avLst/>
          </a:prstGeom>
          <a:solidFill>
            <a:srgbClr val="92D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379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9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597291" y="304162"/>
            <a:ext cx="5139658" cy="6976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rgbClr val="44546A"/>
                </a:solidFill>
                <a:latin typeface="Oswald"/>
                <a:ea typeface="+mj-lt"/>
                <a:cs typeface="+mj-lt"/>
              </a:rPr>
              <a:t>Table of Contents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1436822" y="324793"/>
            <a:ext cx="477272" cy="328187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d-ID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710082"/>
            <a:ext cx="12192000" cy="14791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9335136" y="1954219"/>
            <a:ext cx="788478" cy="705978"/>
            <a:chOff x="3760631" y="2078243"/>
            <a:chExt cx="989462" cy="988804"/>
          </a:xfrm>
        </p:grpSpPr>
        <p:sp>
          <p:nvSpPr>
            <p:cNvPr id="21" name="Rectangle 20"/>
            <p:cNvSpPr/>
            <p:nvPr/>
          </p:nvSpPr>
          <p:spPr>
            <a:xfrm>
              <a:off x="3760631" y="2204162"/>
              <a:ext cx="875764" cy="862885"/>
            </a:xfrm>
            <a:prstGeom prst="rect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874329" y="2078243"/>
              <a:ext cx="875764" cy="862885"/>
            </a:xfrm>
            <a:prstGeom prst="rect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815660" y="2134967"/>
              <a:ext cx="877584" cy="877584"/>
            </a:xfrm>
            <a:prstGeom prst="ellipse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sa" pitchFamily="2" charset="0"/>
                  <a:ea typeface="+mn-ea"/>
                  <a:cs typeface="+mn-cs"/>
                </a:rPr>
                <a:t>3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4D8041F-24B4-4CE6-BCF3-EACBB7268F10}"/>
              </a:ext>
            </a:extLst>
          </p:cNvPr>
          <p:cNvGrpSpPr/>
          <p:nvPr/>
        </p:nvGrpSpPr>
        <p:grpSpPr>
          <a:xfrm>
            <a:off x="7167067" y="3848076"/>
            <a:ext cx="788478" cy="705978"/>
            <a:chOff x="3760631" y="2078243"/>
            <a:chExt cx="989462" cy="98880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F71947C-EE6F-4994-B70C-15337CD28F35}"/>
                </a:ext>
              </a:extLst>
            </p:cNvPr>
            <p:cNvSpPr/>
            <p:nvPr/>
          </p:nvSpPr>
          <p:spPr>
            <a:xfrm>
              <a:off x="3760631" y="2204162"/>
              <a:ext cx="875764" cy="862885"/>
            </a:xfrm>
            <a:prstGeom prst="rect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EA44C83-9079-4D89-8A6B-2C8FD408C23D}"/>
                </a:ext>
              </a:extLst>
            </p:cNvPr>
            <p:cNvSpPr/>
            <p:nvPr/>
          </p:nvSpPr>
          <p:spPr>
            <a:xfrm>
              <a:off x="3874329" y="2078243"/>
              <a:ext cx="875764" cy="862885"/>
            </a:xfrm>
            <a:prstGeom prst="rect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18246EB-4C2F-4DD3-B985-35E5DFE14F90}"/>
                </a:ext>
              </a:extLst>
            </p:cNvPr>
            <p:cNvSpPr/>
            <p:nvPr/>
          </p:nvSpPr>
          <p:spPr>
            <a:xfrm>
              <a:off x="3815660" y="2134967"/>
              <a:ext cx="877584" cy="877584"/>
            </a:xfrm>
            <a:prstGeom prst="ellipse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dirty="0">
                  <a:solidFill>
                    <a:prstClr val="white"/>
                  </a:solidFill>
                  <a:latin typeface="Sosa" pitchFamily="2" charset="0"/>
                </a:rPr>
                <a:t>5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sa" pitchFamily="2" charset="0"/>
                <a:ea typeface="+mn-ea"/>
                <a:cs typeface="+mn-cs"/>
              </a:endParaRPr>
            </a:p>
          </p:txBody>
        </p:sp>
      </p:grp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E7E17D0-E8F0-4801-86CC-2FB76220E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2138" y="306323"/>
            <a:ext cx="226639" cy="365125"/>
          </a:xfrm>
        </p:spPr>
        <p:txBody>
          <a:bodyPr/>
          <a:lstStyle/>
          <a:p>
            <a:r>
              <a:rPr lang="en-US" sz="1500" b="1" dirty="0">
                <a:solidFill>
                  <a:schemeClr val="accent6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1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3D10AA7-701B-4119-9981-8D4AC09B88B2}"/>
              </a:ext>
            </a:extLst>
          </p:cNvPr>
          <p:cNvCxnSpPr>
            <a:cxnSpLocks/>
          </p:cNvCxnSpPr>
          <p:nvPr/>
        </p:nvCxnSpPr>
        <p:spPr>
          <a:xfrm>
            <a:off x="4066591" y="1016577"/>
            <a:ext cx="4058817" cy="0"/>
          </a:xfrm>
          <a:prstGeom prst="line">
            <a:avLst/>
          </a:prstGeom>
          <a:ln w="28575">
            <a:solidFill>
              <a:srgbClr val="0081AB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35B515CC-C049-4891-BB5C-4AA98ADFF0AC}"/>
              </a:ext>
            </a:extLst>
          </p:cNvPr>
          <p:cNvSpPr txBox="1">
            <a:spLocks/>
          </p:cNvSpPr>
          <p:nvPr/>
        </p:nvSpPr>
        <p:spPr>
          <a:xfrm>
            <a:off x="303349" y="2875084"/>
            <a:ext cx="4058818" cy="5035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b="1" dirty="0">
              <a:solidFill>
                <a:schemeClr val="accent4">
                  <a:lumMod val="75000"/>
                </a:schemeClr>
              </a:solidFill>
              <a:latin typeface="Roboto Slab"/>
              <a:ea typeface="Roboto" panose="02000000000000000000" pitchFamily="2" charset="0"/>
              <a:cs typeface="Lato" panose="020F050202020403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1030AE6-D9F6-4DBE-AE1E-8BEC25392144}"/>
              </a:ext>
            </a:extLst>
          </p:cNvPr>
          <p:cNvSpPr txBox="1"/>
          <p:nvPr/>
        </p:nvSpPr>
        <p:spPr>
          <a:xfrm>
            <a:off x="3010880" y="2873726"/>
            <a:ext cx="6096000" cy="4247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>
                <a:solidFill>
                  <a:schemeClr val="accent4">
                    <a:lumMod val="75000"/>
                  </a:schemeClr>
                </a:solidFill>
                <a:latin typeface="Roboto Slab"/>
                <a:ea typeface="Roboto" panose="02000000000000000000" pitchFamily="2" charset="0"/>
                <a:cs typeface="Lato" panose="020F0502020204030203" pitchFamily="34" charset="0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endParaRPr lang="en-NZ" altLang="en-US" sz="2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F929B72-5C00-4DEA-A577-83E4D65D90EB}"/>
              </a:ext>
            </a:extLst>
          </p:cNvPr>
          <p:cNvSpPr txBox="1"/>
          <p:nvPr/>
        </p:nvSpPr>
        <p:spPr>
          <a:xfrm>
            <a:off x="7955545" y="2876453"/>
            <a:ext cx="3568888" cy="4247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>
                <a:solidFill>
                  <a:schemeClr val="accent4">
                    <a:lumMod val="75000"/>
                  </a:schemeClr>
                </a:solidFill>
                <a:latin typeface="Roboto Slab"/>
                <a:ea typeface="Roboto" panose="02000000000000000000" pitchFamily="2" charset="0"/>
                <a:cs typeface="Lato" panose="020F0502020204030203" pitchFamily="34" charset="0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endParaRPr lang="en-NZ" altLang="en-US" sz="2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498B7BA-268B-408B-B5C7-49FC1F36E5E3}"/>
              </a:ext>
            </a:extLst>
          </p:cNvPr>
          <p:cNvSpPr txBox="1"/>
          <p:nvPr/>
        </p:nvSpPr>
        <p:spPr>
          <a:xfrm>
            <a:off x="6317215" y="4965327"/>
            <a:ext cx="2678261" cy="4247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>
                <a:solidFill>
                  <a:schemeClr val="accent4">
                    <a:lumMod val="75000"/>
                  </a:schemeClr>
                </a:solidFill>
                <a:latin typeface="Roboto Slab"/>
                <a:ea typeface="Roboto" panose="02000000000000000000" pitchFamily="2" charset="0"/>
                <a:cs typeface="Lato" panose="020F0502020204030203" pitchFamily="34" charset="0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endParaRPr lang="en-NZ" altLang="en-US" sz="2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6179D83-E505-4E20-8429-BF5CC403C38A}"/>
              </a:ext>
            </a:extLst>
          </p:cNvPr>
          <p:cNvSpPr txBox="1"/>
          <p:nvPr/>
        </p:nvSpPr>
        <p:spPr>
          <a:xfrm>
            <a:off x="2388358" y="4962150"/>
            <a:ext cx="3375025" cy="4247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>
                <a:solidFill>
                  <a:schemeClr val="accent4">
                    <a:lumMod val="75000"/>
                  </a:schemeClr>
                </a:solidFill>
                <a:latin typeface="Roboto Slab"/>
                <a:ea typeface="Roboto" panose="02000000000000000000" pitchFamily="2" charset="0"/>
                <a:cs typeface="Lato" panose="020F0502020204030203" pitchFamily="34" charset="0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endParaRPr lang="en-NZ" altLang="en-US" sz="2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AC750D5-BE52-4386-85AD-92E950BEA27B}"/>
              </a:ext>
            </a:extLst>
          </p:cNvPr>
          <p:cNvSpPr txBox="1"/>
          <p:nvPr/>
        </p:nvSpPr>
        <p:spPr>
          <a:xfrm>
            <a:off x="2241560" y="2122542"/>
            <a:ext cx="394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sa" pitchFamily="2" charset="0"/>
                <a:ea typeface="+mn-ea"/>
                <a:cs typeface="+mn-cs"/>
              </a:rPr>
              <a:t>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sa" pitchFamily="2" charset="0"/>
              <a:ea typeface="+mn-ea"/>
              <a:cs typeface="+mn-cs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4D55754-515D-4420-82BB-4F03D12E5012}"/>
              </a:ext>
            </a:extLst>
          </p:cNvPr>
          <p:cNvGrpSpPr/>
          <p:nvPr/>
        </p:nvGrpSpPr>
        <p:grpSpPr>
          <a:xfrm>
            <a:off x="1847321" y="2007353"/>
            <a:ext cx="788478" cy="705978"/>
            <a:chOff x="3760631" y="2078243"/>
            <a:chExt cx="989462" cy="98880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651CA3E-0ACE-4A50-991E-8FAE1963DE1C}"/>
                </a:ext>
              </a:extLst>
            </p:cNvPr>
            <p:cNvSpPr/>
            <p:nvPr/>
          </p:nvSpPr>
          <p:spPr>
            <a:xfrm>
              <a:off x="3760631" y="2204162"/>
              <a:ext cx="875764" cy="862885"/>
            </a:xfrm>
            <a:prstGeom prst="rect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A0C6655-8F0D-4A81-A39A-D2F9714BA715}"/>
                </a:ext>
              </a:extLst>
            </p:cNvPr>
            <p:cNvSpPr/>
            <p:nvPr/>
          </p:nvSpPr>
          <p:spPr>
            <a:xfrm>
              <a:off x="3874329" y="2078243"/>
              <a:ext cx="875764" cy="862885"/>
            </a:xfrm>
            <a:prstGeom prst="rect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DEC7559-F147-41BD-A3EB-DDAEF90E38AD}"/>
                </a:ext>
              </a:extLst>
            </p:cNvPr>
            <p:cNvSpPr/>
            <p:nvPr/>
          </p:nvSpPr>
          <p:spPr>
            <a:xfrm>
              <a:off x="3815660" y="2134967"/>
              <a:ext cx="877584" cy="877584"/>
            </a:xfrm>
            <a:prstGeom prst="ellipse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sa" pitchFamily="2" charset="0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98EE456-A301-4D0F-AA1A-3C280FD58FEA}"/>
              </a:ext>
            </a:extLst>
          </p:cNvPr>
          <p:cNvGrpSpPr/>
          <p:nvPr/>
        </p:nvGrpSpPr>
        <p:grpSpPr>
          <a:xfrm>
            <a:off x="5619340" y="1969021"/>
            <a:ext cx="788478" cy="705978"/>
            <a:chOff x="3760631" y="2078243"/>
            <a:chExt cx="989462" cy="988804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66B38CE-EC94-41DB-8706-C47DF1DD4769}"/>
                </a:ext>
              </a:extLst>
            </p:cNvPr>
            <p:cNvSpPr/>
            <p:nvPr/>
          </p:nvSpPr>
          <p:spPr>
            <a:xfrm>
              <a:off x="3760631" y="2204162"/>
              <a:ext cx="875764" cy="862885"/>
            </a:xfrm>
            <a:prstGeom prst="rect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0D53012-4439-4A83-AE01-338F2EB8B9E8}"/>
                </a:ext>
              </a:extLst>
            </p:cNvPr>
            <p:cNvSpPr/>
            <p:nvPr/>
          </p:nvSpPr>
          <p:spPr>
            <a:xfrm>
              <a:off x="3874329" y="2078243"/>
              <a:ext cx="875764" cy="862885"/>
            </a:xfrm>
            <a:prstGeom prst="rect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18CB5669-5294-4212-BD4F-516FF042B768}"/>
                </a:ext>
              </a:extLst>
            </p:cNvPr>
            <p:cNvSpPr/>
            <p:nvPr/>
          </p:nvSpPr>
          <p:spPr>
            <a:xfrm>
              <a:off x="3815660" y="2134967"/>
              <a:ext cx="877584" cy="877584"/>
            </a:xfrm>
            <a:prstGeom prst="ellipse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dirty="0">
                  <a:solidFill>
                    <a:prstClr val="white"/>
                  </a:solidFill>
                  <a:latin typeface="Sosa" pitchFamily="2" charset="0"/>
                </a:rPr>
                <a:t>2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sa" pitchFamily="2" charset="0"/>
                <a:ea typeface="+mn-ea"/>
                <a:cs typeface="+mn-cs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3F78D62-EAE7-4008-9583-DE28BE60F8B4}"/>
              </a:ext>
            </a:extLst>
          </p:cNvPr>
          <p:cNvGrpSpPr/>
          <p:nvPr/>
        </p:nvGrpSpPr>
        <p:grpSpPr>
          <a:xfrm>
            <a:off x="3682358" y="3886985"/>
            <a:ext cx="788478" cy="705978"/>
            <a:chOff x="3760631" y="2078243"/>
            <a:chExt cx="989462" cy="988804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53CB71B-5A6B-4717-8C69-35BBE74EE5ED}"/>
                </a:ext>
              </a:extLst>
            </p:cNvPr>
            <p:cNvSpPr/>
            <p:nvPr/>
          </p:nvSpPr>
          <p:spPr>
            <a:xfrm>
              <a:off x="3760631" y="2204162"/>
              <a:ext cx="875764" cy="862885"/>
            </a:xfrm>
            <a:prstGeom prst="rect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4388139-0273-4660-A887-91921199FEA8}"/>
                </a:ext>
              </a:extLst>
            </p:cNvPr>
            <p:cNvSpPr/>
            <p:nvPr/>
          </p:nvSpPr>
          <p:spPr>
            <a:xfrm>
              <a:off x="3874329" y="2078243"/>
              <a:ext cx="875764" cy="862885"/>
            </a:xfrm>
            <a:prstGeom prst="rect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17C5B2C-B6B4-4EB5-B975-18D9A2EA7538}"/>
                </a:ext>
              </a:extLst>
            </p:cNvPr>
            <p:cNvSpPr/>
            <p:nvPr/>
          </p:nvSpPr>
          <p:spPr>
            <a:xfrm>
              <a:off x="3815660" y="2134967"/>
              <a:ext cx="877584" cy="877584"/>
            </a:xfrm>
            <a:prstGeom prst="ellipse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sa" pitchFamily="2" charset="0"/>
                  <a:ea typeface="+mn-ea"/>
                  <a:cs typeface="+mn-cs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3371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6" grpId="0"/>
      <p:bldP spid="36" grpId="0"/>
      <p:bldP spid="37" grpId="0"/>
      <p:bldP spid="38" grpId="0"/>
      <p:bldP spid="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710082"/>
            <a:ext cx="12192000" cy="14791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cxnSpLocks/>
          </p:cNvCxnSpPr>
          <p:nvPr/>
        </p:nvCxnSpPr>
        <p:spPr>
          <a:xfrm>
            <a:off x="3984171" y="945197"/>
            <a:ext cx="4058817" cy="0"/>
          </a:xfrm>
          <a:prstGeom prst="line">
            <a:avLst/>
          </a:prstGeom>
          <a:ln w="28575">
            <a:solidFill>
              <a:srgbClr val="0081AB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07C87E42-A5FE-4EEA-B3D6-371CE409B686}"/>
              </a:ext>
            </a:extLst>
          </p:cNvPr>
          <p:cNvSpPr txBox="1"/>
          <p:nvPr/>
        </p:nvSpPr>
        <p:spPr>
          <a:xfrm>
            <a:off x="3627644" y="361731"/>
            <a:ext cx="4936712" cy="5909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>
                <a:solidFill>
                  <a:schemeClr val="tx2"/>
                </a:solidFill>
                <a:latin typeface="Oswald" panose="02000503000000000000" pitchFamily="2" charset="0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r>
              <a:rPr lang="en-NZ" altLang="en-US" dirty="0"/>
              <a:t>Terms of Reference</a:t>
            </a:r>
            <a:endParaRPr lang="en-US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2B872397-32D4-4CB1-9C44-93609A53241A}"/>
              </a:ext>
            </a:extLst>
          </p:cNvPr>
          <p:cNvSpPr txBox="1"/>
          <p:nvPr/>
        </p:nvSpPr>
        <p:spPr>
          <a:xfrm>
            <a:off x="1004995" y="2102972"/>
            <a:ext cx="10557143" cy="22715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2000">
                <a:latin typeface="Roboto Slab"/>
                <a:ea typeface="+mn-lt"/>
                <a:cs typeface="+mn-lt"/>
              </a:defRPr>
            </a:lvl1pPr>
          </a:lstStyle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da-DK" dirty="0"/>
              <a:t>Customers want to invest in the stock market</a:t>
            </a: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da-DK" dirty="0"/>
              <a:t>Customers want an application to view and predict the stocks market in the upcoming months.</a:t>
            </a:r>
            <a:endParaRPr lang="en-NZ" altLang="en-US" dirty="0"/>
          </a:p>
        </p:txBody>
      </p:sp>
      <p:sp>
        <p:nvSpPr>
          <p:cNvPr id="151" name="Text Placeholder 2">
            <a:extLst>
              <a:ext uri="{FF2B5EF4-FFF2-40B4-BE49-F238E27FC236}">
                <a16:creationId xmlns:a16="http://schemas.microsoft.com/office/drawing/2014/main" id="{28ABA764-EF79-4C15-94A6-9EAFA9C16F83}"/>
              </a:ext>
            </a:extLst>
          </p:cNvPr>
          <p:cNvSpPr txBox="1">
            <a:spLocks/>
          </p:cNvSpPr>
          <p:nvPr/>
        </p:nvSpPr>
        <p:spPr>
          <a:xfrm>
            <a:off x="4066591" y="1034996"/>
            <a:ext cx="4058818" cy="5035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Roboto Slab"/>
                <a:ea typeface="Roboto" panose="02000000000000000000" pitchFamily="2" charset="0"/>
                <a:cs typeface="Lato" panose="020F0502020204030203" pitchFamily="34" charset="0"/>
              </a:rPr>
              <a:t>Client and Problem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Roboto Slab"/>
                <a:ea typeface="Roboto" panose="02000000000000000000" pitchFamily="2" charset="0"/>
                <a:cs typeface="Lato" panose="020F0502020204030203" pitchFamily="34" charset="0"/>
              </a:rPr>
              <a:t> </a:t>
            </a:r>
          </a:p>
        </p:txBody>
      </p:sp>
      <p:sp>
        <p:nvSpPr>
          <p:cNvPr id="152" name="Rounded Rectangle 4">
            <a:extLst>
              <a:ext uri="{FF2B5EF4-FFF2-40B4-BE49-F238E27FC236}">
                <a16:creationId xmlns:a16="http://schemas.microsoft.com/office/drawing/2014/main" id="{12C3F144-5808-4F23-B920-2B57A8B0649B}"/>
              </a:ext>
            </a:extLst>
          </p:cNvPr>
          <p:cNvSpPr/>
          <p:nvPr/>
        </p:nvSpPr>
        <p:spPr>
          <a:xfrm>
            <a:off x="11436822" y="324793"/>
            <a:ext cx="477272" cy="328187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d-ID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cs typeface="Calibri"/>
            </a:endParaRPr>
          </a:p>
        </p:txBody>
      </p:sp>
      <p:sp>
        <p:nvSpPr>
          <p:cNvPr id="153" name="Slide Number Placeholder 10">
            <a:extLst>
              <a:ext uri="{FF2B5EF4-FFF2-40B4-BE49-F238E27FC236}">
                <a16:creationId xmlns:a16="http://schemas.microsoft.com/office/drawing/2014/main" id="{550E62E8-4D0B-4971-9875-5E16E0318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2138" y="306323"/>
            <a:ext cx="226639" cy="365125"/>
          </a:xfrm>
        </p:spPr>
        <p:txBody>
          <a:bodyPr/>
          <a:lstStyle/>
          <a:p>
            <a:r>
              <a:rPr lang="en-US" sz="1500" b="1" dirty="0">
                <a:solidFill>
                  <a:schemeClr val="accent6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85849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710082"/>
            <a:ext cx="12192000" cy="14791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E0AC9E-2B8A-4844-A516-8D9A89E4F5A8}"/>
              </a:ext>
            </a:extLst>
          </p:cNvPr>
          <p:cNvSpPr txBox="1"/>
          <p:nvPr/>
        </p:nvSpPr>
        <p:spPr>
          <a:xfrm>
            <a:off x="2919664" y="357514"/>
            <a:ext cx="6352672" cy="5909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>
                <a:solidFill>
                  <a:schemeClr val="tx2"/>
                </a:solidFill>
                <a:latin typeface="Oswald" panose="02000503000000000000" pitchFamily="2" charset="0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r>
              <a:rPr lang="en-NZ" altLang="en-US" dirty="0"/>
              <a:t>Terms of Reference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4CF614-C3C8-491C-BF21-FCBCC3433D40}"/>
              </a:ext>
            </a:extLst>
          </p:cNvPr>
          <p:cNvSpPr txBox="1"/>
          <p:nvPr/>
        </p:nvSpPr>
        <p:spPr>
          <a:xfrm>
            <a:off x="647693" y="2142940"/>
            <a:ext cx="10789129" cy="256647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>
              <a:defRPr sz="2000">
                <a:latin typeface="Roboto Slab"/>
                <a:ea typeface="+mn-lt"/>
                <a:cs typeface="+mn-lt"/>
              </a:defRPr>
            </a:lvl1pPr>
          </a:lstStyle>
          <a:p>
            <a:pPr marL="342900" marR="0" indent="-342900" algn="just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da-DK" dirty="0"/>
              <a:t>The price of stock always changes, and it fluctuates continuously.</a:t>
            </a:r>
          </a:p>
          <a:p>
            <a:pPr marL="342900" marR="0" indent="-342900" algn="just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dirty="0"/>
              <a:t>The PDA project will create a web app that can predict the stock market based on the collected data set. </a:t>
            </a:r>
            <a:r>
              <a:rPr lang="da-DK" dirty="0"/>
              <a:t>Based on those predictions, clients can decide whether</a:t>
            </a:r>
            <a:r>
              <a:rPr lang="vi-VN" dirty="0"/>
              <a:t> </a:t>
            </a:r>
            <a:r>
              <a:rPr lang="da-DK" dirty="0"/>
              <a:t>to invest in</a:t>
            </a:r>
            <a:r>
              <a:rPr lang="vi-VN" dirty="0"/>
              <a:t> that stock</a:t>
            </a:r>
            <a:r>
              <a:rPr lang="da-DK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77A84E2-3BA0-4D33-BFEC-2466331957CF}"/>
              </a:ext>
            </a:extLst>
          </p:cNvPr>
          <p:cNvCxnSpPr>
            <a:cxnSpLocks/>
          </p:cNvCxnSpPr>
          <p:nvPr/>
        </p:nvCxnSpPr>
        <p:spPr>
          <a:xfrm>
            <a:off x="3984171" y="945197"/>
            <a:ext cx="4058817" cy="0"/>
          </a:xfrm>
          <a:prstGeom prst="line">
            <a:avLst/>
          </a:prstGeom>
          <a:ln w="28575">
            <a:solidFill>
              <a:srgbClr val="0081AB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Rounded Rectangle 4">
            <a:extLst>
              <a:ext uri="{FF2B5EF4-FFF2-40B4-BE49-F238E27FC236}">
                <a16:creationId xmlns:a16="http://schemas.microsoft.com/office/drawing/2014/main" id="{933ABB96-0159-4405-91CC-1DB7DB896B5A}"/>
              </a:ext>
            </a:extLst>
          </p:cNvPr>
          <p:cNvSpPr/>
          <p:nvPr/>
        </p:nvSpPr>
        <p:spPr>
          <a:xfrm>
            <a:off x="11436822" y="324793"/>
            <a:ext cx="477272" cy="328187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d-ID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cs typeface="Calibri"/>
            </a:endParaRPr>
          </a:p>
        </p:txBody>
      </p:sp>
      <p:sp>
        <p:nvSpPr>
          <p:cNvPr id="18" name="Slide Number Placeholder 10">
            <a:extLst>
              <a:ext uri="{FF2B5EF4-FFF2-40B4-BE49-F238E27FC236}">
                <a16:creationId xmlns:a16="http://schemas.microsoft.com/office/drawing/2014/main" id="{69B5C3E1-F7AA-4B97-941D-F6D63A10C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2138" y="306323"/>
            <a:ext cx="226639" cy="365125"/>
          </a:xfrm>
        </p:spPr>
        <p:txBody>
          <a:bodyPr/>
          <a:lstStyle/>
          <a:p>
            <a:r>
              <a:rPr lang="en-US" sz="1500" b="1" dirty="0">
                <a:solidFill>
                  <a:schemeClr val="accent6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3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1180038-344E-44B0-B802-8DE87A3BF690}"/>
              </a:ext>
            </a:extLst>
          </p:cNvPr>
          <p:cNvSpPr txBox="1">
            <a:spLocks/>
          </p:cNvSpPr>
          <p:nvPr/>
        </p:nvSpPr>
        <p:spPr>
          <a:xfrm>
            <a:off x="4066591" y="1034996"/>
            <a:ext cx="4058818" cy="5035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Roboto Slab"/>
                <a:ea typeface="Roboto" panose="02000000000000000000" pitchFamily="2" charset="0"/>
                <a:cs typeface="Lato" panose="020F0502020204030203" pitchFamily="34" charset="0"/>
              </a:rPr>
              <a:t>Client and Problem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Roboto Slab"/>
                <a:ea typeface="Roboto" panose="02000000000000000000" pitchFamily="2" charset="0"/>
                <a:cs typeface="Lato" panose="020F050202020403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6437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A034CFE-23C8-4FAF-AC6C-9F1ED27AE28D}"/>
              </a:ext>
            </a:extLst>
          </p:cNvPr>
          <p:cNvSpPr/>
          <p:nvPr/>
        </p:nvSpPr>
        <p:spPr>
          <a:xfrm>
            <a:off x="0" y="6710082"/>
            <a:ext cx="12192000" cy="14791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3D54215-81D7-4A88-BF42-3C9A0A1F1523}"/>
              </a:ext>
            </a:extLst>
          </p:cNvPr>
          <p:cNvSpPr txBox="1">
            <a:spLocks/>
          </p:cNvSpPr>
          <p:nvPr/>
        </p:nvSpPr>
        <p:spPr>
          <a:xfrm>
            <a:off x="3094347" y="204111"/>
            <a:ext cx="6003306" cy="6976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>
                <a:solidFill>
                  <a:schemeClr val="tx2"/>
                </a:solidFill>
                <a:latin typeface="Oswald" panose="02000503000000000000" pitchFamily="2" charset="0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r>
              <a:rPr lang="en-NZ" altLang="en-US" dirty="0"/>
              <a:t>Scope and Objectives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0457E85-88F8-40D1-98AC-9F1D8F4C8421}"/>
              </a:ext>
            </a:extLst>
          </p:cNvPr>
          <p:cNvSpPr txBox="1">
            <a:spLocks/>
          </p:cNvSpPr>
          <p:nvPr/>
        </p:nvSpPr>
        <p:spPr>
          <a:xfrm>
            <a:off x="4687867" y="1092807"/>
            <a:ext cx="3199823" cy="4122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Roboto Slab"/>
                <a:ea typeface="Roboto" panose="02000000000000000000" pitchFamily="2" charset="0"/>
                <a:cs typeface="Lato" panose="020F0502020204030203" pitchFamily="34" charset="0"/>
              </a:rPr>
              <a:t>Project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Roboto Slab"/>
                <a:ea typeface="Roboto" panose="02000000000000000000" pitchFamily="2" charset="0"/>
                <a:cs typeface="Lato" panose="020F0502020204030203" pitchFamily="34" charset="0"/>
              </a:rPr>
              <a:t>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Roboto Slab"/>
                <a:ea typeface="Roboto" panose="02000000000000000000" pitchFamily="2" charset="0"/>
                <a:cs typeface="Lato" panose="020F0502020204030203" pitchFamily="34" charset="0"/>
              </a:rPr>
              <a:t>Objectives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A7606F-FC58-43DC-B51C-F54A3B029C2D}"/>
              </a:ext>
            </a:extLst>
          </p:cNvPr>
          <p:cNvSpPr txBox="1"/>
          <p:nvPr/>
        </p:nvSpPr>
        <p:spPr>
          <a:xfrm>
            <a:off x="697106" y="2271373"/>
            <a:ext cx="10542394" cy="24638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2000">
                <a:latin typeface="Roboto Slab"/>
                <a:ea typeface="+mn-lt"/>
                <a:cs typeface="+mn-lt"/>
              </a:defRPr>
            </a:lvl1pPr>
          </a:lstStyle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da-DK" dirty="0"/>
              <a:t>The purpose of this PDA project is to create a website that shows stock market predictions in the line graph and candlestick chart.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/>
              <a:t>The business goals for this project directly assist the client in predicting the market in the coming months.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213D08-5D22-4C30-AA1B-32F0A4449B72}"/>
              </a:ext>
            </a:extLst>
          </p:cNvPr>
          <p:cNvCxnSpPr>
            <a:cxnSpLocks/>
          </p:cNvCxnSpPr>
          <p:nvPr/>
        </p:nvCxnSpPr>
        <p:spPr>
          <a:xfrm>
            <a:off x="3984171" y="945197"/>
            <a:ext cx="4058817" cy="0"/>
          </a:xfrm>
          <a:prstGeom prst="line">
            <a:avLst/>
          </a:prstGeom>
          <a:ln w="28575">
            <a:solidFill>
              <a:srgbClr val="0081AB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Rounded Rectangle 4">
            <a:extLst>
              <a:ext uri="{FF2B5EF4-FFF2-40B4-BE49-F238E27FC236}">
                <a16:creationId xmlns:a16="http://schemas.microsoft.com/office/drawing/2014/main" id="{31110233-1AFC-499F-92F0-93DE493D328B}"/>
              </a:ext>
            </a:extLst>
          </p:cNvPr>
          <p:cNvSpPr/>
          <p:nvPr/>
        </p:nvSpPr>
        <p:spPr>
          <a:xfrm>
            <a:off x="11436822" y="324793"/>
            <a:ext cx="477272" cy="328187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d-ID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cs typeface="Calibri"/>
            </a:endParaRPr>
          </a:p>
        </p:txBody>
      </p:sp>
      <p:sp>
        <p:nvSpPr>
          <p:cNvPr id="12" name="Slide Number Placeholder 10">
            <a:extLst>
              <a:ext uri="{FF2B5EF4-FFF2-40B4-BE49-F238E27FC236}">
                <a16:creationId xmlns:a16="http://schemas.microsoft.com/office/drawing/2014/main" id="{D8A9C3EB-9D89-479E-913B-1FCACCB16989}"/>
              </a:ext>
            </a:extLst>
          </p:cNvPr>
          <p:cNvSpPr txBox="1">
            <a:spLocks/>
          </p:cNvSpPr>
          <p:nvPr/>
        </p:nvSpPr>
        <p:spPr>
          <a:xfrm>
            <a:off x="11562138" y="306323"/>
            <a:ext cx="2266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dirty="0">
                <a:solidFill>
                  <a:schemeClr val="accent6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2850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723529"/>
            <a:ext cx="12192000" cy="14791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370D554-99EF-438F-8835-82E36B65417B}"/>
              </a:ext>
            </a:extLst>
          </p:cNvPr>
          <p:cNvSpPr txBox="1">
            <a:spLocks/>
          </p:cNvSpPr>
          <p:nvPr/>
        </p:nvSpPr>
        <p:spPr>
          <a:xfrm>
            <a:off x="3094347" y="247526"/>
            <a:ext cx="6003306" cy="6976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>
                <a:solidFill>
                  <a:schemeClr val="tx2"/>
                </a:solidFill>
                <a:latin typeface="Oswald" panose="02000503000000000000" pitchFamily="2" charset="0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r>
              <a:rPr lang="en-NZ" altLang="en-US" dirty="0"/>
              <a:t>Scope and Objectives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6DA37C1E-5E05-470E-BAE7-24675B6F0747}"/>
              </a:ext>
            </a:extLst>
          </p:cNvPr>
          <p:cNvSpPr txBox="1">
            <a:spLocks/>
          </p:cNvSpPr>
          <p:nvPr/>
        </p:nvSpPr>
        <p:spPr>
          <a:xfrm>
            <a:off x="4726213" y="1078110"/>
            <a:ext cx="3199823" cy="4122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Roboto Slab"/>
                <a:ea typeface="Roboto" panose="02000000000000000000" pitchFamily="2" charset="0"/>
                <a:cs typeface="Lato" panose="020F0502020204030203" pitchFamily="34" charset="0"/>
              </a:rPr>
              <a:t>Success Criteria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08753F-205C-4A29-8E56-4245706A4C75}"/>
              </a:ext>
            </a:extLst>
          </p:cNvPr>
          <p:cNvSpPr txBox="1"/>
          <p:nvPr/>
        </p:nvSpPr>
        <p:spPr>
          <a:xfrm>
            <a:off x="885958" y="2447835"/>
            <a:ext cx="10315074" cy="1848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2000">
                <a:latin typeface="Roboto Slab"/>
                <a:ea typeface="+mn-lt"/>
                <a:cs typeface="+mn-lt"/>
              </a:defRPr>
            </a:lvl1pPr>
          </a:lstStyle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/>
              <a:t>Shows next months prediction based on previous months.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/>
              <a:t>Must have a UAT version for customers to try before releasing the final version.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da-DK" dirty="0"/>
              <a:t>The final product must be usable.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3817FEC-6949-4137-A725-CF0A7D6349B6}"/>
              </a:ext>
            </a:extLst>
          </p:cNvPr>
          <p:cNvCxnSpPr>
            <a:cxnSpLocks/>
          </p:cNvCxnSpPr>
          <p:nvPr/>
        </p:nvCxnSpPr>
        <p:spPr>
          <a:xfrm>
            <a:off x="3984171" y="945197"/>
            <a:ext cx="4058817" cy="0"/>
          </a:xfrm>
          <a:prstGeom prst="line">
            <a:avLst/>
          </a:prstGeom>
          <a:ln w="28575">
            <a:solidFill>
              <a:srgbClr val="0081AB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Rounded Rectangle 4">
            <a:extLst>
              <a:ext uri="{FF2B5EF4-FFF2-40B4-BE49-F238E27FC236}">
                <a16:creationId xmlns:a16="http://schemas.microsoft.com/office/drawing/2014/main" id="{607FBA92-3440-44E6-AE78-2048AC827F45}"/>
              </a:ext>
            </a:extLst>
          </p:cNvPr>
          <p:cNvSpPr/>
          <p:nvPr/>
        </p:nvSpPr>
        <p:spPr>
          <a:xfrm>
            <a:off x="11436822" y="324793"/>
            <a:ext cx="477272" cy="328187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d-ID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cs typeface="Calibri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435A3C3-1E41-4EDA-9B7A-D58E6181A9AF}"/>
              </a:ext>
            </a:extLst>
          </p:cNvPr>
          <p:cNvSpPr txBox="1">
            <a:spLocks/>
          </p:cNvSpPr>
          <p:nvPr/>
        </p:nvSpPr>
        <p:spPr>
          <a:xfrm>
            <a:off x="11562138" y="306323"/>
            <a:ext cx="2266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dirty="0">
                <a:solidFill>
                  <a:schemeClr val="accent6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540944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723529"/>
            <a:ext cx="12192000" cy="14791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F30C6FB-A334-460A-A339-28E903DA93D7}"/>
              </a:ext>
            </a:extLst>
          </p:cNvPr>
          <p:cNvSpPr txBox="1">
            <a:spLocks/>
          </p:cNvSpPr>
          <p:nvPr/>
        </p:nvSpPr>
        <p:spPr>
          <a:xfrm>
            <a:off x="3094347" y="254985"/>
            <a:ext cx="6003306" cy="6976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>
                <a:solidFill>
                  <a:schemeClr val="tx2"/>
                </a:solidFill>
                <a:latin typeface="Oswald" panose="02000503000000000000" pitchFamily="2" charset="0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r>
              <a:rPr lang="en-NZ" altLang="en-US" dirty="0"/>
              <a:t>Scope and Objectives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25071E-8A64-4A9E-8105-82F576F3369A}"/>
              </a:ext>
            </a:extLst>
          </p:cNvPr>
          <p:cNvSpPr txBox="1"/>
          <p:nvPr/>
        </p:nvSpPr>
        <p:spPr>
          <a:xfrm>
            <a:off x="692809" y="2180462"/>
            <a:ext cx="10806382" cy="35795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2000">
                <a:latin typeface="Roboto Slab"/>
                <a:ea typeface="+mn-lt"/>
                <a:cs typeface="+mn-lt"/>
              </a:defRPr>
            </a:lvl1pPr>
          </a:lstStyle>
          <a:p>
            <a:pPr marL="342900" marR="0" lvl="0" indent="-342900" algn="just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da-DK" dirty="0"/>
              <a:t>The line chart will represent the close price of the previous day. 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da-DK" dirty="0"/>
              <a:t>The candlestick chart will display the starting price (open), the highest price (high), lowest price (low) and last price (close) trade during the period.</a:t>
            </a:r>
            <a:endParaRPr lang="en-US" dirty="0"/>
          </a:p>
          <a:p>
            <a:pPr marL="342900" marR="0" lvl="0" indent="-342900" algn="just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dirty="0"/>
              <a:t>The dataset must come from a trusted resource</a:t>
            </a:r>
            <a:r>
              <a:rPr lang="vi-VN" dirty="0"/>
              <a:t> (Kaggle or from reliable stock market api such as AlphaVantage)</a:t>
            </a:r>
            <a:r>
              <a:rPr lang="en-US" dirty="0"/>
              <a:t>, and the dataset does not need to be changed based on real time. </a:t>
            </a:r>
            <a:r>
              <a:rPr lang="da-DK" dirty="0"/>
              <a:t>We found a potential data set from Kaggle, called </a:t>
            </a:r>
            <a:r>
              <a:rPr lang="da-DK" b="1" i="1" dirty="0"/>
              <a:t>Stock Market Data</a:t>
            </a:r>
            <a:r>
              <a:rPr lang="en-US" b="1" i="1" dirty="0"/>
              <a:t> 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dirty="0"/>
              <a:t>There are documents and sources that prove the predictions are reliable.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9B81DA82-D9C5-4915-A6AE-EAF8F9973FB8}"/>
              </a:ext>
            </a:extLst>
          </p:cNvPr>
          <p:cNvSpPr txBox="1">
            <a:spLocks/>
          </p:cNvSpPr>
          <p:nvPr/>
        </p:nvSpPr>
        <p:spPr>
          <a:xfrm>
            <a:off x="4687051" y="1154295"/>
            <a:ext cx="3199823" cy="4122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Roboto Slab"/>
                <a:ea typeface="Roboto" panose="02000000000000000000" pitchFamily="2" charset="0"/>
                <a:cs typeface="Lato" panose="020F0502020204030203" pitchFamily="34" charset="0"/>
              </a:rPr>
              <a:t>Scope 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79C13DE-FBC3-4A17-BD8F-459D7AD933FE}"/>
              </a:ext>
            </a:extLst>
          </p:cNvPr>
          <p:cNvCxnSpPr>
            <a:cxnSpLocks/>
          </p:cNvCxnSpPr>
          <p:nvPr/>
        </p:nvCxnSpPr>
        <p:spPr>
          <a:xfrm>
            <a:off x="3984171" y="945197"/>
            <a:ext cx="4058817" cy="0"/>
          </a:xfrm>
          <a:prstGeom prst="line">
            <a:avLst/>
          </a:prstGeom>
          <a:ln w="28575">
            <a:solidFill>
              <a:srgbClr val="0081AB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Rounded Rectangle 4">
            <a:extLst>
              <a:ext uri="{FF2B5EF4-FFF2-40B4-BE49-F238E27FC236}">
                <a16:creationId xmlns:a16="http://schemas.microsoft.com/office/drawing/2014/main" id="{7038973E-AF04-4AB8-BD50-736FA874F93C}"/>
              </a:ext>
            </a:extLst>
          </p:cNvPr>
          <p:cNvSpPr/>
          <p:nvPr/>
        </p:nvSpPr>
        <p:spPr>
          <a:xfrm>
            <a:off x="11436822" y="324793"/>
            <a:ext cx="477272" cy="328187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d-ID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cs typeface="Calibri"/>
            </a:endParaRPr>
          </a:p>
        </p:txBody>
      </p:sp>
      <p:sp>
        <p:nvSpPr>
          <p:cNvPr id="15" name="Slide Number Placeholder 10">
            <a:extLst>
              <a:ext uri="{FF2B5EF4-FFF2-40B4-BE49-F238E27FC236}">
                <a16:creationId xmlns:a16="http://schemas.microsoft.com/office/drawing/2014/main" id="{CF7CA087-2A0E-4826-BC6E-86D2D91B93EA}"/>
              </a:ext>
            </a:extLst>
          </p:cNvPr>
          <p:cNvSpPr txBox="1">
            <a:spLocks/>
          </p:cNvSpPr>
          <p:nvPr/>
        </p:nvSpPr>
        <p:spPr>
          <a:xfrm>
            <a:off x="11562138" y="306323"/>
            <a:ext cx="2266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dirty="0">
                <a:solidFill>
                  <a:schemeClr val="accent6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462303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723529"/>
            <a:ext cx="12192000" cy="14791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F30C6FB-A334-460A-A339-28E903DA93D7}"/>
              </a:ext>
            </a:extLst>
          </p:cNvPr>
          <p:cNvSpPr txBox="1">
            <a:spLocks/>
          </p:cNvSpPr>
          <p:nvPr/>
        </p:nvSpPr>
        <p:spPr>
          <a:xfrm>
            <a:off x="3094347" y="254985"/>
            <a:ext cx="6003306" cy="6976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>
                <a:solidFill>
                  <a:schemeClr val="tx2"/>
                </a:solidFill>
                <a:latin typeface="Oswald" panose="02000503000000000000" pitchFamily="2" charset="0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r>
              <a:rPr lang="en-NZ" altLang="en-US" dirty="0"/>
              <a:t>Scope and Objectives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AA05BBD-3C58-4AF6-949E-B3F37081836B}"/>
              </a:ext>
            </a:extLst>
          </p:cNvPr>
          <p:cNvSpPr txBox="1">
            <a:spLocks/>
          </p:cNvSpPr>
          <p:nvPr/>
        </p:nvSpPr>
        <p:spPr>
          <a:xfrm>
            <a:off x="5052878" y="1059961"/>
            <a:ext cx="3199823" cy="4122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Roboto Slab"/>
                <a:ea typeface="Roboto" panose="02000000000000000000" pitchFamily="2" charset="0"/>
                <a:cs typeface="Lato" panose="020F0502020204030203" pitchFamily="34" charset="0"/>
              </a:rPr>
              <a:t>Constraints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FA8FFB-922E-4915-996D-F5215DB9DA2F}"/>
              </a:ext>
            </a:extLst>
          </p:cNvPr>
          <p:cNvSpPr txBox="1"/>
          <p:nvPr/>
        </p:nvSpPr>
        <p:spPr>
          <a:xfrm>
            <a:off x="1299529" y="2504837"/>
            <a:ext cx="8770233" cy="1848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v"/>
              <a:defRPr sz="2000">
                <a:latin typeface="Roboto Slab"/>
                <a:ea typeface="+mn-lt"/>
                <a:cs typeface="+mn-lt"/>
              </a:defRPr>
            </a:lvl1pPr>
          </a:lstStyle>
          <a:p>
            <a:pPr>
              <a:lnSpc>
                <a:spcPct val="200000"/>
              </a:lnSpc>
            </a:pPr>
            <a:r>
              <a:rPr lang="en-US" dirty="0"/>
              <a:t>Costs must not exceed the estimated budget.</a:t>
            </a:r>
          </a:p>
          <a:p>
            <a:pPr>
              <a:lnSpc>
                <a:spcPct val="200000"/>
              </a:lnSpc>
            </a:pPr>
            <a:r>
              <a:rPr lang="en-US" dirty="0"/>
              <a:t>The final product must be released within 6 months.</a:t>
            </a:r>
          </a:p>
          <a:p>
            <a:pPr>
              <a:lnSpc>
                <a:spcPct val="200000"/>
              </a:lnSpc>
            </a:pPr>
            <a:r>
              <a:rPr lang="en-US" dirty="0"/>
              <a:t>The final product must satisfy the MVP.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79C13DE-FBC3-4A17-BD8F-459D7AD933FE}"/>
              </a:ext>
            </a:extLst>
          </p:cNvPr>
          <p:cNvCxnSpPr>
            <a:cxnSpLocks/>
          </p:cNvCxnSpPr>
          <p:nvPr/>
        </p:nvCxnSpPr>
        <p:spPr>
          <a:xfrm>
            <a:off x="3984171" y="945197"/>
            <a:ext cx="4058817" cy="0"/>
          </a:xfrm>
          <a:prstGeom prst="line">
            <a:avLst/>
          </a:prstGeom>
          <a:ln w="28575">
            <a:solidFill>
              <a:srgbClr val="0081AB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Rounded Rectangle 4">
            <a:extLst>
              <a:ext uri="{FF2B5EF4-FFF2-40B4-BE49-F238E27FC236}">
                <a16:creationId xmlns:a16="http://schemas.microsoft.com/office/drawing/2014/main" id="{7023582D-D295-42AF-8A59-B4FE616F6547}"/>
              </a:ext>
            </a:extLst>
          </p:cNvPr>
          <p:cNvSpPr/>
          <p:nvPr/>
        </p:nvSpPr>
        <p:spPr>
          <a:xfrm>
            <a:off x="11436822" y="324793"/>
            <a:ext cx="477272" cy="328187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d-ID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cs typeface="Calibri"/>
            </a:endParaRPr>
          </a:p>
        </p:txBody>
      </p:sp>
      <p:sp>
        <p:nvSpPr>
          <p:cNvPr id="22" name="Slide Number Placeholder 10">
            <a:extLst>
              <a:ext uri="{FF2B5EF4-FFF2-40B4-BE49-F238E27FC236}">
                <a16:creationId xmlns:a16="http://schemas.microsoft.com/office/drawing/2014/main" id="{773B07B4-FDD0-486A-9339-60FCA19DEA37}"/>
              </a:ext>
            </a:extLst>
          </p:cNvPr>
          <p:cNvSpPr txBox="1">
            <a:spLocks/>
          </p:cNvSpPr>
          <p:nvPr/>
        </p:nvSpPr>
        <p:spPr>
          <a:xfrm>
            <a:off x="11562138" y="306323"/>
            <a:ext cx="2266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dirty="0">
                <a:solidFill>
                  <a:schemeClr val="accent6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673192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4904532" y="1057153"/>
            <a:ext cx="3957735" cy="5035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>
                <a:solidFill>
                  <a:schemeClr val="accent4">
                    <a:lumMod val="75000"/>
                  </a:schemeClr>
                </a:solidFill>
                <a:latin typeface="Roboto Slab"/>
                <a:ea typeface="Roboto" panose="02000000000000000000" pitchFamily="2" charset="0"/>
                <a:cs typeface="Lato" panose="020F0502020204030203" pitchFamily="34" charset="0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US" dirty="0"/>
              <a:t>Requirements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723529"/>
            <a:ext cx="12192000" cy="14791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9AF5F79-D7B7-4433-81DA-E80DFB206B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054041"/>
              </p:ext>
            </p:extLst>
          </p:nvPr>
        </p:nvGraphicFramePr>
        <p:xfrm>
          <a:off x="680779" y="1868688"/>
          <a:ext cx="10881359" cy="3712405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045656">
                  <a:extLst>
                    <a:ext uri="{9D8B030D-6E8A-4147-A177-3AD203B41FA5}">
                      <a16:colId xmlns:a16="http://schemas.microsoft.com/office/drawing/2014/main" val="2496363890"/>
                    </a:ext>
                  </a:extLst>
                </a:gridCol>
                <a:gridCol w="1780883">
                  <a:extLst>
                    <a:ext uri="{9D8B030D-6E8A-4147-A177-3AD203B41FA5}">
                      <a16:colId xmlns:a16="http://schemas.microsoft.com/office/drawing/2014/main" val="715321159"/>
                    </a:ext>
                  </a:extLst>
                </a:gridCol>
                <a:gridCol w="3316690">
                  <a:extLst>
                    <a:ext uri="{9D8B030D-6E8A-4147-A177-3AD203B41FA5}">
                      <a16:colId xmlns:a16="http://schemas.microsoft.com/office/drawing/2014/main" val="879024951"/>
                    </a:ext>
                  </a:extLst>
                </a:gridCol>
                <a:gridCol w="4738130">
                  <a:extLst>
                    <a:ext uri="{9D8B030D-6E8A-4147-A177-3AD203B41FA5}">
                      <a16:colId xmlns:a16="http://schemas.microsoft.com/office/drawing/2014/main" val="1180779773"/>
                    </a:ext>
                  </a:extLst>
                </a:gridCol>
              </a:tblGrid>
              <a:tr h="464003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</a:rPr>
                        <a:t>ID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88900" marB="889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</a:rPr>
                        <a:t>As a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88900" marB="889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</a:rPr>
                        <a:t>I want to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88900" marB="889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</a:rPr>
                        <a:t>Therefore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88900" marB="889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219202"/>
                  </a:ext>
                </a:extLst>
              </a:tr>
              <a:tr h="5497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1</a:t>
                      </a: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88900" marB="889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Customer</a:t>
                      </a: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88900" marB="889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see the stock market trends</a:t>
                      </a: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88900" marB="889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I want a web app to display the line graph and candle stick of real data.</a:t>
                      </a: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88900" marB="88900" anchor="ctr"/>
                </a:tc>
                <a:extLst>
                  <a:ext uri="{0D108BD9-81ED-4DB2-BD59-A6C34878D82A}">
                    <a16:rowId xmlns:a16="http://schemas.microsoft.com/office/drawing/2014/main" val="1590323981"/>
                  </a:ext>
                </a:extLst>
              </a:tr>
              <a:tr h="6486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2</a:t>
                      </a: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88900" marB="889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Customer</a:t>
                      </a: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88900" marB="889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know the name of the stock </a:t>
                      </a: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88900" marB="889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I want to see the name of the stock.</a:t>
                      </a: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88900" marB="889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090331"/>
                  </a:ext>
                </a:extLst>
              </a:tr>
              <a:tr h="6831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3</a:t>
                      </a: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88900" marB="889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Customer</a:t>
                      </a: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88900" marB="889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see price of the stock at each month</a:t>
                      </a: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88900" marB="889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I want to display the stock price via a graph or table.</a:t>
                      </a: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88900" marB="88900" anchor="ctr"/>
                </a:tc>
                <a:extLst>
                  <a:ext uri="{0D108BD9-81ED-4DB2-BD59-A6C34878D82A}">
                    <a16:rowId xmlns:a16="http://schemas.microsoft.com/office/drawing/2014/main" val="2445035728"/>
                  </a:ext>
                </a:extLst>
              </a:tr>
              <a:tr h="6387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4</a:t>
                      </a: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88900" marB="889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Customer </a:t>
                      </a: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88900" marB="889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know raw data of the stock price</a:t>
                      </a: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88900" marB="889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I want to see a table of raw data.</a:t>
                      </a: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88900" marB="889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949281"/>
                  </a:ext>
                </a:extLst>
              </a:tr>
              <a:tr h="6732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5 </a:t>
                      </a: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88900" marB="889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Customer </a:t>
                      </a: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88900" marB="889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want to see the prediction of stock price</a:t>
                      </a: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88900" marB="889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I want to see the predicted price via the candlestick graph. </a:t>
                      </a: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88900" marB="88900" anchor="ctr"/>
                </a:tc>
                <a:extLst>
                  <a:ext uri="{0D108BD9-81ED-4DB2-BD59-A6C34878D82A}">
                    <a16:rowId xmlns:a16="http://schemas.microsoft.com/office/drawing/2014/main" val="1565155059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A4C7903-2D41-4D52-A86E-5136C6187967}"/>
              </a:ext>
            </a:extLst>
          </p:cNvPr>
          <p:cNvCxnSpPr>
            <a:cxnSpLocks/>
          </p:cNvCxnSpPr>
          <p:nvPr/>
        </p:nvCxnSpPr>
        <p:spPr>
          <a:xfrm>
            <a:off x="3984171" y="945197"/>
            <a:ext cx="4058817" cy="0"/>
          </a:xfrm>
          <a:prstGeom prst="line">
            <a:avLst/>
          </a:prstGeom>
          <a:ln w="28575">
            <a:solidFill>
              <a:srgbClr val="0081AB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591078BC-D2F2-4C82-9675-95C4AC6D3972}"/>
              </a:ext>
            </a:extLst>
          </p:cNvPr>
          <p:cNvSpPr txBox="1">
            <a:spLocks/>
          </p:cNvSpPr>
          <p:nvPr/>
        </p:nvSpPr>
        <p:spPr>
          <a:xfrm>
            <a:off x="3011926" y="268282"/>
            <a:ext cx="6003306" cy="6976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>
                <a:solidFill>
                  <a:schemeClr val="tx2"/>
                </a:solidFill>
                <a:latin typeface="Oswald" panose="02000503000000000000" pitchFamily="2" charset="0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r>
              <a:rPr lang="en-NZ" altLang="en-US" dirty="0"/>
              <a:t>Scope and Objectives</a:t>
            </a:r>
          </a:p>
        </p:txBody>
      </p:sp>
      <p:sp>
        <p:nvSpPr>
          <p:cNvPr id="13" name="Rounded Rectangle 4">
            <a:extLst>
              <a:ext uri="{FF2B5EF4-FFF2-40B4-BE49-F238E27FC236}">
                <a16:creationId xmlns:a16="http://schemas.microsoft.com/office/drawing/2014/main" id="{891E012F-736B-4EB1-84AF-CD0C7F3FA043}"/>
              </a:ext>
            </a:extLst>
          </p:cNvPr>
          <p:cNvSpPr/>
          <p:nvPr/>
        </p:nvSpPr>
        <p:spPr>
          <a:xfrm>
            <a:off x="11436822" y="324793"/>
            <a:ext cx="477272" cy="328187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d-ID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cs typeface="Calibri"/>
            </a:endParaRPr>
          </a:p>
        </p:txBody>
      </p:sp>
      <p:sp>
        <p:nvSpPr>
          <p:cNvPr id="14" name="Slide Number Placeholder 10">
            <a:extLst>
              <a:ext uri="{FF2B5EF4-FFF2-40B4-BE49-F238E27FC236}">
                <a16:creationId xmlns:a16="http://schemas.microsoft.com/office/drawing/2014/main" id="{1BADF77E-C6CA-4113-874E-B330792FCA00}"/>
              </a:ext>
            </a:extLst>
          </p:cNvPr>
          <p:cNvSpPr txBox="1">
            <a:spLocks/>
          </p:cNvSpPr>
          <p:nvPr/>
        </p:nvSpPr>
        <p:spPr>
          <a:xfrm>
            <a:off x="11562138" y="306323"/>
            <a:ext cx="2266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dirty="0">
                <a:solidFill>
                  <a:schemeClr val="accent6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753959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Project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C2B43"/>
      </a:accent1>
      <a:accent2>
        <a:srgbClr val="DF361F"/>
      </a:accent2>
      <a:accent3>
        <a:srgbClr val="FA9C00"/>
      </a:accent3>
      <a:accent4>
        <a:srgbClr val="90BC33"/>
      </a:accent4>
      <a:accent5>
        <a:srgbClr val="00B09B"/>
      </a:accent5>
      <a:accent6>
        <a:srgbClr val="0175BE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1125</TotalTime>
  <Words>1050</Words>
  <Application>Microsoft Office PowerPoint</Application>
  <PresentationFormat>Widescreen</PresentationFormat>
  <Paragraphs>254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Sosa</vt:lpstr>
      <vt:lpstr>Arial</vt:lpstr>
      <vt:lpstr>Calibri</vt:lpstr>
      <vt:lpstr>Calibri Light</vt:lpstr>
      <vt:lpstr>Oswald</vt:lpstr>
      <vt:lpstr>Quicksand</vt:lpstr>
      <vt:lpstr>Roboto Slab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Steven</dc:creator>
  <cp:lastModifiedBy>Nguyen Nguyen</cp:lastModifiedBy>
  <cp:revision>342</cp:revision>
  <dcterms:created xsi:type="dcterms:W3CDTF">2015-04-13T00:30:35Z</dcterms:created>
  <dcterms:modified xsi:type="dcterms:W3CDTF">2022-01-21T02:53:42Z</dcterms:modified>
</cp:coreProperties>
</file>