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swald" pitchFamily="2" charset="0"/>
      <p:regular r:id="rId37"/>
      <p:bold r:id="rId38"/>
    </p:embeddedFont>
    <p:embeddedFont>
      <p:font typeface="Quicksand" pitchFamily="2" charset="0"/>
      <p:regular r:id="rId39"/>
      <p:bold r:id="rId40"/>
    </p:embeddedFont>
    <p:embeddedFont>
      <p:font typeface="Roboto Slab" pitchFamily="2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hGwf1Dx5DbeSLzeN9njgCbWqkS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111cdfa0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13111cdfa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ee3f2c436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2ee3f2c436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cb0c3d18c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10cb0c3d18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fb8085127_1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g10fb808512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0ba02ec24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g110ba02ec24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0466c95e2_8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1" name="Google Shape;271;g110466c95e2_8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0603d0fab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5" name="Google Shape;285;g130603d0fa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1521c31a7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6" name="Google Shape;296;g131521c31a7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1521c31a7_6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7" name="Google Shape;317;g131521c31a7_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ee3f2c436_7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0" name="Google Shape;330;g12ee3f2c436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ee3f2c436_7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1" name="Google Shape;341;g12ee3f2c436_7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ee3f2c43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Google Shape;352;g12ee3f2c4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0ba02ec2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4" name="Google Shape;364;g110ba02ec2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119d03df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13119d03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0466c95e2_8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g110466c95e2_8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0466c95e2_8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g110466c95e2_8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0ba02ec2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g110ba02ec2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0b29f0a9b_2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 finish</a:t>
            </a:r>
            <a:endParaRPr/>
          </a:p>
        </p:txBody>
      </p:sp>
      <p:sp>
        <p:nvSpPr>
          <p:cNvPr id="420" name="Google Shape;420;g110b29f0a9b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0b29f0a9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110b29f0a9b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g110b29f0a9b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0466c95e2_8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110466c95e2_8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e3f2c436_7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12ee3f2c436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119d03d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119d03df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3119d03df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1521c31a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131521c31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19d03df0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13119d03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drive.google.com/drive/folders/1N-WUtM1ZUVoIFJcMvt8QX_kDqpUYrWv6?usp=sharing" TargetMode="External"/><Relationship Id="rId7" Type="http://schemas.openxmlformats.org/officeDocument/2006/relationships/hyperlink" Target="https://docs.google.com/document/d/1rHC48gp1uwSA5uRhqhIhrdy0-8lw7k2fyYbqCq4Alcw/edit?usp=shari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jOUx1llLUkEr1qHbC85JdoBaEx5MchgL/edit#gid=2037360331" TargetMode="External"/><Relationship Id="rId5" Type="http://schemas.openxmlformats.org/officeDocument/2006/relationships/hyperlink" Target="https://docs.google.com/spreadsheets/d/1NF0tWlCwXOXoxYPn73-TNevdu8VhvB7vRN4KKH9grss/edit#gid=924795512" TargetMode="External"/><Relationship Id="rId4" Type="http://schemas.openxmlformats.org/officeDocument/2006/relationships/hyperlink" Target="https://docs.google.com/document/d/1UknmOaBz1ZKWuOVbZa9RhExokG9gTDx4mHNqJUoviQk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-14-136-159.us-east-2.compute.amazonaw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hyperlink" Target="http://www.youtube.com/watch?v=SJQXABpkyk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70800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41600" y="2458857"/>
            <a:ext cx="76992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Trading Vision Project (TVP)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226768" y="4001193"/>
            <a:ext cx="51270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CD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ECDFF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20107793 - Han Ngo Gia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20107788 - Nguyen Nguyen Bao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20107785 - Minh Quach Hoang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20108272 - Thu Nguyen Vu Anh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ECD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ECDFF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Ms. Le Thi Nhan</a:t>
            </a:r>
            <a:endParaRPr sz="2000" b="1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241600" y="3186840"/>
            <a:ext cx="7699271" cy="8527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8508" y="726381"/>
            <a:ext cx="1135292" cy="80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Open jobs at Netcompan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61559" y="726381"/>
            <a:ext cx="2678783" cy="80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/>
        </p:nvSpPr>
        <p:spPr>
          <a:xfrm>
            <a:off x="838200" y="300955"/>
            <a:ext cx="10515600" cy="69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Milestones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199089" y="1757384"/>
            <a:ext cx="103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0"/>
          <p:cNvCxnSpPr/>
          <p:nvPr/>
        </p:nvCxnSpPr>
        <p:spPr>
          <a:xfrm>
            <a:off x="39900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p10"/>
          <p:cNvSpPr/>
          <p:nvPr/>
        </p:nvSpPr>
        <p:spPr>
          <a:xfrm>
            <a:off x="11436822" y="324793"/>
            <a:ext cx="477272" cy="32818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25" y="1757371"/>
            <a:ext cx="105918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111cdfa0a_0_0"/>
          <p:cNvSpPr/>
          <p:nvPr/>
        </p:nvSpPr>
        <p:spPr>
          <a:xfrm>
            <a:off x="0" y="6710082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3111cdfa0a_0_0"/>
          <p:cNvSpPr txBox="1"/>
          <p:nvPr/>
        </p:nvSpPr>
        <p:spPr>
          <a:xfrm>
            <a:off x="693600" y="4182425"/>
            <a:ext cx="7504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55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g13111cdfa0a_0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3111cdfa0a_0_0"/>
          <p:cNvSpPr/>
          <p:nvPr/>
        </p:nvSpPr>
        <p:spPr>
          <a:xfrm>
            <a:off x="1316125" y="4851125"/>
            <a:ext cx="1838700" cy="7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13111cdfa0a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9925" y="2323325"/>
            <a:ext cx="1317125" cy="13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3111cdfa0a_0_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ee3f2c436_7_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g12ee3f2c436_7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g12ee3f2c436_7_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g12ee3f2c436_7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ee3f2c436_7_0"/>
          <p:cNvSpPr txBox="1"/>
          <p:nvPr/>
        </p:nvSpPr>
        <p:spPr>
          <a:xfrm>
            <a:off x="1432603" y="2070960"/>
            <a:ext cx="898470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A0100 - Analysis Report 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22860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A0100 - Analysis Report_ Benchmark Server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22860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O0500 - Software Architecture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22860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DD130 - Detailed Design 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22860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D0160 - User Interface Design 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5" name="Google Shape;235;g12ee3f2c436_7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8896" y="3002462"/>
            <a:ext cx="1371601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2ee3f2c436_7_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BDA6A-CD59-0522-4BAE-CE36191D97FC}"/>
              </a:ext>
            </a:extLst>
          </p:cNvPr>
          <p:cNvSpPr txBox="1"/>
          <p:nvPr/>
        </p:nvSpPr>
        <p:spPr>
          <a:xfrm>
            <a:off x="5118847" y="1059133"/>
            <a:ext cx="31914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cb0c3d18c_3_0"/>
          <p:cNvSpPr txBox="1"/>
          <p:nvPr/>
        </p:nvSpPr>
        <p:spPr>
          <a:xfrm>
            <a:off x="1142922" y="1783452"/>
            <a:ext cx="102939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43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Set up all necessary collections in MongoDB</a:t>
            </a:r>
          </a:p>
          <a:p>
            <a:pPr marL="3200400" marR="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Stock company information</a:t>
            </a:r>
          </a:p>
          <a:p>
            <a:pPr marL="3200400" marR="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Query for prediction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200400" marR="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Stock prices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200400" marR="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Predi</a:t>
            </a: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cted Prices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200400" marR="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Reminders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200400" marR="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Favorites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3200400" marR="0" lvl="1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Users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2" name="Google Shape;242;g10cb0c3d18c_3_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0cb0c3d18c_3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g10cb0c3d18c_3_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g10cb0c3d18c_3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0cb0c3d18c_3_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0cb0c3d18c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922" y="2743200"/>
            <a:ext cx="1371601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18A8E-244F-F5E5-3031-7986336B27D6}"/>
              </a:ext>
            </a:extLst>
          </p:cNvPr>
          <p:cNvSpPr txBox="1"/>
          <p:nvPr/>
        </p:nvSpPr>
        <p:spPr>
          <a:xfrm>
            <a:off x="5575062" y="1061747"/>
            <a:ext cx="104114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fb8085127_1_11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g10fb8085127_1_11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g10fb8085127_1_11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g10fb8085127_1_11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0fb8085127_1_11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10fb8085127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25" y="998750"/>
            <a:ext cx="10714799" cy="57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0ba02ec24_2_2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3" name="Google Shape;263;g110ba02ec24_2_2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g110ba02ec24_2_2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5" name="Google Shape;265;g110ba02ec24_2_2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10ba02ec24_2_2"/>
          <p:cNvSpPr txBox="1"/>
          <p:nvPr/>
        </p:nvSpPr>
        <p:spPr>
          <a:xfrm>
            <a:off x="11353797" y="324800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14</a:t>
            </a:r>
            <a:endParaRPr sz="1500" b="1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7" name="Google Shape;267;g110ba02ec24_2_2"/>
          <p:cNvSpPr txBox="1"/>
          <p:nvPr/>
        </p:nvSpPr>
        <p:spPr>
          <a:xfrm>
            <a:off x="3460726" y="1640865"/>
            <a:ext cx="8063400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8585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</a:pPr>
            <a:endParaRPr lang="en-US"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8001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All the website’s UI</a:t>
            </a:r>
          </a:p>
          <a:p>
            <a:pPr marL="8001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Set up all necessary APIs for the website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8001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Deploy successfully 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68" name="Google Shape;268;g110ba02ec24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024" y="2639115"/>
            <a:ext cx="1802476" cy="18024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50E1F0-3280-3B2A-E1E6-FB98133DBB0E}"/>
              </a:ext>
            </a:extLst>
          </p:cNvPr>
          <p:cNvSpPr txBox="1"/>
          <p:nvPr/>
        </p:nvSpPr>
        <p:spPr>
          <a:xfrm>
            <a:off x="5342965" y="1157631"/>
            <a:ext cx="31914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0466c95e2_8_35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g110466c95e2_8_35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5" name="Google Shape;275;g110466c95e2_8_35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10466c95e2_8_35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10466c95e2_8_35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g110466c95e2_8_35"/>
          <p:cNvSpPr txBox="1"/>
          <p:nvPr/>
        </p:nvSpPr>
        <p:spPr>
          <a:xfrm>
            <a:off x="2428700" y="1902625"/>
            <a:ext cx="1117830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Successfully implemented selected algorithm and export model.</a:t>
            </a:r>
            <a:endParaRPr sz="2200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0" name="Google Shape;280;g110466c95e2_8_35"/>
          <p:cNvSpPr txBox="1"/>
          <p:nvPr/>
        </p:nvSpPr>
        <p:spPr>
          <a:xfrm>
            <a:off x="997650" y="2958413"/>
            <a:ext cx="1071120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After doing research, we have found some algorithms; however, we selected three algorithms suggested to solve our problem:</a:t>
            </a:r>
            <a:endParaRPr sz="2200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18288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Long short-term memory (LSTM)</a:t>
            </a:r>
            <a:endParaRPr sz="2200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18288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Support Vector Machine (SVM)</a:t>
            </a:r>
            <a:endParaRPr sz="2200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18288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Polynomial Regression</a:t>
            </a:r>
            <a:endParaRPr sz="2200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1" name="Google Shape;281;g110466c95e2_8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262" y="3512242"/>
            <a:ext cx="697500" cy="6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10466c95e2_8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262" y="1795501"/>
            <a:ext cx="868675" cy="8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F2137D-4D16-0CE3-55BC-1FEE4F995351}"/>
              </a:ext>
            </a:extLst>
          </p:cNvPr>
          <p:cNvSpPr txBox="1"/>
          <p:nvPr/>
        </p:nvSpPr>
        <p:spPr>
          <a:xfrm>
            <a:off x="5271247" y="1099209"/>
            <a:ext cx="31914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0603d0fab_0_73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g130603d0fab_0_73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9" name="Google Shape;289;g130603d0fab_0_73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30603d0fab_0_73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30603d0fab_0_73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2" name="Google Shape;292;g130603d0fab_0_73"/>
          <p:cNvSpPr txBox="1"/>
          <p:nvPr/>
        </p:nvSpPr>
        <p:spPr>
          <a:xfrm>
            <a:off x="894025" y="1904952"/>
            <a:ext cx="10806300" cy="22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After evaluating LSTM, Polynomial Regression and SVM, it is evident that LSTM gives the best performance among the three algorithms . </a:t>
            </a:r>
            <a:endParaRPr sz="2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The </a:t>
            </a:r>
            <a:r>
              <a:rPr lang="en-US" sz="2000" b="1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LSTM</a:t>
            </a:r>
            <a:r>
              <a:rPr lang="en-US" sz="2000" b="1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algorithm will be chosen for predicting stock trend in the project.</a:t>
            </a:r>
            <a:endParaRPr sz="2000" b="1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93" name="Google Shape;293;g130603d0fab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675" y="1725125"/>
            <a:ext cx="942125" cy="9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8F770A-057A-D755-1ACF-1C6E3A8D479A}"/>
              </a:ext>
            </a:extLst>
          </p:cNvPr>
          <p:cNvSpPr txBox="1"/>
          <p:nvPr/>
        </p:nvSpPr>
        <p:spPr>
          <a:xfrm>
            <a:off x="5217460" y="1065051"/>
            <a:ext cx="31914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1521c31a7_6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g131521c31a7_6_0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0" name="Google Shape;300;g131521c31a7_6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31521c31a7_6_0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31521c31a7_6_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LSTM Process 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3" name="Google Shape;303;g131521c31a7_6_0"/>
          <p:cNvSpPr txBox="1"/>
          <p:nvPr/>
        </p:nvSpPr>
        <p:spPr>
          <a:xfrm>
            <a:off x="1105050" y="3473225"/>
            <a:ext cx="82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Roboto Slab"/>
                <a:ea typeface="Roboto Slab"/>
                <a:cs typeface="Roboto Slab"/>
                <a:sym typeface="Roboto Slab"/>
              </a:rPr>
              <a:t>Data</a:t>
            </a:r>
            <a:endParaRPr sz="22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04" name="Google Shape;304;g131521c31a7_6_0"/>
          <p:cNvCxnSpPr/>
          <p:nvPr/>
        </p:nvCxnSpPr>
        <p:spPr>
          <a:xfrm>
            <a:off x="2536950" y="2738425"/>
            <a:ext cx="71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g131521c31a7_6_0"/>
          <p:cNvSpPr txBox="1"/>
          <p:nvPr/>
        </p:nvSpPr>
        <p:spPr>
          <a:xfrm>
            <a:off x="3799333" y="3473225"/>
            <a:ext cx="137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Roboto Slab"/>
                <a:ea typeface="Roboto Slab"/>
                <a:cs typeface="Roboto Slab"/>
                <a:sym typeface="Roboto Slab"/>
              </a:rPr>
              <a:t>Training</a:t>
            </a:r>
            <a:endParaRPr sz="22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06" name="Google Shape;306;g131521c31a7_6_0"/>
          <p:cNvCxnSpPr/>
          <p:nvPr/>
        </p:nvCxnSpPr>
        <p:spPr>
          <a:xfrm>
            <a:off x="5505325" y="2738425"/>
            <a:ext cx="71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g131521c31a7_6_0"/>
          <p:cNvSpPr txBox="1"/>
          <p:nvPr/>
        </p:nvSpPr>
        <p:spPr>
          <a:xfrm>
            <a:off x="6908801" y="3473225"/>
            <a:ext cx="124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sz="22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08" name="Google Shape;308;g131521c31a7_6_0"/>
          <p:cNvCxnSpPr/>
          <p:nvPr/>
        </p:nvCxnSpPr>
        <p:spPr>
          <a:xfrm>
            <a:off x="8687850" y="2739213"/>
            <a:ext cx="716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g131521c31a7_6_0"/>
          <p:cNvSpPr txBox="1"/>
          <p:nvPr/>
        </p:nvSpPr>
        <p:spPr>
          <a:xfrm>
            <a:off x="9886906" y="3473225"/>
            <a:ext cx="17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Roboto Slab"/>
                <a:ea typeface="Roboto Slab"/>
                <a:cs typeface="Roboto Slab"/>
                <a:sym typeface="Roboto Slab"/>
              </a:rPr>
              <a:t>Prediction</a:t>
            </a:r>
            <a:endParaRPr sz="22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10" name="Google Shape;310;g131521c31a7_6_0"/>
          <p:cNvCxnSpPr>
            <a:stCxn id="309" idx="2"/>
            <a:endCxn id="303" idx="2"/>
          </p:cNvCxnSpPr>
          <p:nvPr/>
        </p:nvCxnSpPr>
        <p:spPr>
          <a:xfrm rot="5400000">
            <a:off x="6151606" y="-635575"/>
            <a:ext cx="600" cy="9264600"/>
          </a:xfrm>
          <a:prstGeom prst="bent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311" name="Google Shape;311;g131521c31a7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038" y="2339288"/>
            <a:ext cx="972837" cy="97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31521c31a7_6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9425" y="2250226"/>
            <a:ext cx="1150975" cy="11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31521c31a7_6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9150" y="2250226"/>
            <a:ext cx="1150975" cy="11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31521c31a7_6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10700" y="2183987"/>
            <a:ext cx="1110476" cy="111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1521c31a7_6_22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g131521c31a7_6_22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1" name="Google Shape;321;g131521c31a7_6_22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131521c31a7_6_22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31521c31a7_6_22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LSTM Challenges 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4" name="Google Shape;324;g131521c31a7_6_22"/>
          <p:cNvSpPr txBox="1"/>
          <p:nvPr/>
        </p:nvSpPr>
        <p:spPr>
          <a:xfrm>
            <a:off x="2854254" y="4574125"/>
            <a:ext cx="224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Roboto Slab"/>
                <a:ea typeface="Roboto Slab"/>
                <a:cs typeface="Roboto Slab"/>
                <a:sym typeface="Roboto Slab"/>
              </a:rPr>
              <a:t>Parameters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31521c31a7_6_22"/>
          <p:cNvSpPr txBox="1"/>
          <p:nvPr/>
        </p:nvSpPr>
        <p:spPr>
          <a:xfrm>
            <a:off x="7072388" y="4512475"/>
            <a:ext cx="262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Roboto Slab"/>
                <a:ea typeface="Roboto Slab"/>
                <a:cs typeface="Roboto Slab"/>
                <a:sym typeface="Roboto Slab"/>
              </a:rPr>
              <a:t>Collect</a:t>
            </a:r>
            <a:r>
              <a:rPr lang="en-US" sz="3000" dirty="0">
                <a:latin typeface="Roboto Slab"/>
                <a:ea typeface="Roboto Slab"/>
                <a:cs typeface="Roboto Slab"/>
                <a:sym typeface="Roboto Slab"/>
              </a:rPr>
              <a:t> “</a:t>
            </a:r>
            <a:r>
              <a:rPr lang="en-US" sz="2200" dirty="0">
                <a:latin typeface="Roboto Slab"/>
                <a:ea typeface="Roboto Slab"/>
                <a:cs typeface="Roboto Slab"/>
                <a:sym typeface="Roboto Slab"/>
              </a:rPr>
              <a:t>garbage</a:t>
            </a:r>
            <a:r>
              <a:rPr lang="en-US" sz="3000" dirty="0">
                <a:latin typeface="Roboto Slab"/>
                <a:ea typeface="Roboto Slab"/>
                <a:cs typeface="Roboto Slab"/>
                <a:sym typeface="Roboto Slab"/>
              </a:rPr>
              <a:t>”</a:t>
            </a:r>
            <a:endParaRPr sz="30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26" name="Google Shape;326;g131521c31a7_6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638" y="2155675"/>
            <a:ext cx="2123276" cy="21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31521c31a7_6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8463" y="2155678"/>
            <a:ext cx="2123276" cy="2123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597291" y="304162"/>
            <a:ext cx="5139658" cy="69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Oswald"/>
              <a:buNone/>
            </a:pPr>
            <a:r>
              <a:rPr lang="en-US" sz="3600" b="0" i="0" u="none" strike="noStrike" cap="none">
                <a:solidFill>
                  <a:srgbClr val="44546A"/>
                </a:solidFill>
                <a:latin typeface="Oswald"/>
                <a:ea typeface="Oswald"/>
                <a:cs typeface="Oswald"/>
                <a:sym typeface="Oswald"/>
              </a:rPr>
              <a:t>Table of Contents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1436822" y="324793"/>
            <a:ext cx="477272" cy="32818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11562138" y="306323"/>
            <a:ext cx="2266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4066591" y="1016577"/>
            <a:ext cx="4058817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3" name="Google Shape;103;p2"/>
          <p:cNvGrpSpPr/>
          <p:nvPr/>
        </p:nvGrpSpPr>
        <p:grpSpPr>
          <a:xfrm>
            <a:off x="1751264" y="4018656"/>
            <a:ext cx="788451" cy="705945"/>
            <a:chOff x="3760631" y="2078243"/>
            <a:chExt cx="989398" cy="988719"/>
          </a:xfrm>
        </p:grpSpPr>
        <p:sp>
          <p:nvSpPr>
            <p:cNvPr id="104" name="Google Shape;104;p2"/>
            <p:cNvSpPr/>
            <p:nvPr/>
          </p:nvSpPr>
          <p:spPr>
            <a:xfrm>
              <a:off x="3760631" y="2204162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874329" y="2078243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815660" y="2134967"/>
              <a:ext cx="877500" cy="877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"/>
          <p:cNvSpPr txBox="1"/>
          <p:nvPr/>
        </p:nvSpPr>
        <p:spPr>
          <a:xfrm>
            <a:off x="6106249" y="2788234"/>
            <a:ext cx="40587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Ob</a:t>
            </a:r>
            <a:r>
              <a:rPr lang="en-US" sz="2000" b="1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jectives</a:t>
            </a:r>
            <a:endParaRPr sz="2000" b="1" i="0" u="none" strike="noStrike" cap="none">
              <a:solidFill>
                <a:srgbClr val="6C8D2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3263530" y="2788234"/>
            <a:ext cx="1187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D26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Context</a:t>
            </a:r>
            <a:endParaRPr sz="2000" b="1" i="0" u="none" strike="noStrike" cap="none">
              <a:solidFill>
                <a:srgbClr val="6C8D2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311600" y="4987591"/>
            <a:ext cx="3568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D26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Project Deliverables</a:t>
            </a:r>
            <a:endParaRPr sz="2000" b="1" i="0" u="none" strike="noStrike" cap="none">
              <a:solidFill>
                <a:srgbClr val="6C8D2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06288" y="4937530"/>
            <a:ext cx="2678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D26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Project Management</a:t>
            </a:r>
            <a:endParaRPr sz="2000" b="1" i="0" u="none" strike="noStrike" cap="none" dirty="0">
              <a:solidFill>
                <a:srgbClr val="6C8D2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856978" y="1984888"/>
            <a:ext cx="39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3462832" y="1793559"/>
            <a:ext cx="788451" cy="705945"/>
            <a:chOff x="3760631" y="2078243"/>
            <a:chExt cx="989398" cy="988719"/>
          </a:xfrm>
        </p:grpSpPr>
        <p:sp>
          <p:nvSpPr>
            <p:cNvPr id="113" name="Google Shape;113;p2"/>
            <p:cNvSpPr/>
            <p:nvPr/>
          </p:nvSpPr>
          <p:spPr>
            <a:xfrm>
              <a:off x="3760631" y="2204162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874329" y="2078243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815660" y="2134967"/>
              <a:ext cx="877500" cy="877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7741371" y="1701556"/>
            <a:ext cx="788451" cy="705945"/>
            <a:chOff x="3760631" y="2078243"/>
            <a:chExt cx="989398" cy="988719"/>
          </a:xfrm>
        </p:grpSpPr>
        <p:sp>
          <p:nvSpPr>
            <p:cNvPr id="117" name="Google Shape;117;p2"/>
            <p:cNvSpPr/>
            <p:nvPr/>
          </p:nvSpPr>
          <p:spPr>
            <a:xfrm>
              <a:off x="3760631" y="2204162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74329" y="2078243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5660" y="2134967"/>
              <a:ext cx="877500" cy="877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5701781" y="4021658"/>
            <a:ext cx="788451" cy="705945"/>
            <a:chOff x="3760631" y="2078243"/>
            <a:chExt cx="989398" cy="988719"/>
          </a:xfrm>
        </p:grpSpPr>
        <p:sp>
          <p:nvSpPr>
            <p:cNvPr id="121" name="Google Shape;121;p2"/>
            <p:cNvSpPr/>
            <p:nvPr/>
          </p:nvSpPr>
          <p:spPr>
            <a:xfrm>
              <a:off x="3760631" y="2204162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74329" y="2078243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815660" y="2134967"/>
              <a:ext cx="877500" cy="877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7831977" y="4957603"/>
            <a:ext cx="3568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D26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Evaluation</a:t>
            </a:r>
            <a:endParaRPr sz="2000" b="1" i="0" u="none" strike="noStrike" cap="none">
              <a:solidFill>
                <a:srgbClr val="6C8D2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9222158" y="3991670"/>
            <a:ext cx="788451" cy="705945"/>
            <a:chOff x="3760631" y="2078243"/>
            <a:chExt cx="989398" cy="988719"/>
          </a:xfrm>
        </p:grpSpPr>
        <p:sp>
          <p:nvSpPr>
            <p:cNvPr id="126" name="Google Shape;126;p2"/>
            <p:cNvSpPr/>
            <p:nvPr/>
          </p:nvSpPr>
          <p:spPr>
            <a:xfrm>
              <a:off x="3760631" y="2204162"/>
              <a:ext cx="875700" cy="862800"/>
            </a:xfrm>
            <a:prstGeom prst="rect">
              <a:avLst/>
            </a:prstGeom>
            <a:solidFill>
              <a:schemeClr val="accent4">
                <a:alpha val="6902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874329" y="2078243"/>
              <a:ext cx="875700" cy="862800"/>
            </a:xfrm>
            <a:prstGeom prst="rect">
              <a:avLst/>
            </a:prstGeom>
            <a:solidFill>
              <a:schemeClr val="accent4">
                <a:alpha val="6902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15660" y="2134967"/>
              <a:ext cx="877500" cy="877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</a:rPr>
                <a:t>5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ee3f2c436_7_26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g12ee3f2c436_7_26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4" name="Google Shape;334;g12ee3f2c436_7_26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12ee3f2c436_7_26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18</a:t>
            </a:r>
            <a:endParaRPr sz="1500" b="1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6" name="Google Shape;336;g12ee3f2c436_7_26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7" name="Google Shape;337;g12ee3f2c436_7_26"/>
          <p:cNvPicPr preferRelativeResize="0"/>
          <p:nvPr/>
        </p:nvPicPr>
        <p:blipFill rotWithShape="1">
          <a:blip r:embed="rId4">
            <a:alphaModFix/>
          </a:blip>
          <a:srcRect t="7132"/>
          <a:stretch/>
        </p:blipFill>
        <p:spPr>
          <a:xfrm>
            <a:off x="622625" y="1866012"/>
            <a:ext cx="10946777" cy="396778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2ee3f2c436_7_26"/>
          <p:cNvSpPr txBox="1"/>
          <p:nvPr/>
        </p:nvSpPr>
        <p:spPr>
          <a:xfrm>
            <a:off x="3777925" y="5918150"/>
            <a:ext cx="439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Slab"/>
                <a:ea typeface="Roboto Slab"/>
                <a:cs typeface="Roboto Slab"/>
                <a:sym typeface="Roboto Slab"/>
              </a:rPr>
              <a:t>ACB Stock Prices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ee3f2c436_7_52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g12ee3f2c436_7_52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5" name="Google Shape;345;g12ee3f2c436_7_52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12ee3f2c436_7_52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2ee3f2c436_7_52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8" name="Google Shape;348;g12ee3f2c436_7_52"/>
          <p:cNvPicPr preferRelativeResize="0"/>
          <p:nvPr/>
        </p:nvPicPr>
        <p:blipFill rotWithShape="1">
          <a:blip r:embed="rId4">
            <a:alphaModFix/>
          </a:blip>
          <a:srcRect t="6129"/>
          <a:stretch/>
        </p:blipFill>
        <p:spPr>
          <a:xfrm>
            <a:off x="678125" y="1620913"/>
            <a:ext cx="10835752" cy="396921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12ee3f2c436_7_52"/>
          <p:cNvSpPr txBox="1"/>
          <p:nvPr/>
        </p:nvSpPr>
        <p:spPr>
          <a:xfrm>
            <a:off x="3900000" y="5895213"/>
            <a:ext cx="439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Slab"/>
                <a:ea typeface="Roboto Slab"/>
                <a:cs typeface="Roboto Slab"/>
                <a:sym typeface="Roboto Slab"/>
              </a:rPr>
              <a:t>VNM Stock Prices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ee3f2c436_0_1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g12ee3f2c436_0_1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6" name="Google Shape;356;g12ee3f2c436_0_1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g12ee3f2c436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900" y="2184813"/>
            <a:ext cx="10967398" cy="335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2ee3f2c436_0_1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2ee3f2c436_0_1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1" name="Google Shape;361;g12ee3f2c43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150" y="1252137"/>
            <a:ext cx="913375" cy="9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6DFC34-EAA8-145E-F96A-F59138A868B7}"/>
              </a:ext>
            </a:extLst>
          </p:cNvPr>
          <p:cNvSpPr txBox="1"/>
          <p:nvPr/>
        </p:nvSpPr>
        <p:spPr>
          <a:xfrm>
            <a:off x="5172636" y="1092104"/>
            <a:ext cx="31914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Fetch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0ba02ec24_0_2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g110ba02ec24_0_2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8" name="Google Shape;368;g110ba02ec24_0_2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110ba02ec24_0_2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10ba02ec24_0_2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g110ba02ec24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7733" y="1448634"/>
            <a:ext cx="6491576" cy="484856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10ba02ec24_0_2"/>
          <p:cNvSpPr txBox="1"/>
          <p:nvPr/>
        </p:nvSpPr>
        <p:spPr>
          <a:xfrm>
            <a:off x="4578200" y="6273350"/>
            <a:ext cx="5043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Slab"/>
                <a:ea typeface="Roboto Slab"/>
                <a:cs typeface="Roboto Slab"/>
                <a:sym typeface="Roboto Slab"/>
              </a:rPr>
              <a:t>Cronjob’s Configurations</a:t>
            </a:r>
            <a:endParaRPr sz="18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D1864-82B2-385A-B060-74CDBA464A1A}"/>
              </a:ext>
            </a:extLst>
          </p:cNvPr>
          <p:cNvSpPr txBox="1"/>
          <p:nvPr/>
        </p:nvSpPr>
        <p:spPr>
          <a:xfrm>
            <a:off x="5235390" y="968311"/>
            <a:ext cx="31914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Cronjobs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119d03df0_1_0"/>
          <p:cNvSpPr txBox="1"/>
          <p:nvPr/>
        </p:nvSpPr>
        <p:spPr>
          <a:xfrm>
            <a:off x="869584" y="255017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14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378" name="Google Shape;378;g13119d03df0_1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g13119d03df0_1_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0" name="Google Shape;380;g13119d03df0_1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13119d03df0_1_0"/>
          <p:cNvSpPr txBox="1"/>
          <p:nvPr/>
        </p:nvSpPr>
        <p:spPr>
          <a:xfrm>
            <a:off x="11333546" y="3063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22</a:t>
            </a:r>
            <a:endParaRPr sz="1500" b="1" i="0" u="none" strike="noStrike" cap="non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2" name="Google Shape;382;g13119d03df0_1_0"/>
          <p:cNvSpPr txBox="1"/>
          <p:nvPr/>
        </p:nvSpPr>
        <p:spPr>
          <a:xfrm>
            <a:off x="1966699" y="2040400"/>
            <a:ext cx="92469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sym typeface="Roboto Slab"/>
              </a:rPr>
              <a:t>Smoke</a:t>
            </a: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test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22860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UAT - User Acceptance Testing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83" name="Google Shape;383;g13119d03df0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8561" y="2262822"/>
            <a:ext cx="1348026" cy="13480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B8EC8-78CA-5132-BBE6-150CBA7BB6EA}"/>
              </a:ext>
            </a:extLst>
          </p:cNvPr>
          <p:cNvSpPr txBox="1"/>
          <p:nvPr/>
        </p:nvSpPr>
        <p:spPr>
          <a:xfrm>
            <a:off x="5692589" y="1073083"/>
            <a:ext cx="31914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0466c95e2_8_140"/>
          <p:cNvSpPr/>
          <p:nvPr/>
        </p:nvSpPr>
        <p:spPr>
          <a:xfrm>
            <a:off x="0" y="6710082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10466c95e2_8_140"/>
          <p:cNvSpPr txBox="1"/>
          <p:nvPr/>
        </p:nvSpPr>
        <p:spPr>
          <a:xfrm>
            <a:off x="702900" y="4375050"/>
            <a:ext cx="4298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Evaluation</a:t>
            </a:r>
            <a:endParaRPr sz="55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0" name="Google Shape;390;g110466c95e2_8_14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110466c95e2_8_140"/>
          <p:cNvSpPr/>
          <p:nvPr/>
        </p:nvSpPr>
        <p:spPr>
          <a:xfrm>
            <a:off x="1325425" y="5043750"/>
            <a:ext cx="1838700" cy="7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10466c95e2_8_140"/>
          <p:cNvSpPr txBox="1"/>
          <p:nvPr/>
        </p:nvSpPr>
        <p:spPr>
          <a:xfrm>
            <a:off x="11333546" y="3063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23</a:t>
            </a:r>
            <a:endParaRPr sz="1500" b="1" i="0" u="none" strike="noStrike" cap="non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3" name="Google Shape;393;g110466c95e2_8_140"/>
          <p:cNvSpPr txBox="1"/>
          <p:nvPr/>
        </p:nvSpPr>
        <p:spPr>
          <a:xfrm>
            <a:off x="1077700" y="5294725"/>
            <a:ext cx="275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Challenges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Evaluation Team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Team Contribution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94" name="Google Shape;394;g110466c95e2_8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125" y="2037850"/>
            <a:ext cx="2080900" cy="20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0466c95e2_8_150"/>
          <p:cNvSpPr txBox="1"/>
          <p:nvPr/>
        </p:nvSpPr>
        <p:spPr>
          <a:xfrm>
            <a:off x="2651325" y="1812750"/>
            <a:ext cx="87855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We have some challenges in the task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We have to continuously optimize code after finishing them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We didn’t have any experience with NodeJS, Express, MongoDB, ReactJS, Material UI, Amazon EC2 server, Nginx before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0" name="Google Shape;400;g110466c95e2_8_15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Evaluation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10466c95e2_8_15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g110466c95e2_8_15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3" name="Google Shape;403;g110466c95e2_8_15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110466c95e2_8_150"/>
          <p:cNvSpPr txBox="1"/>
          <p:nvPr/>
        </p:nvSpPr>
        <p:spPr>
          <a:xfrm>
            <a:off x="11333546" y="3063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24</a:t>
            </a:r>
            <a:endParaRPr sz="1500" b="1" i="0" u="none" strike="noStrike" cap="non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05" name="Google Shape;405;g110466c95e2_8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703" y="2623053"/>
            <a:ext cx="1296076" cy="129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709CD5-E494-E41A-5E57-68C46267C191}"/>
              </a:ext>
            </a:extLst>
          </p:cNvPr>
          <p:cNvSpPr txBox="1"/>
          <p:nvPr/>
        </p:nvSpPr>
        <p:spPr>
          <a:xfrm>
            <a:off x="5217460" y="1065051"/>
            <a:ext cx="31914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0ba02ec24_1_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Evaluation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10ba02ec24_1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g110ba02ec24_1_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3" name="Google Shape;413;g110ba02ec24_1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110ba02ec24_1_0"/>
          <p:cNvSpPr txBox="1"/>
          <p:nvPr/>
        </p:nvSpPr>
        <p:spPr>
          <a:xfrm>
            <a:off x="11333546" y="3063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25</a:t>
            </a:r>
            <a:endParaRPr sz="1500" b="1" i="0" u="none" strike="noStrike" cap="non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5" name="Google Shape;415;g110ba02ec24_1_0"/>
          <p:cNvSpPr txBox="1"/>
          <p:nvPr/>
        </p:nvSpPr>
        <p:spPr>
          <a:xfrm>
            <a:off x="2991525" y="2206100"/>
            <a:ext cx="799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110ba02ec24_1_0"/>
          <p:cNvSpPr txBox="1"/>
          <p:nvPr/>
        </p:nvSpPr>
        <p:spPr>
          <a:xfrm>
            <a:off x="2550000" y="1451875"/>
            <a:ext cx="8803800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Members did their assigned tasks on time, and drew from those a lot of experience.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Members updated progress everyday for team leader. Therefore, every issue is solved quickly.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Maintain weekly meeting at office with client for every Thursday to get feedback. Hence, team can modify plan appropriately.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17" name="Google Shape;417;g110ba02ec24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50" y="220610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6C6490-E40B-5950-5B71-53095FDF5ADC}"/>
              </a:ext>
            </a:extLst>
          </p:cNvPr>
          <p:cNvSpPr txBox="1"/>
          <p:nvPr/>
        </p:nvSpPr>
        <p:spPr>
          <a:xfrm>
            <a:off x="5549155" y="1075170"/>
            <a:ext cx="31914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0b29f0a9b_2_16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Evaluation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10b29f0a9b_2_16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g110b29f0a9b_2_16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g110b29f0a9b_2_16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110b29f0a9b_2_16"/>
          <p:cNvSpPr txBox="1"/>
          <p:nvPr/>
        </p:nvSpPr>
        <p:spPr>
          <a:xfrm>
            <a:off x="11333546" y="3063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26</a:t>
            </a:r>
            <a:endParaRPr sz="1500" b="1" i="0" u="none" strike="noStrike" cap="non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27" name="Google Shape;427;g110b29f0a9b_2_16"/>
          <p:cNvCxnSpPr>
            <a:stCxn id="428" idx="6"/>
            <a:endCxn id="429" idx="2"/>
          </p:cNvCxnSpPr>
          <p:nvPr/>
        </p:nvCxnSpPr>
        <p:spPr>
          <a:xfrm>
            <a:off x="2217284" y="2507811"/>
            <a:ext cx="2039100" cy="1432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g110b29f0a9b_2_16"/>
          <p:cNvCxnSpPr>
            <a:stCxn id="429" idx="6"/>
            <a:endCxn id="431" idx="2"/>
          </p:cNvCxnSpPr>
          <p:nvPr/>
        </p:nvCxnSpPr>
        <p:spPr>
          <a:xfrm rot="10800000" flipH="1">
            <a:off x="5386722" y="2394621"/>
            <a:ext cx="2070000" cy="15453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g110b29f0a9b_2_16"/>
          <p:cNvCxnSpPr>
            <a:stCxn id="431" idx="6"/>
            <a:endCxn id="433" idx="1"/>
          </p:cNvCxnSpPr>
          <p:nvPr/>
        </p:nvCxnSpPr>
        <p:spPr>
          <a:xfrm>
            <a:off x="8590713" y="2394659"/>
            <a:ext cx="1629900" cy="8337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" name="Google Shape;434;g110b29f0a9b_2_16"/>
          <p:cNvGrpSpPr/>
          <p:nvPr/>
        </p:nvGrpSpPr>
        <p:grpSpPr>
          <a:xfrm>
            <a:off x="4252730" y="3382582"/>
            <a:ext cx="1170927" cy="1114678"/>
            <a:chOff x="2752954" y="2628885"/>
            <a:chExt cx="1397955" cy="1330800"/>
          </a:xfrm>
        </p:grpSpPr>
        <p:sp>
          <p:nvSpPr>
            <p:cNvPr id="429" name="Google Shape;429;g110b29f0a9b_2_16"/>
            <p:cNvSpPr/>
            <p:nvPr/>
          </p:nvSpPr>
          <p:spPr>
            <a:xfrm>
              <a:off x="2757414" y="2628885"/>
              <a:ext cx="1349400" cy="1330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5000" b="1">
                <a:solidFill>
                  <a:srgbClr val="ED7D31"/>
                </a:solidFill>
              </a:endParaRPr>
            </a:p>
          </p:txBody>
        </p:sp>
        <p:sp>
          <p:nvSpPr>
            <p:cNvPr id="435" name="Google Shape;435;g110b29f0a9b_2_16"/>
            <p:cNvSpPr txBox="1"/>
            <p:nvPr/>
          </p:nvSpPr>
          <p:spPr>
            <a:xfrm>
              <a:off x="2752954" y="2959529"/>
              <a:ext cx="1397955" cy="66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ED7D31"/>
                  </a:solidFill>
                  <a:latin typeface="Roboto Slab"/>
                  <a:ea typeface="Roboto Slab"/>
                  <a:sym typeface="Roboto Slab"/>
                </a:rPr>
                <a:t>26.50%</a:t>
              </a:r>
              <a:endParaRPr sz="3000" dirty="0">
                <a:solidFill>
                  <a:srgbClr val="ED7D31"/>
                </a:solidFill>
              </a:endParaRPr>
            </a:p>
          </p:txBody>
        </p:sp>
      </p:grpSp>
      <p:grpSp>
        <p:nvGrpSpPr>
          <p:cNvPr id="436" name="Google Shape;436;g110b29f0a9b_2_16"/>
          <p:cNvGrpSpPr/>
          <p:nvPr/>
        </p:nvGrpSpPr>
        <p:grpSpPr>
          <a:xfrm>
            <a:off x="918920" y="1950472"/>
            <a:ext cx="1466470" cy="1114678"/>
            <a:chOff x="999674" y="1963400"/>
            <a:chExt cx="1750800" cy="1330800"/>
          </a:xfrm>
        </p:grpSpPr>
        <p:sp>
          <p:nvSpPr>
            <p:cNvPr id="428" name="Google Shape;428;g110b29f0a9b_2_16"/>
            <p:cNvSpPr/>
            <p:nvPr/>
          </p:nvSpPr>
          <p:spPr>
            <a:xfrm>
              <a:off x="1200375" y="1963400"/>
              <a:ext cx="1349400" cy="1330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g110b29f0a9b_2_16"/>
            <p:cNvSpPr txBox="1"/>
            <p:nvPr/>
          </p:nvSpPr>
          <p:spPr>
            <a:xfrm>
              <a:off x="999674" y="2297950"/>
              <a:ext cx="1750800" cy="66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70AD47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26.50%</a:t>
              </a:r>
              <a:endParaRPr sz="2400" b="1" dirty="0">
                <a:solidFill>
                  <a:srgbClr val="70AD47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38" name="Google Shape;438;g110b29f0a9b_2_16"/>
          <p:cNvGrpSpPr/>
          <p:nvPr/>
        </p:nvGrpSpPr>
        <p:grpSpPr>
          <a:xfrm>
            <a:off x="9998593" y="3065150"/>
            <a:ext cx="1243367" cy="1114678"/>
            <a:chOff x="9612871" y="2249907"/>
            <a:chExt cx="1484441" cy="1330800"/>
          </a:xfrm>
        </p:grpSpPr>
        <p:sp>
          <p:nvSpPr>
            <p:cNvPr id="433" name="Google Shape;433;g110b29f0a9b_2_16"/>
            <p:cNvSpPr/>
            <p:nvPr/>
          </p:nvSpPr>
          <p:spPr>
            <a:xfrm>
              <a:off x="9680392" y="2249907"/>
              <a:ext cx="1349400" cy="1330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g110b29f0a9b_2_16"/>
            <p:cNvSpPr txBox="1"/>
            <p:nvPr/>
          </p:nvSpPr>
          <p:spPr>
            <a:xfrm>
              <a:off x="9612871" y="2628860"/>
              <a:ext cx="1484441" cy="66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CC0000"/>
                  </a:solidFill>
                  <a:latin typeface="Roboto Slab"/>
                  <a:ea typeface="Roboto Slab"/>
                  <a:sym typeface="Roboto Slab"/>
                </a:rPr>
                <a:t>20.75%</a:t>
              </a:r>
              <a:endParaRPr lang="en-US" sz="3000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440" name="Google Shape;440;g110b29f0a9b_2_16"/>
          <p:cNvSpPr txBox="1"/>
          <p:nvPr/>
        </p:nvSpPr>
        <p:spPr>
          <a:xfrm>
            <a:off x="3611832" y="4578736"/>
            <a:ext cx="2419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Han Ngo</a:t>
            </a:r>
            <a:endParaRPr sz="2300"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1" name="Google Shape;441;g110b29f0a9b_2_16"/>
          <p:cNvSpPr txBox="1"/>
          <p:nvPr/>
        </p:nvSpPr>
        <p:spPr>
          <a:xfrm>
            <a:off x="9526932" y="4252136"/>
            <a:ext cx="2186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Thu Nguyen </a:t>
            </a:r>
            <a:endParaRPr sz="2300"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42" name="Google Shape;442;g110b29f0a9b_2_16"/>
          <p:cNvGrpSpPr/>
          <p:nvPr/>
        </p:nvGrpSpPr>
        <p:grpSpPr>
          <a:xfrm>
            <a:off x="7368268" y="1886227"/>
            <a:ext cx="1310980" cy="1280324"/>
            <a:chOff x="6554907" y="490103"/>
            <a:chExt cx="1560133" cy="1675597"/>
          </a:xfrm>
        </p:grpSpPr>
        <p:sp>
          <p:nvSpPr>
            <p:cNvPr id="431" name="Google Shape;431;g110b29f0a9b_2_16"/>
            <p:cNvSpPr/>
            <p:nvPr/>
          </p:nvSpPr>
          <p:spPr>
            <a:xfrm>
              <a:off x="6660279" y="490103"/>
              <a:ext cx="1349400" cy="1330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g110b29f0a9b_2_16"/>
            <p:cNvSpPr txBox="1"/>
            <p:nvPr/>
          </p:nvSpPr>
          <p:spPr>
            <a:xfrm>
              <a:off x="6554907" y="797099"/>
              <a:ext cx="1560133" cy="1368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4472C4"/>
                  </a:solidFill>
                  <a:latin typeface="Roboto Slab"/>
                  <a:ea typeface="Roboto Slab"/>
                  <a:sym typeface="Roboto Slab"/>
                </a:rPr>
                <a:t>26.25%</a:t>
              </a:r>
              <a:endParaRPr sz="2400" b="1" dirty="0">
                <a:solidFill>
                  <a:srgbClr val="4472C4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rgbClr val="4472C4"/>
                </a:solidFill>
              </a:endParaRPr>
            </a:p>
          </p:txBody>
        </p:sp>
      </p:grpSp>
      <p:sp>
        <p:nvSpPr>
          <p:cNvPr id="444" name="Google Shape;444;g110b29f0a9b_2_16"/>
          <p:cNvSpPr txBox="1"/>
          <p:nvPr/>
        </p:nvSpPr>
        <p:spPr>
          <a:xfrm>
            <a:off x="400782" y="3065161"/>
            <a:ext cx="2744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Nguyen Nguyen</a:t>
            </a:r>
            <a:endParaRPr sz="2300"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5" name="Google Shape;445;g110b29f0a9b_2_16"/>
          <p:cNvSpPr txBox="1"/>
          <p:nvPr/>
        </p:nvSpPr>
        <p:spPr>
          <a:xfrm>
            <a:off x="6814007" y="2897873"/>
            <a:ext cx="2419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Minh Quach</a:t>
            </a:r>
            <a:endParaRPr sz="2300"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6" name="Google Shape;446;g110b29f0a9b_2_16"/>
          <p:cNvSpPr txBox="1"/>
          <p:nvPr/>
        </p:nvSpPr>
        <p:spPr>
          <a:xfrm>
            <a:off x="321582" y="3556611"/>
            <a:ext cx="30000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Team Leader,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Frontend Developer, Server Administration,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Tester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7" name="Google Shape;447;g110b29f0a9b_2_16"/>
          <p:cNvSpPr txBox="1"/>
          <p:nvPr/>
        </p:nvSpPr>
        <p:spPr>
          <a:xfrm>
            <a:off x="6512307" y="3382561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Backend Developer, Algorithm Researcher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8" name="Google Shape;448;g110b29f0a9b_2_16"/>
          <p:cNvSpPr txBox="1"/>
          <p:nvPr/>
        </p:nvSpPr>
        <p:spPr>
          <a:xfrm>
            <a:off x="3321582" y="5063886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Frontend Developer, Algorithm Researcher,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Tester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9" name="Google Shape;449;g110b29f0a9b_2_16"/>
          <p:cNvSpPr txBox="1"/>
          <p:nvPr/>
        </p:nvSpPr>
        <p:spPr>
          <a:xfrm>
            <a:off x="9120282" y="4714336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Algorithm researcher, Developer Support,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Document Writer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B261D-E755-876B-4F01-3352D19B465B}"/>
              </a:ext>
            </a:extLst>
          </p:cNvPr>
          <p:cNvSpPr txBox="1"/>
          <p:nvPr/>
        </p:nvSpPr>
        <p:spPr>
          <a:xfrm>
            <a:off x="4797582" y="1094724"/>
            <a:ext cx="31914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Team Contribution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0b29f0a9b_2_0"/>
          <p:cNvSpPr txBox="1"/>
          <p:nvPr/>
        </p:nvSpPr>
        <p:spPr>
          <a:xfrm>
            <a:off x="2342075" y="4729950"/>
            <a:ext cx="569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10b29f0a9b_2_0"/>
          <p:cNvSpPr txBox="1"/>
          <p:nvPr/>
        </p:nvSpPr>
        <p:spPr>
          <a:xfrm>
            <a:off x="852225" y="4271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g110b29f0a9b_2_0"/>
          <p:cNvCxnSpPr/>
          <p:nvPr/>
        </p:nvCxnSpPr>
        <p:spPr>
          <a:xfrm>
            <a:off x="4080309" y="11247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8" name="Google Shape;458;g110b29f0a9b_2_0"/>
          <p:cNvSpPr/>
          <p:nvPr/>
        </p:nvSpPr>
        <p:spPr>
          <a:xfrm>
            <a:off x="11450847" y="4509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110b29f0a9b_2_0"/>
          <p:cNvSpPr txBox="1"/>
          <p:nvPr/>
        </p:nvSpPr>
        <p:spPr>
          <a:xfrm>
            <a:off x="11347571" y="4325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27</a:t>
            </a:r>
            <a:endParaRPr sz="1500" b="1" i="0" u="none" strike="noStrike" cap="non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0" name="Google Shape;460;g110b29f0a9b_2_0"/>
          <p:cNvSpPr txBox="1"/>
          <p:nvPr/>
        </p:nvSpPr>
        <p:spPr>
          <a:xfrm>
            <a:off x="1141350" y="1636413"/>
            <a:ext cx="103095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200" b="1" u="sng" dirty="0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Portfolio</a:t>
            </a:r>
            <a:endParaRPr sz="2200" b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68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Time log</a:t>
            </a:r>
            <a:endParaRPr sz="2200" b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○"/>
            </a:pPr>
            <a:r>
              <a:rPr lang="en-US" sz="2200" u="sng" dirty="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Han's </a:t>
            </a:r>
            <a:r>
              <a:rPr lang="en-US" sz="2200" u="sng" dirty="0" err="1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Timelog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○"/>
            </a:pPr>
            <a:r>
              <a:rPr lang="en-US" sz="2200" u="sng" dirty="0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Minh's </a:t>
            </a:r>
            <a:r>
              <a:rPr lang="en-US" sz="2200" u="sng" dirty="0" err="1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Timelog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○"/>
            </a:pPr>
            <a:r>
              <a:rPr lang="en-US" sz="2200" u="sng" dirty="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Nguyen's </a:t>
            </a:r>
            <a:r>
              <a:rPr lang="en-US" sz="2200" u="sng" dirty="0" err="1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Timelog</a:t>
            </a:r>
            <a:endParaRPr sz="2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○"/>
            </a:pPr>
            <a:r>
              <a:rPr lang="en-US" sz="2200" u="sng" dirty="0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7"/>
              </a:rPr>
              <a:t>Thu’s </a:t>
            </a:r>
            <a:r>
              <a:rPr lang="en-US" sz="2200" u="sng" dirty="0" err="1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7"/>
              </a:rPr>
              <a:t>Timelog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1" name="Google Shape;461;g110b29f0a9b_2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740625" y="4623625"/>
            <a:ext cx="4298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Context</a:t>
            </a:r>
            <a:endParaRPr sz="55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1436822" y="324793"/>
            <a:ext cx="477272" cy="32818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11562138" y="306323"/>
            <a:ext cx="2266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1363150" y="5292325"/>
            <a:ext cx="1838700" cy="7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9807" y="2975197"/>
            <a:ext cx="976900" cy="9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9"/>
          <p:cNvSpPr/>
          <p:nvPr/>
        </p:nvSpPr>
        <p:spPr>
          <a:xfrm>
            <a:off x="11752" y="0"/>
            <a:ext cx="12192001" cy="6911711"/>
          </a:xfrm>
          <a:prstGeom prst="rect">
            <a:avLst/>
          </a:prstGeom>
          <a:blipFill rotWithShape="1">
            <a:blip r:embed="rId3">
              <a:alphaModFix amt="56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9"/>
          <p:cNvSpPr/>
          <p:nvPr/>
        </p:nvSpPr>
        <p:spPr>
          <a:xfrm>
            <a:off x="11753" y="6735096"/>
            <a:ext cx="12192000" cy="1479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9"/>
          <p:cNvSpPr txBox="1"/>
          <p:nvPr/>
        </p:nvSpPr>
        <p:spPr>
          <a:xfrm>
            <a:off x="637714" y="4385301"/>
            <a:ext cx="86586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dist">
              <a:buSzPts val="4400"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 YOU FOR LISTENING!</a:t>
            </a:r>
            <a:endParaRPr b="0" i="0" u="none" strike="noStrike" cap="none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9" name="Google Shape;469;p19"/>
          <p:cNvSpPr txBox="1">
            <a:spLocks noGrp="1"/>
          </p:cNvSpPr>
          <p:nvPr>
            <p:ph type="subTitle" idx="1"/>
          </p:nvPr>
        </p:nvSpPr>
        <p:spPr>
          <a:xfrm>
            <a:off x="685265" y="5359525"/>
            <a:ext cx="54108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US" sz="21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Trading Vision Project (TVP)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19"/>
          <p:cNvSpPr/>
          <p:nvPr/>
        </p:nvSpPr>
        <p:spPr>
          <a:xfrm>
            <a:off x="723900" y="5124450"/>
            <a:ext cx="7096125" cy="66675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3094347" y="254985"/>
            <a:ext cx="6003306" cy="69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919800" y="1590775"/>
            <a:ext cx="10352400" cy="493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customers have a budget, and they want to invest in the Vietnamese stock market. They would like to have a web application to update stock trends. 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318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customers would like the application to have overview page, chart page, reminder, favorite list page and user information page.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🔶  The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main requirement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is the website should also give the auto trend prediction in the next 5 days.</a:t>
            </a:r>
            <a:endParaRPr sz="22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6" name="Google Shape;146;p7"/>
          <p:cNvCxnSpPr/>
          <p:nvPr/>
        </p:nvCxnSpPr>
        <p:spPr>
          <a:xfrm>
            <a:off x="3984171" y="945197"/>
            <a:ext cx="4058817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7"/>
          <p:cNvSpPr/>
          <p:nvPr/>
        </p:nvSpPr>
        <p:spPr>
          <a:xfrm>
            <a:off x="11436822" y="324793"/>
            <a:ext cx="477272" cy="32818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1562138" y="306323"/>
            <a:ext cx="2266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0466c95e2_8_53"/>
          <p:cNvSpPr/>
          <p:nvPr/>
        </p:nvSpPr>
        <p:spPr>
          <a:xfrm>
            <a:off x="0" y="6710082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10466c95e2_8_53"/>
          <p:cNvSpPr txBox="1"/>
          <p:nvPr/>
        </p:nvSpPr>
        <p:spPr>
          <a:xfrm>
            <a:off x="693600" y="4182425"/>
            <a:ext cx="7504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Objectives </a:t>
            </a:r>
            <a:endParaRPr sz="55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g110466c95e2_8_53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10466c95e2_8_53"/>
          <p:cNvSpPr/>
          <p:nvPr/>
        </p:nvSpPr>
        <p:spPr>
          <a:xfrm>
            <a:off x="1316125" y="4851125"/>
            <a:ext cx="1838700" cy="7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10466c95e2_8_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9925" y="2323325"/>
            <a:ext cx="1317125" cy="13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10466c95e2_8_53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ee3f2c436_7_11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2ee3f2c436_7_11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g12ee3f2c436_7_11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g12ee3f2c436_7_11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ee3f2c436_7_11"/>
          <p:cNvSpPr txBox="1"/>
          <p:nvPr/>
        </p:nvSpPr>
        <p:spPr>
          <a:xfrm>
            <a:off x="838200" y="1366140"/>
            <a:ext cx="770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dirty="0">
                <a:latin typeface="Roboto Slab"/>
                <a:ea typeface="Roboto Slab"/>
                <a:cs typeface="Roboto Slab"/>
                <a:sym typeface="Roboto Slab"/>
              </a:rPr>
              <a:t>Our website objectives include creating:</a:t>
            </a:r>
            <a:endParaRPr sz="2200" i="0" u="none" strike="noStrike" cap="none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8" name="Google Shape;168;g12ee3f2c436_7_11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ee3f2c436_7_11"/>
          <p:cNvSpPr txBox="1"/>
          <p:nvPr/>
        </p:nvSpPr>
        <p:spPr>
          <a:xfrm>
            <a:off x="2374800" y="2042850"/>
            <a:ext cx="99078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latin typeface="Roboto Slab"/>
                <a:ea typeface="Roboto Slab"/>
                <a:cs typeface="Roboto Slab"/>
                <a:sym typeface="Roboto Slab"/>
              </a:rPr>
              <a:t>Home page shows stock prices and stock exchanges</a:t>
            </a:r>
            <a:endParaRPr sz="22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latin typeface="Roboto Slab"/>
                <a:ea typeface="Roboto Slab"/>
                <a:cs typeface="Roboto Slab"/>
                <a:sym typeface="Roboto Slab"/>
              </a:rPr>
              <a:t>Specific page shows stock detailed information and charts</a:t>
            </a:r>
            <a:endParaRPr sz="22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latin typeface="Roboto Slab"/>
                <a:ea typeface="Roboto Slab"/>
                <a:cs typeface="Roboto Slab"/>
                <a:sym typeface="Roboto Slab"/>
              </a:rPr>
              <a:t>Reminder page stores all the reminders</a:t>
            </a:r>
            <a:endParaRPr sz="22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latin typeface="Roboto Slab"/>
                <a:ea typeface="Roboto Slab"/>
                <a:cs typeface="Roboto Slab"/>
                <a:sym typeface="Roboto Slab"/>
              </a:rPr>
              <a:t>Favorite page with favorite stock list</a:t>
            </a:r>
            <a:endParaRPr sz="22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200" dirty="0">
                <a:latin typeface="Roboto Slab"/>
                <a:ea typeface="Roboto Slab"/>
                <a:cs typeface="Roboto Slab"/>
                <a:sym typeface="Roboto Slab"/>
              </a:rPr>
              <a:t>Profile page with user’s information and delete account permanently</a:t>
            </a:r>
            <a:endParaRPr sz="22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0" name="Google Shape;170;g12ee3f2c436_7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141736"/>
            <a:ext cx="1371601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19d03df0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7" name="Google Shape;177;g13119d03df0_0_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g13119d03df0_0_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g13119d03df0_0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119d03df0_0_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3119d03df0_0_0"/>
          <p:cNvSpPr txBox="1"/>
          <p:nvPr/>
        </p:nvSpPr>
        <p:spPr>
          <a:xfrm>
            <a:off x="5528717" y="6357005"/>
            <a:ext cx="146375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latin typeface="Roboto Slab" pitchFamily="2" charset="0"/>
                <a:ea typeface="Roboto Slab" pitchFamily="2" charset="0"/>
                <a:cs typeface="Calibri"/>
                <a:sym typeface="Calibri"/>
                <a:hlinkClick r:id="rId3"/>
              </a:rPr>
              <a:t>Video Demo</a:t>
            </a:r>
            <a:endParaRPr dirty="0">
              <a:latin typeface="Roboto Slab" pitchFamily="2" charset="0"/>
              <a:ea typeface="Roboto Slab" pitchFamily="2" charset="0"/>
              <a:cs typeface="Calibri"/>
              <a:sym typeface="Calibri"/>
            </a:endParaRPr>
          </a:p>
        </p:txBody>
      </p:sp>
      <p:pic>
        <p:nvPicPr>
          <p:cNvPr id="182" name="Google Shape;182;g13119d03df0_0_0" title="Demo TradingVis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2895" y="1223050"/>
            <a:ext cx="7575176" cy="51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1521c31a7_0_0"/>
          <p:cNvSpPr/>
          <p:nvPr/>
        </p:nvSpPr>
        <p:spPr>
          <a:xfrm>
            <a:off x="0" y="6710082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31521c31a7_0_0"/>
          <p:cNvSpPr txBox="1"/>
          <p:nvPr/>
        </p:nvSpPr>
        <p:spPr>
          <a:xfrm>
            <a:off x="693600" y="4182425"/>
            <a:ext cx="7504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Management</a:t>
            </a:r>
            <a:endParaRPr sz="5500" b="0" i="0" u="none" strike="noStrike" cap="non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g131521c31a7_0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1521c31a7_0_0"/>
          <p:cNvSpPr/>
          <p:nvPr/>
        </p:nvSpPr>
        <p:spPr>
          <a:xfrm>
            <a:off x="1316125" y="4851125"/>
            <a:ext cx="1838700" cy="74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31521c31a7_0_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31521c31a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125" y="2312650"/>
            <a:ext cx="1298650" cy="12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119d03df0_0_7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3119d03df0_0_7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3119d03df0_0_7"/>
          <p:cNvSpPr txBox="1"/>
          <p:nvPr/>
        </p:nvSpPr>
        <p:spPr>
          <a:xfrm>
            <a:off x="1199089" y="1757384"/>
            <a:ext cx="1036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13119d03df0_0_7"/>
          <p:cNvCxnSpPr/>
          <p:nvPr/>
        </p:nvCxnSpPr>
        <p:spPr>
          <a:xfrm>
            <a:off x="3990084" y="998590"/>
            <a:ext cx="4058700" cy="0"/>
          </a:xfrm>
          <a:prstGeom prst="straightConnector1">
            <a:avLst/>
          </a:prstGeom>
          <a:noFill/>
          <a:ln w="28575" cap="flat" cmpd="sng">
            <a:solidFill>
              <a:srgbClr val="0081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g13119d03df0_0_7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D5DB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3119d03df0_0_7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13119d03df0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139" y="1393288"/>
            <a:ext cx="8166576" cy="493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3119d03df0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412" y="2911300"/>
            <a:ext cx="1634050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589</Words>
  <Application>Microsoft Office PowerPoint</Application>
  <PresentationFormat>Widescreen</PresentationFormat>
  <Paragraphs>169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Oswald</vt:lpstr>
      <vt:lpstr>Arial</vt:lpstr>
      <vt:lpstr>Wingdings</vt:lpstr>
      <vt:lpstr>Roboto Slab</vt:lpstr>
      <vt:lpstr>Calibri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Nguyen Nguyen</cp:lastModifiedBy>
  <cp:revision>36</cp:revision>
  <dcterms:created xsi:type="dcterms:W3CDTF">2015-04-13T00:30:35Z</dcterms:created>
  <dcterms:modified xsi:type="dcterms:W3CDTF">2022-06-06T07:16:32Z</dcterms:modified>
</cp:coreProperties>
</file>