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559df770cd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3559df770cd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559df770cd_0_7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" name="Google Shape;105;g3559df770cd_0_7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546bc9b5c0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3546bc9b5c0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546bc9b5c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0" name="Google Shape;130;g3546bc9b5c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46bc9b5c0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0" name="Google Shape;140;g3546bc9b5c0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546bc9b5c0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g3546bc9b5c0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546bc9b5c0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7" name="Google Shape;157;g3546bc9b5c0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56" name="Google Shape;56;p14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57" name="Google Shape;57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0" name="Google Shape;60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61" name="Google Shape;6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64" name="Google Shape;6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8" name="Google Shape;68;p17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69" name="Google Shape;69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9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75" name="Google Shape;75;p19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76" name="Google Shape;76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0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9" name="Google Shape;7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1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21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83" name="Google Shape;83;p21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84" name="Google Shape;84;p21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85" name="Google Shape;85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2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88" name="Google Shape;88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3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91" name="Google Shape;91;p23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92" name="Google Shape;92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sp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arxiv.org/abs/2403.11549" TargetMode="External"/><Relationship Id="rId4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Relationship Id="rId6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Relationship Id="rId6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Relationship Id="rId6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Relationship Id="rId6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arxiv.org/abs/2403.11549" TargetMode="External"/><Relationship Id="rId4" Type="http://schemas.openxmlformats.org/officeDocument/2006/relationships/hyperlink" Target="https://arxiv.org/abs/2403.11549" TargetMode="External"/><Relationship Id="rId5" Type="http://schemas.openxmlformats.org/officeDocument/2006/relationships/hyperlink" Target="https://arxiv.org/abs/2403.11549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5"/>
          <p:cNvSpPr txBox="1"/>
          <p:nvPr>
            <p:ph idx="1" type="body"/>
          </p:nvPr>
        </p:nvSpPr>
        <p:spPr>
          <a:xfrm>
            <a:off x="311700" y="2562125"/>
            <a:ext cx="8520600" cy="19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Problem / objective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>
                <a:solidFill>
                  <a:schemeClr val="dk1"/>
                </a:solidFill>
              </a:rPr>
              <a:t>Alleviate long-term forgetting in incremental learning with vision-language models</a:t>
            </a:r>
            <a:endParaRPr sz="11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ko" sz="1400">
                <a:solidFill>
                  <a:schemeClr val="dk1"/>
                </a:solidFill>
              </a:rPr>
              <a:t>Contribution / Key idea</a:t>
            </a:r>
            <a:endParaRPr sz="14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ko" sz="1200">
                <a:solidFill>
                  <a:schemeClr val="dk1"/>
                </a:solidFill>
              </a:rPr>
              <a:t>Parameter-efficient continual learning framework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200">
                <a:solidFill>
                  <a:schemeClr val="dk1"/>
                </a:solidFill>
              </a:rPr>
              <a:t>Mixture-of-Experts (MoE) adapters</a:t>
            </a:r>
            <a:endParaRPr sz="1200">
              <a:solidFill>
                <a:schemeClr val="dk1"/>
              </a:solidFill>
            </a:endParaRPr>
          </a:p>
          <a:p>
            <a:pPr indent="-3048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■"/>
            </a:pPr>
            <a:r>
              <a:rPr lang="ko" sz="1200">
                <a:solidFill>
                  <a:schemeClr val="dk1"/>
                </a:solidFill>
              </a:rPr>
              <a:t>Distribution Discriminative Auto-Selector (DDAS)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00" name="Google Shape;100;p25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1" name="Google Shape;101;p25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p25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8225" y="473982"/>
            <a:ext cx="6942698" cy="19088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6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08" name="Google Shape;108;p26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6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10" name="Google Shape;110;p26"/>
          <p:cNvSpPr txBox="1"/>
          <p:nvPr/>
        </p:nvSpPr>
        <p:spPr>
          <a:xfrm>
            <a:off x="493700" y="803475"/>
            <a:ext cx="387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Continual Learning  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11" name="Google Shape;111;p26"/>
          <p:cNvSpPr txBox="1"/>
          <p:nvPr/>
        </p:nvSpPr>
        <p:spPr>
          <a:xfrm>
            <a:off x="822100" y="1262325"/>
            <a:ext cx="68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딥러닝 모델이 새로운 데이터에 대해 지속적으로 학습을 이어가며 지식을 확장하는 방식.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12" name="Google Shape;112;p2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51438" y="1849675"/>
            <a:ext cx="7841125" cy="2086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26"/>
          <p:cNvSpPr/>
          <p:nvPr/>
        </p:nvSpPr>
        <p:spPr>
          <a:xfrm>
            <a:off x="7246225" y="2033375"/>
            <a:ext cx="1097400" cy="585600"/>
          </a:xfrm>
          <a:prstGeom prst="rect">
            <a:avLst/>
          </a:prstGeom>
          <a:noFill/>
          <a:ln cap="flat" cmpd="sng" w="38100">
            <a:solidFill>
              <a:srgbClr val="0000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4" name="Google Shape;114;p26"/>
          <p:cNvCxnSpPr>
            <a:stCxn id="113" idx="2"/>
            <a:endCxn id="115" idx="3"/>
          </p:cNvCxnSpPr>
          <p:nvPr/>
        </p:nvCxnSpPr>
        <p:spPr>
          <a:xfrm rot="5400000">
            <a:off x="5971375" y="2574425"/>
            <a:ext cx="1779000" cy="1868100"/>
          </a:xfrm>
          <a:prstGeom prst="curvedConnector2">
            <a:avLst/>
          </a:prstGeom>
          <a:noFill/>
          <a:ln cap="flat" cmpd="sng" w="9525">
            <a:solidFill>
              <a:srgbClr val="0000FF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15" name="Google Shape;115;p26"/>
          <p:cNvSpPr txBox="1"/>
          <p:nvPr/>
        </p:nvSpPr>
        <p:spPr>
          <a:xfrm>
            <a:off x="3523250" y="3936300"/>
            <a:ext cx="24036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chemeClr val="dk1"/>
                </a:solidFill>
              </a:rPr>
              <a:t>새로운 데이터가 나올때마다 처음부터 다시 학습하는 것이 아니라, 이미 학습된 모델에 새로운 데이터만 추가적으로 더 학습</a:t>
            </a:r>
            <a:endParaRPr i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7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21" name="Google Shape;121;p27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p27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23" name="Google Shape;123;p27"/>
          <p:cNvSpPr txBox="1"/>
          <p:nvPr/>
        </p:nvSpPr>
        <p:spPr>
          <a:xfrm>
            <a:off x="493700" y="803475"/>
            <a:ext cx="6834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</a:rPr>
              <a:t>Continual Learning 의 </a:t>
            </a:r>
            <a:r>
              <a:rPr b="1" lang="ko">
                <a:solidFill>
                  <a:schemeClr val="dk1"/>
                </a:solidFill>
              </a:rPr>
              <a:t>근본적인 </a:t>
            </a:r>
            <a:r>
              <a:rPr b="1" lang="ko">
                <a:solidFill>
                  <a:schemeClr val="dk1"/>
                </a:solidFill>
              </a:rPr>
              <a:t>문제 : "</a:t>
            </a: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Catastrophic Forgetting"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124" name="Google Shape;124;p27"/>
          <p:cNvSpPr txBox="1"/>
          <p:nvPr/>
        </p:nvSpPr>
        <p:spPr>
          <a:xfrm>
            <a:off x="822100" y="1203675"/>
            <a:ext cx="68349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</a:t>
            </a:r>
            <a:r>
              <a:rPr lang="ko" sz="1200">
                <a:solidFill>
                  <a:schemeClr val="dk1"/>
                </a:solidFill>
              </a:rPr>
              <a:t>모델이 새로운 task 들을 점진적으로 학습함에 따라, 이전에 학습했었던 지식들을 점차 잊어버</a:t>
            </a:r>
            <a:r>
              <a:rPr lang="ko" sz="1200">
                <a:solidFill>
                  <a:schemeClr val="dk1"/>
                </a:solidFill>
              </a:rPr>
              <a:t>림</a:t>
            </a:r>
            <a:r>
              <a:rPr lang="ko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chemeClr val="dk1"/>
                </a:solidFill>
              </a:rPr>
              <a:t>- </a:t>
            </a:r>
            <a:r>
              <a:rPr lang="ko" sz="1200">
                <a:solidFill>
                  <a:schemeClr val="dk1"/>
                </a:solidFill>
              </a:rPr>
              <a:t>이 문제를 해결하는 것이 Continual Learning 의 핵심.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125" name="Google Shape;125;p27"/>
          <p:cNvPicPr preferRelativeResize="0"/>
          <p:nvPr/>
        </p:nvPicPr>
        <p:blipFill rotWithShape="1">
          <a:blip r:embed="rId6">
            <a:alphaModFix/>
          </a:blip>
          <a:srcRect b="2295" l="0" r="0" t="9737"/>
          <a:stretch/>
        </p:blipFill>
        <p:spPr>
          <a:xfrm>
            <a:off x="1293100" y="2263825"/>
            <a:ext cx="6557776" cy="1340725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7"/>
          <p:cNvSpPr txBox="1"/>
          <p:nvPr/>
        </p:nvSpPr>
        <p:spPr>
          <a:xfrm>
            <a:off x="822100" y="1894525"/>
            <a:ext cx="683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❏"/>
            </a:pPr>
            <a:r>
              <a:rPr lang="ko" sz="1200">
                <a:solidFill>
                  <a:schemeClr val="dk1"/>
                </a:solidFill>
              </a:rPr>
              <a:t>[예시]</a:t>
            </a:r>
            <a:r>
              <a:rPr b="1"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MNIST 데이터셋을 5개의 task 로 나누어 continual learning 하였을때,</a:t>
            </a:r>
            <a:endParaRPr sz="1200">
              <a:solidFill>
                <a:schemeClr val="dk1"/>
              </a:solidFill>
            </a:endParaRPr>
          </a:p>
        </p:txBody>
      </p:sp>
      <p:sp>
        <p:nvSpPr>
          <p:cNvPr id="127" name="Google Shape;127;p27"/>
          <p:cNvSpPr txBox="1"/>
          <p:nvPr/>
        </p:nvSpPr>
        <p:spPr>
          <a:xfrm>
            <a:off x="1154538" y="3650150"/>
            <a:ext cx="68349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처음에 task1 에서는 0과 1 구분하도록 모델을 학습.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그다음 이 학습된 모델에 2와 3 구분하도록 또다시 학습.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...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8과 9 구분하는 마지막 task5 까지 모델 학습 마치고 나면,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AutoNum type="arabicPeriod"/>
            </a:pPr>
            <a:r>
              <a:rPr lang="ko" sz="1200">
                <a:solidFill>
                  <a:schemeClr val="dk1"/>
                </a:solidFill>
              </a:rPr>
              <a:t>가장 맨 처음에 학습되었던 0과 1 구분하는 task1 에 대한 정확도가 상당히 낮아</a:t>
            </a:r>
            <a:r>
              <a:rPr lang="ko" sz="1200">
                <a:solidFill>
                  <a:schemeClr val="dk1"/>
                </a:solidFill>
              </a:rPr>
              <a:t>짐</a:t>
            </a:r>
            <a:r>
              <a:rPr lang="ko" sz="1200">
                <a:solidFill>
                  <a:schemeClr val="dk1"/>
                </a:solidFill>
              </a:rPr>
              <a:t>.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8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33" name="Google Shape;133;p28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8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35" name="Google Shape;135;p28"/>
          <p:cNvSpPr txBox="1"/>
          <p:nvPr/>
        </p:nvSpPr>
        <p:spPr>
          <a:xfrm>
            <a:off x="493700" y="803475"/>
            <a:ext cx="8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Continual Learning 선행 연구들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36" name="Google Shape;136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2400" y="1203675"/>
            <a:ext cx="8839200" cy="2598173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8"/>
          <p:cNvSpPr txBox="1"/>
          <p:nvPr/>
        </p:nvSpPr>
        <p:spPr>
          <a:xfrm>
            <a:off x="188425" y="3844775"/>
            <a:ext cx="8803200" cy="114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(a)</a:t>
            </a:r>
            <a:r>
              <a:rPr lang="ko" sz="1200">
                <a:solidFill>
                  <a:schemeClr val="dk1"/>
                </a:solidFill>
              </a:rPr>
              <a:t> </a:t>
            </a:r>
            <a:r>
              <a:rPr lang="ko" sz="1200">
                <a:solidFill>
                  <a:schemeClr val="dk1"/>
                </a:solidFill>
              </a:rPr>
              <a:t>대표적인 CL 방법: base model 에 추가로, task 마다 task-specific 모델 추가(dynamic expansion). -&gt; 문제: zero-shot 능력 없음.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(b)</a:t>
            </a:r>
            <a:r>
              <a:rPr lang="ko" sz="1200">
                <a:solidFill>
                  <a:schemeClr val="dk1"/>
                </a:solidFill>
              </a:rPr>
              <a:t> ZSCL: pretrained VLM </a:t>
            </a:r>
            <a:r>
              <a:rPr lang="ko" sz="1200">
                <a:solidFill>
                  <a:schemeClr val="dk1"/>
                </a:solidFill>
              </a:rPr>
              <a:t>로부터 knowledge distillation 하여 zero-shot 능력 보완. -&gt; 문제</a:t>
            </a:r>
            <a:r>
              <a:rPr lang="ko" sz="1200">
                <a:solidFill>
                  <a:schemeClr val="dk1"/>
                </a:solidFill>
              </a:rPr>
              <a:t>: 계산량 </a:t>
            </a:r>
            <a:r>
              <a:rPr lang="ko" sz="1200">
                <a:solidFill>
                  <a:schemeClr val="dk1"/>
                </a:solidFill>
              </a:rPr>
              <a:t>많고</a:t>
            </a:r>
            <a:r>
              <a:rPr lang="ko" sz="1200">
                <a:solidFill>
                  <a:schemeClr val="dk1"/>
                </a:solidFill>
              </a:rPr>
              <a:t>, 장기 기억 </a:t>
            </a:r>
            <a:r>
              <a:rPr lang="ko" sz="1200">
                <a:solidFill>
                  <a:schemeClr val="dk1"/>
                </a:solidFill>
              </a:rPr>
              <a:t>어려움.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200">
                <a:solidFill>
                  <a:schemeClr val="dk1"/>
                </a:solidFill>
              </a:rPr>
              <a:t>(c)</a:t>
            </a:r>
            <a:r>
              <a:rPr b="1" lang="ko" sz="1200">
                <a:solidFill>
                  <a:schemeClr val="dk1"/>
                </a:solidFill>
              </a:rPr>
              <a:t> Ours: </a:t>
            </a:r>
            <a:r>
              <a:rPr b="1" lang="ko" sz="1200">
                <a:solidFill>
                  <a:schemeClr val="dk1"/>
                </a:solidFill>
              </a:rPr>
              <a:t>(b) 처럼 사전학습된 모델을 사용하여 </a:t>
            </a:r>
            <a:r>
              <a:rPr b="1" lang="ko" sz="1200">
                <a:solidFill>
                  <a:schemeClr val="dk1"/>
                </a:solidFill>
              </a:rPr>
              <a:t>(a) </a:t>
            </a:r>
            <a:r>
              <a:rPr b="1" lang="ko" sz="1200">
                <a:solidFill>
                  <a:schemeClr val="dk1"/>
                </a:solidFill>
              </a:rPr>
              <a:t>의 dynamic expansion 기법을 적용하여, </a:t>
            </a:r>
            <a:r>
              <a:rPr b="1" lang="ko" sz="1200">
                <a:solidFill>
                  <a:schemeClr val="dk1"/>
                </a:solidFill>
              </a:rPr>
              <a:t>(a) 의 장점인 '</a:t>
            </a:r>
            <a:r>
              <a:rPr b="1" lang="ko" sz="1200">
                <a:solidFill>
                  <a:schemeClr val="dk1"/>
                </a:solidFill>
              </a:rPr>
              <a:t>기억력 및 확장성</a:t>
            </a:r>
            <a:r>
              <a:rPr b="1" lang="ko" sz="1200">
                <a:solidFill>
                  <a:schemeClr val="dk1"/>
                </a:solidFill>
              </a:rPr>
              <a:t>', (b) 의 장점인 'zero-shot 능력' 모두 살리겠다.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9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43" name="Google Shape;143;p29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9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45" name="Google Shape;145;p29"/>
          <p:cNvSpPr txBox="1"/>
          <p:nvPr/>
        </p:nvSpPr>
        <p:spPr>
          <a:xfrm>
            <a:off x="493700" y="803475"/>
            <a:ext cx="8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ko">
                <a:solidFill>
                  <a:schemeClr val="dk1"/>
                </a:solidFill>
                <a:highlight>
                  <a:srgbClr val="FFFFFF"/>
                </a:highlight>
              </a:rPr>
              <a:t>Overall framework</a:t>
            </a:r>
            <a:endParaRPr b="1">
              <a:solidFill>
                <a:schemeClr val="dk1"/>
              </a:solidFill>
            </a:endParaRPr>
          </a:p>
        </p:txBody>
      </p:sp>
      <p:pic>
        <p:nvPicPr>
          <p:cNvPr id="146" name="Google Shape;146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87625" y="1164950"/>
            <a:ext cx="6168743" cy="3895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52" name="Google Shape;152;p30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30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54" name="Google Shape;154;p30"/>
          <p:cNvSpPr txBox="1"/>
          <p:nvPr/>
        </p:nvSpPr>
        <p:spPr>
          <a:xfrm>
            <a:off x="493700" y="803475"/>
            <a:ext cx="8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1"/>
          <p:cNvSpPr txBox="1"/>
          <p:nvPr>
            <p:ph type="title"/>
          </p:nvPr>
        </p:nvSpPr>
        <p:spPr>
          <a:xfrm>
            <a:off x="8093700" y="4648800"/>
            <a:ext cx="897900" cy="3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ko" sz="1200">
                <a:solidFill>
                  <a:srgbClr val="999999"/>
                </a:solidFill>
              </a:rPr>
              <a:t>전유진</a:t>
            </a:r>
            <a:endParaRPr sz="1200">
              <a:solidFill>
                <a:srgbClr val="999999"/>
              </a:solidFill>
            </a:endParaRPr>
          </a:p>
        </p:txBody>
      </p:sp>
      <p:sp>
        <p:nvSpPr>
          <p:cNvPr id="160" name="Google Shape;160;p31"/>
          <p:cNvSpPr txBox="1"/>
          <p:nvPr/>
        </p:nvSpPr>
        <p:spPr>
          <a:xfrm>
            <a:off x="7350925" y="152400"/>
            <a:ext cx="1640700" cy="2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ko" sz="1200">
                <a:solidFill>
                  <a:srgbClr val="999999"/>
                </a:solidFill>
              </a:rPr>
              <a:t>CVPR 2024</a:t>
            </a:r>
            <a:endParaRPr b="0" i="0" sz="1200" u="none" cap="none" strike="noStrike">
              <a:solidFill>
                <a:srgbClr val="9999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31"/>
          <p:cNvSpPr txBox="1"/>
          <p:nvPr/>
        </p:nvSpPr>
        <p:spPr>
          <a:xfrm>
            <a:off x="0" y="0"/>
            <a:ext cx="9144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3"/>
              </a:rPr>
              <a:t>Yu, Jiazuo, et al. "Boosting continual learning of vision-language models via mixture-of-experts adapters." </a:t>
            </a:r>
            <a:r>
              <a:rPr i="1" lang="ko" sz="900" u="sng">
                <a:solidFill>
                  <a:schemeClr val="hlink"/>
                </a:solidFill>
                <a:highlight>
                  <a:srgbClr val="FFFFFF"/>
                </a:highlight>
                <a:hlinkClick r:id="rId4"/>
              </a:rPr>
              <a:t>Proceedings of the IEEE/CVF Conference on Computer Vision and Pattern Recognition</a:t>
            </a:r>
            <a:r>
              <a:rPr lang="ko" sz="900" u="sng">
                <a:solidFill>
                  <a:schemeClr val="hlink"/>
                </a:solidFill>
                <a:highlight>
                  <a:srgbClr val="FFFFFF"/>
                </a:highlight>
                <a:hlinkClick r:id="rId5"/>
              </a:rPr>
              <a:t>. 2024.</a:t>
            </a:r>
            <a:endParaRPr sz="1300"/>
          </a:p>
        </p:txBody>
      </p:sp>
      <p:sp>
        <p:nvSpPr>
          <p:cNvPr id="162" name="Google Shape;162;p31"/>
          <p:cNvSpPr txBox="1"/>
          <p:nvPr/>
        </p:nvSpPr>
        <p:spPr>
          <a:xfrm>
            <a:off x="493700" y="803475"/>
            <a:ext cx="8078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t/>
            </a:r>
            <a:endParaRPr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