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6" r:id="rId2"/>
    <p:sldId id="257" r:id="rId3"/>
    <p:sldId id="265" r:id="rId4"/>
    <p:sldId id="281" r:id="rId5"/>
    <p:sldId id="266" r:id="rId6"/>
    <p:sldId id="280" r:id="rId7"/>
    <p:sldId id="268" r:id="rId8"/>
    <p:sldId id="287" r:id="rId9"/>
    <p:sldId id="288"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Annotate, Work Together, Tell Me" id="{B9B51309-D148-4332-87C2-07BE32FBCA3B}">
          <p14:sldIdLst>
            <p14:sldId id="257"/>
            <p14:sldId id="265"/>
            <p14:sldId id="281"/>
            <p14:sldId id="266"/>
            <p14:sldId id="280"/>
            <p14:sldId id="268"/>
            <p14:sldId id="287"/>
            <p14:sldId id="288"/>
          </p14:sldIdLst>
        </p14:section>
        <p14:section name="Learn More"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 lastIdx="5" clrIdx="0">
    <p:extLst>
      <p:ext uri="{19B8F6BF-5375-455C-9EA6-DF929625EA0E}">
        <p15:presenceInfo xmlns:p15="http://schemas.microsoft.com/office/powerpoint/2012/main" userId=" "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FF9B45"/>
    <a:srgbClr val="DD462F"/>
    <a:srgbClr val="F8CFB6"/>
    <a:srgbClr val="F8CAB6"/>
    <a:srgbClr val="923922"/>
    <a:srgbClr val="404040"/>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2435" autoAdjust="0"/>
  </p:normalViewPr>
  <p:slideViewPr>
    <p:cSldViewPr snapToGrid="0">
      <p:cViewPr varScale="1">
        <p:scale>
          <a:sx n="63" d="100"/>
          <a:sy n="63" d="100"/>
        </p:scale>
        <p:origin x="852"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530CD3-719A-4E40-A3A4-C1D99B294F98}" type="datetimeFigureOut">
              <a:rPr lang="en-US" smtClean="0"/>
              <a:t>05/14/2017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Embedded System SIPLAB</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0184C6-8729-4EB8-88AF-12565EA38667}" type="slidenum">
              <a:rPr lang="en-US" smtClean="0"/>
              <a:t>‹#›</a:t>
            </a:fld>
            <a:endParaRPr lang="en-US"/>
          </a:p>
        </p:txBody>
      </p:sp>
    </p:spTree>
    <p:extLst>
      <p:ext uri="{BB962C8B-B14F-4D97-AF65-F5344CB8AC3E}">
        <p14:creationId xmlns:p14="http://schemas.microsoft.com/office/powerpoint/2010/main" val="2213188738"/>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05/14/2017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Embedded System SIPLAB</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Embedded System SIPLAB</a:t>
            </a:r>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click the arrows to visit links.</a:t>
            </a:r>
            <a:endParaRPr lang="en-US" dirty="0"/>
          </a:p>
        </p:txBody>
      </p:sp>
      <p:sp>
        <p:nvSpPr>
          <p:cNvPr id="5" name="Footer Placeholder 4"/>
          <p:cNvSpPr>
            <a:spLocks noGrp="1"/>
          </p:cNvSpPr>
          <p:nvPr>
            <p:ph type="ftr" sz="quarter" idx="11"/>
          </p:nvPr>
        </p:nvSpPr>
        <p:spPr/>
        <p:txBody>
          <a:bodyPr/>
          <a:lstStyle/>
          <a:p>
            <a:r>
              <a:rPr lang="en-US"/>
              <a:t>Embedded System SIPLAB</a:t>
            </a:r>
          </a:p>
        </p:txBody>
      </p:sp>
    </p:spTree>
    <p:extLst>
      <p:ext uri="{BB962C8B-B14F-4D97-AF65-F5344CB8AC3E}">
        <p14:creationId xmlns:p14="http://schemas.microsoft.com/office/powerpoint/2010/main" val="1851196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Embedded System SIPLAB</a:t>
            </a:r>
          </a:p>
        </p:txBody>
      </p:sp>
    </p:spTree>
    <p:extLst>
      <p:ext uri="{BB962C8B-B14F-4D97-AF65-F5344CB8AC3E}">
        <p14:creationId xmlns:p14="http://schemas.microsoft.com/office/powerpoint/2010/main" val="4162643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Embedded System SIPLAB</a:t>
            </a:r>
          </a:p>
        </p:txBody>
      </p:sp>
    </p:spTree>
    <p:extLst>
      <p:ext uri="{BB962C8B-B14F-4D97-AF65-F5344CB8AC3E}">
        <p14:creationId xmlns:p14="http://schemas.microsoft.com/office/powerpoint/2010/main" val="1740908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Embedded System SIPLAB</a:t>
            </a:r>
          </a:p>
        </p:txBody>
      </p:sp>
    </p:spTree>
    <p:extLst>
      <p:ext uri="{BB962C8B-B14F-4D97-AF65-F5344CB8AC3E}">
        <p14:creationId xmlns:p14="http://schemas.microsoft.com/office/powerpoint/2010/main" val="365596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Embedded System SIPLAB</a:t>
            </a:r>
          </a:p>
        </p:txBody>
      </p:sp>
    </p:spTree>
    <p:extLst>
      <p:ext uri="{BB962C8B-B14F-4D97-AF65-F5344CB8AC3E}">
        <p14:creationId xmlns:p14="http://schemas.microsoft.com/office/powerpoint/2010/main" val="796432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Embedded System SIPLAB</a:t>
            </a:r>
          </a:p>
        </p:txBody>
      </p:sp>
    </p:spTree>
    <p:extLst>
      <p:ext uri="{BB962C8B-B14F-4D97-AF65-F5344CB8AC3E}">
        <p14:creationId xmlns:p14="http://schemas.microsoft.com/office/powerpoint/2010/main" val="2330262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Embedded System SIPLAB</a:t>
            </a:r>
          </a:p>
        </p:txBody>
      </p:sp>
    </p:spTree>
    <p:extLst>
      <p:ext uri="{BB962C8B-B14F-4D97-AF65-F5344CB8AC3E}">
        <p14:creationId xmlns:p14="http://schemas.microsoft.com/office/powerpoint/2010/main" val="1039981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Embedded System SIPLAB</a:t>
            </a:r>
          </a:p>
        </p:txBody>
      </p:sp>
    </p:spTree>
    <p:extLst>
      <p:ext uri="{BB962C8B-B14F-4D97-AF65-F5344CB8AC3E}">
        <p14:creationId xmlns:p14="http://schemas.microsoft.com/office/powerpoint/2010/main" val="1154814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Embedded System SIPLAB</a:t>
            </a:r>
          </a:p>
        </p:txBody>
      </p:sp>
    </p:spTree>
    <p:extLst>
      <p:ext uri="{BB962C8B-B14F-4D97-AF65-F5344CB8AC3E}">
        <p14:creationId xmlns:p14="http://schemas.microsoft.com/office/powerpoint/2010/main" val="2732337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ext Placeholder 2"/>
          <p:cNvSpPr>
            <a:spLocks noGrp="1"/>
          </p:cNvSpPr>
          <p:nvPr>
            <p:ph type="body" idx="1" hasCustomPrompt="1"/>
          </p:nvPr>
        </p:nvSpPr>
        <p:spPr>
          <a:xfrm>
            <a:off x="516711" y="443128"/>
            <a:ext cx="4438526" cy="641350"/>
          </a:xfrm>
        </p:spPr>
        <p:txBody>
          <a:bodyPr anchor="b"/>
          <a:lstStyle>
            <a:lvl1pPr marL="0" indent="0">
              <a:buNone/>
              <a:defRPr sz="2400" b="0">
                <a:solidFill>
                  <a:schemeClr val="bg2">
                    <a:lumMod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Content Placeholder 3"/>
          <p:cNvSpPr>
            <a:spLocks noGrp="1"/>
          </p:cNvSpPr>
          <p:nvPr>
            <p:ph sz="half" idx="2" hasCustomPrompt="1"/>
          </p:nvPr>
        </p:nvSpPr>
        <p:spPr>
          <a:xfrm>
            <a:off x="541611" y="1431010"/>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Lorem ipsum 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ext Placeholder 2"/>
          <p:cNvSpPr>
            <a:spLocks noGrp="1"/>
          </p:cNvSpPr>
          <p:nvPr>
            <p:ph type="body" idx="1" hasCustomPrompt="1"/>
          </p:nvPr>
        </p:nvSpPr>
        <p:spPr>
          <a:xfrm>
            <a:off x="516711" y="443128"/>
            <a:ext cx="4438526" cy="641350"/>
          </a:xfrm>
        </p:spPr>
        <p:txBody>
          <a:bodyPr anchor="b"/>
          <a:lstStyle>
            <a:lvl1pPr marL="0" indent="0">
              <a:buNone/>
              <a:defRPr sz="2400" b="0">
                <a:solidFill>
                  <a:schemeClr val="bg2">
                    <a:lumMod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Content Placeholder 3"/>
          <p:cNvSpPr>
            <a:spLocks noGrp="1"/>
          </p:cNvSpPr>
          <p:nvPr>
            <p:ph sz="half" idx="2"/>
          </p:nvPr>
        </p:nvSpPr>
        <p:spPr>
          <a:xfrm>
            <a:off x="6942411" y="1828845"/>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a:t>Edit Master text styles</a:t>
            </a:r>
          </a:p>
        </p:txBody>
      </p:sp>
    </p:spTree>
    <p:extLst>
      <p:ext uri="{BB962C8B-B14F-4D97-AF65-F5344CB8AC3E}">
        <p14:creationId xmlns:p14="http://schemas.microsoft.com/office/powerpoint/2010/main" val="44586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userDrawn="1"/>
        </p:nvCxnSpPr>
        <p:spPr>
          <a:xfrm>
            <a:off x="604434" y="1061482"/>
            <a:ext cx="4350803" cy="0"/>
          </a:xfrm>
          <a:prstGeom prst="line">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sp>
        <p:nvSpPr>
          <p:cNvPr id="12" name="Text Placeholder 2"/>
          <p:cNvSpPr>
            <a:spLocks noGrp="1"/>
          </p:cNvSpPr>
          <p:nvPr>
            <p:ph type="body" idx="1" hasCustomPrompt="1"/>
          </p:nvPr>
        </p:nvSpPr>
        <p:spPr>
          <a:xfrm>
            <a:off x="516711" y="1539506"/>
            <a:ext cx="6267148" cy="641350"/>
          </a:xfrm>
        </p:spPr>
        <p:txBody>
          <a:bodyPr anchor="b">
            <a:normAutofit/>
          </a:bodyPr>
          <a:lstStyle>
            <a:lvl1pPr marL="0" indent="0">
              <a:buNone/>
              <a:defRPr sz="36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ontent Placeholder 3"/>
          <p:cNvSpPr>
            <a:spLocks noGrp="1"/>
          </p:cNvSpPr>
          <p:nvPr>
            <p:ph sz="half" idx="2" hasCustomPrompt="1"/>
          </p:nvPr>
        </p:nvSpPr>
        <p:spPr>
          <a:xfrm>
            <a:off x="541611" y="2560639"/>
            <a:ext cx="9442648" cy="3978275"/>
          </a:xfrm>
        </p:spPr>
        <p:txBody>
          <a:bodyPr vert="horz" lIns="91440" tIns="45720" rIns="91440" bIns="45720" rtlCol="0">
            <a:normAutofit/>
          </a:bodyPr>
          <a:lstStyle>
            <a:lvl1pPr>
              <a:lnSpc>
                <a:spcPts val="1800"/>
              </a:lnSpc>
              <a:spcBef>
                <a:spcPts val="1000"/>
              </a:spcBef>
              <a:spcAft>
                <a:spcPts val="1000"/>
              </a:spcAft>
              <a:defRPr lang="en-US" sz="2400" smtClean="0">
                <a:solidFill>
                  <a:schemeClr val="tx1">
                    <a:lumMod val="75000"/>
                    <a:lumOff val="25000"/>
                  </a:schemeClr>
                </a:solidFill>
                <a:latin typeface="+mj-lt"/>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Lorem ipsum Click to edit Master text styles</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3" r:id="rId4"/>
  </p:sldLayoutIdLst>
  <p:hf sldNum="0" hd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go.microsoft.com/fwlink/?LinkId=623327"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mailto:ducvuongbkhn@gmail.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838200" y="1164324"/>
            <a:ext cx="10515600" cy="2387600"/>
          </a:xfrm>
        </p:spPr>
        <p:txBody>
          <a:bodyPr>
            <a:normAutofit/>
          </a:bodyPr>
          <a:lstStyle/>
          <a:p>
            <a:r>
              <a:rPr lang="en-US" sz="7200" b="1">
                <a:solidFill>
                  <a:schemeClr val="bg1"/>
                </a:solidFill>
                <a:effectLst>
                  <a:outerShdw blurRad="38100" dist="38100" dir="2700000" algn="tl">
                    <a:srgbClr val="000000">
                      <a:alpha val="43137"/>
                    </a:srgbClr>
                  </a:outerShdw>
                </a:effectLst>
              </a:rPr>
              <a:t>PERSONAL DATA</a:t>
            </a:r>
            <a:endParaRPr lang="en-US" sz="7200" b="1" dirty="0">
              <a:solidFill>
                <a:schemeClr val="bg1"/>
              </a:solidFill>
              <a:effectLst>
                <a:outerShdw blurRad="38100" dist="38100" dir="2700000" algn="tl">
                  <a:srgbClr val="000000">
                    <a:alpha val="43137"/>
                  </a:srgbClr>
                </a:outerShdw>
              </a:effectLst>
            </a:endParaRPr>
          </a:p>
        </p:txBody>
      </p:sp>
      <p:sp>
        <p:nvSpPr>
          <p:cNvPr id="3" name="Subtitle 2"/>
          <p:cNvSpPr>
            <a:spLocks noGrp="1"/>
          </p:cNvSpPr>
          <p:nvPr>
            <p:ph type="subTitle" idx="4294967295"/>
          </p:nvPr>
        </p:nvSpPr>
        <p:spPr>
          <a:xfrm>
            <a:off x="838200" y="3551924"/>
            <a:ext cx="9582736" cy="1364974"/>
          </a:xfrm>
        </p:spPr>
        <p:txBody>
          <a:bodyPr>
            <a:normAutofit/>
          </a:bodyPr>
          <a:lstStyle/>
          <a:p>
            <a:pPr marL="0" indent="0">
              <a:buNone/>
            </a:pPr>
            <a:r>
              <a:rPr lang="en-US" sz="2000">
                <a:solidFill>
                  <a:schemeClr val="bg1"/>
                </a:solidFill>
                <a:latin typeface="+mj-lt"/>
              </a:rPr>
              <a:t>Written by Vuong Nguyen Duc</a:t>
            </a:r>
          </a:p>
          <a:p>
            <a:pPr marL="0" indent="0">
              <a:buNone/>
            </a:pPr>
            <a:r>
              <a:rPr lang="en-US" sz="2000">
                <a:solidFill>
                  <a:schemeClr val="bg1"/>
                </a:solidFill>
                <a:latin typeface="+mj-lt"/>
              </a:rPr>
              <a:t>Apply for Embedded Software Development Engineer Position	</a:t>
            </a:r>
            <a:endParaRPr lang="en-US" sz="2000" dirty="0">
              <a:solidFill>
                <a:schemeClr val="bg1"/>
              </a:solidFill>
              <a:latin typeface="+mj-lt"/>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63050" y="3932688"/>
            <a:ext cx="661940" cy="661940"/>
          </a:xfrm>
          <a:prstGeom prst="rect">
            <a:avLst/>
          </a:prstGeom>
        </p:spPr>
      </p:pic>
      <p:sp>
        <p:nvSpPr>
          <p:cNvPr id="15" name="TextBox 14"/>
          <p:cNvSpPr txBox="1"/>
          <p:nvPr/>
        </p:nvSpPr>
        <p:spPr>
          <a:xfrm>
            <a:off x="3181350" y="3448050"/>
            <a:ext cx="5981700" cy="1631216"/>
          </a:xfrm>
          <a:prstGeom prst="rect">
            <a:avLst/>
          </a:prstGeom>
          <a:noFill/>
        </p:spPr>
        <p:txBody>
          <a:bodyPr wrap="square" rtlCol="0">
            <a:spAutoFit/>
          </a:bodyPr>
          <a:lstStyle/>
          <a:p>
            <a:r>
              <a:rPr lang="en-US" sz="10000" b="1">
                <a:effectLst>
                  <a:outerShdw blurRad="38100" dist="38100" dir="2700000" algn="tl">
                    <a:srgbClr val="000000">
                      <a:alpha val="43137"/>
                    </a:srgbClr>
                  </a:outerShdw>
                </a:effectLst>
                <a:latin typeface="+mj-lt"/>
              </a:rPr>
              <a:t>Thank You</a:t>
            </a: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516710" y="1511341"/>
            <a:ext cx="558179" cy="409838"/>
            <a:chOff x="6953426" y="711274"/>
            <a:chExt cx="558179" cy="409838"/>
          </a:xfrm>
        </p:grpSpPr>
        <p:sp>
          <p:nvSpPr>
            <p:cNvPr id="34" name="Oval 33"/>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grpSp>
        <p:nvGrpSpPr>
          <p:cNvPr id="36" name="Group 35"/>
          <p:cNvGrpSpPr/>
          <p:nvPr/>
        </p:nvGrpSpPr>
        <p:grpSpPr>
          <a:xfrm>
            <a:off x="514182" y="2340116"/>
            <a:ext cx="558179" cy="409838"/>
            <a:chOff x="6953426" y="711274"/>
            <a:chExt cx="558179" cy="409838"/>
          </a:xfrm>
        </p:grpSpPr>
        <p:sp>
          <p:nvSpPr>
            <p:cNvPr id="37" name="Oval 36"/>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grpSp>
        <p:nvGrpSpPr>
          <p:cNvPr id="39" name="Group 38"/>
          <p:cNvGrpSpPr/>
          <p:nvPr/>
        </p:nvGrpSpPr>
        <p:grpSpPr>
          <a:xfrm>
            <a:off x="514182" y="3160965"/>
            <a:ext cx="558179" cy="409838"/>
            <a:chOff x="6953426" y="711274"/>
            <a:chExt cx="558179" cy="409838"/>
          </a:xfrm>
        </p:grpSpPr>
        <p:sp>
          <p:nvSpPr>
            <p:cNvPr id="40" name="Oval 39"/>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 name="Text Placeholder 3"/>
          <p:cNvSpPr>
            <a:spLocks noGrp="1"/>
          </p:cNvSpPr>
          <p:nvPr>
            <p:ph type="body" idx="1"/>
          </p:nvPr>
        </p:nvSpPr>
        <p:spPr>
          <a:xfrm>
            <a:off x="1617948" y="443128"/>
            <a:ext cx="5016768" cy="641350"/>
          </a:xfrm>
        </p:spPr>
        <p:txBody>
          <a:bodyPr>
            <a:noAutofit/>
          </a:bodyPr>
          <a:lstStyle/>
          <a:p>
            <a:pPr lvl="0"/>
            <a:r>
              <a:rPr lang="en-US" sz="5000" b="1">
                <a:solidFill>
                  <a:schemeClr val="tx1"/>
                </a:solidFill>
                <a:effectLst>
                  <a:outerShdw blurRad="38100" dist="38100" dir="2700000" algn="tl">
                    <a:srgbClr val="000000">
                      <a:alpha val="43137"/>
                    </a:srgbClr>
                  </a:outerShdw>
                </a:effectLst>
                <a:ea typeface="Segoe UI Symbol" panose="020B0502040204020203" pitchFamily="34" charset="0"/>
              </a:rPr>
              <a:t>Content</a:t>
            </a:r>
            <a:endParaRPr lang="en-US" sz="5000" b="1" dirty="0">
              <a:solidFill>
                <a:schemeClr val="tx1"/>
              </a:solidFill>
              <a:effectLst>
                <a:outerShdw blurRad="38100" dist="38100" dir="2700000" algn="tl">
                  <a:srgbClr val="000000">
                    <a:alpha val="43137"/>
                  </a:srgbClr>
                </a:outerShdw>
              </a:effectLst>
              <a:ea typeface="Segoe UI Symbol" panose="020B0502040204020203" pitchFamily="34" charset="0"/>
            </a:endParaRPr>
          </a:p>
        </p:txBody>
      </p:sp>
      <p:sp>
        <p:nvSpPr>
          <p:cNvPr id="3" name="Rectangle 2"/>
          <p:cNvSpPr/>
          <p:nvPr/>
        </p:nvSpPr>
        <p:spPr>
          <a:xfrm>
            <a:off x="1146532" y="1511341"/>
            <a:ext cx="10477432" cy="409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a:solidFill>
                  <a:schemeClr val="tx1"/>
                </a:solidFill>
                <a:ea typeface="Segoe UI Symbol" panose="020B0502040204020203" pitchFamily="34" charset="0"/>
              </a:rPr>
              <a:t>Personal Information</a:t>
            </a:r>
          </a:p>
        </p:txBody>
      </p:sp>
      <p:sp>
        <p:nvSpPr>
          <p:cNvPr id="19" name="Rectangle 18"/>
          <p:cNvSpPr/>
          <p:nvPr/>
        </p:nvSpPr>
        <p:spPr>
          <a:xfrm>
            <a:off x="1146532" y="2340116"/>
            <a:ext cx="10477432" cy="409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a:solidFill>
                  <a:schemeClr val="tx1"/>
                </a:solidFill>
                <a:ea typeface="Segoe UI Symbol" panose="020B0502040204020203" pitchFamily="34" charset="0"/>
              </a:rPr>
              <a:t>Education</a:t>
            </a:r>
          </a:p>
        </p:txBody>
      </p:sp>
      <p:sp>
        <p:nvSpPr>
          <p:cNvPr id="20" name="Rectangle 19"/>
          <p:cNvSpPr/>
          <p:nvPr/>
        </p:nvSpPr>
        <p:spPr>
          <a:xfrm>
            <a:off x="1146532" y="3157002"/>
            <a:ext cx="10477432" cy="409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a:solidFill>
                  <a:schemeClr val="tx1"/>
                </a:solidFill>
                <a:ea typeface="Segoe UI Symbol" panose="020B0502040204020203" pitchFamily="34" charset="0"/>
              </a:rPr>
              <a:t>Working Experience</a:t>
            </a:r>
          </a:p>
        </p:txBody>
      </p:sp>
      <p:sp>
        <p:nvSpPr>
          <p:cNvPr id="6" name="TextBox 5"/>
          <p:cNvSpPr txBox="1"/>
          <p:nvPr/>
        </p:nvSpPr>
        <p:spPr>
          <a:xfrm>
            <a:off x="373378" y="6200823"/>
            <a:ext cx="3676650" cy="369332"/>
          </a:xfrm>
          <a:prstGeom prst="rect">
            <a:avLst/>
          </a:prstGeom>
          <a:noFill/>
        </p:spPr>
        <p:txBody>
          <a:bodyPr wrap="square" rtlCol="0">
            <a:spAutoFit/>
          </a:bodyPr>
          <a:lstStyle/>
          <a:p>
            <a:r>
              <a:rPr lang="en-US">
                <a:solidFill>
                  <a:schemeClr val="bg1">
                    <a:lumMod val="65000"/>
                  </a:schemeClr>
                </a:solidFill>
              </a:rPr>
              <a:t>Vượng Nguyễn</a:t>
            </a:r>
          </a:p>
        </p:txBody>
      </p:sp>
      <p:cxnSp>
        <p:nvCxnSpPr>
          <p:cNvPr id="23" name="Straight Connector 22"/>
          <p:cNvCxnSpPr/>
          <p:nvPr/>
        </p:nvCxnSpPr>
        <p:spPr>
          <a:xfrm>
            <a:off x="1498547" y="374958"/>
            <a:ext cx="2256" cy="706297"/>
          </a:xfrm>
          <a:prstGeom prst="line">
            <a:avLst/>
          </a:prstGeom>
          <a:ln w="28575">
            <a:solidFill>
              <a:srgbClr val="D24726"/>
            </a:solidFill>
          </a:ln>
        </p:spPr>
        <p:style>
          <a:lnRef idx="3">
            <a:schemeClr val="accent2"/>
          </a:lnRef>
          <a:fillRef idx="0">
            <a:schemeClr val="accent2"/>
          </a:fillRef>
          <a:effectRef idx="2">
            <a:schemeClr val="accent2"/>
          </a:effectRef>
          <a:fontRef idx="minor">
            <a:schemeClr val="tx1"/>
          </a:fontRef>
        </p:style>
      </p:cxnSp>
      <p:sp>
        <p:nvSpPr>
          <p:cNvPr id="29" name="Oval 28"/>
          <p:cNvSpPr/>
          <p:nvPr/>
        </p:nvSpPr>
        <p:spPr>
          <a:xfrm>
            <a:off x="11360202" y="6023977"/>
            <a:ext cx="553998" cy="54617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1</a:t>
            </a:r>
          </a:p>
        </p:txBody>
      </p:sp>
      <p:grpSp>
        <p:nvGrpSpPr>
          <p:cNvPr id="21" name="Group 20"/>
          <p:cNvGrpSpPr/>
          <p:nvPr/>
        </p:nvGrpSpPr>
        <p:grpSpPr>
          <a:xfrm>
            <a:off x="514182" y="3954035"/>
            <a:ext cx="558179" cy="409838"/>
            <a:chOff x="6953426" y="711274"/>
            <a:chExt cx="558179" cy="409838"/>
          </a:xfrm>
        </p:grpSpPr>
        <p:sp>
          <p:nvSpPr>
            <p:cNvPr id="22" name="Oval 21"/>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26" name="Rectangle 25"/>
          <p:cNvSpPr/>
          <p:nvPr/>
        </p:nvSpPr>
        <p:spPr>
          <a:xfrm>
            <a:off x="1146532" y="3950072"/>
            <a:ext cx="10477432" cy="409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a:solidFill>
                  <a:schemeClr val="tx1"/>
                </a:solidFill>
                <a:ea typeface="Segoe UI Symbol" panose="020B0502040204020203" pitchFamily="34" charset="0"/>
              </a:rPr>
              <a:t>Personal Skills</a:t>
            </a:r>
          </a:p>
        </p:txBody>
      </p:sp>
      <p:grpSp>
        <p:nvGrpSpPr>
          <p:cNvPr id="27" name="Group 26"/>
          <p:cNvGrpSpPr/>
          <p:nvPr/>
        </p:nvGrpSpPr>
        <p:grpSpPr>
          <a:xfrm>
            <a:off x="514182" y="4747105"/>
            <a:ext cx="558179" cy="409838"/>
            <a:chOff x="6953426" y="711274"/>
            <a:chExt cx="558179" cy="409838"/>
          </a:xfrm>
        </p:grpSpPr>
        <p:sp>
          <p:nvSpPr>
            <p:cNvPr id="28" name="Oval 27"/>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sp>
        <p:nvSpPr>
          <p:cNvPr id="31" name="Rectangle 30"/>
          <p:cNvSpPr/>
          <p:nvPr/>
        </p:nvSpPr>
        <p:spPr>
          <a:xfrm>
            <a:off x="1146532" y="4743142"/>
            <a:ext cx="10477432" cy="409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a:solidFill>
                  <a:schemeClr val="tx1"/>
                </a:solidFill>
                <a:ea typeface="Segoe UI Symbol" panose="020B0502040204020203" pitchFamily="34" charset="0"/>
              </a:rPr>
              <a:t>Projects</a:t>
            </a:r>
          </a:p>
        </p:txBody>
      </p:sp>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590" y="291807"/>
            <a:ext cx="896957" cy="896957"/>
          </a:xfrm>
          <a:prstGeom prst="rect">
            <a:avLst/>
          </a:prstGeom>
        </p:spPr>
      </p:pic>
      <p:pic>
        <p:nvPicPr>
          <p:cNvPr id="1028" name="Picture 4" descr="Kết quả hình ảnh cho logo dhbk ha no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20542" y="385211"/>
            <a:ext cx="479320" cy="707193"/>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 41"/>
          <p:cNvGrpSpPr/>
          <p:nvPr/>
        </p:nvGrpSpPr>
        <p:grpSpPr>
          <a:xfrm>
            <a:off x="514182" y="5589923"/>
            <a:ext cx="558179" cy="409838"/>
            <a:chOff x="6953426" y="711274"/>
            <a:chExt cx="558179" cy="409838"/>
          </a:xfrm>
        </p:grpSpPr>
        <p:sp>
          <p:nvSpPr>
            <p:cNvPr id="43" name="Oval 42"/>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6</a:t>
              </a:r>
            </a:p>
          </p:txBody>
        </p:sp>
      </p:grpSp>
      <p:sp>
        <p:nvSpPr>
          <p:cNvPr id="45" name="Rectangle 44"/>
          <p:cNvSpPr/>
          <p:nvPr/>
        </p:nvSpPr>
        <p:spPr>
          <a:xfrm>
            <a:off x="1146532" y="5585960"/>
            <a:ext cx="10477432" cy="409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a:solidFill>
                  <a:schemeClr val="tx1"/>
                </a:solidFill>
                <a:ea typeface="Segoe UI Symbol" panose="020B0502040204020203" pitchFamily="34" charset="0"/>
              </a:rPr>
              <a:t>Future Plans</a:t>
            </a:r>
          </a:p>
        </p:txBody>
      </p:sp>
    </p:spTree>
    <p:extLst>
      <p:ext uri="{BB962C8B-B14F-4D97-AF65-F5344CB8AC3E}">
        <p14:creationId xmlns:p14="http://schemas.microsoft.com/office/powerpoint/2010/main" val="13286760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animBg="1"/>
      <p:bldP spid="20" grpId="0" animBg="1"/>
      <p:bldP spid="26" grpId="0" animBg="1"/>
      <p:bldP spid="31" grpId="0" animBg="1"/>
      <p:bldP spid="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1617948" y="443128"/>
            <a:ext cx="8993152" cy="641350"/>
          </a:xfrm>
        </p:spPr>
        <p:txBody>
          <a:bodyPr anchor="ctr">
            <a:noAutofit/>
          </a:bodyPr>
          <a:lstStyle/>
          <a:p>
            <a:pPr lvl="0"/>
            <a:r>
              <a:rPr lang="en-US" sz="5000" b="1">
                <a:solidFill>
                  <a:schemeClr val="tx1"/>
                </a:solidFill>
                <a:effectLst>
                  <a:outerShdw blurRad="38100" dist="38100" dir="2700000" algn="tl">
                    <a:srgbClr val="000000">
                      <a:alpha val="43137"/>
                    </a:srgbClr>
                  </a:outerShdw>
                </a:effectLst>
                <a:ea typeface="Segoe UI Symbol" panose="020B0502040204020203" pitchFamily="34" charset="0"/>
              </a:rPr>
              <a:t>1. Persional Information</a:t>
            </a:r>
            <a:endParaRPr lang="en-US" sz="5000" b="1" dirty="0">
              <a:solidFill>
                <a:schemeClr val="tx1"/>
              </a:solidFill>
              <a:effectLst>
                <a:outerShdw blurRad="38100" dist="38100" dir="2700000" algn="tl">
                  <a:srgbClr val="000000">
                    <a:alpha val="43137"/>
                  </a:srgbClr>
                </a:outerShdw>
              </a:effectLst>
              <a:ea typeface="Segoe UI Symbol" panose="020B0502040204020203" pitchFamily="34" charset="0"/>
            </a:endParaRPr>
          </a:p>
        </p:txBody>
      </p:sp>
      <p:sp>
        <p:nvSpPr>
          <p:cNvPr id="22" name="Oval 21"/>
          <p:cNvSpPr/>
          <p:nvPr/>
        </p:nvSpPr>
        <p:spPr>
          <a:xfrm>
            <a:off x="11360202" y="6023977"/>
            <a:ext cx="553998" cy="54617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2</a:t>
            </a:r>
          </a:p>
        </p:txBody>
      </p:sp>
      <p:cxnSp>
        <p:nvCxnSpPr>
          <p:cNvPr id="5" name="Straight Connector 4"/>
          <p:cNvCxnSpPr/>
          <p:nvPr/>
        </p:nvCxnSpPr>
        <p:spPr>
          <a:xfrm>
            <a:off x="1498547" y="374958"/>
            <a:ext cx="2256" cy="706297"/>
          </a:xfrm>
          <a:prstGeom prst="line">
            <a:avLst/>
          </a:prstGeom>
          <a:ln w="28575">
            <a:solidFill>
              <a:srgbClr val="D24726"/>
            </a:solidFill>
          </a:ln>
        </p:spPr>
        <p:style>
          <a:lnRef idx="3">
            <a:schemeClr val="accent2"/>
          </a:lnRef>
          <a:fillRef idx="0">
            <a:schemeClr val="accent2"/>
          </a:fillRef>
          <a:effectRef idx="2">
            <a:schemeClr val="accent2"/>
          </a:effectRef>
          <a:fontRef idx="minor">
            <a:schemeClr val="tx1"/>
          </a:fontRef>
        </p:style>
      </p:cxnSp>
      <p:sp>
        <p:nvSpPr>
          <p:cNvPr id="42" name="Content Placeholder 1"/>
          <p:cNvSpPr>
            <a:spLocks noGrp="1"/>
          </p:cNvSpPr>
          <p:nvPr>
            <p:ph sz="half" idx="2"/>
          </p:nvPr>
        </p:nvSpPr>
        <p:spPr>
          <a:xfrm>
            <a:off x="601589" y="1271915"/>
            <a:ext cx="11027201" cy="4932131"/>
          </a:xfrm>
        </p:spPr>
        <p:txBody>
          <a:bodyPr anchor="ctr">
            <a:noAutofit/>
          </a:bodyPr>
          <a:lstStyle/>
          <a:p>
            <a:pPr>
              <a:lnSpc>
                <a:spcPct val="100000"/>
              </a:lnSpc>
            </a:pPr>
            <a:r>
              <a:rPr lang="en-US" sz="2400"/>
              <a:t>Fullname: Nguyễn Đức Vượng</a:t>
            </a:r>
          </a:p>
          <a:p>
            <a:pPr>
              <a:lnSpc>
                <a:spcPct val="100000"/>
              </a:lnSpc>
            </a:pPr>
            <a:r>
              <a:rPr lang="en-US" sz="2400"/>
              <a:t>Gender: Male</a:t>
            </a:r>
          </a:p>
          <a:p>
            <a:pPr>
              <a:lnSpc>
                <a:spcPct val="100000"/>
              </a:lnSpc>
            </a:pPr>
            <a:r>
              <a:rPr lang="en-US" sz="2400"/>
              <a:t>Date of birth: 20/01/1994</a:t>
            </a:r>
          </a:p>
          <a:p>
            <a:pPr>
              <a:lnSpc>
                <a:spcPct val="100000"/>
              </a:lnSpc>
            </a:pPr>
            <a:r>
              <a:rPr lang="en-US" sz="2400"/>
              <a:t>Place of birth: Namdinh, Vietnam</a:t>
            </a:r>
          </a:p>
          <a:p>
            <a:pPr>
              <a:lnSpc>
                <a:spcPct val="100000"/>
              </a:lnSpc>
            </a:pPr>
            <a:r>
              <a:rPr lang="en-US" sz="2400"/>
              <a:t>Contact details: </a:t>
            </a:r>
          </a:p>
          <a:p>
            <a:pPr lvl="1">
              <a:lnSpc>
                <a:spcPct val="100000"/>
              </a:lnSpc>
              <a:buFont typeface="Wingdings" panose="05000000000000000000" pitchFamily="2" charset="2"/>
              <a:buChar char="§"/>
            </a:pPr>
            <a:r>
              <a:rPr lang="en-US" sz="2400"/>
              <a:t>Phone number: 01685753613</a:t>
            </a:r>
          </a:p>
          <a:p>
            <a:pPr lvl="1">
              <a:lnSpc>
                <a:spcPct val="100000"/>
              </a:lnSpc>
              <a:buFont typeface="Wingdings" panose="05000000000000000000" pitchFamily="2" charset="2"/>
              <a:buChar char="§"/>
            </a:pPr>
            <a:r>
              <a:rPr lang="en-US" sz="2400"/>
              <a:t>Email: </a:t>
            </a:r>
            <a:r>
              <a:rPr lang="en-US" sz="2400">
                <a:hlinkClick r:id="rId3"/>
              </a:rPr>
              <a:t>ducvuongbkhn@gmail.com</a:t>
            </a:r>
            <a:endParaRPr lang="en-US" sz="2400"/>
          </a:p>
          <a:p>
            <a:pPr>
              <a:lnSpc>
                <a:spcPct val="100000"/>
              </a:lnSpc>
            </a:pPr>
            <a:r>
              <a:rPr lang="en-US" sz="2400"/>
              <a:t>Character: Friendly, careful, hardworking, sincere</a:t>
            </a:r>
            <a:endParaRPr lang="en-US" sz="2800"/>
          </a:p>
        </p:txBody>
      </p:sp>
      <p:sp>
        <p:nvSpPr>
          <p:cNvPr id="10" name="TextBox 9"/>
          <p:cNvSpPr txBox="1"/>
          <p:nvPr/>
        </p:nvSpPr>
        <p:spPr>
          <a:xfrm>
            <a:off x="373378" y="6200823"/>
            <a:ext cx="3676650" cy="369332"/>
          </a:xfrm>
          <a:prstGeom prst="rect">
            <a:avLst/>
          </a:prstGeom>
          <a:noFill/>
        </p:spPr>
        <p:txBody>
          <a:bodyPr wrap="square" rtlCol="0">
            <a:spAutoFit/>
          </a:bodyPr>
          <a:lstStyle/>
          <a:p>
            <a:r>
              <a:rPr lang="en-US">
                <a:solidFill>
                  <a:schemeClr val="bg1">
                    <a:lumMod val="65000"/>
                  </a:schemeClr>
                </a:solidFill>
              </a:rPr>
              <a:t>Vượng Nguyễn</a:t>
            </a:r>
          </a:p>
        </p:txBody>
      </p:sp>
      <p:pic>
        <p:nvPicPr>
          <p:cNvPr id="2" name="Picture 1"/>
          <p:cNvPicPr>
            <a:picLocks noChangeAspect="1"/>
          </p:cNvPicPr>
          <p:nvPr/>
        </p:nvPicPr>
        <p:blipFill>
          <a:blip r:embed="rId4"/>
          <a:stretch>
            <a:fillRect/>
          </a:stretch>
        </p:blipFill>
        <p:spPr>
          <a:xfrm>
            <a:off x="8034412" y="1346710"/>
            <a:ext cx="3325790" cy="4151986"/>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1590" y="291807"/>
            <a:ext cx="896957" cy="896957"/>
          </a:xfrm>
          <a:prstGeom prst="rect">
            <a:avLst/>
          </a:prstGeom>
        </p:spPr>
      </p:pic>
      <p:pic>
        <p:nvPicPr>
          <p:cNvPr id="14" name="Picture 4" descr="Kết quả hình ảnh cho logo dhbk ha no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20542" y="385211"/>
            <a:ext cx="479320" cy="707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3465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1617948" y="443128"/>
            <a:ext cx="8993152" cy="641350"/>
          </a:xfrm>
        </p:spPr>
        <p:txBody>
          <a:bodyPr anchor="ctr">
            <a:noAutofit/>
          </a:bodyPr>
          <a:lstStyle/>
          <a:p>
            <a:pPr lvl="0"/>
            <a:r>
              <a:rPr lang="en-US" sz="5000" b="1">
                <a:solidFill>
                  <a:schemeClr val="tx1"/>
                </a:solidFill>
                <a:effectLst>
                  <a:outerShdw blurRad="38100" dist="38100" dir="2700000" algn="tl">
                    <a:srgbClr val="000000">
                      <a:alpha val="43137"/>
                    </a:srgbClr>
                  </a:outerShdw>
                </a:effectLst>
                <a:ea typeface="Segoe UI Symbol" panose="020B0502040204020203" pitchFamily="34" charset="0"/>
              </a:rPr>
              <a:t>2. Education</a:t>
            </a:r>
            <a:endParaRPr lang="en-US" sz="5000" b="1" dirty="0">
              <a:solidFill>
                <a:schemeClr val="tx1"/>
              </a:solidFill>
              <a:effectLst>
                <a:outerShdw blurRad="38100" dist="38100" dir="2700000" algn="tl">
                  <a:srgbClr val="000000">
                    <a:alpha val="43137"/>
                  </a:srgbClr>
                </a:outerShdw>
              </a:effectLst>
              <a:ea typeface="Segoe UI Symbol" panose="020B0502040204020203" pitchFamily="34" charset="0"/>
            </a:endParaRPr>
          </a:p>
        </p:txBody>
      </p:sp>
      <p:sp>
        <p:nvSpPr>
          <p:cNvPr id="22" name="Oval 21"/>
          <p:cNvSpPr/>
          <p:nvPr/>
        </p:nvSpPr>
        <p:spPr>
          <a:xfrm>
            <a:off x="11360202" y="6023977"/>
            <a:ext cx="553998" cy="54617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3</a:t>
            </a:r>
          </a:p>
        </p:txBody>
      </p:sp>
      <p:cxnSp>
        <p:nvCxnSpPr>
          <p:cNvPr id="5" name="Straight Connector 4"/>
          <p:cNvCxnSpPr/>
          <p:nvPr/>
        </p:nvCxnSpPr>
        <p:spPr>
          <a:xfrm>
            <a:off x="1498547" y="374958"/>
            <a:ext cx="2256" cy="706297"/>
          </a:xfrm>
          <a:prstGeom prst="line">
            <a:avLst/>
          </a:prstGeom>
          <a:ln w="28575">
            <a:solidFill>
              <a:srgbClr val="D24726"/>
            </a:solidFill>
          </a:ln>
        </p:spPr>
        <p:style>
          <a:lnRef idx="3">
            <a:schemeClr val="accent2"/>
          </a:lnRef>
          <a:fillRef idx="0">
            <a:schemeClr val="accent2"/>
          </a:fillRef>
          <a:effectRef idx="2">
            <a:schemeClr val="accent2"/>
          </a:effectRef>
          <a:fontRef idx="minor">
            <a:schemeClr val="tx1"/>
          </a:fontRef>
        </p:style>
      </p:cxnSp>
      <p:sp>
        <p:nvSpPr>
          <p:cNvPr id="10" name="TextBox 9"/>
          <p:cNvSpPr txBox="1"/>
          <p:nvPr/>
        </p:nvSpPr>
        <p:spPr>
          <a:xfrm>
            <a:off x="373378" y="6200823"/>
            <a:ext cx="3676650" cy="369332"/>
          </a:xfrm>
          <a:prstGeom prst="rect">
            <a:avLst/>
          </a:prstGeom>
          <a:noFill/>
        </p:spPr>
        <p:txBody>
          <a:bodyPr wrap="square" rtlCol="0">
            <a:spAutoFit/>
          </a:bodyPr>
          <a:lstStyle/>
          <a:p>
            <a:r>
              <a:rPr lang="en-US">
                <a:solidFill>
                  <a:schemeClr val="bg1">
                    <a:lumMod val="65000"/>
                  </a:schemeClr>
                </a:solidFill>
              </a:rPr>
              <a:t>Vượng Nguyễn</a:t>
            </a:r>
          </a:p>
        </p:txBody>
      </p:sp>
      <p:sp>
        <p:nvSpPr>
          <p:cNvPr id="12" name="Content Placeholder 1"/>
          <p:cNvSpPr>
            <a:spLocks noGrp="1"/>
          </p:cNvSpPr>
          <p:nvPr>
            <p:ph sz="half" idx="2"/>
          </p:nvPr>
        </p:nvSpPr>
        <p:spPr>
          <a:xfrm>
            <a:off x="601589" y="1271915"/>
            <a:ext cx="11027201" cy="4932131"/>
          </a:xfrm>
        </p:spPr>
        <p:txBody>
          <a:bodyPr>
            <a:noAutofit/>
          </a:bodyPr>
          <a:lstStyle/>
          <a:p>
            <a:pPr>
              <a:lnSpc>
                <a:spcPct val="100000"/>
              </a:lnSpc>
              <a:buFont typeface="Wingdings" panose="05000000000000000000" pitchFamily="2" charset="2"/>
              <a:buChar char="q"/>
            </a:pPr>
            <a:r>
              <a:rPr lang="en-US" sz="2600" b="1"/>
              <a:t>University</a:t>
            </a:r>
            <a:r>
              <a:rPr lang="en-US" sz="2600"/>
              <a:t>:</a:t>
            </a:r>
          </a:p>
          <a:p>
            <a:pPr lvl="1">
              <a:lnSpc>
                <a:spcPct val="100000"/>
              </a:lnSpc>
            </a:pPr>
            <a:r>
              <a:rPr lang="en-US" sz="2600"/>
              <a:t>From August 2012 to June 2017: Student of Hanoi University of Science and Teclonogy (HUST)</a:t>
            </a:r>
          </a:p>
          <a:p>
            <a:pPr lvl="1">
              <a:lnSpc>
                <a:spcPct val="100000"/>
              </a:lnSpc>
            </a:pPr>
            <a:r>
              <a:rPr lang="en-US" sz="2600"/>
              <a:t>Major: Electronics and Telecommunications</a:t>
            </a:r>
          </a:p>
          <a:p>
            <a:pPr lvl="1">
              <a:lnSpc>
                <a:spcPct val="100000"/>
              </a:lnSpc>
            </a:pPr>
            <a:r>
              <a:rPr lang="en-US" sz="2600"/>
              <a:t>GPA (current): 7.23/10</a:t>
            </a:r>
          </a:p>
          <a:p>
            <a:pPr>
              <a:lnSpc>
                <a:spcPct val="100000"/>
              </a:lnSpc>
              <a:buFont typeface="Wingdings" panose="05000000000000000000" pitchFamily="2" charset="2"/>
              <a:buChar char="q"/>
            </a:pPr>
            <a:r>
              <a:rPr lang="en-US" sz="2600" b="1"/>
              <a:t>Certificate</a:t>
            </a:r>
            <a:r>
              <a:rPr lang="en-US" sz="2600"/>
              <a:t>: TOEIC 590, Examination at Foreign Language Center of HUST (CFL)</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590" y="291807"/>
            <a:ext cx="896957" cy="896957"/>
          </a:xfrm>
          <a:prstGeom prst="rect">
            <a:avLst/>
          </a:prstGeom>
        </p:spPr>
      </p:pic>
      <p:pic>
        <p:nvPicPr>
          <p:cNvPr id="13" name="Picture 4" descr="Kết quả hình ảnh cho logo dhbk ha no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20542" y="385211"/>
            <a:ext cx="479320" cy="70719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3752046" y="5115133"/>
            <a:ext cx="4457700" cy="1276350"/>
          </a:xfrm>
          <a:prstGeom prst="rect">
            <a:avLst/>
          </a:prstGeom>
        </p:spPr>
      </p:pic>
    </p:spTree>
    <p:extLst>
      <p:ext uri="{BB962C8B-B14F-4D97-AF65-F5344CB8AC3E}">
        <p14:creationId xmlns:p14="http://schemas.microsoft.com/office/powerpoint/2010/main" val="281308561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1617948" y="443128"/>
            <a:ext cx="8993152" cy="641350"/>
          </a:xfrm>
        </p:spPr>
        <p:txBody>
          <a:bodyPr anchor="ctr">
            <a:noAutofit/>
          </a:bodyPr>
          <a:lstStyle/>
          <a:p>
            <a:pPr lvl="0"/>
            <a:r>
              <a:rPr lang="en-US" sz="5000" b="1">
                <a:solidFill>
                  <a:schemeClr val="tx1"/>
                </a:solidFill>
                <a:effectLst>
                  <a:outerShdw blurRad="38100" dist="38100" dir="2700000" algn="tl">
                    <a:srgbClr val="000000">
                      <a:alpha val="43137"/>
                    </a:srgbClr>
                  </a:outerShdw>
                </a:effectLst>
                <a:ea typeface="Segoe UI Symbol" panose="020B0502040204020203" pitchFamily="34" charset="0"/>
              </a:rPr>
              <a:t>3. Working Experience</a:t>
            </a:r>
          </a:p>
        </p:txBody>
      </p:sp>
      <p:sp>
        <p:nvSpPr>
          <p:cNvPr id="22" name="Oval 21"/>
          <p:cNvSpPr/>
          <p:nvPr/>
        </p:nvSpPr>
        <p:spPr>
          <a:xfrm>
            <a:off x="11360202" y="6023977"/>
            <a:ext cx="553998" cy="54617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4</a:t>
            </a:r>
          </a:p>
        </p:txBody>
      </p:sp>
      <p:cxnSp>
        <p:nvCxnSpPr>
          <p:cNvPr id="5" name="Straight Connector 4"/>
          <p:cNvCxnSpPr/>
          <p:nvPr/>
        </p:nvCxnSpPr>
        <p:spPr>
          <a:xfrm>
            <a:off x="1498547" y="374958"/>
            <a:ext cx="2256" cy="706297"/>
          </a:xfrm>
          <a:prstGeom prst="line">
            <a:avLst/>
          </a:prstGeom>
          <a:ln w="28575">
            <a:solidFill>
              <a:srgbClr val="D24726"/>
            </a:solidFill>
          </a:ln>
        </p:spPr>
        <p:style>
          <a:lnRef idx="3">
            <a:schemeClr val="accent2"/>
          </a:lnRef>
          <a:fillRef idx="0">
            <a:schemeClr val="accent2"/>
          </a:fillRef>
          <a:effectRef idx="2">
            <a:schemeClr val="accent2"/>
          </a:effectRef>
          <a:fontRef idx="minor">
            <a:schemeClr val="tx1"/>
          </a:fontRef>
        </p:style>
      </p:cxnSp>
      <p:sp>
        <p:nvSpPr>
          <p:cNvPr id="10" name="TextBox 9"/>
          <p:cNvSpPr txBox="1"/>
          <p:nvPr/>
        </p:nvSpPr>
        <p:spPr>
          <a:xfrm>
            <a:off x="373378" y="6200823"/>
            <a:ext cx="3676650" cy="369332"/>
          </a:xfrm>
          <a:prstGeom prst="rect">
            <a:avLst/>
          </a:prstGeom>
          <a:noFill/>
        </p:spPr>
        <p:txBody>
          <a:bodyPr wrap="square" rtlCol="0">
            <a:spAutoFit/>
          </a:bodyPr>
          <a:lstStyle/>
          <a:p>
            <a:r>
              <a:rPr lang="en-US">
                <a:solidFill>
                  <a:schemeClr val="bg1">
                    <a:lumMod val="65000"/>
                  </a:schemeClr>
                </a:solidFill>
              </a:rPr>
              <a:t>Vượng Nguyễn</a:t>
            </a:r>
          </a:p>
        </p:txBody>
      </p:sp>
      <p:sp>
        <p:nvSpPr>
          <p:cNvPr id="12" name="Content Placeholder 1"/>
          <p:cNvSpPr>
            <a:spLocks noGrp="1"/>
          </p:cNvSpPr>
          <p:nvPr>
            <p:ph sz="half" idx="2"/>
          </p:nvPr>
        </p:nvSpPr>
        <p:spPr>
          <a:xfrm>
            <a:off x="601589" y="1271915"/>
            <a:ext cx="11027201" cy="4932131"/>
          </a:xfrm>
        </p:spPr>
        <p:txBody>
          <a:bodyPr>
            <a:noAutofit/>
          </a:bodyPr>
          <a:lstStyle/>
          <a:p>
            <a:pPr>
              <a:lnSpc>
                <a:spcPct val="100000"/>
              </a:lnSpc>
              <a:buFont typeface="Wingdings" panose="05000000000000000000" pitchFamily="2" charset="2"/>
              <a:buChar char="q"/>
            </a:pPr>
            <a:r>
              <a:rPr lang="en-US" sz="2600" b="1"/>
              <a:t>12/2016 – 5/2017: FPT Software company, FGA (FPT Global Automotive) Unit, department develop software for automakers</a:t>
            </a:r>
          </a:p>
          <a:p>
            <a:pPr marL="457200" lvl="1" indent="0">
              <a:lnSpc>
                <a:spcPct val="100000"/>
              </a:lnSpc>
              <a:buNone/>
            </a:pPr>
            <a:r>
              <a:rPr lang="en-US" sz="2600"/>
              <a:t>Job description: Develop software for automotive, using C/C++ language and Qt framework, build by toolchain (cross compiler) and run in Linux board (in automotive)</a:t>
            </a:r>
          </a:p>
          <a:p>
            <a:pPr>
              <a:lnSpc>
                <a:spcPct val="100000"/>
              </a:lnSpc>
              <a:buFont typeface="Wingdings" panose="05000000000000000000" pitchFamily="2" charset="2"/>
              <a:buChar char="q"/>
            </a:pPr>
            <a:r>
              <a:rPr lang="en-US" sz="2600" b="1"/>
              <a:t>2015 – 12/2016</a:t>
            </a:r>
            <a:r>
              <a:rPr lang="en-US" sz="2600"/>
              <a:t>: </a:t>
            </a:r>
            <a:r>
              <a:rPr lang="en-US" sz="2600" b="1"/>
              <a:t>SIPLAB - Instruction by Assoc. Prof. Hoang Manh Thang belong Hanoi University ofScience and Technology</a:t>
            </a:r>
          </a:p>
          <a:p>
            <a:pPr marL="457200" lvl="1" indent="0">
              <a:lnSpc>
                <a:spcPct val="100000"/>
              </a:lnSpc>
              <a:buNone/>
            </a:pPr>
            <a:r>
              <a:rPr lang="en-US" sz="2600" i="1"/>
              <a:t>Laboratory research about electronics and telecommunications</a:t>
            </a:r>
          </a:p>
          <a:p>
            <a:pPr marL="457200" lvl="1" indent="0">
              <a:lnSpc>
                <a:spcPct val="100000"/>
              </a:lnSpc>
              <a:buNone/>
            </a:pPr>
            <a:r>
              <a:rPr lang="en-US" sz="2600"/>
              <a:t>Job description: Research and make product about hardware, linux embedded software and firmware</a:t>
            </a:r>
          </a:p>
          <a:p>
            <a:pPr marL="0" indent="0">
              <a:lnSpc>
                <a:spcPct val="100000"/>
              </a:lnSpc>
              <a:buNone/>
            </a:pPr>
            <a:endParaRPr lang="en-US" sz="280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590" y="291807"/>
            <a:ext cx="896957" cy="896957"/>
          </a:xfrm>
          <a:prstGeom prst="rect">
            <a:avLst/>
          </a:prstGeom>
        </p:spPr>
      </p:pic>
      <p:pic>
        <p:nvPicPr>
          <p:cNvPr id="13" name="Picture 4" descr="Kết quả hình ảnh cho logo dhbk ha no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20542" y="385211"/>
            <a:ext cx="479320" cy="707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45788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1617948" y="443128"/>
            <a:ext cx="8993152" cy="641350"/>
          </a:xfrm>
        </p:spPr>
        <p:txBody>
          <a:bodyPr anchor="ctr">
            <a:noAutofit/>
          </a:bodyPr>
          <a:lstStyle/>
          <a:p>
            <a:pPr lvl="0"/>
            <a:r>
              <a:rPr lang="en-US" sz="5000" b="1">
                <a:solidFill>
                  <a:schemeClr val="tx1"/>
                </a:solidFill>
                <a:effectLst>
                  <a:outerShdw blurRad="38100" dist="38100" dir="2700000" algn="tl">
                    <a:srgbClr val="000000">
                      <a:alpha val="43137"/>
                    </a:srgbClr>
                  </a:outerShdw>
                </a:effectLst>
                <a:ea typeface="Segoe UI Symbol" panose="020B0502040204020203" pitchFamily="34" charset="0"/>
              </a:rPr>
              <a:t>4. Personal Skills</a:t>
            </a:r>
            <a:endParaRPr lang="en-US" sz="5000" b="1" dirty="0">
              <a:solidFill>
                <a:schemeClr val="tx1"/>
              </a:solidFill>
              <a:effectLst>
                <a:outerShdw blurRad="38100" dist="38100" dir="2700000" algn="tl">
                  <a:srgbClr val="000000">
                    <a:alpha val="43137"/>
                  </a:srgbClr>
                </a:outerShdw>
              </a:effectLst>
              <a:ea typeface="Segoe UI Symbol" panose="020B0502040204020203" pitchFamily="34" charset="0"/>
            </a:endParaRPr>
          </a:p>
        </p:txBody>
      </p:sp>
      <p:sp>
        <p:nvSpPr>
          <p:cNvPr id="22" name="Oval 21"/>
          <p:cNvSpPr/>
          <p:nvPr/>
        </p:nvSpPr>
        <p:spPr>
          <a:xfrm>
            <a:off x="11360202" y="6023977"/>
            <a:ext cx="553998" cy="54617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5</a:t>
            </a:r>
          </a:p>
        </p:txBody>
      </p:sp>
      <p:cxnSp>
        <p:nvCxnSpPr>
          <p:cNvPr id="5" name="Straight Connector 4"/>
          <p:cNvCxnSpPr/>
          <p:nvPr/>
        </p:nvCxnSpPr>
        <p:spPr>
          <a:xfrm>
            <a:off x="1498547" y="374958"/>
            <a:ext cx="2256" cy="706297"/>
          </a:xfrm>
          <a:prstGeom prst="line">
            <a:avLst/>
          </a:prstGeom>
          <a:ln w="28575">
            <a:solidFill>
              <a:srgbClr val="D24726"/>
            </a:solidFill>
          </a:ln>
        </p:spPr>
        <p:style>
          <a:lnRef idx="3">
            <a:schemeClr val="accent2"/>
          </a:lnRef>
          <a:fillRef idx="0">
            <a:schemeClr val="accent2"/>
          </a:fillRef>
          <a:effectRef idx="2">
            <a:schemeClr val="accent2"/>
          </a:effectRef>
          <a:fontRef idx="minor">
            <a:schemeClr val="tx1"/>
          </a:fontRef>
        </p:style>
      </p:cxnSp>
      <p:sp>
        <p:nvSpPr>
          <p:cNvPr id="10" name="TextBox 9"/>
          <p:cNvSpPr txBox="1"/>
          <p:nvPr/>
        </p:nvSpPr>
        <p:spPr>
          <a:xfrm>
            <a:off x="373378" y="6200823"/>
            <a:ext cx="3676650" cy="369332"/>
          </a:xfrm>
          <a:prstGeom prst="rect">
            <a:avLst/>
          </a:prstGeom>
          <a:noFill/>
        </p:spPr>
        <p:txBody>
          <a:bodyPr wrap="square" rtlCol="0">
            <a:spAutoFit/>
          </a:bodyPr>
          <a:lstStyle/>
          <a:p>
            <a:r>
              <a:rPr lang="en-US">
                <a:solidFill>
                  <a:schemeClr val="bg1">
                    <a:lumMod val="65000"/>
                  </a:schemeClr>
                </a:solidFill>
              </a:rPr>
              <a:t>Vượng Nguyễn</a:t>
            </a:r>
          </a:p>
        </p:txBody>
      </p:sp>
      <p:sp>
        <p:nvSpPr>
          <p:cNvPr id="12" name="Content Placeholder 1"/>
          <p:cNvSpPr>
            <a:spLocks noGrp="1"/>
          </p:cNvSpPr>
          <p:nvPr>
            <p:ph sz="half" idx="2"/>
          </p:nvPr>
        </p:nvSpPr>
        <p:spPr>
          <a:xfrm>
            <a:off x="601589" y="1271915"/>
            <a:ext cx="5098171" cy="5298240"/>
          </a:xfrm>
        </p:spPr>
        <p:txBody>
          <a:bodyPr>
            <a:noAutofit/>
          </a:bodyPr>
          <a:lstStyle/>
          <a:p>
            <a:pPr>
              <a:lnSpc>
                <a:spcPct val="100000"/>
              </a:lnSpc>
              <a:buFont typeface="Wingdings" panose="05000000000000000000" pitchFamily="2" charset="2"/>
              <a:buChar char="q"/>
            </a:pPr>
            <a:r>
              <a:rPr lang="en-US" sz="2600" b="1"/>
              <a:t>Software</a:t>
            </a:r>
            <a:r>
              <a:rPr lang="en-US" sz="2600"/>
              <a:t>: </a:t>
            </a:r>
          </a:p>
          <a:p>
            <a:pPr lvl="1">
              <a:lnSpc>
                <a:spcPct val="100000"/>
              </a:lnSpc>
            </a:pPr>
            <a:r>
              <a:rPr lang="en-US" sz="2200"/>
              <a:t>C/C++ language</a:t>
            </a:r>
          </a:p>
          <a:p>
            <a:pPr lvl="1">
              <a:lnSpc>
                <a:spcPct val="100000"/>
              </a:lnSpc>
            </a:pPr>
            <a:r>
              <a:rPr lang="en-US" sz="2200"/>
              <a:t>Qt framework</a:t>
            </a:r>
          </a:p>
          <a:p>
            <a:pPr lvl="1">
              <a:lnSpc>
                <a:spcPct val="100000"/>
              </a:lnSpc>
            </a:pPr>
            <a:r>
              <a:rPr lang="en-US" sz="2200"/>
              <a:t>Linux bash, shell</a:t>
            </a:r>
          </a:p>
          <a:p>
            <a:pPr>
              <a:lnSpc>
                <a:spcPct val="100000"/>
              </a:lnSpc>
              <a:buFont typeface="Wingdings" panose="05000000000000000000" pitchFamily="2" charset="2"/>
              <a:buChar char="q"/>
            </a:pPr>
            <a:r>
              <a:rPr lang="en-US" sz="2600" b="1"/>
              <a:t>Hardware</a:t>
            </a:r>
            <a:r>
              <a:rPr lang="en-US" sz="2600"/>
              <a:t>: </a:t>
            </a:r>
          </a:p>
          <a:p>
            <a:pPr lvl="1">
              <a:lnSpc>
                <a:spcPct val="100000"/>
              </a:lnSpc>
            </a:pPr>
            <a:r>
              <a:rPr lang="en-US" sz="2200"/>
              <a:t>Design schematic and PCB layout</a:t>
            </a:r>
          </a:p>
          <a:p>
            <a:pPr lvl="1">
              <a:lnSpc>
                <a:spcPct val="100000"/>
              </a:lnSpc>
            </a:pPr>
            <a:r>
              <a:rPr lang="en-US" sz="2200"/>
              <a:t>Hardware simulation</a:t>
            </a:r>
          </a:p>
          <a:p>
            <a:pPr lvl="1">
              <a:lnSpc>
                <a:spcPct val="100000"/>
              </a:lnSpc>
            </a:pPr>
            <a:r>
              <a:rPr lang="en-US" sz="2200"/>
              <a:t>Design hardware with HDL as verilog, VHDL</a:t>
            </a:r>
          </a:p>
        </p:txBody>
      </p:sp>
      <p:sp>
        <p:nvSpPr>
          <p:cNvPr id="11" name="Content Placeholder 1"/>
          <p:cNvSpPr txBox="1">
            <a:spLocks/>
          </p:cNvSpPr>
          <p:nvPr/>
        </p:nvSpPr>
        <p:spPr>
          <a:xfrm>
            <a:off x="5699760" y="1195759"/>
            <a:ext cx="6214440" cy="537439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q"/>
            </a:pPr>
            <a:r>
              <a:rPr lang="en-US" sz="2600" b="1"/>
              <a:t>Firmware</a:t>
            </a:r>
            <a:r>
              <a:rPr lang="en-US" sz="2600"/>
              <a:t>: </a:t>
            </a:r>
            <a:r>
              <a:rPr lang="en-US" sz="2200"/>
              <a:t>Microprocessor (ARM – STM32, MSP430,…)</a:t>
            </a:r>
          </a:p>
          <a:p>
            <a:pPr lvl="1">
              <a:lnSpc>
                <a:spcPct val="100000"/>
              </a:lnSpc>
            </a:pPr>
            <a:r>
              <a:rPr lang="en-US" sz="2200"/>
              <a:t>GPIO, timer/counter, interrupt, ADC</a:t>
            </a:r>
          </a:p>
          <a:p>
            <a:pPr lvl="1">
              <a:lnSpc>
                <a:spcPct val="100000"/>
              </a:lnSpc>
            </a:pPr>
            <a:r>
              <a:rPr lang="en-US" sz="2200"/>
              <a:t>Communications protocol: UART, I2C, SPI, Weigand,...</a:t>
            </a:r>
            <a:r>
              <a:rPr lang="en-US" sz="2000"/>
              <a:t> </a:t>
            </a:r>
          </a:p>
          <a:p>
            <a:pPr>
              <a:lnSpc>
                <a:spcPct val="100000"/>
              </a:lnSpc>
              <a:buFont typeface="Wingdings" panose="05000000000000000000" pitchFamily="2" charset="2"/>
              <a:buChar char="q"/>
            </a:pPr>
            <a:r>
              <a:rPr lang="en-US" sz="2600" b="1"/>
              <a:t>Mobile App</a:t>
            </a:r>
            <a:r>
              <a:rPr lang="en-US" sz="2600"/>
              <a:t>: </a:t>
            </a:r>
            <a:r>
              <a:rPr lang="en-US" sz="2200"/>
              <a:t>Android application with </a:t>
            </a:r>
          </a:p>
          <a:p>
            <a:pPr lvl="1">
              <a:lnSpc>
                <a:spcPct val="100000"/>
              </a:lnSpc>
            </a:pPr>
            <a:r>
              <a:rPr lang="en-US" sz="2200"/>
              <a:t>Java (Android Studio IDE)</a:t>
            </a:r>
          </a:p>
          <a:p>
            <a:pPr lvl="1">
              <a:lnSpc>
                <a:spcPct val="100000"/>
              </a:lnSpc>
            </a:pPr>
            <a:r>
              <a:rPr lang="en-US" sz="2200"/>
              <a:t>C/C++ (Qt Creator IDE and Qt Framework)</a:t>
            </a:r>
          </a:p>
          <a:p>
            <a:pPr>
              <a:lnSpc>
                <a:spcPct val="100000"/>
              </a:lnSpc>
              <a:buFont typeface="Wingdings" panose="05000000000000000000" pitchFamily="2" charset="2"/>
              <a:buChar char="q"/>
            </a:pPr>
            <a:r>
              <a:rPr lang="en-US" sz="2600" b="1"/>
              <a:t>Office informatics</a:t>
            </a:r>
            <a:r>
              <a:rPr lang="en-US" sz="2600"/>
              <a:t>: </a:t>
            </a:r>
            <a:r>
              <a:rPr lang="en-US" sz="2200"/>
              <a:t>MS Word, powerpoint, excel, visio</a:t>
            </a:r>
          </a:p>
          <a:p>
            <a:pPr>
              <a:lnSpc>
                <a:spcPct val="100000"/>
              </a:lnSpc>
            </a:pPr>
            <a:endParaRPr lang="en-US" sz="2800"/>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590" y="291807"/>
            <a:ext cx="896957" cy="896957"/>
          </a:xfrm>
          <a:prstGeom prst="rect">
            <a:avLst/>
          </a:prstGeom>
        </p:spPr>
      </p:pic>
      <p:pic>
        <p:nvPicPr>
          <p:cNvPr id="14" name="Picture 4" descr="Kết quả hình ảnh cho logo dhbk ha no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20542" y="385211"/>
            <a:ext cx="479320" cy="70719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Kết quả hình ản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3803" y="1772603"/>
            <a:ext cx="1666875"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63749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1617948" y="443128"/>
            <a:ext cx="8993152" cy="641350"/>
          </a:xfrm>
        </p:spPr>
        <p:txBody>
          <a:bodyPr anchor="ctr">
            <a:noAutofit/>
          </a:bodyPr>
          <a:lstStyle/>
          <a:p>
            <a:pPr lvl="0"/>
            <a:r>
              <a:rPr lang="en-US" sz="5000" b="1">
                <a:solidFill>
                  <a:schemeClr val="tx1"/>
                </a:solidFill>
                <a:effectLst>
                  <a:outerShdw blurRad="38100" dist="38100" dir="2700000" algn="tl">
                    <a:srgbClr val="000000">
                      <a:alpha val="43137"/>
                    </a:srgbClr>
                  </a:outerShdw>
                </a:effectLst>
                <a:ea typeface="Segoe UI Symbol" panose="020B0502040204020203" pitchFamily="34" charset="0"/>
              </a:rPr>
              <a:t>5. Projects (1)</a:t>
            </a:r>
            <a:endParaRPr lang="en-US" sz="5000" b="1" dirty="0">
              <a:solidFill>
                <a:schemeClr val="tx1"/>
              </a:solidFill>
              <a:effectLst>
                <a:outerShdw blurRad="38100" dist="38100" dir="2700000" algn="tl">
                  <a:srgbClr val="000000">
                    <a:alpha val="43137"/>
                  </a:srgbClr>
                </a:outerShdw>
              </a:effectLst>
              <a:ea typeface="Segoe UI Symbol" panose="020B0502040204020203" pitchFamily="34" charset="0"/>
            </a:endParaRPr>
          </a:p>
        </p:txBody>
      </p:sp>
      <p:sp>
        <p:nvSpPr>
          <p:cNvPr id="22" name="Oval 21"/>
          <p:cNvSpPr/>
          <p:nvPr/>
        </p:nvSpPr>
        <p:spPr>
          <a:xfrm>
            <a:off x="11360202" y="6023977"/>
            <a:ext cx="553998" cy="54617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6</a:t>
            </a:r>
          </a:p>
        </p:txBody>
      </p:sp>
      <p:cxnSp>
        <p:nvCxnSpPr>
          <p:cNvPr id="5" name="Straight Connector 4"/>
          <p:cNvCxnSpPr/>
          <p:nvPr/>
        </p:nvCxnSpPr>
        <p:spPr>
          <a:xfrm>
            <a:off x="1498547" y="374958"/>
            <a:ext cx="2256" cy="706297"/>
          </a:xfrm>
          <a:prstGeom prst="line">
            <a:avLst/>
          </a:prstGeom>
          <a:ln w="28575">
            <a:solidFill>
              <a:srgbClr val="D24726"/>
            </a:solidFill>
          </a:ln>
        </p:spPr>
        <p:style>
          <a:lnRef idx="3">
            <a:schemeClr val="accent2"/>
          </a:lnRef>
          <a:fillRef idx="0">
            <a:schemeClr val="accent2"/>
          </a:fillRef>
          <a:effectRef idx="2">
            <a:schemeClr val="accent2"/>
          </a:effectRef>
          <a:fontRef idx="minor">
            <a:schemeClr val="tx1"/>
          </a:fontRef>
        </p:style>
      </p:cxnSp>
      <p:sp>
        <p:nvSpPr>
          <p:cNvPr id="42" name="Content Placeholder 1"/>
          <p:cNvSpPr>
            <a:spLocks noGrp="1"/>
          </p:cNvSpPr>
          <p:nvPr>
            <p:ph sz="half" idx="2"/>
          </p:nvPr>
        </p:nvSpPr>
        <p:spPr>
          <a:xfrm>
            <a:off x="601589" y="1271915"/>
            <a:ext cx="11027201" cy="4932131"/>
          </a:xfrm>
        </p:spPr>
        <p:txBody>
          <a:bodyPr anchor="t">
            <a:noAutofit/>
          </a:bodyPr>
          <a:lstStyle/>
          <a:p>
            <a:pPr>
              <a:lnSpc>
                <a:spcPct val="100000"/>
              </a:lnSpc>
              <a:buFont typeface="Wingdings" panose="05000000000000000000" pitchFamily="2" charset="2"/>
              <a:buChar char="q"/>
            </a:pPr>
            <a:r>
              <a:rPr lang="en-US" sz="2600" b="1"/>
              <a:t>Multimedia Application For Automotive (In FPT Software)</a:t>
            </a:r>
          </a:p>
          <a:p>
            <a:pPr marL="457200" lvl="1" indent="0">
              <a:lnSpc>
                <a:spcPct val="100000"/>
              </a:lnSpc>
              <a:buNone/>
            </a:pPr>
            <a:r>
              <a:rPr lang="en-US" sz="2000"/>
              <a:t>Develop for automotive, using Qt Framework, create GUI with QML and </a:t>
            </a:r>
          </a:p>
          <a:p>
            <a:pPr>
              <a:lnSpc>
                <a:spcPct val="100000"/>
              </a:lnSpc>
              <a:buFont typeface="Wingdings" panose="05000000000000000000" pitchFamily="2" charset="2"/>
              <a:buChar char="q"/>
            </a:pPr>
            <a:r>
              <a:rPr lang="en-US" sz="2600" b="1"/>
              <a:t>Automatic Number Plate Recognition</a:t>
            </a:r>
          </a:p>
          <a:p>
            <a:pPr marL="457200" lvl="1" indent="0">
              <a:lnSpc>
                <a:spcPct val="100000"/>
              </a:lnSpc>
              <a:buNone/>
            </a:pPr>
            <a:r>
              <a:rPr lang="en-US" sz="2000"/>
              <a:t>Develop for Raspberry Pi (Board run Linux OS), used OpenCV and Qt Framework, from image input contain number plate, application process and return result is number plate text format</a:t>
            </a:r>
          </a:p>
          <a:p>
            <a:pPr>
              <a:lnSpc>
                <a:spcPct val="100000"/>
              </a:lnSpc>
              <a:buFont typeface="Wingdings" panose="05000000000000000000" pitchFamily="2" charset="2"/>
              <a:buChar char="q"/>
            </a:pPr>
            <a:r>
              <a:rPr lang="en-US" sz="2600" b="1"/>
              <a:t>Robot Exploring Topography (Diploma Project)</a:t>
            </a:r>
          </a:p>
          <a:p>
            <a:pPr marL="457200" lvl="1" indent="0">
              <a:lnSpc>
                <a:spcPct val="100000"/>
              </a:lnSpc>
              <a:buNone/>
            </a:pPr>
            <a:r>
              <a:rPr lang="en-US" sz="2000"/>
              <a:t>Use architecture web server - client, car include a linux board connect with hardware control peripheral as motor, camera, GPS,..., GPS signal, pin level, video stream will be received and processed by linux board and put to web browser, in browser, use can control car through controllers (buttons, google maps...) in web page, project using Qt Framework</a:t>
            </a:r>
          </a:p>
          <a:p>
            <a:pPr marL="457200" lvl="1" indent="0">
              <a:lnSpc>
                <a:spcPct val="100000"/>
              </a:lnSpc>
              <a:buNone/>
            </a:pPr>
            <a:endParaRPr lang="en-US" sz="2600"/>
          </a:p>
        </p:txBody>
      </p:sp>
      <p:sp>
        <p:nvSpPr>
          <p:cNvPr id="10" name="TextBox 9"/>
          <p:cNvSpPr txBox="1"/>
          <p:nvPr/>
        </p:nvSpPr>
        <p:spPr>
          <a:xfrm>
            <a:off x="373378" y="6200823"/>
            <a:ext cx="3676650" cy="369332"/>
          </a:xfrm>
          <a:prstGeom prst="rect">
            <a:avLst/>
          </a:prstGeom>
          <a:noFill/>
        </p:spPr>
        <p:txBody>
          <a:bodyPr wrap="square" rtlCol="0">
            <a:spAutoFit/>
          </a:bodyPr>
          <a:lstStyle/>
          <a:p>
            <a:r>
              <a:rPr lang="en-US">
                <a:solidFill>
                  <a:schemeClr val="bg1">
                    <a:lumMod val="65000"/>
                  </a:schemeClr>
                </a:solidFill>
              </a:rPr>
              <a:t>Vượng Nguyễn</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590" y="291807"/>
            <a:ext cx="896957" cy="896957"/>
          </a:xfrm>
          <a:prstGeom prst="rect">
            <a:avLst/>
          </a:prstGeom>
        </p:spPr>
      </p:pic>
      <p:pic>
        <p:nvPicPr>
          <p:cNvPr id="12" name="Picture 4" descr="Kết quả hình ảnh cho logo dhbk ha no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20542" y="385211"/>
            <a:ext cx="479320" cy="707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1683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1617948" y="443128"/>
            <a:ext cx="8993152" cy="641350"/>
          </a:xfrm>
        </p:spPr>
        <p:txBody>
          <a:bodyPr anchor="ctr">
            <a:noAutofit/>
          </a:bodyPr>
          <a:lstStyle/>
          <a:p>
            <a:pPr lvl="0"/>
            <a:r>
              <a:rPr lang="en-US" sz="5000" b="1">
                <a:solidFill>
                  <a:schemeClr val="tx1"/>
                </a:solidFill>
                <a:effectLst>
                  <a:outerShdw blurRad="38100" dist="38100" dir="2700000" algn="tl">
                    <a:srgbClr val="000000">
                      <a:alpha val="43137"/>
                    </a:srgbClr>
                  </a:outerShdw>
                </a:effectLst>
                <a:ea typeface="Segoe UI Symbol" panose="020B0502040204020203" pitchFamily="34" charset="0"/>
              </a:rPr>
              <a:t>5. Projects (2)</a:t>
            </a:r>
            <a:endParaRPr lang="en-US" sz="5000" b="1" dirty="0">
              <a:solidFill>
                <a:schemeClr val="tx1"/>
              </a:solidFill>
              <a:effectLst>
                <a:outerShdw blurRad="38100" dist="38100" dir="2700000" algn="tl">
                  <a:srgbClr val="000000">
                    <a:alpha val="43137"/>
                  </a:srgbClr>
                </a:outerShdw>
              </a:effectLst>
              <a:ea typeface="Segoe UI Symbol" panose="020B0502040204020203" pitchFamily="34" charset="0"/>
            </a:endParaRPr>
          </a:p>
        </p:txBody>
      </p:sp>
      <p:sp>
        <p:nvSpPr>
          <p:cNvPr id="22" name="Oval 21"/>
          <p:cNvSpPr/>
          <p:nvPr/>
        </p:nvSpPr>
        <p:spPr>
          <a:xfrm>
            <a:off x="11360202" y="6023977"/>
            <a:ext cx="553998" cy="54617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7</a:t>
            </a:r>
          </a:p>
        </p:txBody>
      </p:sp>
      <p:cxnSp>
        <p:nvCxnSpPr>
          <p:cNvPr id="5" name="Straight Connector 4"/>
          <p:cNvCxnSpPr/>
          <p:nvPr/>
        </p:nvCxnSpPr>
        <p:spPr>
          <a:xfrm>
            <a:off x="1498547" y="374958"/>
            <a:ext cx="2256" cy="706297"/>
          </a:xfrm>
          <a:prstGeom prst="line">
            <a:avLst/>
          </a:prstGeom>
          <a:ln w="28575">
            <a:solidFill>
              <a:srgbClr val="D24726"/>
            </a:solidFill>
          </a:ln>
        </p:spPr>
        <p:style>
          <a:lnRef idx="3">
            <a:schemeClr val="accent2"/>
          </a:lnRef>
          <a:fillRef idx="0">
            <a:schemeClr val="accent2"/>
          </a:fillRef>
          <a:effectRef idx="2">
            <a:schemeClr val="accent2"/>
          </a:effectRef>
          <a:fontRef idx="minor">
            <a:schemeClr val="tx1"/>
          </a:fontRef>
        </p:style>
      </p:cxnSp>
      <p:sp>
        <p:nvSpPr>
          <p:cNvPr id="10" name="TextBox 9"/>
          <p:cNvSpPr txBox="1"/>
          <p:nvPr/>
        </p:nvSpPr>
        <p:spPr>
          <a:xfrm>
            <a:off x="373378" y="6200823"/>
            <a:ext cx="3676650" cy="369332"/>
          </a:xfrm>
          <a:prstGeom prst="rect">
            <a:avLst/>
          </a:prstGeom>
          <a:noFill/>
        </p:spPr>
        <p:txBody>
          <a:bodyPr wrap="square" rtlCol="0">
            <a:spAutoFit/>
          </a:bodyPr>
          <a:lstStyle/>
          <a:p>
            <a:r>
              <a:rPr lang="en-US">
                <a:solidFill>
                  <a:schemeClr val="bg1">
                    <a:lumMod val="65000"/>
                  </a:schemeClr>
                </a:solidFill>
              </a:rPr>
              <a:t>Vượng Nguyễn</a:t>
            </a:r>
          </a:p>
        </p:txBody>
      </p:sp>
      <p:pic>
        <p:nvPicPr>
          <p:cNvPr id="8" name="Picture 7"/>
          <p:cNvPicPr>
            <a:picLocks noChangeAspect="1"/>
          </p:cNvPicPr>
          <p:nvPr/>
        </p:nvPicPr>
        <p:blipFill>
          <a:blip r:embed="rId3"/>
          <a:stretch>
            <a:fillRect/>
          </a:stretch>
        </p:blipFill>
        <p:spPr>
          <a:xfrm>
            <a:off x="1727305" y="1267611"/>
            <a:ext cx="8774437" cy="4933212"/>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590" y="291807"/>
            <a:ext cx="896957" cy="896957"/>
          </a:xfrm>
          <a:prstGeom prst="rect">
            <a:avLst/>
          </a:prstGeom>
        </p:spPr>
      </p:pic>
      <p:pic>
        <p:nvPicPr>
          <p:cNvPr id="12" name="Picture 4" descr="Kết quả hình ảnh cho logo dhbk ha no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20542" y="385211"/>
            <a:ext cx="479320" cy="707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70680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1617948" y="443128"/>
            <a:ext cx="8993152" cy="641350"/>
          </a:xfrm>
        </p:spPr>
        <p:txBody>
          <a:bodyPr anchor="ctr">
            <a:noAutofit/>
          </a:bodyPr>
          <a:lstStyle/>
          <a:p>
            <a:pPr lvl="0"/>
            <a:r>
              <a:rPr lang="en-US" sz="5000" b="1">
                <a:solidFill>
                  <a:schemeClr val="tx1"/>
                </a:solidFill>
                <a:effectLst>
                  <a:outerShdw blurRad="38100" dist="38100" dir="2700000" algn="tl">
                    <a:srgbClr val="000000">
                      <a:alpha val="43137"/>
                    </a:srgbClr>
                  </a:outerShdw>
                </a:effectLst>
                <a:ea typeface="Segoe UI Symbol" panose="020B0502040204020203" pitchFamily="34" charset="0"/>
              </a:rPr>
              <a:t>6. Future Plans</a:t>
            </a:r>
            <a:endParaRPr lang="en-US" sz="5000" b="1" dirty="0">
              <a:solidFill>
                <a:schemeClr val="tx1"/>
              </a:solidFill>
              <a:effectLst>
                <a:outerShdw blurRad="38100" dist="38100" dir="2700000" algn="tl">
                  <a:srgbClr val="000000">
                    <a:alpha val="43137"/>
                  </a:srgbClr>
                </a:outerShdw>
              </a:effectLst>
              <a:ea typeface="Segoe UI Symbol" panose="020B0502040204020203" pitchFamily="34" charset="0"/>
            </a:endParaRPr>
          </a:p>
        </p:txBody>
      </p:sp>
      <p:sp>
        <p:nvSpPr>
          <p:cNvPr id="22" name="Oval 21"/>
          <p:cNvSpPr/>
          <p:nvPr/>
        </p:nvSpPr>
        <p:spPr>
          <a:xfrm>
            <a:off x="11360202" y="6023977"/>
            <a:ext cx="553998" cy="54617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8</a:t>
            </a:r>
          </a:p>
        </p:txBody>
      </p:sp>
      <p:cxnSp>
        <p:nvCxnSpPr>
          <p:cNvPr id="5" name="Straight Connector 4"/>
          <p:cNvCxnSpPr/>
          <p:nvPr/>
        </p:nvCxnSpPr>
        <p:spPr>
          <a:xfrm>
            <a:off x="1498547" y="374958"/>
            <a:ext cx="2256" cy="706297"/>
          </a:xfrm>
          <a:prstGeom prst="line">
            <a:avLst/>
          </a:prstGeom>
          <a:ln w="28575">
            <a:solidFill>
              <a:srgbClr val="D24726"/>
            </a:solidFill>
          </a:ln>
        </p:spPr>
        <p:style>
          <a:lnRef idx="3">
            <a:schemeClr val="accent2"/>
          </a:lnRef>
          <a:fillRef idx="0">
            <a:schemeClr val="accent2"/>
          </a:fillRef>
          <a:effectRef idx="2">
            <a:schemeClr val="accent2"/>
          </a:effectRef>
          <a:fontRef idx="minor">
            <a:schemeClr val="tx1"/>
          </a:fontRef>
        </p:style>
      </p:cxnSp>
      <p:sp>
        <p:nvSpPr>
          <p:cNvPr id="42" name="Content Placeholder 1"/>
          <p:cNvSpPr>
            <a:spLocks noGrp="1"/>
          </p:cNvSpPr>
          <p:nvPr>
            <p:ph sz="half" idx="2"/>
          </p:nvPr>
        </p:nvSpPr>
        <p:spPr>
          <a:xfrm>
            <a:off x="601589" y="1271915"/>
            <a:ext cx="11027201" cy="4932131"/>
          </a:xfrm>
        </p:spPr>
        <p:txBody>
          <a:bodyPr>
            <a:noAutofit/>
          </a:bodyPr>
          <a:lstStyle/>
          <a:p>
            <a:pPr>
              <a:lnSpc>
                <a:spcPct val="100000"/>
              </a:lnSpc>
              <a:buFont typeface="Wingdings" panose="05000000000000000000" pitchFamily="2" charset="2"/>
              <a:buChar char="q"/>
            </a:pPr>
            <a:r>
              <a:rPr lang="en-US" sz="2600" b="1"/>
              <a:t>Knowledge</a:t>
            </a:r>
            <a:r>
              <a:rPr lang="en-US" sz="2600"/>
              <a:t>:</a:t>
            </a:r>
          </a:p>
          <a:p>
            <a:pPr lvl="1">
              <a:lnSpc>
                <a:spcPct val="100000"/>
              </a:lnSpc>
            </a:pPr>
            <a:r>
              <a:rPr lang="en-US" sz="2500"/>
              <a:t>Learn more about linux embedded software, Qt framework, linux core</a:t>
            </a:r>
          </a:p>
          <a:p>
            <a:pPr lvl="1">
              <a:lnSpc>
                <a:spcPct val="100000"/>
              </a:lnSpc>
            </a:pPr>
            <a:r>
              <a:rPr lang="en-US" sz="2500"/>
              <a:t>Learn more about hardware, arm core, design board can embedded OS</a:t>
            </a:r>
          </a:p>
          <a:p>
            <a:pPr lvl="1">
              <a:lnSpc>
                <a:spcPct val="100000"/>
              </a:lnSpc>
            </a:pPr>
            <a:r>
              <a:rPr lang="en-US" sz="2500"/>
              <a:t>Study English</a:t>
            </a:r>
          </a:p>
          <a:p>
            <a:pPr>
              <a:lnSpc>
                <a:spcPct val="100000"/>
              </a:lnSpc>
              <a:buFont typeface="Wingdings" panose="05000000000000000000" pitchFamily="2" charset="2"/>
              <a:buChar char="q"/>
            </a:pPr>
            <a:r>
              <a:rPr lang="en-US" sz="2600" b="1"/>
              <a:t>Rank</a:t>
            </a:r>
            <a:r>
              <a:rPr lang="en-US" sz="2600"/>
              <a:t>:</a:t>
            </a:r>
          </a:p>
          <a:p>
            <a:pPr lvl="1">
              <a:lnSpc>
                <a:spcPct val="100000"/>
              </a:lnSpc>
            </a:pPr>
            <a:r>
              <a:rPr lang="en-US" sz="2500"/>
              <a:t>Become excellent embedded software engineer</a:t>
            </a:r>
          </a:p>
          <a:p>
            <a:pPr lvl="1">
              <a:lnSpc>
                <a:spcPct val="100000"/>
              </a:lnSpc>
            </a:pPr>
            <a:r>
              <a:rPr lang="en-US" sz="2500"/>
              <a:t>Become team leader or project manager within 2 years</a:t>
            </a:r>
            <a:endParaRPr lang="en-US" sz="2600"/>
          </a:p>
          <a:p>
            <a:pPr lvl="1">
              <a:lnSpc>
                <a:spcPct val="100000"/>
              </a:lnSpc>
            </a:pPr>
            <a:endParaRPr lang="en-US" sz="2600"/>
          </a:p>
        </p:txBody>
      </p:sp>
      <p:sp>
        <p:nvSpPr>
          <p:cNvPr id="10" name="TextBox 9"/>
          <p:cNvSpPr txBox="1"/>
          <p:nvPr/>
        </p:nvSpPr>
        <p:spPr>
          <a:xfrm>
            <a:off x="373378" y="6200823"/>
            <a:ext cx="3676650" cy="369332"/>
          </a:xfrm>
          <a:prstGeom prst="rect">
            <a:avLst/>
          </a:prstGeom>
          <a:noFill/>
        </p:spPr>
        <p:txBody>
          <a:bodyPr wrap="square" rtlCol="0">
            <a:spAutoFit/>
          </a:bodyPr>
          <a:lstStyle/>
          <a:p>
            <a:r>
              <a:rPr lang="en-US">
                <a:solidFill>
                  <a:schemeClr val="bg1">
                    <a:lumMod val="65000"/>
                  </a:schemeClr>
                </a:solidFill>
              </a:rPr>
              <a:t>Vượng Nguyễn</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590" y="291807"/>
            <a:ext cx="896957" cy="896957"/>
          </a:xfrm>
          <a:prstGeom prst="rect">
            <a:avLst/>
          </a:prstGeom>
        </p:spPr>
      </p:pic>
      <p:pic>
        <p:nvPicPr>
          <p:cNvPr id="12" name="Picture 4" descr="Kết quả hình ảnh cho logo dhbk ha no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20542" y="385211"/>
            <a:ext cx="479320" cy="70719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9261762" y="3291744"/>
            <a:ext cx="2509733" cy="2366124"/>
          </a:xfrm>
          <a:prstGeom prst="rect">
            <a:avLst/>
          </a:prstGeom>
        </p:spPr>
      </p:pic>
    </p:spTree>
    <p:extLst>
      <p:ext uri="{BB962C8B-B14F-4D97-AF65-F5344CB8AC3E}">
        <p14:creationId xmlns:p14="http://schemas.microsoft.com/office/powerpoint/2010/main" val="2247884631"/>
      </p:ext>
    </p:extLst>
  </p:cSld>
  <p:clrMapOvr>
    <a:masterClrMapping/>
  </p:clrMapOvr>
  <p:transition spd="slow">
    <p:push dir="u"/>
  </p:transition>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potx" id="{5D416C3A-095D-4A96-8A91-7D2C72C2AD14}" vid="{D2A5232E-050B-4CE1-9FD8-5AD02F3B95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3493</TotalTime>
  <Words>590</Words>
  <Application>Microsoft Office PowerPoint</Application>
  <PresentationFormat>Widescreen</PresentationFormat>
  <Paragraphs>97</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Segoe UI</vt:lpstr>
      <vt:lpstr>Segoe UI Light</vt:lpstr>
      <vt:lpstr>Segoe UI Semibold</vt:lpstr>
      <vt:lpstr>Segoe UI Symbol</vt:lpstr>
      <vt:lpstr>Wingdings</vt:lpstr>
      <vt:lpstr>WelcomeDoc</vt:lpstr>
      <vt:lpstr>PERSONAL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Phần mềm nhận dạng biển số trên bo nhúng Raspberry Pi</dc:title>
  <dc:creator>Vuong Nguyen</dc:creator>
  <cp:keywords/>
  <cp:lastModifiedBy>Vuong Nguyen</cp:lastModifiedBy>
  <cp:revision>208</cp:revision>
  <dcterms:created xsi:type="dcterms:W3CDTF">2016-03-11T06:34:29Z</dcterms:created>
  <dcterms:modified xsi:type="dcterms:W3CDTF">2017-05-14T15:48:23Z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TM10001108</vt:lpwstr>
  </property>
</Properties>
</file>