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2"/>
  </p:notesMasterIdLst>
  <p:sldIdLst>
    <p:sldId id="257" r:id="rId3"/>
    <p:sldId id="260" r:id="rId4"/>
    <p:sldId id="268" r:id="rId5"/>
    <p:sldId id="269" r:id="rId6"/>
    <p:sldId id="270" r:id="rId7"/>
    <p:sldId id="273" r:id="rId8"/>
    <p:sldId id="272" r:id="rId9"/>
    <p:sldId id="277" r:id="rId10"/>
    <p:sldId id="278" r:id="rId11"/>
    <p:sldId id="279" r:id="rId12"/>
    <p:sldId id="280" r:id="rId13"/>
    <p:sldId id="281" r:id="rId14"/>
    <p:sldId id="282" r:id="rId15"/>
    <p:sldId id="283" r:id="rId16"/>
    <p:sldId id="284" r:id="rId17"/>
    <p:sldId id="285" r:id="rId18"/>
    <p:sldId id="296" r:id="rId19"/>
    <p:sldId id="286" r:id="rId20"/>
    <p:sldId id="287" r:id="rId21"/>
    <p:sldId id="288" r:id="rId22"/>
    <p:sldId id="290" r:id="rId23"/>
    <p:sldId id="294" r:id="rId24"/>
    <p:sldId id="297" r:id="rId25"/>
    <p:sldId id="292" r:id="rId26"/>
    <p:sldId id="289" r:id="rId27"/>
    <p:sldId id="291" r:id="rId28"/>
    <p:sldId id="293" r:id="rId29"/>
    <p:sldId id="295" r:id="rId30"/>
    <p:sldId id="298"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BEE78"/>
    <a:srgbClr val="CCFFCC"/>
    <a:srgbClr val="993300"/>
    <a:srgbClr val="0000CC"/>
    <a:srgbClr val="B58C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390" y="10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B502D-4202-4758-9105-E9514F026127}" type="datetimeFigureOut">
              <a:rPr kumimoji="1" lang="ja-JP" altLang="en-US" smtClean="0"/>
              <a:t>2019/6/6</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9FF57-9F41-452D-8285-F7AFCC3C22FD}" type="slidenum">
              <a:rPr kumimoji="1" lang="ja-JP" altLang="en-US" smtClean="0"/>
              <a:t>‹#›</a:t>
            </a:fld>
            <a:endParaRPr kumimoji="1" lang="ja-JP" altLang="en-US"/>
          </a:p>
        </p:txBody>
      </p:sp>
    </p:spTree>
    <p:extLst>
      <p:ext uri="{BB962C8B-B14F-4D97-AF65-F5344CB8AC3E}">
        <p14:creationId xmlns:p14="http://schemas.microsoft.com/office/powerpoint/2010/main" val="30281269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smtClean="0"/>
          </a:p>
        </p:txBody>
      </p:sp>
      <p:sp>
        <p:nvSpPr>
          <p:cNvPr id="4" name="スライド番号プレースホルダー 3"/>
          <p:cNvSpPr>
            <a:spLocks noGrp="1"/>
          </p:cNvSpPr>
          <p:nvPr>
            <p:ph type="sldNum" sz="quarter" idx="10"/>
          </p:nvPr>
        </p:nvSpPr>
        <p:spPr/>
        <p:txBody>
          <a:bodyPr/>
          <a:lstStyle/>
          <a:p>
            <a:fld id="{F9F86A09-0795-4EED-B7F8-71EBB26A60F3}" type="slidenum">
              <a:rPr kumimoji="1" lang="ja-JP" altLang="en-US" smtClean="0"/>
              <a:t>1</a:t>
            </a:fld>
            <a:endParaRPr kumimoji="1" lang="ja-JP" altLang="en-US"/>
          </a:p>
        </p:txBody>
      </p:sp>
    </p:spTree>
    <p:extLst>
      <p:ext uri="{BB962C8B-B14F-4D97-AF65-F5344CB8AC3E}">
        <p14:creationId xmlns:p14="http://schemas.microsoft.com/office/powerpoint/2010/main" val="43814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45482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570838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6170416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タイトル スライド">
    <p:spTree>
      <p:nvGrpSpPr>
        <p:cNvPr id="1" name=""/>
        <p:cNvGrpSpPr/>
        <p:nvPr/>
      </p:nvGrpSpPr>
      <p:grpSpPr>
        <a:xfrm>
          <a:off x="0" y="0"/>
          <a:ext cx="0" cy="0"/>
          <a:chOff x="0" y="0"/>
          <a:chExt cx="0" cy="0"/>
        </a:xfrm>
      </p:grpSpPr>
      <p:pic>
        <p:nvPicPr>
          <p:cNvPr id="1030" name="Picture 6" descr="C:\Users\yukie\Documents\My Dropbox\仕事\パワーポイントデザイン\案4\赤版素材\表紙背景.jpg"/>
          <p:cNvPicPr preferRelativeResize="0">
            <a:picLocks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2064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サブタイトル 2"/>
          <p:cNvSpPr>
            <a:spLocks noGrp="1"/>
          </p:cNvSpPr>
          <p:nvPr>
            <p:ph type="subTitle" idx="1"/>
          </p:nvPr>
        </p:nvSpPr>
        <p:spPr>
          <a:xfrm>
            <a:off x="911424" y="4328914"/>
            <a:ext cx="10369152" cy="622920"/>
          </a:xfrm>
        </p:spPr>
        <p:txBody>
          <a:bodyPr>
            <a:normAutofit/>
          </a:bodyPr>
          <a:lstStyle>
            <a:lvl1pPr marL="0" indent="0" algn="ctr">
              <a:buNone/>
              <a:defRPr sz="2800">
                <a:solidFill>
                  <a:srgbClr val="FFF4F4"/>
                </a:solidFill>
                <a:effectLst>
                  <a:outerShdw blurRad="38100" dist="38100" dir="2700000" algn="tl">
                    <a:srgbClr val="000000">
                      <a:alpha val="43137"/>
                    </a:srgbClr>
                  </a:outerShdw>
                </a:effectLst>
                <a:latin typeface="HGP創英角ｺﾞｼｯｸUB" pitchFamily="50" charset="-128"/>
                <a:ea typeface="HGP創英角ｺﾞｼｯｸUB"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EC31CC2A-5372-4DA7-9D02-BB6F87CBB6CF}" type="datetimeFigureOut">
              <a:rPr kumimoji="1" lang="ja-JP" altLang="en-US" smtClean="0"/>
              <a:t>2019/6/6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0B09F2-1693-45BB-B3B9-D1733C0710EB}" type="slidenum">
              <a:rPr kumimoji="1" lang="ja-JP" altLang="en-US" smtClean="0"/>
              <a:t>‹#›</a:t>
            </a:fld>
            <a:endParaRPr kumimoji="1" lang="ja-JP" altLang="en-US"/>
          </a:p>
        </p:txBody>
      </p:sp>
      <p:pic>
        <p:nvPicPr>
          <p:cNvPr id="14" name="Picture 7" descr="C:\Users\yukie\Documents\My Dropbox\仕事\パワーポイントデザイン\案4\赤版素材\表紙タイトル拝啓.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2728023"/>
            <a:ext cx="12206400" cy="1402117"/>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タイトル 1"/>
          <p:cNvSpPr>
            <a:spLocks noGrp="1"/>
          </p:cNvSpPr>
          <p:nvPr>
            <p:ph type="ctrTitle"/>
          </p:nvPr>
        </p:nvSpPr>
        <p:spPr>
          <a:xfrm>
            <a:off x="914400" y="2679058"/>
            <a:ext cx="10363200" cy="1470025"/>
          </a:xfrm>
        </p:spPr>
        <p:txBody>
          <a:bodyPr/>
          <a:lstStyle>
            <a:lvl1pPr algn="ctr">
              <a:defRPr sz="4400">
                <a:solidFill>
                  <a:srgbClr val="292929"/>
                </a:solidFill>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dirty="0"/>
          </a:p>
        </p:txBody>
      </p:sp>
      <p:pic>
        <p:nvPicPr>
          <p:cNvPr id="17" name="Picture 8" descr="C:\Users\yukie\Documents\My Dropbox\仕事\パワーポイントデザイン\案4\赤版素材\表紙タイトルライン.png"/>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2852000" y="5033367"/>
            <a:ext cx="6502400" cy="1905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88372" y="1274475"/>
            <a:ext cx="3029656" cy="923840"/>
          </a:xfrm>
          <a:prstGeom prst="rect">
            <a:avLst/>
          </a:prstGeom>
        </p:spPr>
      </p:pic>
    </p:spTree>
    <p:extLst>
      <p:ext uri="{BB962C8B-B14F-4D97-AF65-F5344CB8AC3E}">
        <p14:creationId xmlns:p14="http://schemas.microsoft.com/office/powerpoint/2010/main" val="2265494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1030" name="Picture 6" descr="C:\Users\yukie\Documents\My Dropbox\仕事\パワーポイントデザイン\案4\赤版素材\表紙背景.jpg"/>
          <p:cNvPicPr preferRelativeResize="0">
            <a:picLocks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2064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サブタイトル 2"/>
          <p:cNvSpPr>
            <a:spLocks noGrp="1"/>
          </p:cNvSpPr>
          <p:nvPr>
            <p:ph type="subTitle" idx="1"/>
          </p:nvPr>
        </p:nvSpPr>
        <p:spPr>
          <a:xfrm>
            <a:off x="911424" y="4328914"/>
            <a:ext cx="10369152" cy="622920"/>
          </a:xfrm>
        </p:spPr>
        <p:txBody>
          <a:bodyPr>
            <a:normAutofit/>
          </a:bodyPr>
          <a:lstStyle>
            <a:lvl1pPr marL="0" indent="0" algn="ctr">
              <a:buNone/>
              <a:defRPr sz="2800">
                <a:solidFill>
                  <a:srgbClr val="FFF4F4"/>
                </a:solidFill>
                <a:effectLst>
                  <a:outerShdw blurRad="38100" dist="38100" dir="2700000" algn="tl">
                    <a:srgbClr val="000000">
                      <a:alpha val="43137"/>
                    </a:srgbClr>
                  </a:outerShdw>
                </a:effectLst>
                <a:latin typeface="HGP創英角ｺﾞｼｯｸUB" pitchFamily="50" charset="-128"/>
                <a:ea typeface="HGP創英角ｺﾞｼｯｸUB"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pic>
        <p:nvPicPr>
          <p:cNvPr id="14" name="Picture 7" descr="C:\Users\yukie\Documents\My Dropbox\仕事\パワーポイントデザイン\案4\赤版素材\表紙タイトル拝啓.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2728023"/>
            <a:ext cx="12206400" cy="1402117"/>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タイトル 1"/>
          <p:cNvSpPr>
            <a:spLocks noGrp="1"/>
          </p:cNvSpPr>
          <p:nvPr>
            <p:ph type="ctrTitle"/>
          </p:nvPr>
        </p:nvSpPr>
        <p:spPr>
          <a:xfrm>
            <a:off x="914400" y="2679058"/>
            <a:ext cx="10363200" cy="1470025"/>
          </a:xfrm>
        </p:spPr>
        <p:txBody>
          <a:bodyPr/>
          <a:lstStyle>
            <a:lvl1pPr algn="ctr">
              <a:defRPr sz="4400">
                <a:solidFill>
                  <a:srgbClr val="292929"/>
                </a:solidFill>
                <a:latin typeface="HGP創英角ｺﾞｼｯｸUB" pitchFamily="50" charset="-128"/>
                <a:ea typeface="HGP創英角ｺﾞｼｯｸUB" pitchFamily="50" charset="-128"/>
              </a:defRPr>
            </a:lvl1pPr>
          </a:lstStyle>
          <a:p>
            <a:r>
              <a:rPr kumimoji="1" lang="ja-JP" altLang="en-US" smtClean="0"/>
              <a:t>マスター タイトルの書式設定</a:t>
            </a:r>
            <a:endParaRPr kumimoji="1" lang="ja-JP" altLang="en-US" dirty="0"/>
          </a:p>
        </p:txBody>
      </p:sp>
      <p:pic>
        <p:nvPicPr>
          <p:cNvPr id="17" name="Picture 8" descr="C:\Users\yukie\Documents\My Dropbox\仕事\パワーポイントデザイン\案4\赤版素材\表紙タイトルライン.png"/>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2852000" y="5033367"/>
            <a:ext cx="6502400" cy="1905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88372" y="1274475"/>
            <a:ext cx="3029656" cy="923840"/>
          </a:xfrm>
          <a:prstGeom prst="rect">
            <a:avLst/>
          </a:prstGeom>
        </p:spPr>
      </p:pic>
    </p:spTree>
    <p:extLst>
      <p:ext uri="{BB962C8B-B14F-4D97-AF65-F5344CB8AC3E}">
        <p14:creationId xmlns:p14="http://schemas.microsoft.com/office/powerpoint/2010/main" val="4600052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lvl3pPr marL="1143000" indent="-228600">
              <a:buFont typeface="Arial" pitchFamily="34" charset="0"/>
              <a:buChar char="•"/>
              <a:defRPr/>
            </a:lvl3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41042388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3"/>
            <a:ext cx="103632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315933662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09600" y="692699"/>
            <a:ext cx="5384800" cy="54334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97600" y="692699"/>
            <a:ext cx="5384800" cy="54334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292929">
                  <a:tint val="75000"/>
                </a:srgbClr>
              </a:solidFill>
            </a:endParaRPr>
          </a:p>
        </p:txBody>
      </p:sp>
      <p:sp>
        <p:nvSpPr>
          <p:cNvPr id="7" name="スライド番号プレースホルダー 6"/>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6723003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692696"/>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09600" y="1484787"/>
            <a:ext cx="5386917" cy="46413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93369" y="692696"/>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93369" y="1484787"/>
            <a:ext cx="5389033" cy="46413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7" name="日付プレースホルダー 6"/>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8" name="フッター プレースホルダー 7"/>
          <p:cNvSpPr>
            <a:spLocks noGrp="1"/>
          </p:cNvSpPr>
          <p:nvPr>
            <p:ph type="ftr" sz="quarter" idx="11"/>
          </p:nvPr>
        </p:nvSpPr>
        <p:spPr/>
        <p:txBody>
          <a:bodyPr/>
          <a:lstStyle/>
          <a:p>
            <a:endParaRPr lang="ja-JP" altLang="en-US">
              <a:solidFill>
                <a:srgbClr val="292929">
                  <a:tint val="75000"/>
                </a:srgbClr>
              </a:solidFill>
            </a:endParaRPr>
          </a:p>
        </p:txBody>
      </p:sp>
      <p:sp>
        <p:nvSpPr>
          <p:cNvPr id="9" name="スライド番号プレースホルダー 8"/>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25436030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4" name="フッター プレースホルダー 3"/>
          <p:cNvSpPr>
            <a:spLocks noGrp="1"/>
          </p:cNvSpPr>
          <p:nvPr>
            <p:ph type="ftr" sz="quarter" idx="11"/>
          </p:nvPr>
        </p:nvSpPr>
        <p:spPr/>
        <p:txBody>
          <a:bodyPr/>
          <a:lstStyle/>
          <a:p>
            <a:endParaRPr lang="ja-JP" altLang="en-US">
              <a:solidFill>
                <a:srgbClr val="292929">
                  <a:tint val="75000"/>
                </a:srgbClr>
              </a:solidFill>
            </a:endParaRPr>
          </a:p>
        </p:txBody>
      </p:sp>
      <p:sp>
        <p:nvSpPr>
          <p:cNvPr id="5" name="スライド番号プレースホルダー 4"/>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32854933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3" name="フッター プレースホルダー 2"/>
          <p:cNvSpPr>
            <a:spLocks noGrp="1"/>
          </p:cNvSpPr>
          <p:nvPr>
            <p:ph type="ftr" sz="quarter" idx="11"/>
          </p:nvPr>
        </p:nvSpPr>
        <p:spPr/>
        <p:txBody>
          <a:bodyPr/>
          <a:lstStyle/>
          <a:p>
            <a:endParaRPr lang="ja-JP" altLang="en-US">
              <a:solidFill>
                <a:srgbClr val="292929">
                  <a:tint val="75000"/>
                </a:srgbClr>
              </a:solidFill>
            </a:endParaRPr>
          </a:p>
        </p:txBody>
      </p:sp>
      <p:sp>
        <p:nvSpPr>
          <p:cNvPr id="4" name="スライド番号プレースホルダー 3"/>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3621803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3229294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766733" y="692699"/>
            <a:ext cx="6815667" cy="54334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609602" y="692699"/>
            <a:ext cx="4011084" cy="54334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292929">
                  <a:tint val="75000"/>
                </a:srgbClr>
              </a:solidFill>
            </a:endParaRPr>
          </a:p>
        </p:txBody>
      </p:sp>
      <p:sp>
        <p:nvSpPr>
          <p:cNvPr id="7" name="スライド番号プレースホルダー 6"/>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
        <p:nvSpPr>
          <p:cNvPr id="9" name="タイトル 1"/>
          <p:cNvSpPr>
            <a:spLocks noGrp="1"/>
          </p:cNvSpPr>
          <p:nvPr>
            <p:ph type="title"/>
          </p:nvPr>
        </p:nvSpPr>
        <p:spPr>
          <a:xfrm>
            <a:off x="143339" y="44625"/>
            <a:ext cx="10972800" cy="357212"/>
          </a:xfrm>
        </p:spPr>
        <p:txBody>
          <a:bodyPr/>
          <a:lstStyle>
            <a:lvl1pPr>
              <a:defRPr/>
            </a:lvl1p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161649013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プレースホルダーまでドラッグするかアイコンをクリックして図を追加</a:t>
            </a:r>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292929">
                  <a:tint val="75000"/>
                </a:srgbClr>
              </a:solidFill>
            </a:endParaRPr>
          </a:p>
        </p:txBody>
      </p:sp>
      <p:sp>
        <p:nvSpPr>
          <p:cNvPr id="7" name="スライド番号プレースホルダー 6"/>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26279952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26819257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692699"/>
            <a:ext cx="2743200" cy="5433467"/>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09600" y="692699"/>
            <a:ext cx="8026400" cy="5433467"/>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12"/>
          </p:nvPr>
        </p:nvSpPr>
        <p:spPr/>
        <p:txBody>
          <a:body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spTree>
    <p:extLst>
      <p:ext uri="{BB962C8B-B14F-4D97-AF65-F5344CB8AC3E}">
        <p14:creationId xmlns:p14="http://schemas.microsoft.com/office/powerpoint/2010/main" val="10316718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281499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96924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386165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41005274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614024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58047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92958F77-8E34-4EB4-8A18-AF78E310B595}" type="datetimeFigureOut">
              <a:rPr kumimoji="1" lang="ja-JP" altLang="en-US" smtClean="0"/>
              <a:t>2019/6/6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18724354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7.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58F77-8E34-4EB4-8A18-AF78E310B595}" type="datetimeFigureOut">
              <a:rPr kumimoji="1" lang="ja-JP" altLang="en-US" smtClean="0"/>
              <a:t>2019/6/6</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EEBD1-1E16-4638-9016-4E02213EAC7C}" type="slidenum">
              <a:rPr kumimoji="1" lang="ja-JP" altLang="en-US" smtClean="0"/>
              <a:t>‹#›</a:t>
            </a:fld>
            <a:endParaRPr kumimoji="1" lang="ja-JP" altLang="en-US"/>
          </a:p>
        </p:txBody>
      </p:sp>
    </p:spTree>
    <p:extLst>
      <p:ext uri="{BB962C8B-B14F-4D97-AF65-F5344CB8AC3E}">
        <p14:creationId xmlns:p14="http://schemas.microsoft.com/office/powerpoint/2010/main" val="3774364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ukie\Documents\My Dropbox\仕事\パワーポイントデザイン\案4\中身素材(共通)\中身背景.jpg"/>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 y="0"/>
            <a:ext cx="12191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ishizawa\Desktop\事業開発\パワーポイントデザイン\案4\中身素材(共通)\中身ヘッダ_赤.png"/>
          <p:cNvPicPr preferRelativeResize="0">
            <a:picLocks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1" y="-8005"/>
            <a:ext cx="12192000" cy="9072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タイトル プレースホルダー 1"/>
          <p:cNvSpPr>
            <a:spLocks noGrp="1"/>
          </p:cNvSpPr>
          <p:nvPr>
            <p:ph type="title"/>
          </p:nvPr>
        </p:nvSpPr>
        <p:spPr>
          <a:xfrm>
            <a:off x="143339" y="44625"/>
            <a:ext cx="10972800" cy="409735"/>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09600" y="620691"/>
            <a:ext cx="10972800" cy="5505475"/>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HGP創英角ｺﾞｼｯｸUB" pitchFamily="50" charset="-128"/>
                <a:ea typeface="HGP創英角ｺﾞｼｯｸUB" pitchFamily="50" charset="-128"/>
              </a:defRPr>
            </a:lvl1pPr>
          </a:lstStyle>
          <a:p>
            <a:fld id="{EC31CC2A-5372-4DA7-9D02-BB6F87CBB6CF}" type="datetimeFigureOut">
              <a:rPr lang="ja-JP" altLang="en-US" smtClean="0">
                <a:solidFill>
                  <a:srgbClr val="292929">
                    <a:tint val="75000"/>
                  </a:srgbClr>
                </a:solidFill>
              </a:rPr>
              <a:pPr/>
              <a:t>2019/6/6</a:t>
            </a:fld>
            <a:endParaRPr lang="ja-JP" altLang="en-US">
              <a:solidFill>
                <a:srgbClr val="292929">
                  <a:tint val="75000"/>
                </a:srgbClr>
              </a:solidFill>
            </a:endParaRPr>
          </a:p>
        </p:txBody>
      </p:sp>
      <p:sp>
        <p:nvSpPr>
          <p:cNvPr id="5" name="フッター プレースホルダー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HGP創英角ｺﾞｼｯｸUB" pitchFamily="50" charset="-128"/>
                <a:ea typeface="HGP創英角ｺﾞｼｯｸUB" pitchFamily="50" charset="-128"/>
              </a:defRPr>
            </a:lvl1pPr>
          </a:lstStyle>
          <a:p>
            <a:endParaRPr lang="ja-JP" altLang="en-US">
              <a:solidFill>
                <a:srgbClr val="292929">
                  <a:tint val="75000"/>
                </a:srgbClr>
              </a:solidFill>
            </a:endParaRPr>
          </a:p>
        </p:txBody>
      </p:sp>
      <p:sp>
        <p:nvSpPr>
          <p:cNvPr id="6" name="スライド番号プレースホルダー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HGP創英角ｺﾞｼｯｸUB" pitchFamily="50" charset="-128"/>
                <a:ea typeface="HGP創英角ｺﾞｼｯｸUB" pitchFamily="50" charset="-128"/>
              </a:defRPr>
            </a:lvl1pPr>
          </a:lstStyle>
          <a:p>
            <a:fld id="{340B09F2-1693-45BB-B3B9-D1733C0710EB}" type="slidenum">
              <a:rPr lang="ja-JP" altLang="en-US" smtClean="0">
                <a:solidFill>
                  <a:srgbClr val="292929">
                    <a:tint val="75000"/>
                  </a:srgbClr>
                </a:solidFill>
              </a:rPr>
              <a:pPr/>
              <a:t>‹#›</a:t>
            </a:fld>
            <a:endParaRPr lang="ja-JP" altLang="en-US">
              <a:solidFill>
                <a:srgbClr val="292929">
                  <a:tint val="75000"/>
                </a:srgbClr>
              </a:solidFill>
            </a:endParaRPr>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891454" y="88624"/>
            <a:ext cx="1225652" cy="373741"/>
          </a:xfrm>
          <a:prstGeom prst="rect">
            <a:avLst/>
          </a:prstGeom>
        </p:spPr>
      </p:pic>
    </p:spTree>
    <p:extLst>
      <p:ext uri="{BB962C8B-B14F-4D97-AF65-F5344CB8AC3E}">
        <p14:creationId xmlns:p14="http://schemas.microsoft.com/office/powerpoint/2010/main" val="12034401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14400" rtl="0" eaLnBrk="1" latinLnBrk="0" hangingPunct="1">
        <a:spcBef>
          <a:spcPct val="0"/>
        </a:spcBef>
        <a:buNone/>
        <a:defRPr kumimoji="1" sz="2400" kern="1200">
          <a:solidFill>
            <a:srgbClr val="FFF4F4"/>
          </a:solidFill>
          <a:latin typeface="HGP創英角ｺﾞｼｯｸUB" pitchFamily="50" charset="-128"/>
          <a:ea typeface="HGP創英角ｺﾞｼｯｸUB"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rgbClr val="292929"/>
          </a:solidFill>
          <a:latin typeface="HGP創英角ｺﾞｼｯｸUB" pitchFamily="50" charset="-128"/>
          <a:ea typeface="HGP創英角ｺﾞｼｯｸUB"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rgbClr val="292929"/>
          </a:solidFill>
          <a:latin typeface="HGP創英角ｺﾞｼｯｸUB" pitchFamily="50" charset="-128"/>
          <a:ea typeface="HGP創英角ｺﾞｼｯｸUB"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rgbClr val="292929"/>
          </a:solidFill>
          <a:latin typeface="HGP創英角ｺﾞｼｯｸUB" pitchFamily="50" charset="-128"/>
          <a:ea typeface="HGP創英角ｺﾞｼｯｸUB"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rgbClr val="292929"/>
          </a:solidFill>
          <a:latin typeface="HGP創英角ｺﾞｼｯｸUB" pitchFamily="50" charset="-128"/>
          <a:ea typeface="HGP創英角ｺﾞｼｯｸUB"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rgbClr val="292929"/>
          </a:solidFill>
          <a:latin typeface="HGP創英角ｺﾞｼｯｸUB" pitchFamily="50" charset="-128"/>
          <a:ea typeface="HGP創英角ｺﾞｼｯｸUB"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mailto:git@training-lab.altplus.vn:intern02/minhdd.git"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2389910" y="4343402"/>
            <a:ext cx="7750385" cy="695573"/>
          </a:xfrm>
        </p:spPr>
        <p:txBody>
          <a:bodyPr>
            <a:normAutofit fontScale="92500" lnSpcReduction="10000"/>
          </a:bodyPr>
          <a:lstStyle/>
          <a:p>
            <a:r>
              <a:rPr lang="ja-JP" altLang="en-US" sz="2000" dirty="0" smtClean="0">
                <a:latin typeface="Arial"/>
                <a:cs typeface="Arial"/>
              </a:rPr>
              <a:t>作成日</a:t>
            </a:r>
            <a:r>
              <a:rPr lang="en-US" altLang="ja-JP" sz="2000" dirty="0" smtClean="0">
                <a:latin typeface="Arial"/>
                <a:cs typeface="Arial"/>
              </a:rPr>
              <a:t>:</a:t>
            </a:r>
            <a:r>
              <a:rPr lang="ja-JP" altLang="en-US" sz="2000" dirty="0">
                <a:latin typeface="Arial"/>
                <a:cs typeface="Arial"/>
              </a:rPr>
              <a:t> </a:t>
            </a:r>
            <a:r>
              <a:rPr lang="en-US" altLang="ja-JP" sz="2000" dirty="0" smtClean="0">
                <a:latin typeface="Arial"/>
                <a:cs typeface="Arial"/>
              </a:rPr>
              <a:t>2015/07/02</a:t>
            </a:r>
          </a:p>
          <a:p>
            <a:r>
              <a:rPr kumimoji="1" lang="ja-JP" altLang="en-US" sz="2000" dirty="0">
                <a:latin typeface="Arial"/>
                <a:cs typeface="Arial"/>
              </a:rPr>
              <a:t>作成</a:t>
            </a:r>
            <a:r>
              <a:rPr kumimoji="1" lang="ja-JP" altLang="en-US" sz="2000" dirty="0" smtClean="0">
                <a:latin typeface="Arial"/>
                <a:cs typeface="Arial"/>
              </a:rPr>
              <a:t>者： </a:t>
            </a:r>
            <a:r>
              <a:rPr kumimoji="1" lang="en-US" altLang="ja-JP" sz="2000" dirty="0" smtClean="0">
                <a:latin typeface="Arial"/>
                <a:cs typeface="Arial"/>
              </a:rPr>
              <a:t>Tran Vu Quan</a:t>
            </a:r>
            <a:endParaRPr kumimoji="1" lang="ja-JP" altLang="en-US" sz="2000" dirty="0">
              <a:latin typeface="Arial"/>
              <a:cs typeface="Arial"/>
            </a:endParaRPr>
          </a:p>
        </p:txBody>
      </p:sp>
      <p:sp>
        <p:nvSpPr>
          <p:cNvPr id="4" name="Title 3"/>
          <p:cNvSpPr>
            <a:spLocks noGrp="1"/>
          </p:cNvSpPr>
          <p:nvPr>
            <p:ph type="ctrTitle"/>
          </p:nvPr>
        </p:nvSpPr>
        <p:spPr/>
        <p:txBody>
          <a:bodyPr/>
          <a:lstStyle/>
          <a:p>
            <a:r>
              <a:rPr lang="en-US" b="1" dirty="0" smtClean="0">
                <a:latin typeface="Arial" panose="020B0604020202020204" pitchFamily="34" charset="0"/>
                <a:cs typeface="Arial" panose="020B0604020202020204" pitchFamily="34" charset="0"/>
              </a:rPr>
              <a:t>Version Control - </a:t>
            </a:r>
            <a:r>
              <a:rPr lang="en-US" b="1" dirty="0" err="1" smtClean="0">
                <a:latin typeface="Arial" panose="020B0604020202020204" pitchFamily="34" charset="0"/>
                <a:cs typeface="Arial" panose="020B0604020202020204" pitchFamily="34" charset="0"/>
              </a:rPr>
              <a:t>Git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2271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smtClean="0"/>
              <a:t>Checkout and Editing</a:t>
            </a:r>
            <a:endParaRPr lang="en-US" dirty="0"/>
          </a:p>
        </p:txBody>
      </p:sp>
      <p:sp>
        <p:nvSpPr>
          <p:cNvPr id="3" name="Content Placeholder 2"/>
          <p:cNvSpPr>
            <a:spLocks noGrp="1"/>
          </p:cNvSpPr>
          <p:nvPr>
            <p:ph idx="1"/>
          </p:nvPr>
        </p:nvSpPr>
        <p:spPr>
          <a:xfrm>
            <a:off x="609600" y="620691"/>
            <a:ext cx="10972800" cy="6117860"/>
          </a:xfrm>
        </p:spPr>
        <p:txBody>
          <a:bodyPr>
            <a:normAutofit fontScale="92500" lnSpcReduction="10000"/>
          </a:bodyPr>
          <a:lstStyle/>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In reality, you might not keep checking in a file. You may have to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check out</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edit</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and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check in</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The cycle looks like this:</a:t>
            </a: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If you don’t like your changes and want to start over, you can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revert</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to the previous version and start again. </a:t>
            </a: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When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checking out</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you get the latest revision by default. If you want, you can specify a particular revision.</a:t>
            </a: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pPr lvl="1"/>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p:txBody>
      </p:sp>
      <p:pic>
        <p:nvPicPr>
          <p:cNvPr id="4100" name="Picture 4" descr="checkout_edit.png (425×3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937" y="1406243"/>
            <a:ext cx="40481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23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smtClean="0"/>
              <a:t>Diffs</a:t>
            </a:r>
            <a:endParaRPr lang="en-US" dirty="0"/>
          </a:p>
        </p:txBody>
      </p:sp>
      <p:sp>
        <p:nvSpPr>
          <p:cNvPr id="3" name="Content Placeholder 2"/>
          <p:cNvSpPr>
            <a:spLocks noGrp="1"/>
          </p:cNvSpPr>
          <p:nvPr>
            <p:ph idx="1"/>
          </p:nvPr>
        </p:nvSpPr>
        <p:spPr/>
        <p:txBody>
          <a:bodyPr>
            <a:normAutofit/>
          </a:bodyPr>
          <a:lstStyle/>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The trunk has a history of changes as a file evolves.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Diffs</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are the changes you made while editing:</a:t>
            </a: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Most version control systems store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diffs</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rather than full copies of the file.</a:t>
            </a:r>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p:txBody>
      </p:sp>
      <p:pic>
        <p:nvPicPr>
          <p:cNvPr id="5122" name="Picture 2" descr="basic_diffs.png (520×2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1653607"/>
            <a:ext cx="4953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63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a:t>
            </a:r>
            <a:r>
              <a:rPr lang="en-US" dirty="0" smtClean="0"/>
              <a:t>Branching</a:t>
            </a:r>
            <a:endParaRPr lang="en-US" dirty="0"/>
          </a:p>
        </p:txBody>
      </p:sp>
      <p:sp>
        <p:nvSpPr>
          <p:cNvPr id="3" name="Content Placeholder 2"/>
          <p:cNvSpPr>
            <a:spLocks noGrp="1"/>
          </p:cNvSpPr>
          <p:nvPr>
            <p:ph idx="1"/>
          </p:nvPr>
        </p:nvSpPr>
        <p:spPr>
          <a:xfrm>
            <a:off x="609600" y="620691"/>
            <a:ext cx="11150600" cy="6144176"/>
          </a:xfrm>
        </p:spPr>
        <p:txBody>
          <a:bodyPr>
            <a:normAutofit/>
          </a:bodyPr>
          <a:lstStyle/>
          <a:p>
            <a:r>
              <a:rPr lang="en-US" sz="2600"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Branches</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let us copy code into a separate folder so we can monkey with it separately</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Since </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we’re in a separate </a:t>
            </a:r>
            <a:r>
              <a:rPr lang="en-US" sz="2600"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branch</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we can make changes and test in isolation, knowing our changes won’t hurt anyone. </a:t>
            </a:r>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Our </a:t>
            </a:r>
            <a:r>
              <a:rPr lang="en-US" sz="2600"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branch history</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is under version control.</a:t>
            </a:r>
          </a:p>
        </p:txBody>
      </p:sp>
      <p:pic>
        <p:nvPicPr>
          <p:cNvPr id="6146" name="Picture 2" descr="first_branch.png (402×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142" y="1285863"/>
            <a:ext cx="38290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559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a:t>
            </a:r>
            <a:r>
              <a:rPr lang="en-US" dirty="0" smtClean="0"/>
              <a:t>Merging</a:t>
            </a:r>
            <a:endParaRPr lang="en-US" dirty="0"/>
          </a:p>
        </p:txBody>
      </p:sp>
      <p:sp>
        <p:nvSpPr>
          <p:cNvPr id="3" name="Content Placeholder 2"/>
          <p:cNvSpPr>
            <a:spLocks noGrp="1"/>
          </p:cNvSpPr>
          <p:nvPr>
            <p:ph idx="1"/>
          </p:nvPr>
        </p:nvSpPr>
        <p:spPr/>
        <p:txBody>
          <a:bodyPr>
            <a:normAutofit/>
          </a:bodyPr>
          <a:lstStyle/>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Apply the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changes that happened in one branch</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to another branch.</a:t>
            </a:r>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p:txBody>
      </p:sp>
      <p:pic>
        <p:nvPicPr>
          <p:cNvPr id="7170" name="Picture 2" descr="merging.png (413×4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7" y="1535112"/>
            <a:ext cx="3933825"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29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smtClean="0"/>
              <a:t>Conflicts (1)</a:t>
            </a:r>
            <a:endParaRPr lang="en-US" dirty="0"/>
          </a:p>
        </p:txBody>
      </p:sp>
      <p:sp>
        <p:nvSpPr>
          <p:cNvPr id="3" name="Content Placeholder 2"/>
          <p:cNvSpPr>
            <a:spLocks noGrp="1"/>
          </p:cNvSpPr>
          <p:nvPr>
            <p:ph idx="1"/>
          </p:nvPr>
        </p:nvSpPr>
        <p:spPr/>
        <p:txBody>
          <a:bodyPr>
            <a:normAutofit/>
          </a:bodyPr>
          <a:lstStyle/>
          <a:p>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Many times, the VCS can automatically </a:t>
            </a:r>
            <a:r>
              <a:rPr lang="en-US" sz="2600"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merge</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changes to different parts of a file. </a:t>
            </a:r>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Conflicts</a:t>
            </a:r>
            <a:r>
              <a:rPr lang="en-US" sz="2600" b="1" dirty="0" smtClean="0">
                <a:latin typeface="Microsoft Yi Baiti" panose="03000500000000000000" pitchFamily="66" charset="0"/>
                <a:ea typeface="Microsoft Yi Baiti" panose="03000500000000000000" pitchFamily="66" charset="0"/>
                <a:cs typeface="Arabic Typesetting" panose="03020402040406030203" pitchFamily="66" charset="-78"/>
              </a:rPr>
              <a:t> </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can </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arise when changes appear that don’t </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gel:</a:t>
            </a: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p:txBody>
      </p:sp>
      <p:pic>
        <p:nvPicPr>
          <p:cNvPr id="8196" name="Picture 4" descr="vcs_conflict.png (500×4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350" y="2167994"/>
            <a:ext cx="5198217" cy="435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461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a:t>
            </a:r>
            <a:r>
              <a:rPr lang="en-US" dirty="0" smtClean="0"/>
              <a:t>Conflicts (2)</a:t>
            </a:r>
            <a:endParaRPr lang="en-US" dirty="0"/>
          </a:p>
        </p:txBody>
      </p:sp>
      <p:sp>
        <p:nvSpPr>
          <p:cNvPr id="3" name="Content Placeholder 2"/>
          <p:cNvSpPr>
            <a:spLocks noGrp="1"/>
          </p:cNvSpPr>
          <p:nvPr>
            <p:ph idx="1"/>
          </p:nvPr>
        </p:nvSpPr>
        <p:spPr/>
        <p:txBody>
          <a:bodyPr>
            <a:normAutofit/>
          </a:bodyPr>
          <a:lstStyle/>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How to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resolve</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pPr lvl="1">
              <a:buFont typeface="Arial" panose="020B0604020202020204" pitchFamily="34" charset="0"/>
              <a:buChar char="•"/>
            </a:pPr>
            <a:r>
              <a:rPr lang="en-US" sz="2600"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Re-apply your changes</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Sync to the </a:t>
            </a:r>
            <a:r>
              <a:rPr lang="en-US" sz="2600" dirty="0" err="1">
                <a:latin typeface="Microsoft Yi Baiti" panose="03000500000000000000" pitchFamily="66" charset="0"/>
                <a:ea typeface="Microsoft Yi Baiti" panose="03000500000000000000" pitchFamily="66" charset="0"/>
                <a:cs typeface="Arabic Typesetting" panose="03020402040406030203" pitchFamily="66" charset="-78"/>
              </a:rPr>
              <a:t>the</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latest version (r4) and re-apply your changes to this file: Add hot dog to the list that already has cheese</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pPr lvl="1">
              <a:buFont typeface="Arial" panose="020B0604020202020204" pitchFamily="34" charset="0"/>
              <a:buChar char="•"/>
            </a:pPr>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pPr lvl="1">
              <a:buFont typeface="Arial" panose="020B0604020202020204" pitchFamily="34" charset="0"/>
              <a:buChar char="•"/>
            </a:pPr>
            <a:r>
              <a:rPr lang="en-US" sz="2600"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Override their changes with yours</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Check out the latest version (r4), copy over your version, and check your version in. In effect, this removes cheese and replaces it with hot dog.</a:t>
            </a:r>
          </a:p>
          <a:p>
            <a:endParaRPr lang="en-US" sz="2600" dirty="0">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757438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a:t>
            </a:r>
            <a:r>
              <a:rPr lang="en-US" dirty="0" smtClean="0"/>
              <a:t>Tagging</a:t>
            </a:r>
            <a:endParaRPr lang="en-US" dirty="0"/>
          </a:p>
        </p:txBody>
      </p:sp>
      <p:sp>
        <p:nvSpPr>
          <p:cNvPr id="3" name="Content Placeholder 2"/>
          <p:cNvSpPr>
            <a:spLocks noGrp="1"/>
          </p:cNvSpPr>
          <p:nvPr>
            <p:ph idx="1"/>
          </p:nvPr>
        </p:nvSpPr>
        <p:spPr/>
        <p:txBody>
          <a:bodyPr>
            <a:normAutofit/>
          </a:bodyPr>
          <a:lstStyle/>
          <a:p>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Tags</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are just </a:t>
            </a:r>
            <a:r>
              <a:rPr lang="en-US" sz="2600"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branches</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that you agree not to edit; they are around for posterity, so you can see exactly what your version 1.0 release contained.</a:t>
            </a:r>
          </a:p>
        </p:txBody>
      </p:sp>
      <p:pic>
        <p:nvPicPr>
          <p:cNvPr id="2050" name="Picture 2" descr="tagging.png (440×3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2167987"/>
            <a:ext cx="41910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54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a:t>
            </a:r>
            <a:r>
              <a:rPr lang="en-US" dirty="0" err="1" smtClean="0"/>
              <a:t>Git</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259" y="2033876"/>
            <a:ext cx="7463482" cy="3116004"/>
          </a:xfrm>
          <a:prstGeom prst="rect">
            <a:avLst/>
          </a:prstGeom>
        </p:spPr>
      </p:pic>
    </p:spTree>
    <p:extLst>
      <p:ext uri="{BB962C8B-B14F-4D97-AF65-F5344CB8AC3E}">
        <p14:creationId xmlns:p14="http://schemas.microsoft.com/office/powerpoint/2010/main" val="3486908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400" dirty="0" err="1">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sz="3400" dirty="0">
                <a:latin typeface="Microsoft Yi Baiti" panose="03000500000000000000" pitchFamily="66" charset="0"/>
                <a:ea typeface="Microsoft Yi Baiti" panose="03000500000000000000" pitchFamily="66" charset="0"/>
                <a:cs typeface="Arabic Typesetting" panose="03020402040406030203" pitchFamily="66" charset="-78"/>
              </a:rPr>
              <a:t> is a distributed version control system originally developed to manage Linux source codes</a:t>
            </a:r>
            <a:r>
              <a:rPr lang="en-US" sz="34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sz="3400" dirty="0">
              <a:latin typeface="Microsoft Yi Baiti" panose="03000500000000000000" pitchFamily="66" charset="0"/>
              <a:ea typeface="Microsoft Yi Baiti" panose="03000500000000000000" pitchFamily="66" charset="0"/>
              <a:cs typeface="Arabic Typesetting" panose="03020402040406030203" pitchFamily="66"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259" y="2033876"/>
            <a:ext cx="7463482" cy="3116004"/>
          </a:xfrm>
          <a:prstGeom prst="rect">
            <a:avLst/>
          </a:prstGeom>
        </p:spPr>
      </p:pic>
    </p:spTree>
    <p:extLst>
      <p:ext uri="{BB962C8B-B14F-4D97-AF65-F5344CB8AC3E}">
        <p14:creationId xmlns:p14="http://schemas.microsoft.com/office/powerpoint/2010/main" val="4010598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Setting up repository (1)</a:t>
            </a:r>
            <a:endParaRPr lang="en-US" dirty="0"/>
          </a:p>
        </p:txBody>
      </p:sp>
      <p:sp>
        <p:nvSpPr>
          <p:cNvPr id="3" name="Content Placeholder 2"/>
          <p:cNvSpPr>
            <a:spLocks noGrp="1"/>
          </p:cNvSpPr>
          <p:nvPr>
            <p:ph idx="1"/>
          </p:nvPr>
        </p:nvSpPr>
        <p:spPr/>
        <p:txBody>
          <a:bodyPr/>
          <a:lstStyle/>
          <a:p>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Two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types of </a:t>
            </a:r>
            <a:r>
              <a:rPr lang="en-US" dirty="0" err="1">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repositories</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pPr lvl="1">
              <a:buFont typeface="Arial" panose="020B0604020202020204" pitchFamily="34" charset="0"/>
              <a:buChar char="•"/>
            </a:pPr>
            <a:r>
              <a:rPr lang="en-US"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Remote repository</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 Repository that resides on a remote server that is shared among multiple team </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members</a:t>
            </a:r>
          </a:p>
          <a:p>
            <a:pPr lvl="1">
              <a:buFont typeface="Arial" panose="020B0604020202020204" pitchFamily="34" charset="0"/>
              <a:buChar char="•"/>
            </a:pPr>
            <a:r>
              <a:rPr lang="en-US"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Local repository</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 Repository that resides on a local machine of an individual user.</a:t>
            </a:r>
          </a:p>
          <a:p>
            <a:pPr lvl="1"/>
            <a:endParaRPr lang="en-US" dirty="0">
              <a:latin typeface="Microsoft Yi Baiti" panose="03000500000000000000" pitchFamily="66" charset="0"/>
              <a:ea typeface="Microsoft Yi Baiti" panose="03000500000000000000" pitchFamily="66" charset="0"/>
            </a:endParaRPr>
          </a:p>
        </p:txBody>
      </p:sp>
      <p:pic>
        <p:nvPicPr>
          <p:cNvPr id="4" name="Picture 4" descr="capture_intro1_2_2.png (573×3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087" y="3073046"/>
            <a:ext cx="5457825"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90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(1)</a:t>
            </a:r>
            <a:endParaRPr lang="en-US" dirty="0"/>
          </a:p>
        </p:txBody>
      </p:sp>
      <p:sp>
        <p:nvSpPr>
          <p:cNvPr id="3" name="Content Placeholder 2"/>
          <p:cNvSpPr>
            <a:spLocks noGrp="1"/>
          </p:cNvSpPr>
          <p:nvPr>
            <p:ph idx="1"/>
          </p:nvPr>
        </p:nvSpPr>
        <p:spPr>
          <a:xfrm>
            <a:off x="609600" y="677333"/>
            <a:ext cx="10972800" cy="5724107"/>
          </a:xfrm>
        </p:spPr>
        <p:txBody>
          <a:bodyPr>
            <a:noAutofit/>
          </a:bodyPr>
          <a:lstStyle/>
          <a:p>
            <a:pPr marL="571500" indent="-571500">
              <a:buFont typeface="+mj-lt"/>
              <a:buAutoNum type="romanU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Version Control</a:t>
            </a:r>
          </a:p>
          <a:p>
            <a:pPr marL="914400" lvl="1" indent="-514350">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Why Version Control?</a:t>
            </a:r>
          </a:p>
          <a:p>
            <a:pPr marL="914400" lvl="1" indent="-514350">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Case-study</a:t>
            </a:r>
          </a:p>
          <a:p>
            <a:pPr marL="1314450" lvl="2" indent="-514350">
              <a:buFont typeface="+mj-lt"/>
              <a:buAutoNum type="arabicPeriod"/>
            </a:pPr>
            <a:r>
              <a:rPr lang="en-US" sz="2900" dirty="0" err="1" smtClean="0">
                <a:latin typeface="Microsoft Yi Baiti" panose="03000500000000000000" pitchFamily="66" charset="0"/>
                <a:ea typeface="Microsoft Yi Baiti" panose="03000500000000000000" pitchFamily="66" charset="0"/>
                <a:cs typeface="Times New Roman" panose="02020603050405020304" pitchFamily="18" charset="0"/>
              </a:rPr>
              <a:t>Checkin</a:t>
            </a:r>
            <a:endPar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endParaRPr>
          </a:p>
          <a:p>
            <a:pPr marL="1314450" lvl="2" indent="-514350">
              <a:buFont typeface="+mj-lt"/>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Checkout and Editing</a:t>
            </a:r>
            <a:endParaRPr lang="en-US" sz="2900" dirty="0">
              <a:latin typeface="Microsoft Yi Baiti" panose="03000500000000000000" pitchFamily="66" charset="0"/>
              <a:ea typeface="Microsoft Yi Baiti" panose="03000500000000000000" pitchFamily="66" charset="0"/>
              <a:cs typeface="Times New Roman" panose="02020603050405020304" pitchFamily="18" charset="0"/>
            </a:endParaRPr>
          </a:p>
          <a:p>
            <a:pPr marL="1314450" lvl="2" indent="-514350">
              <a:buFont typeface="+mj-lt"/>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Diffs</a:t>
            </a:r>
          </a:p>
          <a:p>
            <a:pPr marL="1314450" lvl="2" indent="-514350">
              <a:buFont typeface="+mj-lt"/>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Branching</a:t>
            </a:r>
          </a:p>
          <a:p>
            <a:pPr marL="1314450" lvl="2" indent="-514350">
              <a:buFont typeface="+mj-lt"/>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Merging</a:t>
            </a:r>
          </a:p>
          <a:p>
            <a:pPr marL="1314450" lvl="2" indent="-514350">
              <a:buFont typeface="+mj-lt"/>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Conflicts</a:t>
            </a:r>
          </a:p>
          <a:p>
            <a:pPr marL="1314450" lvl="2" indent="-514350">
              <a:buFont typeface="+mj-lt"/>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Tagging</a:t>
            </a:r>
          </a:p>
        </p:txBody>
      </p:sp>
    </p:spTree>
    <p:extLst>
      <p:ext uri="{BB962C8B-B14F-4D97-AF65-F5344CB8AC3E}">
        <p14:creationId xmlns:p14="http://schemas.microsoft.com/office/powerpoint/2010/main" val="3400503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up repository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smtClean="0">
                <a:latin typeface="Microsoft Yi Baiti" panose="03000500000000000000" pitchFamily="66" charset="0"/>
                <a:ea typeface="HGPSoeiKakugothicUB"/>
                <a:cs typeface="Arabic Typesetting" panose="03020402040406030203" pitchFamily="66" charset="-78"/>
              </a:rPr>
              <a:t>Two </a:t>
            </a:r>
            <a:r>
              <a:rPr lang="en-US" dirty="0">
                <a:latin typeface="Microsoft Yi Baiti" panose="03000500000000000000" pitchFamily="66" charset="0"/>
                <a:ea typeface="HGPSoeiKakugothicUB"/>
                <a:cs typeface="Arabic Typesetting" panose="03020402040406030203" pitchFamily="66" charset="-78"/>
              </a:rPr>
              <a:t>ways to create a local repository on your local </a:t>
            </a:r>
            <a:r>
              <a:rPr lang="en-US" dirty="0" smtClean="0">
                <a:latin typeface="Microsoft Yi Baiti" panose="03000500000000000000" pitchFamily="66" charset="0"/>
                <a:ea typeface="HGPSoeiKakugothicUB"/>
                <a:cs typeface="Arabic Typesetting" panose="03020402040406030203" pitchFamily="66" charset="-78"/>
              </a:rPr>
              <a:t>machine:</a:t>
            </a:r>
          </a:p>
          <a:p>
            <a:pPr lvl="1">
              <a:buFont typeface="Arial" panose="020B0604020202020204" pitchFamily="34" charset="0"/>
              <a:buChar char="•"/>
            </a:pPr>
            <a:r>
              <a:rPr lang="en-US" dirty="0" smtClean="0">
                <a:latin typeface="Microsoft Yi Baiti" panose="03000500000000000000" pitchFamily="66" charset="0"/>
                <a:ea typeface="HGPSoeiKakugothicUB"/>
                <a:cs typeface="Arabic Typesetting" panose="03020402040406030203" pitchFamily="66" charset="-78"/>
              </a:rPr>
              <a:t>Create </a:t>
            </a:r>
            <a:r>
              <a:rPr lang="en-US" dirty="0">
                <a:latin typeface="Microsoft Yi Baiti" panose="03000500000000000000" pitchFamily="66" charset="0"/>
                <a:ea typeface="HGPSoeiKakugothicUB"/>
                <a:cs typeface="Arabic Typesetting" panose="03020402040406030203" pitchFamily="66" charset="-78"/>
              </a:rPr>
              <a:t>a </a:t>
            </a:r>
            <a:r>
              <a:rPr lang="en-US" dirty="0" smtClean="0">
                <a:latin typeface="Microsoft Yi Baiti" panose="03000500000000000000" pitchFamily="66" charset="0"/>
                <a:ea typeface="HGPSoeiKakugothicUB"/>
                <a:cs typeface="Arabic Typesetting" panose="03020402040406030203" pitchFamily="66" charset="-78"/>
              </a:rPr>
              <a:t>new repository</a:t>
            </a:r>
          </a:p>
          <a:p>
            <a:pPr lvl="1"/>
            <a:endParaRPr lang="en-US" dirty="0" smtClean="0">
              <a:latin typeface="Microsoft Yi Baiti" panose="03000500000000000000" pitchFamily="66" charset="0"/>
              <a:ea typeface="HGPSoeiKakugothicUB"/>
            </a:endParaRPr>
          </a:p>
          <a:p>
            <a:pPr marL="914400" lvl="2" indent="0">
              <a:buNone/>
            </a:pPr>
            <a:r>
              <a:rPr lang="en-US" sz="1500" dirty="0" err="1">
                <a:solidFill>
                  <a:srgbClr val="0000FF"/>
                </a:solidFill>
                <a:latin typeface="Microsoft Yi Baiti" panose="03000500000000000000" pitchFamily="66" charset="0"/>
                <a:ea typeface="HGPSoeiKakugothicUB"/>
                <a:cs typeface="Courier New" panose="02070309020205020404" pitchFamily="49" charset="0"/>
              </a:rPr>
              <a:t>git</a:t>
            </a:r>
            <a:r>
              <a:rPr lang="en-US" sz="1500" dirty="0">
                <a:solidFill>
                  <a:srgbClr val="0000FF"/>
                </a:solidFill>
                <a:latin typeface="Microsoft Yi Baiti" panose="03000500000000000000" pitchFamily="66" charset="0"/>
                <a:ea typeface="HGPSoeiKakugothicUB"/>
                <a:cs typeface="Courier New" panose="02070309020205020404" pitchFamily="49" charset="0"/>
              </a:rPr>
              <a:t> </a:t>
            </a:r>
            <a:r>
              <a:rPr lang="en-US" sz="1500" dirty="0" err="1" smtClean="0">
                <a:solidFill>
                  <a:srgbClr val="0000FF"/>
                </a:solidFill>
                <a:latin typeface="Microsoft Yi Baiti" panose="03000500000000000000" pitchFamily="66" charset="0"/>
                <a:ea typeface="HGPSoeiKakugothicUB"/>
                <a:cs typeface="Courier New" panose="02070309020205020404" pitchFamily="49" charset="0"/>
              </a:rPr>
              <a:t>init</a:t>
            </a:r>
            <a:r>
              <a:rPr lang="en-US" sz="1500" dirty="0" smtClean="0">
                <a:latin typeface="Microsoft Yi Baiti" panose="03000500000000000000" pitchFamily="66" charset="0"/>
                <a:ea typeface="HGPSoeiKakugothicUB"/>
                <a:cs typeface="Courier New" panose="02070309020205020404" pitchFamily="49" charset="0"/>
              </a:rPr>
              <a:t> //</a:t>
            </a:r>
            <a:r>
              <a:rPr lang="en-US" sz="1500" dirty="0">
                <a:latin typeface="Microsoft Yi Baiti" panose="03000500000000000000" pitchFamily="66" charset="0"/>
                <a:ea typeface="HGPSoeiKakugothicUB"/>
                <a:cs typeface="Courier New" panose="02070309020205020404" pitchFamily="49" charset="0"/>
              </a:rPr>
              <a:t>Transform the current directory into a </a:t>
            </a:r>
            <a:r>
              <a:rPr lang="en-US" sz="1500" dirty="0" err="1">
                <a:latin typeface="Microsoft Yi Baiti" panose="03000500000000000000" pitchFamily="66" charset="0"/>
                <a:ea typeface="HGPSoeiKakugothicUB"/>
                <a:cs typeface="Courier New" panose="02070309020205020404" pitchFamily="49" charset="0"/>
              </a:rPr>
              <a:t>Git</a:t>
            </a:r>
            <a:r>
              <a:rPr lang="en-US" sz="1500" dirty="0">
                <a:latin typeface="Microsoft Yi Baiti" panose="03000500000000000000" pitchFamily="66" charset="0"/>
                <a:ea typeface="HGPSoeiKakugothicUB"/>
                <a:cs typeface="Courier New" panose="02070309020205020404" pitchFamily="49" charset="0"/>
              </a:rPr>
              <a:t> </a:t>
            </a:r>
            <a:r>
              <a:rPr lang="en-US" sz="1500" dirty="0" smtClean="0">
                <a:latin typeface="Microsoft Yi Baiti" panose="03000500000000000000" pitchFamily="66" charset="0"/>
                <a:ea typeface="HGPSoeiKakugothicUB"/>
                <a:cs typeface="Courier New" panose="02070309020205020404" pitchFamily="49" charset="0"/>
              </a:rPr>
              <a:t>repository</a:t>
            </a:r>
          </a:p>
          <a:p>
            <a:pPr marL="914400" lvl="2" indent="0">
              <a:buNone/>
            </a:pPr>
            <a:endParaRPr lang="en-US" sz="1500" dirty="0" smtClean="0">
              <a:latin typeface="Microsoft Yi Baiti" panose="03000500000000000000" pitchFamily="66" charset="0"/>
              <a:ea typeface="HGPSoeiKakugothicUB"/>
              <a:cs typeface="Courier New" panose="02070309020205020404" pitchFamily="49" charset="0"/>
            </a:endParaRPr>
          </a:p>
          <a:p>
            <a:pPr marL="914400" lvl="2" indent="0">
              <a:buNone/>
            </a:pPr>
            <a:r>
              <a:rPr lang="en-US" sz="1500" dirty="0" err="1">
                <a:solidFill>
                  <a:srgbClr val="0000FF"/>
                </a:solidFill>
                <a:latin typeface="Microsoft Yi Baiti" panose="03000500000000000000" pitchFamily="66" charset="0"/>
                <a:ea typeface="HGPSoeiKakugothicUB"/>
                <a:cs typeface="Courier New" panose="02070309020205020404" pitchFamily="49" charset="0"/>
              </a:rPr>
              <a:t>git</a:t>
            </a:r>
            <a:r>
              <a:rPr lang="en-US" sz="1500" dirty="0">
                <a:solidFill>
                  <a:srgbClr val="0000FF"/>
                </a:solidFill>
                <a:latin typeface="Microsoft Yi Baiti" panose="03000500000000000000" pitchFamily="66" charset="0"/>
                <a:ea typeface="HGPSoeiKakugothicUB"/>
                <a:cs typeface="Courier New" panose="02070309020205020404" pitchFamily="49" charset="0"/>
              </a:rPr>
              <a:t> </a:t>
            </a:r>
            <a:r>
              <a:rPr lang="en-US" sz="1500" dirty="0" err="1">
                <a:solidFill>
                  <a:srgbClr val="0000FF"/>
                </a:solidFill>
                <a:latin typeface="Microsoft Yi Baiti" panose="03000500000000000000" pitchFamily="66" charset="0"/>
                <a:ea typeface="HGPSoeiKakugothicUB"/>
                <a:cs typeface="Courier New" panose="02070309020205020404" pitchFamily="49" charset="0"/>
              </a:rPr>
              <a:t>init</a:t>
            </a:r>
            <a:r>
              <a:rPr lang="en-US" sz="1500" dirty="0">
                <a:solidFill>
                  <a:srgbClr val="0000FF"/>
                </a:solidFill>
                <a:latin typeface="Microsoft Yi Baiti" panose="03000500000000000000" pitchFamily="66" charset="0"/>
                <a:ea typeface="HGPSoeiKakugothicUB"/>
                <a:cs typeface="Courier New" panose="02070309020205020404" pitchFamily="49" charset="0"/>
              </a:rPr>
              <a:t> &lt;directory</a:t>
            </a:r>
            <a:r>
              <a:rPr lang="en-US" sz="1500" dirty="0" smtClean="0">
                <a:solidFill>
                  <a:srgbClr val="0000FF"/>
                </a:solidFill>
                <a:latin typeface="Microsoft Yi Baiti" panose="03000500000000000000" pitchFamily="66" charset="0"/>
                <a:ea typeface="HGPSoeiKakugothicUB"/>
                <a:cs typeface="Courier New" panose="02070309020205020404" pitchFamily="49" charset="0"/>
              </a:rPr>
              <a:t>&gt;</a:t>
            </a:r>
            <a:r>
              <a:rPr lang="en-US" sz="1500" dirty="0" smtClean="0">
                <a:latin typeface="Microsoft Yi Baiti" panose="03000500000000000000" pitchFamily="66" charset="0"/>
                <a:ea typeface="HGPSoeiKakugothicUB"/>
                <a:cs typeface="Courier New" panose="02070309020205020404" pitchFamily="49" charset="0"/>
              </a:rPr>
              <a:t> //</a:t>
            </a:r>
            <a:r>
              <a:rPr lang="en-US" sz="1500" dirty="0">
                <a:latin typeface="Microsoft Yi Baiti" panose="03000500000000000000" pitchFamily="66" charset="0"/>
                <a:ea typeface="HGPSoeiKakugothicUB"/>
                <a:cs typeface="Courier New" panose="02070309020205020404" pitchFamily="49" charset="0"/>
              </a:rPr>
              <a:t>Create an empty </a:t>
            </a:r>
            <a:r>
              <a:rPr lang="en-US" sz="1500" dirty="0" err="1">
                <a:latin typeface="Microsoft Yi Baiti" panose="03000500000000000000" pitchFamily="66" charset="0"/>
                <a:ea typeface="HGPSoeiKakugothicUB"/>
                <a:cs typeface="Courier New" panose="02070309020205020404" pitchFamily="49" charset="0"/>
              </a:rPr>
              <a:t>Git</a:t>
            </a:r>
            <a:r>
              <a:rPr lang="en-US" sz="1500" dirty="0">
                <a:latin typeface="Microsoft Yi Baiti" panose="03000500000000000000" pitchFamily="66" charset="0"/>
                <a:ea typeface="HGPSoeiKakugothicUB"/>
                <a:cs typeface="Courier New" panose="02070309020205020404" pitchFamily="49" charset="0"/>
              </a:rPr>
              <a:t> repository in the specified </a:t>
            </a:r>
            <a:r>
              <a:rPr lang="en-US" sz="1500" dirty="0" smtClean="0">
                <a:latin typeface="Microsoft Yi Baiti" panose="03000500000000000000" pitchFamily="66" charset="0"/>
                <a:ea typeface="HGPSoeiKakugothicUB"/>
                <a:cs typeface="Courier New" panose="02070309020205020404" pitchFamily="49" charset="0"/>
              </a:rPr>
              <a:t>directory</a:t>
            </a:r>
          </a:p>
          <a:p>
            <a:pPr marL="914400" lvl="2" indent="0">
              <a:buNone/>
            </a:pPr>
            <a:endParaRPr lang="en-US" sz="2000" dirty="0" smtClean="0">
              <a:latin typeface="Microsoft Yi Baiti" panose="03000500000000000000" pitchFamily="66" charset="0"/>
              <a:ea typeface="HGPSoeiKakugothicUB"/>
              <a:cs typeface="Courier New" panose="02070309020205020404" pitchFamily="49" charset="0"/>
            </a:endParaRPr>
          </a:p>
          <a:p>
            <a:pPr lvl="1">
              <a:buFont typeface="Arial" panose="020B0604020202020204" pitchFamily="34" charset="0"/>
              <a:buChar char="•"/>
            </a:pPr>
            <a:r>
              <a:rPr lang="en-US" dirty="0" smtClean="0">
                <a:latin typeface="Microsoft Yi Baiti" panose="03000500000000000000" pitchFamily="66" charset="0"/>
                <a:ea typeface="HGPSoeiKakugothicUB"/>
                <a:cs typeface="Arabic Typesetting" panose="03020402040406030203" pitchFamily="66" charset="-78"/>
              </a:rPr>
              <a:t>Cloning </a:t>
            </a:r>
            <a:r>
              <a:rPr lang="en-US" dirty="0">
                <a:latin typeface="Microsoft Yi Baiti" panose="03000500000000000000" pitchFamily="66" charset="0"/>
                <a:ea typeface="HGPSoeiKakugothicUB"/>
                <a:cs typeface="Arabic Typesetting" panose="03020402040406030203" pitchFamily="66" charset="-78"/>
              </a:rPr>
              <a:t>an existing remote repository onto your local </a:t>
            </a:r>
            <a:r>
              <a:rPr lang="en-US" dirty="0" smtClean="0">
                <a:latin typeface="Microsoft Yi Baiti" panose="03000500000000000000" pitchFamily="66" charset="0"/>
                <a:ea typeface="HGPSoeiKakugothicUB"/>
                <a:cs typeface="Arabic Typesetting" panose="03020402040406030203" pitchFamily="66" charset="-78"/>
              </a:rPr>
              <a:t>machine</a:t>
            </a:r>
          </a:p>
          <a:p>
            <a:pPr lvl="1"/>
            <a:endParaRPr lang="en-US" dirty="0" smtClean="0">
              <a:latin typeface="Microsoft Yi Baiti" panose="03000500000000000000" pitchFamily="66" charset="0"/>
              <a:ea typeface="HGPSoeiKakugothicUB"/>
              <a:cs typeface="Courier New" panose="02070309020205020404" pitchFamily="49" charset="0"/>
            </a:endParaRPr>
          </a:p>
          <a:p>
            <a:pPr marL="914400" lvl="2" indent="0">
              <a:buNone/>
            </a:pPr>
            <a:r>
              <a:rPr lang="en-US" sz="1500" dirty="0" err="1">
                <a:solidFill>
                  <a:srgbClr val="0000FF"/>
                </a:solidFill>
                <a:latin typeface="Microsoft Yi Baiti" panose="03000500000000000000" pitchFamily="66" charset="0"/>
                <a:ea typeface="HGPSoeiKakugothicUB"/>
                <a:cs typeface="Courier New" panose="02070309020205020404" pitchFamily="49" charset="0"/>
              </a:rPr>
              <a:t>git</a:t>
            </a:r>
            <a:r>
              <a:rPr lang="en-US" sz="1500" dirty="0">
                <a:solidFill>
                  <a:srgbClr val="0000FF"/>
                </a:solidFill>
                <a:latin typeface="Microsoft Yi Baiti" panose="03000500000000000000" pitchFamily="66" charset="0"/>
                <a:ea typeface="HGPSoeiKakugothicUB"/>
                <a:cs typeface="Courier New" panose="02070309020205020404" pitchFamily="49" charset="0"/>
              </a:rPr>
              <a:t> clone &lt;repo&gt;</a:t>
            </a:r>
            <a:r>
              <a:rPr lang="en-US" sz="1500" dirty="0">
                <a:latin typeface="Microsoft Yi Baiti" panose="03000500000000000000" pitchFamily="66" charset="0"/>
                <a:ea typeface="HGPSoeiKakugothicUB"/>
                <a:cs typeface="Courier New" panose="02070309020205020404" pitchFamily="49" charset="0"/>
              </a:rPr>
              <a:t> //Clone the repository located at &lt;repo&gt; </a:t>
            </a:r>
            <a:r>
              <a:rPr lang="en-US" sz="1500" dirty="0" smtClean="0">
                <a:latin typeface="Microsoft Yi Baiti" panose="03000500000000000000" pitchFamily="66" charset="0"/>
                <a:ea typeface="HGPSoeiKakugothicUB"/>
                <a:cs typeface="Courier New" panose="02070309020205020404" pitchFamily="49" charset="0"/>
              </a:rPr>
              <a:t>into </a:t>
            </a:r>
            <a:r>
              <a:rPr lang="en-US" sz="1500" dirty="0">
                <a:latin typeface="Microsoft Yi Baiti" panose="03000500000000000000" pitchFamily="66" charset="0"/>
                <a:ea typeface="HGPSoeiKakugothicUB"/>
                <a:cs typeface="Courier New" panose="02070309020205020404" pitchFamily="49" charset="0"/>
              </a:rPr>
              <a:t>the local </a:t>
            </a:r>
            <a:r>
              <a:rPr lang="en-US" sz="1500" dirty="0" smtClean="0">
                <a:latin typeface="Microsoft Yi Baiti" panose="03000500000000000000" pitchFamily="66" charset="0"/>
                <a:ea typeface="HGPSoeiKakugothicUB"/>
                <a:cs typeface="Courier New" panose="02070309020205020404" pitchFamily="49" charset="0"/>
              </a:rPr>
              <a:t>machine</a:t>
            </a:r>
          </a:p>
          <a:p>
            <a:pPr marL="914400" lvl="2" indent="0">
              <a:buNone/>
            </a:pPr>
            <a:endParaRPr lang="en-US" sz="1500" dirty="0">
              <a:latin typeface="Microsoft Yi Baiti" panose="03000500000000000000" pitchFamily="66" charset="0"/>
              <a:ea typeface="HGPSoeiKakugothicUB"/>
              <a:cs typeface="Courier New" panose="02070309020205020404" pitchFamily="49" charset="0"/>
            </a:endParaRPr>
          </a:p>
          <a:p>
            <a:pPr marL="914400" lvl="2" indent="0">
              <a:buNone/>
            </a:pPr>
            <a:r>
              <a:rPr lang="en-US" sz="1500" dirty="0" err="1">
                <a:solidFill>
                  <a:srgbClr val="0000FF"/>
                </a:solidFill>
                <a:latin typeface="Microsoft Yi Baiti" panose="03000500000000000000" pitchFamily="66" charset="0"/>
                <a:ea typeface="HGPSoeiKakugothicUB"/>
                <a:cs typeface="Courier New" panose="02070309020205020404" pitchFamily="49" charset="0"/>
              </a:rPr>
              <a:t>git</a:t>
            </a:r>
            <a:r>
              <a:rPr lang="en-US" sz="1500" dirty="0">
                <a:solidFill>
                  <a:srgbClr val="0000FF"/>
                </a:solidFill>
                <a:latin typeface="Microsoft Yi Baiti" panose="03000500000000000000" pitchFamily="66" charset="0"/>
                <a:ea typeface="HGPSoeiKakugothicUB"/>
                <a:cs typeface="Courier New" panose="02070309020205020404" pitchFamily="49" charset="0"/>
              </a:rPr>
              <a:t> clone &lt;repo&gt; &lt;directory&gt;</a:t>
            </a:r>
            <a:r>
              <a:rPr lang="en-US" sz="1500" dirty="0">
                <a:latin typeface="Microsoft Yi Baiti" panose="03000500000000000000" pitchFamily="66" charset="0"/>
                <a:ea typeface="HGPSoeiKakugothicUB"/>
                <a:cs typeface="Courier New" panose="02070309020205020404" pitchFamily="49" charset="0"/>
              </a:rPr>
              <a:t> //Clone the repository located at &lt;repo&gt; into the folder called &lt;directory&gt; on the local </a:t>
            </a:r>
            <a:r>
              <a:rPr lang="en-US" sz="1500" dirty="0" smtClean="0">
                <a:latin typeface="Microsoft Yi Baiti" panose="03000500000000000000" pitchFamily="66" charset="0"/>
                <a:ea typeface="HGPSoeiKakugothicUB"/>
                <a:cs typeface="Courier New" panose="02070309020205020404" pitchFamily="49" charset="0"/>
              </a:rPr>
              <a:t>machine</a:t>
            </a:r>
          </a:p>
          <a:p>
            <a:pPr marL="914400" lvl="2" indent="0">
              <a:buNone/>
            </a:pPr>
            <a:endParaRPr lang="en-US" dirty="0">
              <a:latin typeface="Microsoft Yi Baiti" panose="03000500000000000000" pitchFamily="66" charset="0"/>
              <a:ea typeface="HGPSoeiKakugothicUB"/>
              <a:cs typeface="Arabic Typesetting" panose="03020402040406030203" pitchFamily="66" charset="-78"/>
            </a:endParaRPr>
          </a:p>
          <a:p>
            <a:pPr marL="914400" lvl="2" indent="0">
              <a:buNone/>
            </a:pPr>
            <a:endParaRPr lang="en-US" dirty="0">
              <a:latin typeface="Microsoft Yi Baiti" panose="03000500000000000000" pitchFamily="66" charset="0"/>
              <a:ea typeface="HGPSoeiKakugothicUB"/>
              <a:cs typeface="Arabic Typesetting" panose="03020402040406030203" pitchFamily="66" charset="-78"/>
            </a:endParaRPr>
          </a:p>
        </p:txBody>
      </p:sp>
      <p:pic>
        <p:nvPicPr>
          <p:cNvPr id="4101" name="Picture 5" descr="capture_intro1_2_3.png (448×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139" y="5497515"/>
            <a:ext cx="42672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45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Setting up repository </a:t>
            </a:r>
            <a:r>
              <a:rPr lang="en-US" dirty="0" smtClean="0"/>
              <a:t>(3)</a:t>
            </a:r>
            <a:endParaRPr lang="en-US" dirty="0"/>
          </a:p>
        </p:txBody>
      </p:sp>
      <p:sp>
        <p:nvSpPr>
          <p:cNvPr id="3" name="Content Placeholder 2"/>
          <p:cNvSpPr>
            <a:spLocks noGrp="1"/>
          </p:cNvSpPr>
          <p:nvPr>
            <p:ph idx="1"/>
          </p:nvPr>
        </p:nvSpPr>
        <p:spPr/>
        <p:txBody>
          <a:bodyPr/>
          <a:lstStyle/>
          <a:p>
            <a:r>
              <a:rPr lang="en-US" sz="3600" dirty="0" smtClean="0">
                <a:latin typeface="Microsoft Yi Baiti" panose="03000500000000000000" pitchFamily="66" charset="0"/>
                <a:ea typeface="Microsoft Yi Baiti" panose="03000500000000000000" pitchFamily="66" charset="0"/>
                <a:cs typeface="Arabic Typesetting" panose="03020402040406030203" pitchFamily="66" charset="-78"/>
              </a:rPr>
              <a:t>After </a:t>
            </a:r>
            <a:r>
              <a:rPr lang="en-US" sz="3600" dirty="0">
                <a:latin typeface="Microsoft Yi Baiti" panose="03000500000000000000" pitchFamily="66" charset="0"/>
                <a:ea typeface="Microsoft Yi Baiti" panose="03000500000000000000" pitchFamily="66" charset="0"/>
                <a:cs typeface="Arabic Typesetting" panose="03020402040406030203" pitchFamily="66" charset="-78"/>
              </a:rPr>
              <a:t>installing </a:t>
            </a:r>
            <a:r>
              <a:rPr lang="en-US" sz="3600" dirty="0" err="1" smtClean="0">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sz="3600" dirty="0" smtClean="0">
                <a:latin typeface="Microsoft Yi Baiti" panose="03000500000000000000" pitchFamily="66" charset="0"/>
                <a:ea typeface="Microsoft Yi Baiti" panose="03000500000000000000" pitchFamily="66" charset="0"/>
                <a:cs typeface="Arabic Typesetting" panose="03020402040406030203" pitchFamily="66" charset="-78"/>
              </a:rPr>
              <a:t>, configure </a:t>
            </a:r>
            <a:r>
              <a:rPr lang="en-US" sz="3600" dirty="0">
                <a:latin typeface="Microsoft Yi Baiti" panose="03000500000000000000" pitchFamily="66" charset="0"/>
                <a:ea typeface="Microsoft Yi Baiti" panose="03000500000000000000" pitchFamily="66" charset="0"/>
                <a:cs typeface="Arabic Typesetting" panose="03020402040406030203" pitchFamily="66" charset="-78"/>
              </a:rPr>
              <a:t>your </a:t>
            </a:r>
            <a:r>
              <a:rPr lang="en-US" sz="3600" dirty="0" smtClean="0">
                <a:latin typeface="Microsoft Yi Baiti" panose="03000500000000000000" pitchFamily="66" charset="0"/>
                <a:ea typeface="Microsoft Yi Baiti" panose="03000500000000000000" pitchFamily="66" charset="0"/>
                <a:cs typeface="Arabic Typesetting" panose="03020402040406030203" pitchFamily="66" charset="-78"/>
              </a:rPr>
              <a:t>name/email:</a:t>
            </a:r>
          </a:p>
          <a:p>
            <a:endParaRPr lang="en-US" dirty="0" smtClean="0">
              <a:latin typeface="Microsoft Yi Baiti" panose="03000500000000000000" pitchFamily="66" charset="0"/>
              <a:ea typeface="Microsoft Yi Baiti" panose="03000500000000000000" pitchFamily="66" charset="0"/>
            </a:endParaRPr>
          </a:p>
          <a:p>
            <a:pPr marL="0" indent="0">
              <a:buNone/>
            </a:pPr>
            <a:r>
              <a:rPr lang="en-US" sz="2000" dirty="0" smtClean="0">
                <a:latin typeface="Microsoft Yi Baiti" panose="03000500000000000000" pitchFamily="66" charset="0"/>
                <a:ea typeface="Microsoft Yi Baiti" panose="03000500000000000000" pitchFamily="66" charset="0"/>
              </a:rPr>
              <a:t>	</a:t>
            </a:r>
            <a:r>
              <a:rPr lang="en-US" sz="20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a:latin typeface="Microsoft Yi Baiti" panose="03000500000000000000" pitchFamily="66" charset="0"/>
                <a:ea typeface="Microsoft Yi Baiti" panose="03000500000000000000" pitchFamily="66" charset="0"/>
                <a:cs typeface="Courier New" panose="02070309020205020404" pitchFamily="49" charset="0"/>
              </a:rPr>
              <a:t>Tell </a:t>
            </a:r>
            <a:r>
              <a:rPr lang="en-US" sz="2000" dirty="0" err="1">
                <a:latin typeface="Microsoft Yi Baiti" panose="03000500000000000000" pitchFamily="66" charset="0"/>
                <a:ea typeface="Microsoft Yi Baiti" panose="03000500000000000000" pitchFamily="66" charset="0"/>
                <a:cs typeface="Courier New" panose="02070309020205020404" pitchFamily="49" charset="0"/>
              </a:rPr>
              <a:t>Git</a:t>
            </a:r>
            <a:r>
              <a:rPr lang="en-US" sz="2000" dirty="0">
                <a:latin typeface="Microsoft Yi Baiti" panose="03000500000000000000" pitchFamily="66" charset="0"/>
                <a:ea typeface="Microsoft Yi Baiti" panose="03000500000000000000" pitchFamily="66" charset="0"/>
                <a:cs typeface="Courier New" panose="02070309020205020404" pitchFamily="49" charset="0"/>
              </a:rPr>
              <a:t> who you are </a:t>
            </a:r>
            <a:endParaRPr lang="en-US" sz="2000" dirty="0" smtClean="0">
              <a:latin typeface="Microsoft Yi Baiti" panose="03000500000000000000" pitchFamily="66" charset="0"/>
              <a:ea typeface="Microsoft Yi Baiti" panose="03000500000000000000" pitchFamily="66" charset="0"/>
              <a:cs typeface="Courier New" panose="02070309020205020404" pitchFamily="49" charset="0"/>
            </a:endParaRPr>
          </a:p>
          <a:p>
            <a:pPr marL="0" indent="0">
              <a:buNone/>
            </a:pPr>
            <a:r>
              <a:rPr lang="en-US" sz="2000" dirty="0">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20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err="1">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config</a:t>
            </a:r>
            <a:r>
              <a:rPr lang="en-US" sz="2000" dirty="0">
                <a:latin typeface="Microsoft Yi Baiti" panose="03000500000000000000" pitchFamily="66" charset="0"/>
                <a:ea typeface="Microsoft Yi Baiti" panose="03000500000000000000" pitchFamily="66" charset="0"/>
                <a:cs typeface="Courier New" panose="02070309020205020404" pitchFamily="49" charset="0"/>
              </a:rPr>
              <a:t> --global user.name "John Smith" </a:t>
            </a:r>
            <a:endParaRPr lang="en-US" sz="2000" dirty="0" smtClean="0">
              <a:latin typeface="Microsoft Yi Baiti" panose="03000500000000000000" pitchFamily="66" charset="0"/>
              <a:ea typeface="Microsoft Yi Baiti" panose="03000500000000000000" pitchFamily="66" charset="0"/>
              <a:cs typeface="Courier New" panose="02070309020205020404" pitchFamily="49" charset="0"/>
            </a:endParaRPr>
          </a:p>
          <a:p>
            <a:pPr marL="0" indent="0">
              <a:buNone/>
            </a:pPr>
            <a:r>
              <a:rPr lang="en-US" sz="2000" dirty="0">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20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err="1">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config</a:t>
            </a:r>
            <a:r>
              <a:rPr lang="en-US" sz="20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a:latin typeface="Microsoft Yi Baiti" panose="03000500000000000000" pitchFamily="66" charset="0"/>
                <a:ea typeface="Microsoft Yi Baiti" panose="03000500000000000000" pitchFamily="66" charset="0"/>
                <a:cs typeface="Courier New" panose="02070309020205020404" pitchFamily="49" charset="0"/>
              </a:rPr>
              <a:t>--global </a:t>
            </a:r>
            <a:r>
              <a:rPr lang="en-US" sz="2000" dirty="0" err="1">
                <a:latin typeface="Microsoft Yi Baiti" panose="03000500000000000000" pitchFamily="66" charset="0"/>
                <a:ea typeface="Microsoft Yi Baiti" panose="03000500000000000000" pitchFamily="66" charset="0"/>
                <a:cs typeface="Courier New" panose="02070309020205020404" pitchFamily="49" charset="0"/>
              </a:rPr>
              <a:t>user.email</a:t>
            </a:r>
            <a:r>
              <a:rPr lang="en-US" sz="2000" dirty="0">
                <a:latin typeface="Microsoft Yi Baiti" panose="03000500000000000000" pitchFamily="66" charset="0"/>
                <a:ea typeface="Microsoft Yi Baiti" panose="03000500000000000000" pitchFamily="66" charset="0"/>
                <a:cs typeface="Courier New" panose="02070309020205020404" pitchFamily="49" charset="0"/>
              </a:rPr>
              <a:t> john@example.com</a:t>
            </a:r>
          </a:p>
        </p:txBody>
      </p:sp>
    </p:spTree>
    <p:extLst>
      <p:ext uri="{BB962C8B-B14F-4D97-AF65-F5344CB8AC3E}">
        <p14:creationId xmlns:p14="http://schemas.microsoft.com/office/powerpoint/2010/main" val="301883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Adding a remote repository</a:t>
            </a:r>
            <a:endParaRPr lang="en-US" dirty="0"/>
          </a:p>
        </p:txBody>
      </p:sp>
      <p:sp>
        <p:nvSpPr>
          <p:cNvPr id="3" name="Content Placeholder 2"/>
          <p:cNvSpPr>
            <a:spLocks noGrp="1"/>
          </p:cNvSpPr>
          <p:nvPr>
            <p:ph idx="1"/>
          </p:nvPr>
        </p:nvSpPr>
        <p:spPr/>
        <p:txBody>
          <a:bodyPr>
            <a:normAutofit/>
          </a:bodyPr>
          <a:lstStyle/>
          <a:p>
            <a:pPr marL="914400" lvl="2" indent="0">
              <a:buNone/>
            </a:pPr>
            <a:r>
              <a:rPr lang="en-US" sz="1600" dirty="0" smtClean="0">
                <a:latin typeface="Courier New" panose="02070309020205020404" pitchFamily="49" charset="0"/>
                <a:cs typeface="Courier New" panose="02070309020205020404" pitchFamily="49" charset="0"/>
              </a:rPr>
              <a:t>cd </a:t>
            </a:r>
            <a:r>
              <a:rPr lang="en-US" sz="1600" dirty="0" err="1" smtClean="0">
                <a:latin typeface="Courier New" panose="02070309020205020404" pitchFamily="49" charset="0"/>
                <a:cs typeface="Courier New" panose="02070309020205020404" pitchFamily="49" charset="0"/>
              </a:rPr>
              <a:t>existing_folder</a:t>
            </a: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git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init</a:t>
            </a: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git</a:t>
            </a:r>
            <a:r>
              <a:rPr lang="en-US" sz="1600" dirty="0" smtClean="0">
                <a:latin typeface="Courier New" panose="02070309020205020404" pitchFamily="49" charset="0"/>
                <a:cs typeface="Courier New" panose="02070309020205020404" pitchFamily="49" charset="0"/>
              </a:rPr>
              <a:t> remote add origin </a:t>
            </a:r>
            <a:r>
              <a:rPr lang="en-US" sz="1600" dirty="0" smtClean="0">
                <a:latin typeface="Courier New" panose="02070309020205020404" pitchFamily="49" charset="0"/>
                <a:cs typeface="Courier New" panose="02070309020205020404" pitchFamily="49" charset="0"/>
                <a:hlinkClick r:id="rId2"/>
              </a:rPr>
              <a:t>git@training-lab.altplus.vn:intern02/</a:t>
            </a:r>
            <a:r>
              <a:rPr lang="en-US" sz="1600" dirty="0" err="1" smtClean="0">
                <a:latin typeface="Courier New" panose="02070309020205020404" pitchFamily="49" charset="0"/>
                <a:cs typeface="Courier New" panose="02070309020205020404" pitchFamily="49" charset="0"/>
                <a:hlinkClick r:id="rId2"/>
              </a:rPr>
              <a:t>minhdd.git</a:t>
            </a:r>
            <a:endParaRPr lang="en-US" sz="1600" dirty="0" smtClean="0">
              <a:latin typeface="Courier New" panose="02070309020205020404" pitchFamily="49" charset="0"/>
              <a:cs typeface="Courier New" panose="02070309020205020404" pitchFamily="49" charset="0"/>
            </a:endParaRPr>
          </a:p>
          <a:p>
            <a:pPr marL="914400" lvl="2" indent="0">
              <a:buNone/>
            </a:pPr>
            <a:endParaRPr lang="en-US" sz="1600" dirty="0" smtClean="0">
              <a:latin typeface="Courier New" panose="02070309020205020404" pitchFamily="49" charset="0"/>
              <a:cs typeface="Courier New" panose="02070309020205020404" pitchFamily="49" charset="0"/>
            </a:endParaRPr>
          </a:p>
          <a:p>
            <a:pPr marL="914400" lvl="2" indent="0">
              <a:buNone/>
            </a:pPr>
            <a:r>
              <a:rPr lang="en-US" sz="1600" dirty="0" err="1" smtClean="0">
                <a:latin typeface="Courier New" panose="02070309020205020404" pitchFamily="49" charset="0"/>
                <a:cs typeface="Courier New" panose="02070309020205020404" pitchFamily="49" charset="0"/>
              </a:rPr>
              <a:t>git</a:t>
            </a:r>
            <a:r>
              <a:rPr lang="en-US" sz="1600" dirty="0" smtClean="0">
                <a:latin typeface="Courier New" panose="02070309020205020404" pitchFamily="49" charset="0"/>
                <a:cs typeface="Courier New" panose="02070309020205020404" pitchFamily="49" charset="0"/>
              </a:rPr>
              <a:t> push –u origin master</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7285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Git</a:t>
            </a:r>
            <a:r>
              <a:rPr lang="en-US" dirty="0" smtClean="0"/>
              <a:t> Data Transport Commands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976" y="1089067"/>
            <a:ext cx="4581525" cy="4333875"/>
          </a:xfrm>
          <a:prstGeom prst="rect">
            <a:avLst/>
          </a:prstGeom>
        </p:spPr>
      </p:pic>
    </p:spTree>
    <p:extLst>
      <p:ext uri="{BB962C8B-B14F-4D97-AF65-F5344CB8AC3E}">
        <p14:creationId xmlns:p14="http://schemas.microsoft.com/office/powerpoint/2010/main" val="974963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t>
            </a:r>
            <a:r>
              <a:rPr lang="en-US" dirty="0" smtClean="0"/>
              <a:t>Fetching a remote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fetch</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retrieve new work done by other </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people.</a:t>
            </a:r>
          </a:p>
          <a:p>
            <a:endParaRPr lang="en-US" dirty="0" smtClean="0">
              <a:latin typeface="Microsoft Yi Baiti" panose="03000500000000000000" pitchFamily="66" charset="0"/>
              <a:ea typeface="Microsoft Yi Baiti" panose="03000500000000000000" pitchFamily="66" charset="0"/>
            </a:endParaRPr>
          </a:p>
          <a:p>
            <a:pPr marL="457200" lvl="1" indent="0">
              <a:buNone/>
            </a:pP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22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22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22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fetch</a:t>
            </a:r>
            <a:r>
              <a:rPr lang="en-US" sz="2200" dirty="0">
                <a:latin typeface="Microsoft Yi Baiti" panose="03000500000000000000" pitchFamily="66" charset="0"/>
                <a:ea typeface="Microsoft Yi Baiti" panose="03000500000000000000" pitchFamily="66" charset="0"/>
                <a:cs typeface="Courier New" panose="02070309020205020404" pitchFamily="49" charset="0"/>
              </a:rPr>
              <a:t> </a:t>
            </a: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&lt;</a:t>
            </a:r>
            <a:r>
              <a:rPr lang="en-US" sz="2200" dirty="0" err="1" smtClean="0">
                <a:latin typeface="Microsoft Yi Baiti" panose="03000500000000000000" pitchFamily="66" charset="0"/>
                <a:ea typeface="Microsoft Yi Baiti" panose="03000500000000000000" pitchFamily="66" charset="0"/>
                <a:cs typeface="Courier New" panose="02070309020205020404" pitchFamily="49" charset="0"/>
              </a:rPr>
              <a:t>remotename</a:t>
            </a: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&gt;</a:t>
            </a:r>
          </a:p>
          <a:p>
            <a:pPr marL="457200" lvl="1" indent="0">
              <a:buNone/>
            </a:pPr>
            <a:endParaRPr lang="en-US" dirty="0" smtClean="0">
              <a:latin typeface="Microsoft Yi Baiti" panose="03000500000000000000" pitchFamily="66" charset="0"/>
              <a:ea typeface="Microsoft Yi Baiti" panose="03000500000000000000" pitchFamily="66" charset="0"/>
            </a:endParaRPr>
          </a:p>
          <a:p>
            <a:r>
              <a:rPr lang="en-US" dirty="0" err="1"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merge</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 merging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combines your local changes with changes made by others</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dirty="0" smtClean="0">
              <a:latin typeface="Microsoft Yi Baiti" panose="03000500000000000000" pitchFamily="66" charset="0"/>
              <a:ea typeface="Microsoft Yi Baiti" panose="03000500000000000000" pitchFamily="66" charset="0"/>
            </a:endParaRPr>
          </a:p>
          <a:p>
            <a:pPr marL="457200" lvl="1" indent="0">
              <a:buNone/>
            </a:pP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22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22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22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merge</a:t>
            </a:r>
            <a:r>
              <a:rPr lang="en-US" sz="2200" dirty="0">
                <a:latin typeface="Microsoft Yi Baiti" panose="03000500000000000000" pitchFamily="66" charset="0"/>
                <a:ea typeface="Microsoft Yi Baiti" panose="03000500000000000000" pitchFamily="66" charset="0"/>
                <a:cs typeface="Courier New" panose="02070309020205020404" pitchFamily="49" charset="0"/>
              </a:rPr>
              <a:t> </a:t>
            </a: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&lt;</a:t>
            </a:r>
            <a:r>
              <a:rPr lang="en-US" sz="2200" dirty="0" err="1" smtClean="0">
                <a:latin typeface="Microsoft Yi Baiti" panose="03000500000000000000" pitchFamily="66" charset="0"/>
                <a:ea typeface="Microsoft Yi Baiti" panose="03000500000000000000" pitchFamily="66" charset="0"/>
                <a:cs typeface="Courier New" panose="02070309020205020404" pitchFamily="49" charset="0"/>
              </a:rPr>
              <a:t>remotename</a:t>
            </a: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&gt;/&lt;</a:t>
            </a:r>
            <a:r>
              <a:rPr lang="en-US" sz="2200" dirty="0" err="1" smtClean="0">
                <a:latin typeface="Microsoft Yi Baiti" panose="03000500000000000000" pitchFamily="66" charset="0"/>
                <a:ea typeface="Microsoft Yi Baiti" panose="03000500000000000000" pitchFamily="66" charset="0"/>
                <a:cs typeface="Courier New" panose="02070309020205020404" pitchFamily="49" charset="0"/>
              </a:rPr>
              <a:t>branchname</a:t>
            </a: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&gt;</a:t>
            </a:r>
            <a:r>
              <a:rPr lang="en-US" sz="2200" dirty="0" smtClean="0">
                <a:latin typeface="Microsoft Yi Baiti" panose="03000500000000000000" pitchFamily="66" charset="0"/>
                <a:ea typeface="Microsoft Yi Baiti" panose="03000500000000000000" pitchFamily="66" charset="0"/>
              </a:rPr>
              <a:t/>
            </a:r>
            <a:br>
              <a:rPr lang="en-US" sz="2200" dirty="0" smtClean="0">
                <a:latin typeface="Microsoft Yi Baiti" panose="03000500000000000000" pitchFamily="66" charset="0"/>
                <a:ea typeface="Microsoft Yi Baiti" panose="03000500000000000000" pitchFamily="66" charset="0"/>
              </a:rPr>
            </a:br>
            <a:endParaRPr lang="en-US" sz="2200" dirty="0" smtClean="0">
              <a:latin typeface="Microsoft Yi Baiti" panose="03000500000000000000" pitchFamily="66" charset="0"/>
              <a:ea typeface="Microsoft Yi Baiti" panose="03000500000000000000" pitchFamily="66" charset="0"/>
            </a:endParaRPr>
          </a:p>
          <a:p>
            <a:r>
              <a:rPr lang="en-US" dirty="0" err="1"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pull</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 a convenient shortcut for completing both </a:t>
            </a:r>
            <a:r>
              <a:rPr lang="en-US" dirty="0" err="1">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 fetch and </a:t>
            </a:r>
            <a:r>
              <a:rPr lang="en-US" dirty="0" err="1">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merge in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the same </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command</a:t>
            </a:r>
          </a:p>
          <a:p>
            <a:endParaRPr lang="en-US" dirty="0" smtClean="0">
              <a:latin typeface="Microsoft Yi Baiti" panose="03000500000000000000" pitchFamily="66" charset="0"/>
              <a:ea typeface="Microsoft Yi Baiti" panose="03000500000000000000" pitchFamily="66" charset="0"/>
            </a:endParaRPr>
          </a:p>
          <a:p>
            <a:pPr marL="457200" lvl="1" indent="0">
              <a:buNone/>
            </a:pP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22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22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22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pull</a:t>
            </a:r>
            <a:r>
              <a:rPr lang="en-US" sz="2200" dirty="0">
                <a:latin typeface="Microsoft Yi Baiti" panose="03000500000000000000" pitchFamily="66" charset="0"/>
                <a:ea typeface="Microsoft Yi Baiti" panose="03000500000000000000" pitchFamily="66" charset="0"/>
                <a:cs typeface="Courier New" panose="02070309020205020404" pitchFamily="49" charset="0"/>
              </a:rPr>
              <a:t> </a:t>
            </a: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&lt;</a:t>
            </a:r>
            <a:r>
              <a:rPr lang="en-US" sz="2200" dirty="0" err="1" smtClean="0">
                <a:latin typeface="Microsoft Yi Baiti" panose="03000500000000000000" pitchFamily="66" charset="0"/>
                <a:ea typeface="Microsoft Yi Baiti" panose="03000500000000000000" pitchFamily="66" charset="0"/>
                <a:cs typeface="Courier New" panose="02070309020205020404" pitchFamily="49" charset="0"/>
              </a:rPr>
              <a:t>remotename</a:t>
            </a: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&gt; &lt;</a:t>
            </a:r>
            <a:r>
              <a:rPr lang="en-US" sz="2200" dirty="0" err="1" smtClean="0">
                <a:latin typeface="Microsoft Yi Baiti" panose="03000500000000000000" pitchFamily="66" charset="0"/>
                <a:ea typeface="Microsoft Yi Baiti" panose="03000500000000000000" pitchFamily="66" charset="0"/>
                <a:cs typeface="Courier New" panose="02070309020205020404" pitchFamily="49" charset="0"/>
              </a:rPr>
              <a:t>branchname</a:t>
            </a:r>
            <a:r>
              <a:rPr lang="en-US" sz="2200" dirty="0" smtClean="0">
                <a:latin typeface="Microsoft Yi Baiti" panose="03000500000000000000" pitchFamily="66" charset="0"/>
                <a:ea typeface="Microsoft Yi Baiti" panose="03000500000000000000" pitchFamily="66" charset="0"/>
                <a:cs typeface="Courier New" panose="02070309020205020404" pitchFamily="49" charset="0"/>
              </a:rPr>
              <a:t>&gt;</a:t>
            </a:r>
            <a:endParaRPr lang="en-US" sz="2200" dirty="0">
              <a:latin typeface="Microsoft Yi Baiti" panose="03000500000000000000" pitchFamily="66" charset="0"/>
              <a:ea typeface="Microsoft Yi Baiti" panose="03000500000000000000" pitchFamily="66" charset="0"/>
              <a:cs typeface="Courier New" panose="02070309020205020404" pitchFamily="49" charset="0"/>
            </a:endParaRPr>
          </a:p>
        </p:txBody>
      </p:sp>
    </p:spTree>
    <p:extLst>
      <p:ext uri="{BB962C8B-B14F-4D97-AF65-F5344CB8AC3E}">
        <p14:creationId xmlns:p14="http://schemas.microsoft.com/office/powerpoint/2010/main" val="2193073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a:t>
            </a:r>
            <a:r>
              <a:rPr lang="en-US" dirty="0" smtClean="0"/>
              <a:t>Saving changes</a:t>
            </a:r>
            <a:endParaRPr lang="en-US" dirty="0"/>
          </a:p>
        </p:txBody>
      </p:sp>
      <p:sp>
        <p:nvSpPr>
          <p:cNvPr id="3" name="Content Placeholder 2"/>
          <p:cNvSpPr>
            <a:spLocks noGrp="1"/>
          </p:cNvSpPr>
          <p:nvPr>
            <p:ph idx="1"/>
          </p:nvPr>
        </p:nvSpPr>
        <p:spPr/>
        <p:txBody>
          <a:bodyPr>
            <a:normAutofit lnSpcReduction="10000"/>
          </a:bodyPr>
          <a:lstStyle/>
          <a:p>
            <a:r>
              <a:rPr lang="en-US" dirty="0" err="1">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add</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 tells </a:t>
            </a:r>
            <a:r>
              <a:rPr lang="en-US" dirty="0" err="1">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 that you want to include updates to a particular file in the next </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commit.</a:t>
            </a:r>
          </a:p>
          <a:p>
            <a:endParaRPr lang="en-US" dirty="0" smtClean="0">
              <a:latin typeface="Microsoft Yi Baiti" panose="03000500000000000000" pitchFamily="66" charset="0"/>
              <a:ea typeface="Microsoft Yi Baiti" panose="03000500000000000000" pitchFamily="66" charset="0"/>
            </a:endParaRPr>
          </a:p>
          <a:p>
            <a:pPr marL="457200" lvl="1" indent="0">
              <a:buNone/>
            </a:pPr>
            <a:r>
              <a:rPr lang="en-US" sz="18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18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18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add</a:t>
            </a:r>
            <a:r>
              <a:rPr lang="en-US" sz="1800" dirty="0" smtClean="0">
                <a:latin typeface="Microsoft Yi Baiti" panose="03000500000000000000" pitchFamily="66" charset="0"/>
                <a:ea typeface="Microsoft Yi Baiti" panose="03000500000000000000" pitchFamily="66" charset="0"/>
                <a:cs typeface="Courier New" panose="02070309020205020404" pitchFamily="49" charset="0"/>
              </a:rPr>
              <a:t> &lt;file</a:t>
            </a:r>
            <a:r>
              <a:rPr lang="en-US" sz="1800" dirty="0">
                <a:latin typeface="Microsoft Yi Baiti" panose="03000500000000000000" pitchFamily="66" charset="0"/>
                <a:ea typeface="Microsoft Yi Baiti" panose="03000500000000000000" pitchFamily="66" charset="0"/>
                <a:cs typeface="Courier New" panose="02070309020205020404" pitchFamily="49" charset="0"/>
              </a:rPr>
              <a:t>&gt; //Stage all changes in &lt;file&gt; for the next </a:t>
            </a:r>
            <a:r>
              <a:rPr lang="en-US" sz="1800" dirty="0" smtClean="0">
                <a:latin typeface="Microsoft Yi Baiti" panose="03000500000000000000" pitchFamily="66" charset="0"/>
                <a:ea typeface="Microsoft Yi Baiti" panose="03000500000000000000" pitchFamily="66" charset="0"/>
                <a:cs typeface="Courier New" panose="02070309020205020404" pitchFamily="49" charset="0"/>
              </a:rPr>
              <a:t>commit</a:t>
            </a:r>
          </a:p>
          <a:p>
            <a:pPr marL="457200" lvl="1" indent="0">
              <a:buNone/>
            </a:pPr>
            <a:endParaRPr lang="en-US" sz="1800" dirty="0" smtClean="0">
              <a:latin typeface="Microsoft Yi Baiti" panose="03000500000000000000" pitchFamily="66" charset="0"/>
              <a:ea typeface="Microsoft Yi Baiti" panose="03000500000000000000" pitchFamily="66" charset="0"/>
              <a:cs typeface="Courier New" panose="02070309020205020404" pitchFamily="49" charset="0"/>
            </a:endParaRPr>
          </a:p>
          <a:p>
            <a:pPr marL="457200" lvl="1" indent="0">
              <a:buNone/>
            </a:pPr>
            <a:r>
              <a:rPr lang="en-US" sz="18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18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18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18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add</a:t>
            </a:r>
            <a:r>
              <a:rPr lang="en-US" sz="1800" dirty="0">
                <a:latin typeface="Microsoft Yi Baiti" panose="03000500000000000000" pitchFamily="66" charset="0"/>
                <a:ea typeface="Microsoft Yi Baiti" panose="03000500000000000000" pitchFamily="66" charset="0"/>
                <a:cs typeface="Courier New" panose="02070309020205020404" pitchFamily="49" charset="0"/>
              </a:rPr>
              <a:t> &lt;directory&gt; //Stage all changes in &lt;directory&gt; for the next </a:t>
            </a:r>
            <a:r>
              <a:rPr lang="en-US" sz="1800" dirty="0" smtClean="0">
                <a:latin typeface="Microsoft Yi Baiti" panose="03000500000000000000" pitchFamily="66" charset="0"/>
                <a:ea typeface="Microsoft Yi Baiti" panose="03000500000000000000" pitchFamily="66" charset="0"/>
                <a:cs typeface="Courier New" panose="02070309020205020404" pitchFamily="49" charset="0"/>
              </a:rPr>
              <a:t>commit</a:t>
            </a:r>
          </a:p>
          <a:p>
            <a:pPr marL="457200" lvl="1" indent="0">
              <a:buNone/>
            </a:pPr>
            <a:endParaRPr lang="en-US" dirty="0" smtClean="0">
              <a:latin typeface="Microsoft Yi Baiti" panose="03000500000000000000" pitchFamily="66" charset="0"/>
              <a:ea typeface="Microsoft Yi Baiti" panose="03000500000000000000" pitchFamily="66" charset="0"/>
            </a:endParaRPr>
          </a:p>
          <a:p>
            <a:r>
              <a:rPr lang="en-US" dirty="0" err="1"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commit</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commits the staged snapshot to the project history</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dirty="0" smtClean="0">
              <a:latin typeface="Microsoft Yi Baiti" panose="03000500000000000000" pitchFamily="66" charset="0"/>
              <a:ea typeface="Microsoft Yi Baiti" panose="03000500000000000000" pitchFamily="66" charset="0"/>
            </a:endParaRPr>
          </a:p>
          <a:p>
            <a:pPr marL="457200" lvl="1" indent="0">
              <a:buNone/>
            </a:pPr>
            <a:r>
              <a:rPr lang="en-US" dirty="0" smtClean="0">
                <a:latin typeface="Microsoft Yi Baiti" panose="03000500000000000000" pitchFamily="66" charset="0"/>
                <a:ea typeface="Microsoft Yi Baiti" panose="03000500000000000000" pitchFamily="66" charset="0"/>
              </a:rPr>
              <a:t>	</a:t>
            </a:r>
            <a:r>
              <a:rPr lang="en-US" sz="1800" dirty="0" err="1">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18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18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commit</a:t>
            </a:r>
          </a:p>
          <a:p>
            <a:pPr marL="457200" lvl="1" indent="0">
              <a:buNone/>
            </a:pPr>
            <a:endParaRPr lang="en-US" sz="1800" dirty="0">
              <a:latin typeface="Microsoft Yi Baiti" panose="03000500000000000000" pitchFamily="66" charset="0"/>
              <a:ea typeface="Microsoft Yi Baiti" panose="03000500000000000000" pitchFamily="66" charset="0"/>
              <a:cs typeface="Courier New" panose="02070309020205020404" pitchFamily="49" charset="0"/>
            </a:endParaRPr>
          </a:p>
          <a:p>
            <a:pPr marL="457200" lvl="1" indent="0">
              <a:buNone/>
            </a:pPr>
            <a:r>
              <a:rPr lang="en-US" sz="1800" dirty="0">
                <a:latin typeface="Microsoft Yi Baiti" panose="03000500000000000000" pitchFamily="66" charset="0"/>
                <a:ea typeface="Microsoft Yi Baiti" panose="03000500000000000000" pitchFamily="66" charset="0"/>
                <a:cs typeface="Courier New" panose="02070309020205020404" pitchFamily="49" charset="0"/>
              </a:rPr>
              <a:t>	</a:t>
            </a:r>
            <a:r>
              <a:rPr lang="en-US" sz="18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18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commit</a:t>
            </a:r>
            <a:r>
              <a:rPr lang="en-US" sz="1800" dirty="0" smtClean="0">
                <a:latin typeface="Microsoft Yi Baiti" panose="03000500000000000000" pitchFamily="66" charset="0"/>
                <a:ea typeface="Microsoft Yi Baiti" panose="03000500000000000000" pitchFamily="66" charset="0"/>
                <a:cs typeface="Courier New" panose="02070309020205020404" pitchFamily="49" charset="0"/>
              </a:rPr>
              <a:t> –m “&lt;message&gt;”</a:t>
            </a:r>
          </a:p>
          <a:p>
            <a:pPr marL="457200" lvl="1" indent="0">
              <a:buNone/>
            </a:pPr>
            <a:r>
              <a:rPr lang="en-US" dirty="0">
                <a:latin typeface="Microsoft Yi Baiti" panose="03000500000000000000" pitchFamily="66" charset="0"/>
                <a:ea typeface="Microsoft Yi Baiti" panose="03000500000000000000" pitchFamily="66" charset="0"/>
              </a:rPr>
              <a:t>	</a:t>
            </a:r>
            <a:endParaRPr lang="en-US" dirty="0" smtClean="0">
              <a:latin typeface="Microsoft Yi Baiti" panose="03000500000000000000" pitchFamily="66" charset="0"/>
              <a:ea typeface="Microsoft Yi Baiti" panose="03000500000000000000" pitchFamily="66" charset="0"/>
            </a:endParaRPr>
          </a:p>
          <a:p>
            <a:endParaRPr lang="en-US" dirty="0">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3680619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a:t>
            </a:r>
            <a:r>
              <a:rPr lang="en-US" dirty="0"/>
              <a:t>Saving changes </a:t>
            </a:r>
            <a:r>
              <a:rPr lang="en-US" dirty="0" smtClean="0"/>
              <a:t>(2)</a:t>
            </a:r>
            <a:endParaRPr lang="en-US" dirty="0"/>
          </a:p>
        </p:txBody>
      </p:sp>
      <p:sp>
        <p:nvSpPr>
          <p:cNvPr id="3" name="Content Placeholder 2"/>
          <p:cNvSpPr>
            <a:spLocks noGrp="1"/>
          </p:cNvSpPr>
          <p:nvPr>
            <p:ph idx="1"/>
          </p:nvPr>
        </p:nvSpPr>
        <p:spPr/>
        <p:txBody>
          <a:bodyPr/>
          <a:lstStyle/>
          <a:p>
            <a:r>
              <a:rPr lang="en-US" dirty="0" err="1">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push</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push your local </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source code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to a remote repository</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dirty="0">
              <a:latin typeface="Microsoft Yi Baiti" panose="03000500000000000000" pitchFamily="66" charset="0"/>
              <a:ea typeface="Microsoft Yi Baiti" panose="03000500000000000000" pitchFamily="66" charset="0"/>
            </a:endParaRPr>
          </a:p>
          <a:p>
            <a:pPr marL="0" indent="0">
              <a:buNone/>
            </a:pPr>
            <a:r>
              <a:rPr lang="en-US" sz="20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20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push</a:t>
            </a:r>
            <a:r>
              <a:rPr lang="en-US" sz="2000" dirty="0">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smtClean="0">
                <a:latin typeface="Microsoft Yi Baiti" panose="03000500000000000000" pitchFamily="66" charset="0"/>
                <a:ea typeface="Microsoft Yi Baiti" panose="03000500000000000000" pitchFamily="66" charset="0"/>
                <a:cs typeface="Courier New" panose="02070309020205020404" pitchFamily="49" charset="0"/>
              </a:rPr>
              <a:t>&lt;</a:t>
            </a:r>
            <a:r>
              <a:rPr lang="en-US" sz="2000" dirty="0" err="1" smtClean="0">
                <a:latin typeface="Microsoft Yi Baiti" panose="03000500000000000000" pitchFamily="66" charset="0"/>
                <a:ea typeface="Microsoft Yi Baiti" panose="03000500000000000000" pitchFamily="66" charset="0"/>
                <a:cs typeface="Courier New" panose="02070309020205020404" pitchFamily="49" charset="0"/>
              </a:rPr>
              <a:t>remotename</a:t>
            </a:r>
            <a:r>
              <a:rPr lang="en-US" sz="2000" dirty="0" smtClean="0">
                <a:latin typeface="Microsoft Yi Baiti" panose="03000500000000000000" pitchFamily="66" charset="0"/>
                <a:ea typeface="Microsoft Yi Baiti" panose="03000500000000000000" pitchFamily="66" charset="0"/>
                <a:cs typeface="Courier New" panose="02070309020205020404" pitchFamily="49" charset="0"/>
              </a:rPr>
              <a:t>&gt; &lt;</a:t>
            </a:r>
            <a:r>
              <a:rPr lang="en-US" sz="2000" dirty="0" err="1" smtClean="0">
                <a:latin typeface="Microsoft Yi Baiti" panose="03000500000000000000" pitchFamily="66" charset="0"/>
                <a:ea typeface="Microsoft Yi Baiti" panose="03000500000000000000" pitchFamily="66" charset="0"/>
                <a:cs typeface="Courier New" panose="02070309020205020404" pitchFamily="49" charset="0"/>
              </a:rPr>
              <a:t>branchname</a:t>
            </a:r>
            <a:r>
              <a:rPr lang="en-US" sz="2000" dirty="0" smtClean="0">
                <a:latin typeface="Microsoft Yi Baiti" panose="03000500000000000000" pitchFamily="66" charset="0"/>
                <a:ea typeface="Microsoft Yi Baiti" panose="03000500000000000000" pitchFamily="66" charset="0"/>
                <a:cs typeface="Courier New" panose="02070309020205020404" pitchFamily="49" charset="0"/>
              </a:rPr>
              <a:t>&gt;</a:t>
            </a:r>
          </a:p>
          <a:p>
            <a:pPr marL="0" indent="0">
              <a:buNone/>
            </a:pPr>
            <a:endParaRPr lang="en-US" sz="2000" dirty="0" smtClean="0">
              <a:latin typeface="Microsoft Yi Baiti" panose="03000500000000000000" pitchFamily="66" charset="0"/>
              <a:ea typeface="Microsoft Yi Baiti" panose="03000500000000000000" pitchFamily="66" charset="0"/>
              <a:cs typeface="Courier New" panose="02070309020205020404" pitchFamily="49" charset="0"/>
            </a:endParaRPr>
          </a:p>
          <a:p>
            <a:pPr marL="0" indent="0">
              <a:buNone/>
            </a:pPr>
            <a:r>
              <a:rPr lang="en-US" sz="20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20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20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push</a:t>
            </a:r>
            <a:r>
              <a:rPr lang="en-US" sz="2000" dirty="0">
                <a:latin typeface="Microsoft Yi Baiti" panose="03000500000000000000" pitchFamily="66" charset="0"/>
                <a:ea typeface="Microsoft Yi Baiti" panose="03000500000000000000" pitchFamily="66" charset="0"/>
                <a:cs typeface="Courier New" panose="02070309020205020404" pitchFamily="49" charset="0"/>
              </a:rPr>
              <a:t> origin master</a:t>
            </a:r>
          </a:p>
          <a:p>
            <a:pPr marL="0" indent="0">
              <a:buNone/>
            </a:pPr>
            <a:endParaRPr lang="en-US" dirty="0">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1645873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a:t>
            </a:r>
            <a:r>
              <a:rPr lang="en-US" dirty="0" smtClean="0"/>
              <a:t>Undoing changes</a:t>
            </a:r>
            <a:endParaRPr lang="en-US" dirty="0"/>
          </a:p>
        </p:txBody>
      </p:sp>
      <p:sp>
        <p:nvSpPr>
          <p:cNvPr id="3" name="Content Placeholder 2"/>
          <p:cNvSpPr>
            <a:spLocks noGrp="1"/>
          </p:cNvSpPr>
          <p:nvPr>
            <p:ph idx="1"/>
          </p:nvPr>
        </p:nvSpPr>
        <p:spPr/>
        <p:txBody>
          <a:bodyPr>
            <a:normAutofit/>
          </a:bodyPr>
          <a:lstStyle/>
          <a:p>
            <a:r>
              <a:rPr lang="en-US" dirty="0" err="1">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checkout</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 checkout a branch or paths to the working directory.</a:t>
            </a:r>
          </a:p>
          <a:p>
            <a:endParaRPr lang="en-US" dirty="0" smtClean="0">
              <a:latin typeface="Microsoft Yi Baiti" panose="03000500000000000000" pitchFamily="66" charset="0"/>
              <a:ea typeface="Microsoft Yi Baiti" panose="03000500000000000000" pitchFamily="66" charset="0"/>
            </a:endParaRPr>
          </a:p>
          <a:p>
            <a:pPr marL="457200" lvl="1" indent="0">
              <a:buNone/>
            </a:pPr>
            <a:r>
              <a:rPr lang="en-US" dirty="0" smtClean="0">
                <a:latin typeface="Microsoft Yi Baiti" panose="03000500000000000000" pitchFamily="66" charset="0"/>
                <a:ea typeface="Microsoft Yi Baiti" panose="03000500000000000000" pitchFamily="66" charset="0"/>
              </a:rPr>
              <a:t>	</a:t>
            </a:r>
            <a:r>
              <a:rPr lang="en-US" sz="17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17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17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checkout</a:t>
            </a:r>
            <a:r>
              <a:rPr lang="en-US" sz="1700" dirty="0">
                <a:latin typeface="Microsoft Yi Baiti" panose="03000500000000000000" pitchFamily="66" charset="0"/>
                <a:ea typeface="Microsoft Yi Baiti" panose="03000500000000000000" pitchFamily="66" charset="0"/>
                <a:cs typeface="Courier New" panose="02070309020205020404" pitchFamily="49" charset="0"/>
              </a:rPr>
              <a:t> </a:t>
            </a:r>
            <a:r>
              <a:rPr lang="en-US" sz="1700" dirty="0" smtClean="0">
                <a:latin typeface="Microsoft Yi Baiti" panose="03000500000000000000" pitchFamily="66" charset="0"/>
                <a:ea typeface="Microsoft Yi Baiti" panose="03000500000000000000" pitchFamily="66" charset="0"/>
                <a:cs typeface="Courier New" panose="02070309020205020404" pitchFamily="49" charset="0"/>
              </a:rPr>
              <a:t>&lt;</a:t>
            </a:r>
            <a:r>
              <a:rPr lang="en-US" sz="1700" dirty="0" err="1" smtClean="0">
                <a:latin typeface="Microsoft Yi Baiti" panose="03000500000000000000" pitchFamily="66" charset="0"/>
                <a:ea typeface="Microsoft Yi Baiti" panose="03000500000000000000" pitchFamily="66" charset="0"/>
                <a:cs typeface="Courier New" panose="02070309020205020404" pitchFamily="49" charset="0"/>
              </a:rPr>
              <a:t>branchname</a:t>
            </a:r>
            <a:r>
              <a:rPr lang="en-US" sz="1700" dirty="0" smtClean="0">
                <a:latin typeface="Microsoft Yi Baiti" panose="03000500000000000000" pitchFamily="66" charset="0"/>
                <a:ea typeface="Microsoft Yi Baiti" panose="03000500000000000000" pitchFamily="66" charset="0"/>
                <a:cs typeface="Courier New" panose="02070309020205020404" pitchFamily="49" charset="0"/>
              </a:rPr>
              <a:t>&gt; //</a:t>
            </a:r>
            <a:r>
              <a:rPr lang="en-US" sz="1700" dirty="0">
                <a:latin typeface="Microsoft Yi Baiti" panose="03000500000000000000" pitchFamily="66" charset="0"/>
                <a:ea typeface="Microsoft Yi Baiti" panose="03000500000000000000" pitchFamily="66" charset="0"/>
                <a:cs typeface="Courier New" panose="02070309020205020404" pitchFamily="49" charset="0"/>
              </a:rPr>
              <a:t>Return to the </a:t>
            </a:r>
            <a:r>
              <a:rPr lang="en-US" sz="1700" dirty="0" smtClean="0">
                <a:latin typeface="Microsoft Yi Baiti" panose="03000500000000000000" pitchFamily="66" charset="0"/>
                <a:ea typeface="Microsoft Yi Baiti" panose="03000500000000000000" pitchFamily="66" charset="0"/>
                <a:cs typeface="Courier New" panose="02070309020205020404" pitchFamily="49" charset="0"/>
              </a:rPr>
              <a:t>branch</a:t>
            </a:r>
            <a:endParaRPr lang="en-US" sz="1700" dirty="0">
              <a:latin typeface="Microsoft Yi Baiti" panose="03000500000000000000" pitchFamily="66" charset="0"/>
              <a:ea typeface="Microsoft Yi Baiti" panose="03000500000000000000" pitchFamily="66" charset="0"/>
              <a:cs typeface="Courier New" panose="02070309020205020404" pitchFamily="49" charset="0"/>
            </a:endParaRPr>
          </a:p>
          <a:p>
            <a:pPr marL="457200" lvl="1" indent="0">
              <a:buNone/>
            </a:pPr>
            <a:endParaRPr lang="en-US" sz="1700" dirty="0">
              <a:latin typeface="Microsoft Yi Baiti" panose="03000500000000000000" pitchFamily="66" charset="0"/>
              <a:ea typeface="Microsoft Yi Baiti" panose="03000500000000000000" pitchFamily="66" charset="0"/>
              <a:cs typeface="Courier New" panose="02070309020205020404" pitchFamily="49" charset="0"/>
            </a:endParaRPr>
          </a:p>
          <a:p>
            <a:pPr marL="457200" lvl="1" indent="0">
              <a:buNone/>
            </a:pPr>
            <a:r>
              <a:rPr lang="en-US" sz="17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17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17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a:t>
            </a:r>
            <a:r>
              <a:rPr lang="en-US" sz="1700" dirty="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checkout</a:t>
            </a:r>
            <a:r>
              <a:rPr lang="en-US" sz="1700" dirty="0">
                <a:latin typeface="Microsoft Yi Baiti" panose="03000500000000000000" pitchFamily="66" charset="0"/>
                <a:ea typeface="Microsoft Yi Baiti" panose="03000500000000000000" pitchFamily="66" charset="0"/>
                <a:cs typeface="Courier New" panose="02070309020205020404" pitchFamily="49" charset="0"/>
              </a:rPr>
              <a:t> &lt;commit&gt; &lt;file</a:t>
            </a:r>
            <a:r>
              <a:rPr lang="en-US" sz="1700" dirty="0" smtClean="0">
                <a:latin typeface="Microsoft Yi Baiti" panose="03000500000000000000" pitchFamily="66" charset="0"/>
                <a:ea typeface="Microsoft Yi Baiti" panose="03000500000000000000" pitchFamily="66" charset="0"/>
                <a:cs typeface="Courier New" panose="02070309020205020404" pitchFamily="49" charset="0"/>
              </a:rPr>
              <a:t>&gt; //</a:t>
            </a:r>
            <a:r>
              <a:rPr lang="en-US" sz="1700" dirty="0">
                <a:latin typeface="Microsoft Yi Baiti" panose="03000500000000000000" pitchFamily="66" charset="0"/>
                <a:ea typeface="Microsoft Yi Baiti" panose="03000500000000000000" pitchFamily="66" charset="0"/>
                <a:cs typeface="Courier New" panose="02070309020205020404" pitchFamily="49" charset="0"/>
              </a:rPr>
              <a:t>Check out a previous version of a </a:t>
            </a:r>
            <a:r>
              <a:rPr lang="en-US" sz="1700" dirty="0" smtClean="0">
                <a:latin typeface="Microsoft Yi Baiti" panose="03000500000000000000" pitchFamily="66" charset="0"/>
                <a:ea typeface="Microsoft Yi Baiti" panose="03000500000000000000" pitchFamily="66" charset="0"/>
                <a:cs typeface="Courier New" panose="02070309020205020404" pitchFamily="49" charset="0"/>
              </a:rPr>
              <a:t>file</a:t>
            </a:r>
          </a:p>
          <a:p>
            <a:pPr marL="457200" lvl="1" indent="0">
              <a:buNone/>
            </a:pPr>
            <a:endParaRPr lang="en-US" sz="1700" dirty="0">
              <a:latin typeface="Microsoft Yi Baiti" panose="03000500000000000000" pitchFamily="66" charset="0"/>
              <a:ea typeface="Microsoft Yi Baiti" panose="03000500000000000000" pitchFamily="66" charset="0"/>
              <a:cs typeface="Courier New" panose="02070309020205020404" pitchFamily="49" charset="0"/>
            </a:endParaRPr>
          </a:p>
          <a:p>
            <a:pPr marL="457200" lvl="1" indent="0">
              <a:buNone/>
            </a:pPr>
            <a:r>
              <a:rPr lang="en-US" sz="1700" dirty="0" smtClean="0">
                <a:latin typeface="Microsoft Yi Baiti" panose="03000500000000000000" pitchFamily="66" charset="0"/>
                <a:ea typeface="Microsoft Yi Baiti" panose="03000500000000000000" pitchFamily="66" charset="0"/>
                <a:cs typeface="Courier New" panose="02070309020205020404" pitchFamily="49" charset="0"/>
              </a:rPr>
              <a:t>	</a:t>
            </a:r>
            <a:r>
              <a:rPr lang="en-US" sz="1700" dirty="0" err="1"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git</a:t>
            </a:r>
            <a:r>
              <a:rPr lang="en-US" sz="1700" dirty="0" smtClean="0">
                <a:solidFill>
                  <a:srgbClr val="0000FF"/>
                </a:solidFill>
                <a:latin typeface="Microsoft Yi Baiti" panose="03000500000000000000" pitchFamily="66" charset="0"/>
                <a:ea typeface="Microsoft Yi Baiti" panose="03000500000000000000" pitchFamily="66" charset="0"/>
                <a:cs typeface="Courier New" panose="02070309020205020404" pitchFamily="49" charset="0"/>
              </a:rPr>
              <a:t> checkout</a:t>
            </a:r>
            <a:r>
              <a:rPr lang="en-US" sz="1700" dirty="0" smtClean="0">
                <a:latin typeface="Microsoft Yi Baiti" panose="03000500000000000000" pitchFamily="66" charset="0"/>
                <a:ea typeface="Microsoft Yi Baiti" panose="03000500000000000000" pitchFamily="66" charset="0"/>
                <a:cs typeface="Courier New" panose="02070309020205020404" pitchFamily="49" charset="0"/>
              </a:rPr>
              <a:t> &lt;commit&gt; //</a:t>
            </a:r>
            <a:r>
              <a:rPr lang="en-US" sz="1700" dirty="0">
                <a:latin typeface="Microsoft Yi Baiti" panose="03000500000000000000" pitchFamily="66" charset="0"/>
                <a:ea typeface="Microsoft Yi Baiti" panose="03000500000000000000" pitchFamily="66" charset="0"/>
                <a:cs typeface="Courier New" panose="02070309020205020404" pitchFamily="49" charset="0"/>
              </a:rPr>
              <a:t>Update all files in the working directory to match the specified commit</a:t>
            </a:r>
          </a:p>
          <a:p>
            <a:endParaRPr lang="en-US" dirty="0">
              <a:latin typeface="Microsoft Yi Baiti" panose="03000500000000000000" pitchFamily="66" charset="0"/>
              <a:ea typeface="Microsoft Yi Baiti" panose="03000500000000000000" pitchFamily="66" charset="0"/>
            </a:endParaRPr>
          </a:p>
        </p:txBody>
      </p:sp>
    </p:spTree>
    <p:extLst>
      <p:ext uri="{BB962C8B-B14F-4D97-AF65-F5344CB8AC3E}">
        <p14:creationId xmlns:p14="http://schemas.microsoft.com/office/powerpoint/2010/main" val="1429850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 </a:t>
            </a:r>
            <a:r>
              <a:rPr lang="en-US" dirty="0" smtClean="0"/>
              <a:t>Others</a:t>
            </a:r>
            <a:endParaRPr lang="en-US" dirty="0"/>
          </a:p>
        </p:txBody>
      </p:sp>
      <p:sp>
        <p:nvSpPr>
          <p:cNvPr id="3" name="Content Placeholder 2"/>
          <p:cNvSpPr>
            <a:spLocks noGrp="1"/>
          </p:cNvSpPr>
          <p:nvPr>
            <p:ph idx="1"/>
          </p:nvPr>
        </p:nvSpPr>
        <p:spPr/>
        <p:txBody>
          <a:bodyPr>
            <a:normAutofit/>
          </a:bodyPr>
          <a:lstStyle/>
          <a:p>
            <a:r>
              <a:rPr lang="en-US" dirty="0" err="1">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status</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 displays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paths that have differences between the index file and the current HEAD commit, paths that have differences between the working tree and the index file, and paths in the working tree that are not tracked by </a:t>
            </a:r>
            <a:r>
              <a:rPr lang="en-US" dirty="0" err="1">
                <a:latin typeface="Microsoft Yi Baiti" panose="03000500000000000000" pitchFamily="66" charset="0"/>
                <a:ea typeface="Microsoft Yi Baiti" panose="03000500000000000000" pitchFamily="66" charset="0"/>
                <a:cs typeface="Arabic Typesetting" panose="03020402040406030203" pitchFamily="66" charset="-78"/>
              </a:rPr>
              <a:t>Git</a:t>
            </a:r>
            <a:endParaRPr lang="en-US"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dirty="0" smtClean="0">
              <a:latin typeface="Microsoft Yi Baiti" panose="03000500000000000000" pitchFamily="66" charset="0"/>
              <a:ea typeface="Microsoft Yi Baiti" panose="03000500000000000000" pitchFamily="66" charset="0"/>
            </a:endParaRPr>
          </a:p>
          <a:p>
            <a:r>
              <a:rPr lang="en-US" dirty="0" err="1">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log</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Shows the commit </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logs.</a:t>
            </a:r>
          </a:p>
          <a:p>
            <a:endParaRPr lang="en-US" dirty="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dirty="0" err="1">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git</a:t>
            </a:r>
            <a:r>
              <a:rPr lang="en-US"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branch -a</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shows </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all (both </a:t>
            </a:r>
            <a:r>
              <a:rPr lang="en-US" dirty="0">
                <a:latin typeface="Microsoft Yi Baiti" panose="03000500000000000000" pitchFamily="66" charset="0"/>
                <a:ea typeface="Microsoft Yi Baiti" panose="03000500000000000000" pitchFamily="66" charset="0"/>
                <a:cs typeface="Arabic Typesetting" panose="03020402040406030203" pitchFamily="66" charset="-78"/>
              </a:rPr>
              <a:t>local and </a:t>
            </a:r>
            <a:r>
              <a:rPr lang="en-US" dirty="0" smtClean="0">
                <a:latin typeface="Microsoft Yi Baiti" panose="03000500000000000000" pitchFamily="66" charset="0"/>
                <a:ea typeface="Microsoft Yi Baiti" panose="03000500000000000000" pitchFamily="66" charset="0"/>
                <a:cs typeface="Arabic Typesetting" panose="03020402040406030203" pitchFamily="66" charset="-78"/>
              </a:rPr>
              <a:t>remote) branches.</a:t>
            </a:r>
            <a:endParaRPr lang="en-US"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dirty="0">
              <a:latin typeface="Microsoft Yi Baiti" panose="03000500000000000000" pitchFamily="66" charset="0"/>
              <a:ea typeface="Microsoft Yi Baiti" panose="03000500000000000000" pitchFamily="66" charset="0"/>
              <a:cs typeface="Arabic Typesetting" panose="03020402040406030203" pitchFamily="66" charset="-78"/>
            </a:endParaRPr>
          </a:p>
        </p:txBody>
      </p:sp>
    </p:spTree>
    <p:extLst>
      <p:ext uri="{BB962C8B-B14F-4D97-AF65-F5344CB8AC3E}">
        <p14:creationId xmlns:p14="http://schemas.microsoft.com/office/powerpoint/2010/main" val="646598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a:t>
            </a:r>
            <a:r>
              <a:rPr lang="en-US" dirty="0" smtClean="0"/>
              <a:t>Exercises</a:t>
            </a:r>
            <a:endParaRPr lang="en-GB" dirty="0"/>
          </a:p>
        </p:txBody>
      </p:sp>
      <p:sp>
        <p:nvSpPr>
          <p:cNvPr id="3" name="Content Placeholder 2"/>
          <p:cNvSpPr>
            <a:spLocks noGrp="1"/>
          </p:cNvSpPr>
          <p:nvPr>
            <p:ph idx="1"/>
          </p:nvPr>
        </p:nvSpPr>
        <p:spPr/>
        <p:txBody>
          <a:bodyPr/>
          <a:lstStyle/>
          <a:p>
            <a:r>
              <a:rPr lang="en-GB" dirty="0">
                <a:latin typeface="Microsoft Yi Baiti" panose="03000500000000000000" pitchFamily="66" charset="0"/>
                <a:ea typeface="Microsoft Yi Baiti" panose="03000500000000000000" pitchFamily="66" charset="0"/>
              </a:rPr>
              <a:t>https://learngitbranching.js.org/</a:t>
            </a:r>
          </a:p>
        </p:txBody>
      </p:sp>
    </p:spTree>
    <p:extLst>
      <p:ext uri="{BB962C8B-B14F-4D97-AF65-F5344CB8AC3E}">
        <p14:creationId xmlns:p14="http://schemas.microsoft.com/office/powerpoint/2010/main" val="1895350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(2)</a:t>
            </a:r>
            <a:endParaRPr lang="en-US" dirty="0"/>
          </a:p>
        </p:txBody>
      </p:sp>
      <p:sp>
        <p:nvSpPr>
          <p:cNvPr id="3" name="Content Placeholder 2"/>
          <p:cNvSpPr>
            <a:spLocks noGrp="1"/>
          </p:cNvSpPr>
          <p:nvPr>
            <p:ph idx="1"/>
          </p:nvPr>
        </p:nvSpPr>
        <p:spPr>
          <a:xfrm>
            <a:off x="609600" y="677333"/>
            <a:ext cx="10972800" cy="5724107"/>
          </a:xfrm>
        </p:spPr>
        <p:txBody>
          <a:bodyPr>
            <a:normAutofit/>
          </a:bodyPr>
          <a:lstStyle/>
          <a:p>
            <a:pPr marL="571500" indent="-571500">
              <a:buAutoNum type="romanUcPeriod" startAt="2"/>
            </a:pPr>
            <a:r>
              <a:rPr lang="en-US" sz="2900" dirty="0" err="1" smtClean="0">
                <a:latin typeface="Microsoft Yi Baiti" panose="03000500000000000000" pitchFamily="66" charset="0"/>
                <a:ea typeface="Microsoft Yi Baiti" panose="03000500000000000000" pitchFamily="66" charset="0"/>
                <a:cs typeface="Times New Roman" panose="02020603050405020304" pitchFamily="18" charset="0"/>
              </a:rPr>
              <a:t>Git</a:t>
            </a:r>
            <a:endPar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endParaRPr>
          </a:p>
          <a:p>
            <a:pPr marL="914400" lvl="1" indent="-514350">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What is </a:t>
            </a:r>
            <a:r>
              <a:rPr lang="en-US" sz="2900" dirty="0" err="1" smtClean="0">
                <a:latin typeface="Microsoft Yi Baiti" panose="03000500000000000000" pitchFamily="66" charset="0"/>
                <a:ea typeface="Microsoft Yi Baiti" panose="03000500000000000000" pitchFamily="66" charset="0"/>
                <a:cs typeface="Times New Roman" panose="02020603050405020304" pitchFamily="18" charset="0"/>
              </a:rPr>
              <a:t>Git</a:t>
            </a: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a:t>
            </a:r>
          </a:p>
          <a:p>
            <a:pPr marL="914400" lvl="1" indent="-514350">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Setting up a repository</a:t>
            </a:r>
          </a:p>
          <a:p>
            <a:pPr marL="914400" lvl="1" indent="-514350">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Adding a remote </a:t>
            </a: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repository</a:t>
            </a:r>
          </a:p>
          <a:p>
            <a:pPr marL="914400" lvl="1" indent="-514350">
              <a:buAutoNum type="arabicPeriod"/>
            </a:pPr>
            <a:r>
              <a:rPr lang="en-US" sz="2900" dirty="0" err="1">
                <a:latin typeface="Microsoft Yi Baiti" panose="03000500000000000000" pitchFamily="66" charset="0"/>
                <a:ea typeface="Microsoft Yi Baiti" panose="03000500000000000000" pitchFamily="66" charset="0"/>
                <a:cs typeface="Times New Roman" panose="02020603050405020304" pitchFamily="18" charset="0"/>
              </a:rPr>
              <a:t>Git</a:t>
            </a:r>
            <a:r>
              <a:rPr lang="en-US" sz="3200" dirty="0"/>
              <a:t> </a:t>
            </a:r>
            <a:r>
              <a:rPr lang="en-US" sz="2900" dirty="0">
                <a:latin typeface="Microsoft Yi Baiti" panose="03000500000000000000" pitchFamily="66" charset="0"/>
                <a:ea typeface="Microsoft Yi Baiti" panose="03000500000000000000" pitchFamily="66" charset="0"/>
                <a:cs typeface="Times New Roman" panose="02020603050405020304" pitchFamily="18" charset="0"/>
              </a:rPr>
              <a:t>Data Transport Commands</a:t>
            </a:r>
            <a:endParaRPr lang="en-US" sz="2900" dirty="0">
              <a:latin typeface="Microsoft Yi Baiti" panose="03000500000000000000" pitchFamily="66" charset="0"/>
              <a:ea typeface="Microsoft Yi Baiti" panose="03000500000000000000" pitchFamily="66" charset="0"/>
              <a:cs typeface="Times New Roman" panose="02020603050405020304" pitchFamily="18" charset="0"/>
            </a:endParaRPr>
          </a:p>
          <a:p>
            <a:pPr marL="1314450" lvl="2" indent="-514350">
              <a:buAutoNum type="arabicPeriod"/>
            </a:pPr>
            <a:r>
              <a:rPr lang="en-US" sz="2500" dirty="0" smtClean="0">
                <a:latin typeface="Microsoft Yi Baiti" panose="03000500000000000000" pitchFamily="66" charset="0"/>
                <a:ea typeface="Microsoft Yi Baiti" panose="03000500000000000000" pitchFamily="66" charset="0"/>
                <a:cs typeface="Times New Roman" panose="02020603050405020304" pitchFamily="18" charset="0"/>
              </a:rPr>
              <a:t>Fetching a remote</a:t>
            </a:r>
          </a:p>
          <a:p>
            <a:pPr marL="1314450" lvl="2" indent="-514350">
              <a:buAutoNum type="arabicPeriod"/>
            </a:pPr>
            <a:r>
              <a:rPr lang="en-US" sz="2500" dirty="0" smtClean="0">
                <a:latin typeface="Microsoft Yi Baiti" panose="03000500000000000000" pitchFamily="66" charset="0"/>
                <a:ea typeface="Microsoft Yi Baiti" panose="03000500000000000000" pitchFamily="66" charset="0"/>
                <a:cs typeface="Times New Roman" panose="02020603050405020304" pitchFamily="18" charset="0"/>
              </a:rPr>
              <a:t>Saving changes</a:t>
            </a:r>
          </a:p>
          <a:p>
            <a:pPr marL="1314450" lvl="2" indent="-514350">
              <a:buAutoNum type="arabicPeriod"/>
            </a:pPr>
            <a:r>
              <a:rPr lang="en-US" sz="2500" dirty="0" smtClean="0">
                <a:latin typeface="Microsoft Yi Baiti" panose="03000500000000000000" pitchFamily="66" charset="0"/>
                <a:ea typeface="Microsoft Yi Baiti" panose="03000500000000000000" pitchFamily="66" charset="0"/>
                <a:cs typeface="Times New Roman" panose="02020603050405020304" pitchFamily="18" charset="0"/>
              </a:rPr>
              <a:t>Undoing changes</a:t>
            </a:r>
          </a:p>
          <a:p>
            <a:pPr marL="1314450" lvl="2" indent="-514350">
              <a:buAutoNum type="arabicPeriod"/>
            </a:pPr>
            <a:r>
              <a:rPr lang="en-US" sz="2500" dirty="0" smtClean="0">
                <a:latin typeface="Microsoft Yi Baiti" panose="03000500000000000000" pitchFamily="66" charset="0"/>
                <a:ea typeface="Microsoft Yi Baiti" panose="03000500000000000000" pitchFamily="66" charset="0"/>
                <a:cs typeface="Times New Roman" panose="02020603050405020304" pitchFamily="18" charset="0"/>
              </a:rPr>
              <a:t>Others</a:t>
            </a:r>
          </a:p>
          <a:p>
            <a:pPr marL="914400" lvl="1" indent="-514350">
              <a:buAutoNum type="arabicPeriod"/>
            </a:pPr>
            <a:r>
              <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rPr>
              <a:t>Exercises</a:t>
            </a:r>
          </a:p>
          <a:p>
            <a:pPr marL="914400" lvl="1" indent="-514350">
              <a:buAutoNum type="arabicPeriod"/>
            </a:pPr>
            <a:endParaRPr lang="en-US" sz="2900" dirty="0" smtClean="0">
              <a:latin typeface="Microsoft Yi Baiti" panose="03000500000000000000" pitchFamily="66" charset="0"/>
              <a:ea typeface="Microsoft Yi Baiti" panose="03000500000000000000" pitchFamily="66" charset="0"/>
              <a:cs typeface="Times New Roman" panose="02020603050405020304" pitchFamily="18" charset="0"/>
            </a:endParaRPr>
          </a:p>
        </p:txBody>
      </p:sp>
    </p:spTree>
    <p:extLst>
      <p:ext uri="{BB962C8B-B14F-4D97-AF65-F5344CB8AC3E}">
        <p14:creationId xmlns:p14="http://schemas.microsoft.com/office/powerpoint/2010/main" val="732863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Why Version Control? (1)</a:t>
            </a:r>
            <a:endParaRPr lang="en-US" dirty="0"/>
          </a:p>
        </p:txBody>
      </p:sp>
      <p:sp>
        <p:nvSpPr>
          <p:cNvPr id="3" name="Content Placeholder 2"/>
          <p:cNvSpPr>
            <a:spLocks noGrp="1"/>
          </p:cNvSpPr>
          <p:nvPr>
            <p:ph idx="1"/>
          </p:nvPr>
        </p:nvSpPr>
        <p:spPr/>
        <p:txBody>
          <a:bodyPr>
            <a:normAutofit/>
          </a:bodyPr>
          <a:lstStyle/>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The purpose of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Save as</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pPr lvl="1">
              <a:buFont typeface="Arial" panose="020B0604020202020204" pitchFamily="34" charset="0"/>
              <a:buChar char="•"/>
            </a:pP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You want the new file without obliterating the old one. </a:t>
            </a:r>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pPr lvl="1"/>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Solution:</a:t>
            </a:r>
          </a:p>
          <a:p>
            <a:pPr lvl="1">
              <a:buFont typeface="Arial" panose="020B0604020202020204" pitchFamily="34" charset="0"/>
              <a:buChar char="•"/>
            </a:pP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Make a </a:t>
            </a:r>
            <a:r>
              <a:rPr lang="en-US" sz="2600" b="1"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single backup copy</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(Document.old.txt).</a:t>
            </a:r>
          </a:p>
          <a:p>
            <a:pPr lvl="1">
              <a:buFont typeface="Arial" panose="020B0604020202020204" pitchFamily="34" charset="0"/>
              <a:buChar char="•"/>
            </a:pP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If we’re clever, we add a </a:t>
            </a:r>
            <a:r>
              <a:rPr lang="en-US" sz="2600" b="1"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version number or date</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Document_V1.txt, </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DocumentMarch2007.txt</a:t>
            </a:r>
          </a:p>
          <a:p>
            <a:pPr lvl="1">
              <a:buFont typeface="Arial" panose="020B0604020202020204" pitchFamily="34" charset="0"/>
              <a:buChar char="•"/>
            </a:pP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We may even use a </a:t>
            </a:r>
            <a:r>
              <a:rPr lang="en-US" sz="2600" b="1"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shared folder</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so other people can see and edit files without sending them over email. Hopefully they relabel the file </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when </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they save it</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pPr lvl="1"/>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pPr lvl="1"/>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p:txBody>
      </p:sp>
    </p:spTree>
    <p:extLst>
      <p:ext uri="{BB962C8B-B14F-4D97-AF65-F5344CB8AC3E}">
        <p14:creationId xmlns:p14="http://schemas.microsoft.com/office/powerpoint/2010/main" val="122200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Why </a:t>
            </a:r>
            <a:r>
              <a:rPr lang="en-US" dirty="0"/>
              <a:t>Version </a:t>
            </a:r>
            <a:r>
              <a:rPr lang="en-US" dirty="0" smtClean="0"/>
              <a:t>Control? (2)</a:t>
            </a:r>
            <a:endParaRPr lang="en-US" dirty="0"/>
          </a:p>
        </p:txBody>
      </p:sp>
      <p:sp>
        <p:nvSpPr>
          <p:cNvPr id="3" name="Content Placeholder 2"/>
          <p:cNvSpPr>
            <a:spLocks noGrp="1"/>
          </p:cNvSpPr>
          <p:nvPr>
            <p:ph idx="1"/>
          </p:nvPr>
        </p:nvSpPr>
        <p:spPr/>
        <p:txBody>
          <a:bodyPr>
            <a:noAutofit/>
          </a:bodyPr>
          <a:lstStyle/>
          <a:p>
            <a:r>
              <a:rPr lang="en-US" sz="2600" b="1" dirty="0" smtClean="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rPr>
              <a:t>Backup and Restore</a:t>
            </a:r>
            <a:r>
              <a:rPr lang="en-US" sz="2600" b="1" dirty="0" smtClean="0">
                <a:latin typeface="Microsoft Yi Baiti" panose="03000500000000000000" pitchFamily="66" charset="0"/>
                <a:ea typeface="Microsoft Yi Baiti" panose="03000500000000000000" pitchFamily="66" charset="0"/>
                <a:cs typeface="Arabic Typesetting" panose="03020402040406030203" pitchFamily="66" charset="-78"/>
              </a:rPr>
              <a:t>.</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Files are saved as they are edited, and you can jump to any moment in time. Need that file as it was on Feb 23, 2007? No problem.</a:t>
            </a: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b="1" dirty="0" smtClean="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rPr>
              <a:t>Short-term </a:t>
            </a:r>
            <a:r>
              <a:rPr lang="en-US" sz="2600" b="1" dirty="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rPr>
              <a:t>undo</a:t>
            </a:r>
            <a:r>
              <a:rPr lang="en-US" sz="2600" b="1" dirty="0">
                <a:latin typeface="Microsoft Yi Baiti" panose="03000500000000000000" pitchFamily="66" charset="0"/>
                <a:ea typeface="Microsoft Yi Baiti" panose="03000500000000000000" pitchFamily="66" charset="0"/>
                <a:cs typeface="Arabic Typesetting" panose="03020402040406030203" pitchFamily="66" charset="-78"/>
              </a:rPr>
              <a:t>.</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Monkeying with a file and messed it up? (That’s just like you, isn’t it?). Throw away your changes and go back to the “last known good” version in the database</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b="1" dirty="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rPr>
              <a:t>Long-term undo</a:t>
            </a:r>
            <a:r>
              <a:rPr lang="en-US" sz="2600" b="1" dirty="0">
                <a:latin typeface="Microsoft Yi Baiti" panose="03000500000000000000" pitchFamily="66" charset="0"/>
                <a:ea typeface="Microsoft Yi Baiti" panose="03000500000000000000" pitchFamily="66" charset="0"/>
                <a:cs typeface="Arabic Typesetting" panose="03020402040406030203" pitchFamily="66" charset="-78"/>
              </a:rPr>
              <a:t>.</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Sometimes we mess up bad. Suppose you made a change a year ago, and it had a bug. Jump back to the old version, and see what change was made that day</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p:txBody>
      </p:sp>
      <p:pic>
        <p:nvPicPr>
          <p:cNvPr id="7" name="Picture 6"/>
          <p:cNvPicPr>
            <a:picLocks noChangeAspect="1"/>
          </p:cNvPicPr>
          <p:nvPr/>
        </p:nvPicPr>
        <p:blipFill>
          <a:blip r:embed="rId2"/>
          <a:stretch>
            <a:fillRect/>
          </a:stretch>
        </p:blipFill>
        <p:spPr>
          <a:xfrm>
            <a:off x="4111020" y="1550123"/>
            <a:ext cx="3037438" cy="1574077"/>
          </a:xfrm>
          <a:prstGeom prst="rect">
            <a:avLst/>
          </a:prstGeom>
        </p:spPr>
      </p:pic>
    </p:spTree>
    <p:extLst>
      <p:ext uri="{BB962C8B-B14F-4D97-AF65-F5344CB8AC3E}">
        <p14:creationId xmlns:p14="http://schemas.microsoft.com/office/powerpoint/2010/main" val="2345123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Why Version Control? </a:t>
            </a:r>
            <a:r>
              <a:rPr lang="en-US" dirty="0" smtClean="0"/>
              <a:t>(3)</a:t>
            </a:r>
            <a:endParaRPr lang="en-US" dirty="0"/>
          </a:p>
        </p:txBody>
      </p:sp>
      <p:sp>
        <p:nvSpPr>
          <p:cNvPr id="3" name="Content Placeholder 2"/>
          <p:cNvSpPr>
            <a:spLocks noGrp="1"/>
          </p:cNvSpPr>
          <p:nvPr>
            <p:ph idx="1"/>
          </p:nvPr>
        </p:nvSpPr>
        <p:spPr/>
        <p:txBody>
          <a:bodyPr/>
          <a:lstStyle/>
          <a:p>
            <a:r>
              <a:rPr lang="en-US" sz="2600" b="1" dirty="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rPr>
              <a:t>Synchronization</a:t>
            </a:r>
            <a:r>
              <a:rPr lang="en-US" sz="2600" b="1" dirty="0">
                <a:latin typeface="Microsoft Yi Baiti" panose="03000500000000000000" pitchFamily="66" charset="0"/>
                <a:ea typeface="Microsoft Yi Baiti" panose="03000500000000000000" pitchFamily="66" charset="0"/>
                <a:cs typeface="Arabic Typesetting" panose="03020402040406030203" pitchFamily="66" charset="-78"/>
              </a:rPr>
              <a:t>.</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Lets people share files and stay up-to-date with the latest version</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b="1" dirty="0" smtClean="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b="1" dirty="0" smtClean="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rPr>
              <a:t>Track </a:t>
            </a:r>
            <a:r>
              <a:rPr lang="en-US" sz="2600" b="1" dirty="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rPr>
              <a:t>Changes/Ownership</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As files are updated, you can leave messages explaining why the change happened (stored in the VCS, not the file). This makes it easy to see how a file is evolving over time, and why.</a:t>
            </a:r>
            <a:endParaRPr lang="en-US" sz="2600" dirty="0">
              <a:latin typeface="Microsoft Yi Baiti" panose="03000500000000000000" pitchFamily="66" charset="0"/>
              <a:ea typeface="Microsoft Yi Baiti" panose="03000500000000000000" pitchFamily="66" charset="0"/>
            </a:endParaRPr>
          </a:p>
        </p:txBody>
      </p:sp>
      <p:pic>
        <p:nvPicPr>
          <p:cNvPr id="4" name="Picture 3"/>
          <p:cNvPicPr>
            <a:picLocks noChangeAspect="1"/>
          </p:cNvPicPr>
          <p:nvPr/>
        </p:nvPicPr>
        <p:blipFill>
          <a:blip r:embed="rId2"/>
          <a:stretch>
            <a:fillRect/>
          </a:stretch>
        </p:blipFill>
        <p:spPr>
          <a:xfrm>
            <a:off x="4300173" y="1415276"/>
            <a:ext cx="2659129" cy="1502408"/>
          </a:xfrm>
          <a:prstGeom prst="rect">
            <a:avLst/>
          </a:prstGeom>
        </p:spPr>
      </p:pic>
      <p:pic>
        <p:nvPicPr>
          <p:cNvPr id="5" name="Picture 4"/>
          <p:cNvPicPr>
            <a:picLocks noChangeAspect="1"/>
          </p:cNvPicPr>
          <p:nvPr/>
        </p:nvPicPr>
        <p:blipFill>
          <a:blip r:embed="rId3"/>
          <a:stretch>
            <a:fillRect/>
          </a:stretch>
        </p:blipFill>
        <p:spPr>
          <a:xfrm>
            <a:off x="4632224" y="5083998"/>
            <a:ext cx="1994938" cy="1496204"/>
          </a:xfrm>
          <a:prstGeom prst="rect">
            <a:avLst/>
          </a:prstGeom>
        </p:spPr>
      </p:pic>
    </p:spTree>
    <p:extLst>
      <p:ext uri="{BB962C8B-B14F-4D97-AF65-F5344CB8AC3E}">
        <p14:creationId xmlns:p14="http://schemas.microsoft.com/office/powerpoint/2010/main" val="2621458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Why Version Control? </a:t>
            </a:r>
            <a:r>
              <a:rPr lang="en-US" dirty="0" smtClean="0"/>
              <a:t>(4)</a:t>
            </a:r>
            <a:endParaRPr lang="en-US" dirty="0"/>
          </a:p>
        </p:txBody>
      </p:sp>
      <p:sp>
        <p:nvSpPr>
          <p:cNvPr id="3" name="Content Placeholder 2"/>
          <p:cNvSpPr>
            <a:spLocks noGrp="1"/>
          </p:cNvSpPr>
          <p:nvPr>
            <p:ph idx="1"/>
          </p:nvPr>
        </p:nvSpPr>
        <p:spPr/>
        <p:txBody>
          <a:bodyPr>
            <a:noAutofit/>
          </a:bodyPr>
          <a:lstStyle/>
          <a:p>
            <a:r>
              <a:rPr lang="en-US" sz="2600" b="1" dirty="0" smtClean="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rPr>
              <a:t>Sandboxing</a:t>
            </a:r>
            <a:r>
              <a:rPr lang="en-US" sz="2600" b="1" dirty="0" smtClean="0">
                <a:latin typeface="Microsoft Yi Baiti" panose="03000500000000000000" pitchFamily="66" charset="0"/>
                <a:ea typeface="Microsoft Yi Baiti" panose="03000500000000000000" pitchFamily="66" charset="0"/>
                <a:cs typeface="Arabic Typesetting" panose="03020402040406030203" pitchFamily="66" charset="-78"/>
              </a:rPr>
              <a:t>.</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You can make temporary changes in an isolated area, test and work out the kinks before “checking in” your changes.</a:t>
            </a:r>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b="1" dirty="0">
                <a:solidFill>
                  <a:srgbClr val="FF0000"/>
                </a:solidFill>
                <a:latin typeface="Microsoft Yi Baiti" panose="03000500000000000000" pitchFamily="66" charset="0"/>
                <a:ea typeface="Microsoft Yi Baiti" panose="03000500000000000000" pitchFamily="66" charset="0"/>
                <a:cs typeface="Arabic Typesetting" panose="03020402040406030203" pitchFamily="66" charset="-78"/>
              </a:rPr>
              <a:t>Branching and merging</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A larger sandbox. You can </a:t>
            </a:r>
            <a:r>
              <a:rPr lang="en-US" sz="2600" b="1" dirty="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branch</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a copy of your code into a separate area and modify it in isolation (tracking changes separately). Later, you </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can </a:t>
            </a:r>
            <a:r>
              <a:rPr lang="en-US" sz="2600" b="1"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merge</a:t>
            </a:r>
            <a:r>
              <a:rPr lang="en-US" sz="2600" dirty="0">
                <a:latin typeface="Microsoft Yi Baiti" panose="03000500000000000000" pitchFamily="66" charset="0"/>
                <a:ea typeface="Microsoft Yi Baiti" panose="03000500000000000000" pitchFamily="66" charset="0"/>
                <a:cs typeface="Arabic Typesetting" panose="03020402040406030203" pitchFamily="66" charset="-78"/>
              </a:rPr>
              <a:t> your work back into the common area.</a:t>
            </a:r>
          </a:p>
          <a:p>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136" y="4902972"/>
            <a:ext cx="6349206" cy="222222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839" y="386077"/>
            <a:ext cx="4495800" cy="4495800"/>
          </a:xfrm>
          <a:prstGeom prst="rect">
            <a:avLst/>
          </a:prstGeom>
        </p:spPr>
      </p:pic>
    </p:spTree>
    <p:extLst>
      <p:ext uri="{BB962C8B-B14F-4D97-AF65-F5344CB8AC3E}">
        <p14:creationId xmlns:p14="http://schemas.microsoft.com/office/powerpoint/2010/main" val="4079584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Case study</a:t>
            </a:r>
            <a:endParaRPr lang="en-US" dirty="0"/>
          </a:p>
        </p:txBody>
      </p:sp>
      <p:sp>
        <p:nvSpPr>
          <p:cNvPr id="3" name="Content Placeholder 2"/>
          <p:cNvSpPr>
            <a:spLocks noGrp="1"/>
          </p:cNvSpPr>
          <p:nvPr>
            <p:ph idx="1"/>
          </p:nvPr>
        </p:nvSpPr>
        <p:spPr/>
        <p:txBody>
          <a:bodyPr>
            <a:normAutofit/>
          </a:bodyPr>
          <a:lstStyle/>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Peter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adds</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a file (list.txt) to the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repository</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t>
            </a: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Alice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checks it out</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make a change (puts “milk” on the list), and checks it back with a </a:t>
            </a:r>
            <a:r>
              <a:rPr lang="en-US" sz="2600" dirty="0" err="1"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checkin</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message (“Added required item.”).</a:t>
            </a:r>
          </a:p>
          <a:p>
            <a:endPar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endParaRPr>
          </a:p>
          <a:p>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The next morning, </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Bob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updates</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his local working set and sees the latest revision of list.txt, which contains “milk”. He can browse the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changelog</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or </a:t>
            </a:r>
            <a:r>
              <a:rPr lang="en-US" sz="2600" dirty="0" smtClean="0">
                <a:solidFill>
                  <a:srgbClr val="0000FF"/>
                </a:solidFill>
                <a:latin typeface="Microsoft Yi Baiti" panose="03000500000000000000" pitchFamily="66" charset="0"/>
                <a:ea typeface="Microsoft Yi Baiti" panose="03000500000000000000" pitchFamily="66" charset="0"/>
                <a:cs typeface="Arabic Typesetting" panose="03020402040406030203" pitchFamily="66" charset="-78"/>
              </a:rPr>
              <a:t>diff</a:t>
            </a:r>
            <a:r>
              <a:rPr lang="en-US" sz="2600" dirty="0" smtClean="0">
                <a:latin typeface="Microsoft Yi Baiti" panose="03000500000000000000" pitchFamily="66" charset="0"/>
                <a:ea typeface="Microsoft Yi Baiti" panose="03000500000000000000" pitchFamily="66" charset="0"/>
                <a:cs typeface="Arabic Typesetting" panose="03020402040406030203" pitchFamily="66" charset="-78"/>
              </a:rPr>
              <a:t> to see that Alice put “milk” the day before.</a:t>
            </a:r>
            <a:endParaRPr lang="en-US" sz="2600" dirty="0">
              <a:latin typeface="Microsoft Yi Baiti" panose="03000500000000000000" pitchFamily="66" charset="0"/>
              <a:ea typeface="Microsoft Yi Baiti" panose="03000500000000000000" pitchFamily="66" charset="0"/>
              <a:cs typeface="Arabic Typesetting" panose="03020402040406030203" pitchFamily="66" charset="-78"/>
            </a:endParaRPr>
          </a:p>
        </p:txBody>
      </p:sp>
    </p:spTree>
    <p:extLst>
      <p:ext uri="{BB962C8B-B14F-4D97-AF65-F5344CB8AC3E}">
        <p14:creationId xmlns:p14="http://schemas.microsoft.com/office/powerpoint/2010/main" val="184632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err="1" smtClean="0"/>
              <a:t>Checkin</a:t>
            </a:r>
            <a:endParaRPr lang="en-US" dirty="0"/>
          </a:p>
        </p:txBody>
      </p:sp>
      <p:sp>
        <p:nvSpPr>
          <p:cNvPr id="3" name="Content Placeholder 2"/>
          <p:cNvSpPr>
            <a:spLocks noGrp="1"/>
          </p:cNvSpPr>
          <p:nvPr>
            <p:ph idx="1"/>
          </p:nvPr>
        </p:nvSpPr>
        <p:spPr/>
        <p:txBody>
          <a:bodyPr>
            <a:normAutofit/>
          </a:bodyPr>
          <a:lstStyle/>
          <a:p>
            <a:r>
              <a:rPr lang="en-US" sz="2600" dirty="0" smtClean="0">
                <a:latin typeface="Microsoft Yi Baiti" panose="03000500000000000000" pitchFamily="66" charset="0"/>
                <a:ea typeface="Microsoft Yi Baiti" panose="03000500000000000000" pitchFamily="66" charset="0"/>
              </a:rPr>
              <a:t>The simples scenario is checking in a file (list.txt) and modifying it over time.</a:t>
            </a:r>
            <a:endParaRPr lang="en-US" sz="2600" dirty="0">
              <a:latin typeface="Microsoft Yi Baiti" panose="03000500000000000000" pitchFamily="66" charset="0"/>
              <a:ea typeface="Microsoft Yi Baiti" panose="03000500000000000000" pitchFamily="66" charset="0"/>
            </a:endParaRPr>
          </a:p>
        </p:txBody>
      </p:sp>
      <p:pic>
        <p:nvPicPr>
          <p:cNvPr id="3074" name="Picture 2" descr="basic_checkin.png (425×2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676" y="2361142"/>
            <a:ext cx="40481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184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plus">
  <a:themeElements>
    <a:clrScheme name="ユーザー定義 1">
      <a:dk1>
        <a:srgbClr val="292929"/>
      </a:dk1>
      <a:lt1>
        <a:srgbClr val="FFFEFE"/>
      </a:lt1>
      <a:dk2>
        <a:srgbClr val="292929"/>
      </a:dk2>
      <a:lt2>
        <a:srgbClr val="FFFEFE"/>
      </a:lt2>
      <a:accent1>
        <a:srgbClr val="DE2727"/>
      </a:accent1>
      <a:accent2>
        <a:srgbClr val="C89E6F"/>
      </a:accent2>
      <a:accent3>
        <a:srgbClr val="888888"/>
      </a:accent3>
      <a:accent4>
        <a:srgbClr val="8064A2"/>
      </a:accent4>
      <a:accent5>
        <a:srgbClr val="4BACC6"/>
      </a:accent5>
      <a:accent6>
        <a:srgbClr val="F79646"/>
      </a:accent6>
      <a:hlink>
        <a:srgbClr val="0000FF"/>
      </a:hlink>
      <a:folHlink>
        <a:srgbClr val="800080"/>
      </a:folHlink>
    </a:clrScheme>
    <a:fontScheme name="ユーザー定義 2">
      <a:majorFont>
        <a:latin typeface="Franklin Gothic Medium"/>
        <a:ea typeface="HG創英角ｺﾞｼｯｸUB"/>
        <a:cs typeface=""/>
      </a:majorFont>
      <a:minorFont>
        <a:latin typeface="Franklin Gothic Book"/>
        <a:ea typeface="HG創英角ｺﾞｼｯｸ本文"/>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5369</TotalTime>
  <Words>926</Words>
  <Application>Microsoft Office PowerPoint</Application>
  <PresentationFormat>Widescreen</PresentationFormat>
  <Paragraphs>203</Paragraphs>
  <Slides>29</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Arabic Typesetting</vt:lpstr>
      <vt:lpstr>HGPSoeiKakugothicUB</vt:lpstr>
      <vt:lpstr>HGPSoeiKakugothicUB</vt:lpstr>
      <vt:lpstr>ＭＳ Ｐゴシック</vt:lpstr>
      <vt:lpstr>Arial</vt:lpstr>
      <vt:lpstr>Calibri</vt:lpstr>
      <vt:lpstr>Calibri Light</vt:lpstr>
      <vt:lpstr>Courier New</vt:lpstr>
      <vt:lpstr>Microsoft Yi Baiti</vt:lpstr>
      <vt:lpstr>Times New Roman</vt:lpstr>
      <vt:lpstr>Office Theme</vt:lpstr>
      <vt:lpstr>altplus</vt:lpstr>
      <vt:lpstr>Version Control - Git</vt:lpstr>
      <vt:lpstr>Content (1)</vt:lpstr>
      <vt:lpstr>Content (2)</vt:lpstr>
      <vt:lpstr>1. Why Version Control? (1)</vt:lpstr>
      <vt:lpstr>1. Why Version Control? (2)</vt:lpstr>
      <vt:lpstr>1. Why Version Control? (3)</vt:lpstr>
      <vt:lpstr>1. Why Version Control? (4)</vt:lpstr>
      <vt:lpstr>3. Case study</vt:lpstr>
      <vt:lpstr>3.1. Checkin</vt:lpstr>
      <vt:lpstr>3.2. Checkout and Editing</vt:lpstr>
      <vt:lpstr>3.3. Diffs</vt:lpstr>
      <vt:lpstr>3.4. Branching</vt:lpstr>
      <vt:lpstr>3.5. Merging</vt:lpstr>
      <vt:lpstr>3.6. Conflicts (1)</vt:lpstr>
      <vt:lpstr>3.6. Conflicts (2)</vt:lpstr>
      <vt:lpstr>3.7. Tagging</vt:lpstr>
      <vt:lpstr>II. Git</vt:lpstr>
      <vt:lpstr>1. What is Git?</vt:lpstr>
      <vt:lpstr>2. Setting up repository (1)</vt:lpstr>
      <vt:lpstr>2. Setting up repository (2)</vt:lpstr>
      <vt:lpstr>2. Setting up repository (3)</vt:lpstr>
      <vt:lpstr>3. Adding a remote repository</vt:lpstr>
      <vt:lpstr>4. Git Data Transport Commands</vt:lpstr>
      <vt:lpstr>4.1. Fetching a remote</vt:lpstr>
      <vt:lpstr>4.2. Saving changes</vt:lpstr>
      <vt:lpstr>4.2. Saving changes (2)</vt:lpstr>
      <vt:lpstr>4.3. Undoing changes</vt:lpstr>
      <vt:lpstr>4.4. Others</vt:lpstr>
      <vt:lpstr>5. Exercises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dc:creator>Minh Nguyet</dc:creator>
  <cp:lastModifiedBy>Tran Vu QUAN</cp:lastModifiedBy>
  <cp:revision>557</cp:revision>
  <dcterms:created xsi:type="dcterms:W3CDTF">2015-03-12T06:59:06Z</dcterms:created>
  <dcterms:modified xsi:type="dcterms:W3CDTF">2019-06-06T03:05:00Z</dcterms:modified>
</cp:coreProperties>
</file>