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256" r:id="rId4"/>
    <p:sldId id="257" r:id="rId5"/>
    <p:sldId id="258" r:id="rId6"/>
    <p:sldId id="262" r:id="rId7"/>
    <p:sldId id="263" r:id="rId8"/>
    <p:sldId id="264" r:id="rId9"/>
    <p:sldId id="259" r:id="rId10"/>
    <p:sldId id="260" r:id="rId11"/>
    <p:sldId id="261" r:id="rId12"/>
    <p:sldId id="265" r:id="rId13"/>
    <p:sldId id="266" r:id="rId14"/>
    <p:sldId id="267" r:id="rId15"/>
    <p:sldId id="288" r:id="rId16"/>
    <p:sldId id="286" r:id="rId17"/>
    <p:sldId id="287" r:id="rId18"/>
    <p:sldId id="268" r:id="rId19"/>
    <p:sldId id="269" r:id="rId20"/>
    <p:sldId id="270" r:id="rId21"/>
    <p:sldId id="271" r:id="rId23"/>
    <p:sldId id="272" r:id="rId24"/>
    <p:sldId id="273" r:id="rId25"/>
    <p:sldId id="274" r:id="rId26"/>
    <p:sldId id="275" r:id="rId27"/>
    <p:sldId id="276" r:id="rId28"/>
    <p:sldId id="281" r:id="rId29"/>
    <p:sldId id="277" r:id="rId30"/>
    <p:sldId id="278" r:id="rId31"/>
    <p:sldId id="279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 Selection is commutative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 cascaded Selection may be applied in any order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Selection may be replaced by a single selection with a conjunction of all the conditions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anose="020B0602030504020204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  <a:endParaRPr lang="en-US" dirty="0"/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anose="020B0602030504020204" pitchFamily="34" charset="0"/>
              </a:rPr>
              <a:t>⋈</a:t>
            </a:r>
            <a:r>
              <a:rPr lang="en-US" sz="3200" baseline="-25000" dirty="0">
                <a:latin typeface="Lucida Sans Unicode" panose="020B0602030504020204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  <a:endParaRPr lang="en-US" sz="2900" dirty="0"/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  <a:endParaRPr lang="en-US" sz="2900" dirty="0"/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  <a:endParaRPr lang="en-US" sz="3200" dirty="0"/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  <a:endParaRPr lang="en-US" sz="2900" dirty="0"/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anose="020B0602030504020204" pitchFamily="34" charset="0"/>
              </a:rPr>
              <a:t>⋈</a:t>
            </a:r>
            <a:r>
              <a:rPr lang="en-US" sz="2900" baseline="-25000" dirty="0">
                <a:latin typeface="Lucida Sans Unicode" panose="020B0602030504020204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 panose="05050102010706020507"/>
              </a:rPr>
              <a:t></a:t>
            </a:r>
            <a:r>
              <a:rPr lang="en-US" sz="2900" baseline="-25000" dirty="0">
                <a:latin typeface="Lucida Sans Unicode" panose="020B0602030504020204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  <a:endParaRPr lang="en-US" sz="290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anose="020B0602030504020204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1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</a:fld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  <a:endParaRPr lang="en-US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 set of operations on relations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  <a:endParaRPr lang="en-US" dirty="0"/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algebra fall into four classes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operations – union, intersection, difference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Selection and projection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Cartesian product and joins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Rename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  <a:endParaRPr lang="en-US" sz="32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  <a:endParaRPr lang="en-US" dirty="0"/>
          </a:p>
          <a:p>
            <a:pPr marL="201295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charset="0"/>
              </a:rPr>
              <a:t> R </a:t>
            </a:r>
            <a:r>
              <a:rPr lang="en-US" b="1" dirty="0">
                <a:latin typeface="Symbol" panose="05050102010706020507" pitchFamily="18" charset="2"/>
              </a:rPr>
              <a:t></a:t>
            </a:r>
            <a:r>
              <a:rPr lang="en-US" b="1" dirty="0">
                <a:latin typeface="Times New Roman" panose="02020603050405020304" charset="0"/>
              </a:rPr>
              <a:t> S = </a:t>
            </a:r>
            <a:r>
              <a:rPr lang="en-US" dirty="0">
                <a:latin typeface="Times New Roman" panose="02020603050405020304" charset="0"/>
              </a:rPr>
              <a:t>{ t | t </a:t>
            </a:r>
            <a:r>
              <a:rPr lang="en-US" dirty="0">
                <a:latin typeface="Times New Roman" panose="02020603050405020304" charset="0"/>
                <a:sym typeface="Symbol" panose="05050102010706020507" pitchFamily="18" charset="2"/>
              </a:rPr>
              <a:t> R  t  S</a:t>
            </a:r>
            <a:r>
              <a:rPr lang="en-US" dirty="0">
                <a:latin typeface="Times New Roman" panose="02020603050405020304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  <a:endParaRPr lang="en-US" dirty="0"/>
          </a:p>
          <a:p>
            <a:pPr marL="201295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charset="0"/>
              </a:rPr>
              <a:t> R </a:t>
            </a:r>
            <a:r>
              <a:rPr lang="en-US" b="1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b="1" dirty="0">
                <a:latin typeface="Times New Roman" panose="02020603050405020304" charset="0"/>
              </a:rPr>
              <a:t> S = </a:t>
            </a:r>
            <a:r>
              <a:rPr lang="en-US" dirty="0">
                <a:latin typeface="Times New Roman" panose="02020603050405020304" charset="0"/>
              </a:rPr>
              <a:t>{ t | t </a:t>
            </a:r>
            <a:r>
              <a:rPr lang="en-US" dirty="0">
                <a:latin typeface="Times New Roman" panose="02020603050405020304" charset="0"/>
                <a:sym typeface="Symbol" panose="05050102010706020507" pitchFamily="18" charset="2"/>
              </a:rPr>
              <a:t> R  t  S</a:t>
            </a:r>
            <a:r>
              <a:rPr lang="en-US" dirty="0">
                <a:latin typeface="Times New Roman" panose="02020603050405020304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  <a:endParaRPr lang="en-US" dirty="0"/>
          </a:p>
          <a:p>
            <a:pPr marL="201295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charset="0"/>
              </a:rPr>
              <a:t> R \ S = </a:t>
            </a:r>
            <a:r>
              <a:rPr lang="en-US" dirty="0">
                <a:latin typeface="Times New Roman" panose="02020603050405020304" charset="0"/>
              </a:rPr>
              <a:t>{ t | t </a:t>
            </a:r>
            <a:r>
              <a:rPr lang="en-US" dirty="0">
                <a:latin typeface="Times New Roman" panose="02020603050405020304" charset="0"/>
                <a:sym typeface="Symbol" panose="05050102010706020507" pitchFamily="18" charset="2"/>
              </a:rPr>
              <a:t> R  t  S</a:t>
            </a:r>
            <a:r>
              <a:rPr lang="en-US" dirty="0">
                <a:latin typeface="Times New Roman" panose="02020603050405020304" charset="0"/>
              </a:rPr>
              <a:t>}</a:t>
            </a:r>
            <a:endParaRPr lang="en-US" dirty="0"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 can be expressed in terms of set difference</a:t>
            </a:r>
            <a:endParaRPr lang="en-US" dirty="0"/>
          </a:p>
          <a:p>
            <a:pPr marL="201295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charset="0"/>
              </a:rPr>
              <a:t> R </a:t>
            </a:r>
            <a:r>
              <a:rPr lang="en-US" b="1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b="1" dirty="0">
                <a:latin typeface="Times New Roman" panose="02020603050405020304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2.3 An Algebraic Query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20495"/>
            <a:ext cx="3703320" cy="4448810"/>
          </a:xfrm>
        </p:spPr>
        <p:txBody>
          <a:bodyPr/>
          <a:p>
            <a:r>
              <a:rPr lang="en-US" b="1" dirty="0">
                <a:sym typeface="+mn-ea"/>
              </a:rPr>
              <a:t>Set operations</a:t>
            </a:r>
            <a:endParaRPr lang="en-US" b="1" dirty="0"/>
          </a:p>
          <a:p>
            <a:pPr lvl="1"/>
            <a:r>
              <a:rPr lang="en-US" dirty="0"/>
              <a:t>Union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Intersection</a:t>
            </a:r>
            <a:endParaRPr lang="en-US" dirty="0"/>
          </a:p>
          <a:p>
            <a:pPr lvl="1"/>
            <a:endParaRPr lang="en-US" dirty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32840" y="2425065"/>
            <a:ext cx="3703320" cy="1363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4558665"/>
            <a:ext cx="53213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2.3 An Algebraic Query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38250"/>
            <a:ext cx="7883525" cy="5004435"/>
          </a:xfrm>
        </p:spPr>
        <p:txBody>
          <a:bodyPr/>
          <a:p>
            <a:r>
              <a:rPr lang="en-US" b="1" dirty="0">
                <a:sym typeface="+mn-ea"/>
              </a:rPr>
              <a:t> Set operations</a:t>
            </a:r>
            <a:endParaRPr lang="en-US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Except /</a:t>
            </a:r>
            <a:r>
              <a:rPr lang="en-US" dirty="0">
                <a:sym typeface="+mn-ea"/>
              </a:rPr>
              <a:t>Difference</a:t>
            </a:r>
            <a:endParaRPr lang="en-US" dirty="0"/>
          </a:p>
          <a:p>
            <a:pPr marL="201295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charset="0"/>
                <a:sym typeface="+mn-ea"/>
              </a:rPr>
              <a:t>R \ S = </a:t>
            </a:r>
            <a:r>
              <a:rPr lang="en-US" dirty="0">
                <a:latin typeface="Times New Roman" panose="02020603050405020304" charset="0"/>
                <a:sym typeface="+mn-ea"/>
              </a:rPr>
              <a:t>{ t | t </a:t>
            </a:r>
            <a:r>
              <a:rPr lang="en-US" dirty="0">
                <a:latin typeface="Times New Roman" panose="02020603050405020304" charset="0"/>
                <a:sym typeface="Symbol" panose="05050102010706020507" pitchFamily="18" charset="2"/>
              </a:rPr>
              <a:t> R  t  S</a:t>
            </a:r>
            <a:r>
              <a:rPr lang="en-US" dirty="0">
                <a:latin typeface="Times New Roman" panose="02020603050405020304" charset="0"/>
                <a:sym typeface="+mn-ea"/>
              </a:rPr>
              <a:t>}</a:t>
            </a:r>
            <a:endParaRPr lang="en-US" dirty="0">
              <a:latin typeface="Times New Roman" panose="02020603050405020304" charset="0"/>
            </a:endParaRP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Descartes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2820" y="2239645"/>
            <a:ext cx="3703320" cy="110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90" y="3990340"/>
            <a:ext cx="4293235" cy="2167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4443730"/>
            <a:ext cx="844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2.3 An Algebraic Query Language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595" y="1344930"/>
            <a:ext cx="7670165" cy="4524375"/>
          </a:xfrm>
        </p:spPr>
        <p:txBody>
          <a:bodyPr/>
          <a:p>
            <a:r>
              <a:rPr lang="en-US" b="1" dirty="0">
                <a:sym typeface="+mn-ea"/>
              </a:rPr>
              <a:t> Set operations</a:t>
            </a:r>
            <a:endParaRPr lang="en-US" b="1" dirty="0"/>
          </a:p>
          <a:p>
            <a:pPr lvl="1"/>
            <a:r>
              <a:rPr lang="en-US" dirty="0"/>
              <a:t>Division</a:t>
            </a:r>
            <a:endParaRPr lang="en-US" dirty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2960" y="2708275"/>
            <a:ext cx="3703320" cy="22980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 panose="05050102010706020507"/>
              </a:rPr>
              <a:t> 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 panose="05050102010706020507"/>
              </a:rPr>
              <a:t> 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 panose="05050102010706020507"/>
              </a:rPr>
              <a:t>\ 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</a:rPr>
              <a:t>Selection</a:t>
            </a:r>
            <a:r>
              <a:rPr lang="en-US" sz="2400" dirty="0">
                <a:latin typeface="Tahoma" panose="020B0604030504040204" pitchFamily="34" charset="0"/>
              </a:rPr>
              <a:t>  </a:t>
            </a:r>
            <a:endParaRPr lang="en-US" sz="24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</a:rPr>
              <a:t>  - </a:t>
            </a:r>
            <a:r>
              <a:rPr lang="en-US" sz="2400" dirty="0" err="1">
                <a:latin typeface="Tahoma" panose="020B0604030504040204" pitchFamily="34" charset="0"/>
              </a:rPr>
              <a:t>R1</a:t>
            </a:r>
            <a:r>
              <a:rPr lang="en-US" sz="2400" dirty="0">
                <a:latin typeface="Tahoma" panose="020B0604030504040204" pitchFamily="34" charset="0"/>
              </a:rPr>
              <a:t> := </a:t>
            </a:r>
            <a:r>
              <a:rPr lang="en-US" sz="2400" dirty="0" err="1">
                <a:latin typeface="Lucida Sans Unicode" panose="020B0602030504020204" pitchFamily="34" charset="0"/>
              </a:rPr>
              <a:t>σ</a:t>
            </a:r>
            <a:r>
              <a:rPr lang="en-US" sz="2400" i="1" baseline="-25000" dirty="0" err="1">
                <a:latin typeface="Tahoma" panose="020B0604030504040204" pitchFamily="34" charset="0"/>
              </a:rPr>
              <a:t>C</a:t>
            </a:r>
            <a:r>
              <a:rPr lang="en-US" sz="2400" i="1" baseline="-25000" dirty="0">
                <a:latin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</a:rPr>
              <a:t>(</a:t>
            </a:r>
            <a:r>
              <a:rPr lang="en-US" sz="2400" dirty="0" err="1">
                <a:latin typeface="Tahoma" panose="020B0604030504040204" pitchFamily="34" charset="0"/>
              </a:rPr>
              <a:t>R2</a:t>
            </a:r>
            <a:r>
              <a:rPr lang="en-US" sz="2400" dirty="0">
                <a:latin typeface="Tahoma" panose="020B0604030504040204" pitchFamily="34" charset="0"/>
              </a:rPr>
              <a:t>) with C illustrated conditions</a:t>
            </a:r>
            <a:endParaRPr lang="en-US" sz="2400" dirty="0">
              <a:latin typeface="Tahoma" panose="020B0604030504040204" pitchFamily="34" charset="0"/>
            </a:endParaRP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 panose="05050102010706020507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 panose="05050102010706020507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 panose="05050102010706020507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 panose="05050102010706020507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anose="05050102010706020507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 panose="05050102010706020507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anose="020B0602030504020204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 panose="05050102010706020507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1219200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 panose="05050102010706020507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relational model.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anose="020B0602030504020204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anose="020B0602030504020204" pitchFamily="34" charset="0"/>
              </a:rPr>
              <a:t>⋈</a:t>
            </a:r>
            <a:r>
              <a:rPr lang="en-US" sz="2800" baseline="-25000" dirty="0">
                <a:latin typeface="Lucida Sans Unicode" panose="020B0602030504020204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9768"/>
                <a:gridCol w="670243"/>
                <a:gridCol w="663893"/>
                <a:gridCol w="654368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anose="020B0602030504020204" pitchFamily="34" charset="0"/>
              </a:rPr>
              <a:t>⋈ </a:t>
            </a:r>
            <a:r>
              <a:rPr lang="en-US" baseline="-25000" dirty="0">
                <a:latin typeface="Lucida Sans Unicode" panose="020B0602030504020204" pitchFamily="34" charset="0"/>
              </a:rPr>
              <a:t>A&lt;D</a:t>
            </a:r>
            <a:r>
              <a:rPr lang="en-US" dirty="0">
                <a:latin typeface="Lucida Sans Unicode" panose="020B0602030504020204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9768"/>
                <a:gridCol w="670243"/>
                <a:gridCol w="663893"/>
                <a:gridCol w="654368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anose="020B0602030504020204" pitchFamily="34" charset="0"/>
              </a:rPr>
              <a:t>⋈ </a:t>
            </a:r>
            <a:r>
              <a:rPr lang="en-US" baseline="-25000" dirty="0">
                <a:latin typeface="Lucida Sans Unicode" panose="020B0602030504020204" pitchFamily="34" charset="0"/>
              </a:rPr>
              <a:t>A&lt;D AND U.B</a:t>
            </a:r>
            <a:r>
              <a:rPr lang="en-US" baseline="-25000" dirty="0">
                <a:latin typeface="Lucida Sans Unicode" panose="020B0602030504020204" pitchFamily="34" charset="0"/>
                <a:sym typeface="Symbol" panose="05050102010706020507"/>
              </a:rPr>
              <a:t>V.B</a:t>
            </a:r>
            <a:r>
              <a:rPr lang="en-US" dirty="0">
                <a:latin typeface="Lucida Sans Unicode" panose="020B0602030504020204" pitchFamily="34" charset="0"/>
              </a:rPr>
              <a:t> V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anose="020B0602030504020204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anose="020B0602030504020204" pitchFamily="34" charset="0"/>
              </a:rPr>
              <a:t>⋈ S</a:t>
            </a:r>
            <a:r>
              <a:rPr lang="en-US" dirty="0"/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  <a:gridCol w="43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 panose="05050102010706020507"/>
              </a:rPr>
              <a:t></a:t>
            </a:r>
            <a:r>
              <a:rPr lang="en-US" sz="2600" dirty="0"/>
              <a:t> operation gives a new schema to a relation</a:t>
            </a:r>
            <a:endParaRPr lang="en-US" sz="2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Lucida Sans Unicode" panose="020B0602030504020204" pitchFamily="34" charset="0"/>
              </a:rPr>
              <a:t>ρ</a:t>
            </a:r>
            <a:r>
              <a:rPr lang="en-US" sz="2600" baseline="-25000" dirty="0" err="1">
                <a:solidFill>
                  <a:srgbClr val="CC00CC"/>
                </a:solidFill>
              </a:rPr>
              <a:t>S</a:t>
            </a:r>
            <a:r>
              <a:rPr lang="en-US" sz="2600" baseline="-25000" dirty="0">
                <a:solidFill>
                  <a:srgbClr val="CC00CC"/>
                </a:solidFill>
              </a:rPr>
              <a:t>(A1,…,A</a:t>
            </a:r>
            <a:r>
              <a:rPr lang="en-US" sz="2600" i="1" baseline="-25000" dirty="0">
                <a:solidFill>
                  <a:srgbClr val="CC00CC"/>
                </a:solidFill>
              </a:rPr>
              <a:t>n</a:t>
            </a:r>
            <a:r>
              <a:rPr lang="en-US" sz="2600" baseline="-25000" dirty="0">
                <a:solidFill>
                  <a:srgbClr val="CC00CC"/>
                </a:solidFill>
              </a:rPr>
              <a:t>)</a:t>
            </a:r>
            <a:r>
              <a:rPr lang="en-US" sz="2600" dirty="0"/>
              <a:t>(R) 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  <a:endParaRPr lang="en-US" sz="2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  <a:endParaRPr lang="en-US" sz="2600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/>
              </a:rPr>
              <a:t></a:t>
            </a:r>
            <a:r>
              <a:rPr lang="en-US" sz="2800" baseline="-25000" dirty="0">
                <a:sym typeface="Symbol" panose="05050102010706020507"/>
              </a:rPr>
              <a:t>S(</a:t>
            </a:r>
            <a:r>
              <a:rPr lang="en-US" sz="2800" baseline="-25000" dirty="0" err="1">
                <a:sym typeface="Symbol" panose="05050102010706020507"/>
              </a:rPr>
              <a:t>X,C,D</a:t>
            </a:r>
            <a:r>
              <a:rPr lang="en-US" sz="2800" baseline="-25000" dirty="0">
                <a:sym typeface="Symbol" panose="05050102010706020507"/>
              </a:rPr>
              <a:t>)</a:t>
            </a:r>
            <a:r>
              <a:rPr lang="en-US" baseline="-25000" dirty="0">
                <a:sym typeface="Symbol" panose="05050102010706020507"/>
              </a:rPr>
              <a:t> </a:t>
            </a:r>
            <a:r>
              <a:rPr lang="en-US" dirty="0">
                <a:sym typeface="Symbol" panose="05050102010706020507"/>
              </a:rPr>
              <a:t>(S)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  <a:endParaRPr lang="en-US" dirty="0"/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 panose="05050102010706020507"/>
              </a:rPr>
              <a:t> 100</a:t>
            </a:r>
            <a:endParaRPr lang="en-US" dirty="0">
              <a:sym typeface="Symbol" panose="05050102010706020507"/>
            </a:endParaRPr>
          </a:p>
          <a:p>
            <a:pPr lvl="1"/>
            <a:r>
              <a:rPr lang="en-US" dirty="0">
                <a:sym typeface="Symbol" panose="05050102010706020507"/>
              </a:rPr>
              <a:t>(2) Select those Movies tuples that have </a:t>
            </a:r>
            <a:r>
              <a:rPr lang="en-US" dirty="0" err="1">
                <a:sym typeface="Symbol" panose="05050102010706020507"/>
              </a:rPr>
              <a:t>studioName</a:t>
            </a:r>
            <a:r>
              <a:rPr lang="en-US" dirty="0">
                <a:sym typeface="Symbol" panose="05050102010706020507"/>
              </a:rPr>
              <a:t>=‘Fox’</a:t>
            </a:r>
            <a:endParaRPr lang="en-US" dirty="0">
              <a:sym typeface="Symbol" panose="05050102010706020507"/>
            </a:endParaRPr>
          </a:p>
          <a:p>
            <a:pPr lvl="1"/>
            <a:r>
              <a:rPr lang="en-US" dirty="0">
                <a:sym typeface="Symbol" panose="05050102010706020507"/>
              </a:rPr>
              <a:t>(3) Compute the intersection of (1) and (2)</a:t>
            </a:r>
            <a:endParaRPr lang="en-US" dirty="0">
              <a:sym typeface="Symbol" panose="05050102010706020507"/>
            </a:endParaRPr>
          </a:p>
          <a:p>
            <a:pPr lvl="1"/>
            <a:r>
              <a:rPr lang="en-US" dirty="0"/>
              <a:t>(4) Project the relation from (3) onto attributes title and year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/>
              </a:rPr>
              <a:t></a:t>
            </a:r>
            <a:r>
              <a:rPr lang="en-US" sz="2400" baseline="-25000" dirty="0" err="1">
                <a:sym typeface="Symbol" panose="05050102010706020507"/>
              </a:rPr>
              <a:t>title,year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/>
              </a:rPr>
              <a:t>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/>
              </a:rPr>
              <a:t></a:t>
            </a:r>
            <a:r>
              <a:rPr lang="en-US" sz="2400" baseline="-25000" dirty="0">
                <a:sym typeface="Symbol" panose="05050102010706020507"/>
              </a:rPr>
              <a:t>length&gt;=100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/>
              </a:rPr>
              <a:t></a:t>
            </a:r>
            <a:r>
              <a:rPr lang="en-US" sz="2400" baseline="-25000" dirty="0" err="1">
                <a:sym typeface="Symbol" panose="05050102010706020507"/>
              </a:rPr>
              <a:t>studioName</a:t>
            </a:r>
            <a:r>
              <a:rPr lang="en-US" sz="2400" baseline="-25000" dirty="0">
                <a:sym typeface="Symbol" panose="05050102010706020507"/>
              </a:rPr>
              <a:t>=‘Fox’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  <a:endParaRPr lang="en-US" dirty="0"/>
          </a:p>
        </p:txBody>
      </p:sp>
      <p:sp>
        <p:nvSpPr>
          <p:cNvPr id="18" name="Content Placeholder 2"/>
          <p:cNvSpPr txBox="1"/>
          <p:nvPr/>
        </p:nvSpPr>
        <p:spPr>
          <a:xfrm>
            <a:off x="585925" y="478646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785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439" y="1420373"/>
            <a:ext cx="4572235" cy="4483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41" y="2040935"/>
            <a:ext cx="3791145" cy="1752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Data Models</a:t>
            </a:r>
            <a:endParaRPr lang="en-US" sz="2400" dirty="0"/>
          </a:p>
          <a:p>
            <a:r>
              <a:rPr lang="en-US" sz="2400" dirty="0"/>
              <a:t>2.2 Basics of the Relational Model</a:t>
            </a:r>
            <a:endParaRPr lang="en-US" sz="2400" dirty="0"/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a collection of concepts for describing data, including 3 parts: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the data</a:t>
            </a:r>
            <a:endParaRPr lang="en-US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on the data</a:t>
            </a:r>
            <a:endParaRPr lang="en-US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  <a:endParaRPr lang="en-US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on the data</a:t>
            </a:r>
            <a:endParaRPr lang="en-US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relational model, including object-relational extensions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semi-structured data model, including XML and related standards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Picture 5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02" y="1212308"/>
            <a:ext cx="8399282" cy="338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  <a:endParaRPr lang="en-US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relation is made up from 2 parts:</a:t>
            </a:r>
            <a:endParaRPr lang="en-US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  <a:endParaRPr lang="en-US" dirty="0"/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  <a:endParaRPr lang="en-US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a table with rows and columns</a:t>
            </a:r>
            <a:endParaRPr lang="en-US" dirty="0"/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set of distinct rows or tuples</a:t>
            </a:r>
            <a:endParaRPr lang="en-US" b="1" dirty="0"/>
          </a:p>
          <a:p>
            <a:pPr marL="201295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6" name="Picture 2" descr="http://www.noucamp.org/cp2/2007/dbt/images/fig2-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6766</Words>
  <Application>WPS Presentation</Application>
  <PresentationFormat>On-screen Show (4:3)</PresentationFormat>
  <Paragraphs>1025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Open Sans</vt:lpstr>
      <vt:lpstr>Segoe Print</vt:lpstr>
      <vt:lpstr>Times New Roman</vt:lpstr>
      <vt:lpstr>Calibri Light</vt:lpstr>
      <vt:lpstr>Microsoft YaHei</vt:lpstr>
      <vt:lpstr>Arial Unicode MS</vt:lpstr>
      <vt:lpstr>Symbol</vt:lpstr>
      <vt:lpstr>Symbol</vt:lpstr>
      <vt:lpstr>Tahoma</vt:lpstr>
      <vt:lpstr>Lucida Sans Unicode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PowerPoint 演示文稿</vt:lpstr>
      <vt:lpstr>PowerPoint 演示文稿</vt:lpstr>
      <vt:lpstr>PowerPoint 演示文稿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136</cp:revision>
  <dcterms:created xsi:type="dcterms:W3CDTF">2020-12-02T06:50:00Z</dcterms:created>
  <dcterms:modified xsi:type="dcterms:W3CDTF">2023-08-07T03:01:58Z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EE20467F0DF44C59AA896AECA39825D1</vt:lpwstr>
  </property>
  <property fmtid="{D5CDD505-2E9C-101B-9397-08002B2CF9AE}" pid="3" name="KSOProductBuildVer">
    <vt:lpwstr>1033-12.2.0.13110</vt:lpwstr>
  </property>
</Properties>
</file>