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60"/>
  </p:notesMasterIdLst>
  <p:sldIdLst>
    <p:sldId id="256" r:id="rId3"/>
    <p:sldId id="257" r:id="rId4"/>
    <p:sldId id="258" r:id="rId5"/>
    <p:sldId id="259" r:id="rId6"/>
    <p:sldId id="260" r:id="rId7"/>
    <p:sldId id="261" r:id="rId8"/>
    <p:sldId id="450" r:id="rId9"/>
    <p:sldId id="264" r:id="rId10"/>
    <p:sldId id="263" r:id="rId11"/>
    <p:sldId id="265" r:id="rId12"/>
    <p:sldId id="266" r:id="rId13"/>
    <p:sldId id="485" r:id="rId14"/>
    <p:sldId id="486" r:id="rId15"/>
    <p:sldId id="267" r:id="rId16"/>
    <p:sldId id="308" r:id="rId17"/>
    <p:sldId id="382" r:id="rId18"/>
    <p:sldId id="402" r:id="rId19"/>
    <p:sldId id="460" r:id="rId20"/>
    <p:sldId id="436" r:id="rId21"/>
    <p:sldId id="437" r:id="rId22"/>
    <p:sldId id="268" r:id="rId23"/>
    <p:sldId id="468" r:id="rId24"/>
    <p:sldId id="475" r:id="rId25"/>
    <p:sldId id="477" r:id="rId26"/>
    <p:sldId id="478" r:id="rId27"/>
    <p:sldId id="479" r:id="rId28"/>
    <p:sldId id="480" r:id="rId29"/>
    <p:sldId id="481" r:id="rId30"/>
    <p:sldId id="482" r:id="rId31"/>
    <p:sldId id="483" r:id="rId32"/>
    <p:sldId id="484" r:id="rId33"/>
    <p:sldId id="319" r:id="rId34"/>
    <p:sldId id="321" r:id="rId35"/>
    <p:sldId id="403" r:id="rId36"/>
    <p:sldId id="399" r:id="rId37"/>
    <p:sldId id="325" r:id="rId38"/>
    <p:sldId id="326" r:id="rId39"/>
    <p:sldId id="330" r:id="rId40"/>
    <p:sldId id="387" r:id="rId41"/>
    <p:sldId id="388" r:id="rId42"/>
    <p:sldId id="334" r:id="rId43"/>
    <p:sldId id="335" r:id="rId44"/>
    <p:sldId id="337" r:id="rId45"/>
    <p:sldId id="341" r:id="rId46"/>
    <p:sldId id="343" r:id="rId47"/>
    <p:sldId id="342" r:id="rId48"/>
    <p:sldId id="344" r:id="rId49"/>
    <p:sldId id="346" r:id="rId50"/>
    <p:sldId id="349" r:id="rId51"/>
    <p:sldId id="389" r:id="rId52"/>
    <p:sldId id="352" r:id="rId53"/>
    <p:sldId id="353" r:id="rId54"/>
    <p:sldId id="354" r:id="rId55"/>
    <p:sldId id="355" r:id="rId56"/>
    <p:sldId id="356" r:id="rId57"/>
    <p:sldId id="487" r:id="rId58"/>
    <p:sldId id="488"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7" autoAdjust="0"/>
    <p:restoredTop sz="94660"/>
  </p:normalViewPr>
  <p:slideViewPr>
    <p:cSldViewPr snapToGrid="0">
      <p:cViewPr varScale="1">
        <p:scale>
          <a:sx n="59" d="100"/>
          <a:sy n="59" d="100"/>
        </p:scale>
        <p:origin x="1504"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14/02/2023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Model - a group of conceptual tools that describes data, its relationships and semantics. It also consists of the consistency constraints that the data adheres to.</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67756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36</a:t>
            </a:fld>
            <a:endParaRPr lang="en-US"/>
          </a:p>
        </p:txBody>
      </p:sp>
    </p:spTree>
    <p:extLst>
      <p:ext uri="{BB962C8B-B14F-4D97-AF65-F5344CB8AC3E}">
        <p14:creationId xmlns:p14="http://schemas.microsoft.com/office/powerpoint/2010/main" val="196096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37</a:t>
            </a:fld>
            <a:endParaRPr lang="en-US"/>
          </a:p>
        </p:txBody>
      </p:sp>
    </p:spTree>
    <p:extLst>
      <p:ext uri="{BB962C8B-B14F-4D97-AF65-F5344CB8AC3E}">
        <p14:creationId xmlns:p14="http://schemas.microsoft.com/office/powerpoint/2010/main" val="171993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38</a:t>
            </a:fld>
            <a:endParaRPr lang="en-US"/>
          </a:p>
        </p:txBody>
      </p:sp>
    </p:spTree>
    <p:extLst>
      <p:ext uri="{BB962C8B-B14F-4D97-AF65-F5344CB8AC3E}">
        <p14:creationId xmlns:p14="http://schemas.microsoft.com/office/powerpoint/2010/main" val="318653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39</a:t>
            </a:fld>
            <a:endParaRPr lang="en-US"/>
          </a:p>
        </p:txBody>
      </p:sp>
    </p:spTree>
    <p:extLst>
      <p:ext uri="{BB962C8B-B14F-4D97-AF65-F5344CB8AC3E}">
        <p14:creationId xmlns:p14="http://schemas.microsoft.com/office/powerpoint/2010/main" val="185349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40</a:t>
            </a:fld>
            <a:endParaRPr lang="en-US"/>
          </a:p>
        </p:txBody>
      </p:sp>
    </p:spTree>
    <p:extLst>
      <p:ext uri="{BB962C8B-B14F-4D97-AF65-F5344CB8AC3E}">
        <p14:creationId xmlns:p14="http://schemas.microsoft.com/office/powerpoint/2010/main" val="831170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41</a:t>
            </a:fld>
            <a:endParaRPr lang="en-US"/>
          </a:p>
        </p:txBody>
      </p:sp>
    </p:spTree>
    <p:extLst>
      <p:ext uri="{BB962C8B-B14F-4D97-AF65-F5344CB8AC3E}">
        <p14:creationId xmlns:p14="http://schemas.microsoft.com/office/powerpoint/2010/main" val="2453406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42</a:t>
            </a:fld>
            <a:endParaRPr lang="en-US"/>
          </a:p>
        </p:txBody>
      </p:sp>
    </p:spTree>
    <p:extLst>
      <p:ext uri="{BB962C8B-B14F-4D97-AF65-F5344CB8AC3E}">
        <p14:creationId xmlns:p14="http://schemas.microsoft.com/office/powerpoint/2010/main" val="153844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43</a:t>
            </a:fld>
            <a:endParaRPr lang="en-US"/>
          </a:p>
        </p:txBody>
      </p:sp>
    </p:spTree>
    <p:extLst>
      <p:ext uri="{BB962C8B-B14F-4D97-AF65-F5344CB8AC3E}">
        <p14:creationId xmlns:p14="http://schemas.microsoft.com/office/powerpoint/2010/main" val="1635304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44</a:t>
            </a:fld>
            <a:endParaRPr lang="en-US"/>
          </a:p>
        </p:txBody>
      </p:sp>
    </p:spTree>
    <p:extLst>
      <p:ext uri="{BB962C8B-B14F-4D97-AF65-F5344CB8AC3E}">
        <p14:creationId xmlns:p14="http://schemas.microsoft.com/office/powerpoint/2010/main" val="3135289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46</a:t>
            </a:fld>
            <a:endParaRPr lang="en-US"/>
          </a:p>
        </p:txBody>
      </p:sp>
    </p:spTree>
    <p:extLst>
      <p:ext uri="{BB962C8B-B14F-4D97-AF65-F5344CB8AC3E}">
        <p14:creationId xmlns:p14="http://schemas.microsoft.com/office/powerpoint/2010/main" val="76787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a:t>
            </a:fld>
            <a:endParaRPr lang="en-US"/>
          </a:p>
        </p:txBody>
      </p:sp>
    </p:spTree>
    <p:extLst>
      <p:ext uri="{BB962C8B-B14F-4D97-AF65-F5344CB8AC3E}">
        <p14:creationId xmlns:p14="http://schemas.microsoft.com/office/powerpoint/2010/main" val="2610642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47</a:t>
            </a:fld>
            <a:endParaRPr lang="en-US"/>
          </a:p>
        </p:txBody>
      </p:sp>
    </p:spTree>
    <p:extLst>
      <p:ext uri="{BB962C8B-B14F-4D97-AF65-F5344CB8AC3E}">
        <p14:creationId xmlns:p14="http://schemas.microsoft.com/office/powerpoint/2010/main" val="411783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48</a:t>
            </a:fld>
            <a:endParaRPr lang="en-US"/>
          </a:p>
        </p:txBody>
      </p:sp>
    </p:spTree>
    <p:extLst>
      <p:ext uri="{BB962C8B-B14F-4D97-AF65-F5344CB8AC3E}">
        <p14:creationId xmlns:p14="http://schemas.microsoft.com/office/powerpoint/2010/main" val="608973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49</a:t>
            </a:fld>
            <a:endParaRPr lang="en-US"/>
          </a:p>
        </p:txBody>
      </p:sp>
    </p:spTree>
    <p:extLst>
      <p:ext uri="{BB962C8B-B14F-4D97-AF65-F5344CB8AC3E}">
        <p14:creationId xmlns:p14="http://schemas.microsoft.com/office/powerpoint/2010/main" val="3425195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50</a:t>
            </a:fld>
            <a:endParaRPr lang="en-US"/>
          </a:p>
        </p:txBody>
      </p:sp>
    </p:spTree>
    <p:extLst>
      <p:ext uri="{BB962C8B-B14F-4D97-AF65-F5344CB8AC3E}">
        <p14:creationId xmlns:p14="http://schemas.microsoft.com/office/powerpoint/2010/main" val="2586955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51</a:t>
            </a:fld>
            <a:endParaRPr lang="en-US"/>
          </a:p>
        </p:txBody>
      </p:sp>
    </p:spTree>
    <p:extLst>
      <p:ext uri="{BB962C8B-B14F-4D97-AF65-F5344CB8AC3E}">
        <p14:creationId xmlns:p14="http://schemas.microsoft.com/office/powerpoint/2010/main" val="2090592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52</a:t>
            </a:fld>
            <a:endParaRPr lang="en-US"/>
          </a:p>
        </p:txBody>
      </p:sp>
    </p:spTree>
    <p:extLst>
      <p:ext uri="{BB962C8B-B14F-4D97-AF65-F5344CB8AC3E}">
        <p14:creationId xmlns:p14="http://schemas.microsoft.com/office/powerpoint/2010/main" val="2131964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53</a:t>
            </a:fld>
            <a:endParaRPr lang="en-US"/>
          </a:p>
        </p:txBody>
      </p:sp>
    </p:spTree>
    <p:extLst>
      <p:ext uri="{BB962C8B-B14F-4D97-AF65-F5344CB8AC3E}">
        <p14:creationId xmlns:p14="http://schemas.microsoft.com/office/powerpoint/2010/main" val="2823413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54</a:t>
            </a:fld>
            <a:endParaRPr lang="en-US"/>
          </a:p>
        </p:txBody>
      </p:sp>
    </p:spTree>
    <p:extLst>
      <p:ext uri="{BB962C8B-B14F-4D97-AF65-F5344CB8AC3E}">
        <p14:creationId xmlns:p14="http://schemas.microsoft.com/office/powerpoint/2010/main" val="540190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55</a:t>
            </a:fld>
            <a:endParaRPr lang="en-US"/>
          </a:p>
        </p:txBody>
      </p:sp>
    </p:spTree>
    <p:extLst>
      <p:ext uri="{BB962C8B-B14F-4D97-AF65-F5344CB8AC3E}">
        <p14:creationId xmlns:p14="http://schemas.microsoft.com/office/powerpoint/2010/main" val="263188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16</a:t>
            </a:fld>
            <a:endParaRPr lang="en-US"/>
          </a:p>
        </p:txBody>
      </p:sp>
    </p:spTree>
    <p:extLst>
      <p:ext uri="{BB962C8B-B14F-4D97-AF65-F5344CB8AC3E}">
        <p14:creationId xmlns:p14="http://schemas.microsoft.com/office/powerpoint/2010/main" val="255988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17</a:t>
            </a:fld>
            <a:endParaRPr lang="en-US"/>
          </a:p>
        </p:txBody>
      </p:sp>
    </p:spTree>
    <p:extLst>
      <p:ext uri="{BB962C8B-B14F-4D97-AF65-F5344CB8AC3E}">
        <p14:creationId xmlns:p14="http://schemas.microsoft.com/office/powerpoint/2010/main" val="257584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18</a:t>
            </a:fld>
            <a:endParaRPr lang="en-US"/>
          </a:p>
        </p:txBody>
      </p:sp>
    </p:spTree>
    <p:extLst>
      <p:ext uri="{BB962C8B-B14F-4D97-AF65-F5344CB8AC3E}">
        <p14:creationId xmlns:p14="http://schemas.microsoft.com/office/powerpoint/2010/main" val="263132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32</a:t>
            </a:fld>
            <a:endParaRPr lang="en-US"/>
          </a:p>
        </p:txBody>
      </p:sp>
    </p:spTree>
    <p:extLst>
      <p:ext uri="{BB962C8B-B14F-4D97-AF65-F5344CB8AC3E}">
        <p14:creationId xmlns:p14="http://schemas.microsoft.com/office/powerpoint/2010/main" val="127848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33</a:t>
            </a:fld>
            <a:endParaRPr lang="en-US"/>
          </a:p>
        </p:txBody>
      </p:sp>
    </p:spTree>
    <p:extLst>
      <p:ext uri="{BB962C8B-B14F-4D97-AF65-F5344CB8AC3E}">
        <p14:creationId xmlns:p14="http://schemas.microsoft.com/office/powerpoint/2010/main" val="3548414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34</a:t>
            </a:fld>
            <a:endParaRPr lang="en-US"/>
          </a:p>
        </p:txBody>
      </p:sp>
    </p:spTree>
    <p:extLst>
      <p:ext uri="{BB962C8B-B14F-4D97-AF65-F5344CB8AC3E}">
        <p14:creationId xmlns:p14="http://schemas.microsoft.com/office/powerpoint/2010/main" val="2188524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35</a:t>
            </a:fld>
            <a:endParaRPr lang="en-US"/>
          </a:p>
        </p:txBody>
      </p:sp>
    </p:spTree>
    <p:extLst>
      <p:ext uri="{BB962C8B-B14F-4D97-AF65-F5344CB8AC3E}">
        <p14:creationId xmlns:p14="http://schemas.microsoft.com/office/powerpoint/2010/main" val="2354235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22CA-6D7F-4C79-B302-BC1F36FF8E62}" type="datetime1">
              <a:rPr lang="vi-VN" smtClean="0"/>
              <a:t>14/02/2023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4EE98-758A-4360-A8B0-01A8C7074446}" type="datetime1">
              <a:rPr lang="vi-VN" smtClean="0"/>
              <a:t>14/02/2023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7C4C-06DE-429E-940C-8256FAFF9B82}" type="datetime1">
              <a:rPr lang="vi-VN" smtClean="0"/>
              <a:t>14/02/2023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SG"/>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E1977CEC-245A-470B-BDE6-06619DDAAC9E}" type="slidenum">
              <a:rPr lang="en-SG"/>
              <a:pPr>
                <a:defRPr/>
              </a:pPr>
              <a:t>‹#›</a:t>
            </a:fld>
            <a:endParaRPr lang="en-SG"/>
          </a:p>
        </p:txBody>
      </p:sp>
    </p:spTree>
    <p:extLst>
      <p:ext uri="{BB962C8B-B14F-4D97-AF65-F5344CB8AC3E}">
        <p14:creationId xmlns:p14="http://schemas.microsoft.com/office/powerpoint/2010/main" val="45905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A2656726-2D53-474C-A63A-9B9FE4C3C2A9}" type="datetime1">
              <a:rPr lang="vi-VN" smtClean="0"/>
              <a:t>14/02/2023</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CB016374-5694-4399-A12D-17E2439BE279}" type="datetime1">
              <a:rPr lang="vi-VN" smtClean="0"/>
              <a:t>14/02/2023</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CE5E4FFC-6BA1-4A01-A828-6887D1F756C3}" type="datetime1">
              <a:rPr lang="vi-VN" smtClean="0"/>
              <a:t>14/02/2023</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76048D62-B6E9-45CF-B3C0-C11933203B01}" type="datetime1">
              <a:rPr lang="vi-VN" smtClean="0"/>
              <a:t>14/02/2023</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42657630-4837-45A5-BE0E-4B0E9671AB31}" type="datetime1">
              <a:rPr lang="vi-VN" smtClean="0"/>
              <a:t>14/02/2023</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vi-VN"/>
              <a:t>High-Level Database Model</a:t>
            </a:r>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1E41567A-A364-4FD9-A630-0C300E667FA7}" type="datetime1">
              <a:rPr lang="vi-VN" smtClean="0"/>
              <a:t>14/02/2023</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A59C8DF3-FCE9-4FF6-B388-D6057642AFBC}" type="datetime1">
              <a:rPr lang="vi-VN" smtClean="0"/>
              <a:t>14/02/2023</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vi-VN"/>
              <a:t>High-Level Database Model</a:t>
            </a:r>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0B65B8-2D5C-4E71-92A5-D4481BA218F5}" type="datetime1">
              <a:rPr lang="vi-VN" smtClean="0"/>
              <a:t>14/02/2023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CE600D11-95DB-42AC-9FD2-75F01ACA69AE}" type="datetime1">
              <a:rPr lang="vi-VN" smtClean="0"/>
              <a:t>14/02/2023</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ABEA82DD-F524-4602-90A2-A7B45DE0B68C}" type="datetime1">
              <a:rPr lang="vi-VN" smtClean="0"/>
              <a:t>14/02/2023</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75366AF3-65D2-4455-84DC-F8B956C5D1E7}" type="datetime1">
              <a:rPr lang="vi-VN" smtClean="0"/>
              <a:t>14/02/2023</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1143B64C-6ECA-41C7-94C3-50B9902579B6}" type="datetime1">
              <a:rPr lang="vi-VN" smtClean="0"/>
              <a:t>14/02/2023</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A8951-20BB-402A-95C4-09141AB451B6}" type="datetime1">
              <a:rPr lang="vi-VN" smtClean="0"/>
              <a:t>14/02/2023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433A5-4C32-4174-AB62-8C9D14271B56}" type="datetime1">
              <a:rPr lang="vi-VN" smtClean="0"/>
              <a:t>14/02/2023</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A27E5-605E-42A1-9F90-8AC7724C2E2B}" type="datetime1">
              <a:rPr lang="vi-VN" smtClean="0"/>
              <a:t>14/02/2023</a:t>
            </a:fld>
            <a:endParaRPr lang="vi-VN"/>
          </a:p>
        </p:txBody>
      </p:sp>
      <p:sp>
        <p:nvSpPr>
          <p:cNvPr id="8" name="Footer Placeholder 7"/>
          <p:cNvSpPr>
            <a:spLocks noGrp="1"/>
          </p:cNvSpPr>
          <p:nvPr>
            <p:ph type="ftr" sz="quarter" idx="11"/>
          </p:nvPr>
        </p:nvSpPr>
        <p:spPr/>
        <p:txBody>
          <a:body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3123D-281C-4239-83E2-FD673896089A}" type="datetime1">
              <a:rPr lang="vi-VN" smtClean="0"/>
              <a:t>14/02/2023</a:t>
            </a:fld>
            <a:endParaRPr lang="vi-VN"/>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81822-121B-4E01-9A6C-823F38E3ECB8}" type="datetime1">
              <a:rPr lang="vi-VN" smtClean="0"/>
              <a:t>14/02/2023</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EF66C2C-A93F-4CD7-A05C-1845480FC009}" type="datetime1">
              <a:rPr lang="vi-VN" smtClean="0"/>
              <a:t>14/02/2023</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High-Level Database Model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FEB45-924A-43BC-B08B-EA367A9840FD}" type="datetime1">
              <a:rPr lang="vi-VN" smtClean="0"/>
              <a:t>14/02/2023</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B69A5E3-926B-4E06-8EAA-E272D0D2AEC0}" type="datetime1">
              <a:rPr lang="vi-VN" smtClean="0"/>
              <a:t>14/02/2023</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High-Level Database Model</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034C-292E-4908-9229-A686C812A2B9}" type="datetime1">
              <a:rPr lang="vi-VN" smtClean="0"/>
              <a:t>14/02/2023</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High-Level Database Model</a:t>
            </a:r>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lnSpc>
                <a:spcPct val="150000"/>
              </a:lnSpc>
            </a:pPr>
            <a:r>
              <a:rPr lang="en-US" sz="4600" dirty="0"/>
              <a:t>Chapter 4. High-Level Database Model</a:t>
            </a:r>
            <a:br>
              <a:rPr lang="en-US" sz="5100" dirty="0"/>
            </a:b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vi-VN" dirty="0" err="1"/>
              <a:t>High-Level</a:t>
            </a:r>
            <a:r>
              <a:rPr lang="vi-VN"/>
              <a:t> Database Model</a:t>
            </a:r>
          </a:p>
        </p:txBody>
      </p:sp>
      <p:sp>
        <p:nvSpPr>
          <p:cNvPr id="7" name="Subtitle 6">
            <a:extLst>
              <a:ext uri="{FF2B5EF4-FFF2-40B4-BE49-F238E27FC236}">
                <a16:creationId xmlns:a16="http://schemas.microsoft.com/office/drawing/2014/main" id="{DC1B42A8-F85E-457E-A6F4-807BB059C38B}"/>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AB1D-AEFE-4D2E-AA42-CD611FC379B7}"/>
              </a:ext>
            </a:extLst>
          </p:cNvPr>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a:extLst>
              <a:ext uri="{FF2B5EF4-FFF2-40B4-BE49-F238E27FC236}">
                <a16:creationId xmlns:a16="http://schemas.microsoft.com/office/drawing/2014/main" id="{BB12156E-D4DF-4DA3-B86A-F6BFE58C3DAF}"/>
              </a:ext>
            </a:extLst>
          </p:cNvPr>
          <p:cNvSpPr>
            <a:spLocks noGrp="1"/>
          </p:cNvSpPr>
          <p:nvPr>
            <p:ph idx="1"/>
          </p:nvPr>
        </p:nvSpPr>
        <p:spPr>
          <a:xfrm>
            <a:off x="585924" y="1127464"/>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p>
          <a:p>
            <a:pPr lvl="1">
              <a:buSzPct val="60000"/>
              <a:buFont typeface="Wingdings" panose="05000000000000000000" pitchFamily="2" charset="2"/>
              <a:buChar char="§"/>
            </a:pPr>
            <a:r>
              <a:rPr lang="en-US" altLang="vi-VN" sz="2000" dirty="0"/>
              <a:t>Real-world thing, distinguishable from other objects.</a:t>
            </a:r>
          </a:p>
          <a:p>
            <a:pPr lvl="1">
              <a:buSzPct val="60000"/>
              <a:buFont typeface="Wingdings" panose="05000000000000000000" pitchFamily="2" charset="2"/>
              <a:buChar char="§"/>
            </a:pPr>
            <a:r>
              <a:rPr lang="en-US" altLang="vi-VN" sz="2000" dirty="0"/>
              <a:t>Noun phrase</a:t>
            </a:r>
          </a:p>
          <a:p>
            <a:pPr lvl="1">
              <a:buSzPct val="60000"/>
              <a:buFont typeface="Wingdings" panose="05000000000000000000" pitchFamily="2" charset="2"/>
              <a:buChar char="§"/>
            </a:pPr>
            <a:r>
              <a:rPr lang="en-US" altLang="vi-VN" sz="2000" dirty="0"/>
              <a:t>Entity described by set of </a:t>
            </a:r>
            <a:r>
              <a:rPr lang="en-US" altLang="vi-VN" sz="2000" i="1" dirty="0"/>
              <a:t>attributes</a:t>
            </a:r>
            <a:r>
              <a:rPr lang="en-US" altLang="vi-VN" sz="2000" dirty="0">
                <a:solidFill>
                  <a:schemeClr val="accent2"/>
                </a:solidFill>
              </a:rPr>
              <a:t>. </a:t>
            </a: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t>A collection of similar entities.  E.g., all employees.  </a:t>
            </a:r>
          </a:p>
          <a:p>
            <a:pPr lvl="1">
              <a:buSzPct val="60000"/>
              <a:buFont typeface="Wingdings" panose="05000000000000000000" pitchFamily="2" charset="2"/>
              <a:buChar char="§"/>
            </a:pPr>
            <a:r>
              <a:rPr lang="en-US" altLang="vi-VN" sz="2000" dirty="0"/>
              <a:t>All entities in an entity set have the same set of attributes.  (Until we consider hierarchies, anyway!)</a:t>
            </a:r>
          </a:p>
          <a:p>
            <a:pPr lvl="1">
              <a:buSzPct val="60000"/>
              <a:buFont typeface="Wingdings" panose="05000000000000000000" pitchFamily="2" charset="2"/>
              <a:buChar char="§"/>
            </a:pPr>
            <a:r>
              <a:rPr lang="en-US" altLang="vi-VN" sz="2000" dirty="0"/>
              <a:t>Each attribute has a domain.</a:t>
            </a:r>
          </a:p>
          <a:p>
            <a:endParaRPr lang="vi-VN" sz="2400" dirty="0"/>
          </a:p>
        </p:txBody>
      </p:sp>
      <p:sp>
        <p:nvSpPr>
          <p:cNvPr id="4" name="Footer Placeholder 3">
            <a:extLst>
              <a:ext uri="{FF2B5EF4-FFF2-40B4-BE49-F238E27FC236}">
                <a16:creationId xmlns:a16="http://schemas.microsoft.com/office/drawing/2014/main" id="{04099164-7CC6-4BB3-B1CF-3A6F24A4F6CF}"/>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96518C0-9A09-433C-A5FC-31355E134003}"/>
              </a:ext>
            </a:extLst>
          </p:cNvPr>
          <p:cNvSpPr>
            <a:spLocks noGrp="1"/>
          </p:cNvSpPr>
          <p:nvPr>
            <p:ph type="sldNum" sz="quarter" idx="12"/>
          </p:nvPr>
        </p:nvSpPr>
        <p:spPr/>
        <p:txBody>
          <a:bodyPr/>
          <a:lstStyle/>
          <a:p>
            <a:fld id="{CC2FDD2D-D1AD-4AA7-93C2-8410BB90945D}" type="slidenum">
              <a:rPr lang="vi-VN" smtClean="0"/>
              <a:t>10</a:t>
            </a:fld>
            <a:endParaRPr lang="vi-VN"/>
          </a:p>
        </p:txBody>
      </p:sp>
      <p:grpSp>
        <p:nvGrpSpPr>
          <p:cNvPr id="6" name="Group 6">
            <a:extLst>
              <a:ext uri="{FF2B5EF4-FFF2-40B4-BE49-F238E27FC236}">
                <a16:creationId xmlns:a16="http://schemas.microsoft.com/office/drawing/2014/main" id="{AB738240-E425-4E75-A9D9-8030B2C35EC3}"/>
              </a:ext>
            </a:extLst>
          </p:cNvPr>
          <p:cNvGrpSpPr>
            <a:grpSpLocks/>
          </p:cNvGrpSpPr>
          <p:nvPr/>
        </p:nvGrpSpPr>
        <p:grpSpPr bwMode="auto">
          <a:xfrm>
            <a:off x="4737100" y="4612673"/>
            <a:ext cx="4406900" cy="1663700"/>
            <a:chOff x="2836" y="196"/>
            <a:chExt cx="2776" cy="1048"/>
          </a:xfrm>
        </p:grpSpPr>
        <p:grpSp>
          <p:nvGrpSpPr>
            <p:cNvPr id="7" name="Group 7">
              <a:extLst>
                <a:ext uri="{FF2B5EF4-FFF2-40B4-BE49-F238E27FC236}">
                  <a16:creationId xmlns:a16="http://schemas.microsoft.com/office/drawing/2014/main" id="{DB6823C5-C29C-4BAD-AECC-678326DCF9E5}"/>
                </a:ext>
              </a:extLst>
            </p:cNvPr>
            <p:cNvGrpSpPr>
              <a:grpSpLocks/>
            </p:cNvGrpSpPr>
            <p:nvPr/>
          </p:nvGrpSpPr>
          <p:grpSpPr bwMode="auto">
            <a:xfrm>
              <a:off x="3700" y="916"/>
              <a:ext cx="1144" cy="328"/>
              <a:chOff x="3700" y="916"/>
              <a:chExt cx="1144" cy="328"/>
            </a:xfrm>
          </p:grpSpPr>
          <p:sp>
            <p:nvSpPr>
              <p:cNvPr id="17" name="Rectangle 8">
                <a:extLst>
                  <a:ext uri="{FF2B5EF4-FFF2-40B4-BE49-F238E27FC236}">
                    <a16:creationId xmlns:a16="http://schemas.microsoft.com/office/drawing/2014/main" id="{1471CED9-0196-4025-8B71-556898DE8FE0}"/>
                  </a:ext>
                </a:extLst>
              </p:cNvPr>
              <p:cNvSpPr>
                <a:spLocks noChangeArrowheads="1"/>
              </p:cNvSpPr>
              <p:nvPr/>
            </p:nvSpPr>
            <p:spPr bwMode="auto">
              <a:xfrm>
                <a:off x="3700" y="916"/>
                <a:ext cx="1144" cy="3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a:extLst>
                  <a:ext uri="{FF2B5EF4-FFF2-40B4-BE49-F238E27FC236}">
                    <a16:creationId xmlns:a16="http://schemas.microsoft.com/office/drawing/2014/main" id="{BAF8CF5F-6311-405D-8DA9-D4D25F76293F}"/>
                  </a:ext>
                </a:extLst>
              </p:cNvPr>
              <p:cNvSpPr>
                <a:spLocks noChangeArrowheads="1"/>
              </p:cNvSpPr>
              <p:nvPr/>
            </p:nvSpPr>
            <p:spPr bwMode="auto">
              <a:xfrm>
                <a:off x="3779" y="929"/>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dirty="0">
                    <a:solidFill>
                      <a:schemeClr val="tx2"/>
                    </a:solidFill>
                    <a:latin typeface="Arial" panose="020B0604020202020204" pitchFamily="34" charset="0"/>
                  </a:rPr>
                  <a:t>Employee</a:t>
                </a:r>
              </a:p>
            </p:txBody>
          </p:sp>
        </p:grpSp>
        <p:sp>
          <p:nvSpPr>
            <p:cNvPr id="8" name="Oval 10">
              <a:extLst>
                <a:ext uri="{FF2B5EF4-FFF2-40B4-BE49-F238E27FC236}">
                  <a16:creationId xmlns:a16="http://schemas.microsoft.com/office/drawing/2014/main" id="{6005D229-74F9-4133-8845-F71363C2CB73}"/>
                </a:ext>
              </a:extLst>
            </p:cNvPr>
            <p:cNvSpPr>
              <a:spLocks noChangeArrowheads="1"/>
            </p:cNvSpPr>
            <p:nvPr/>
          </p:nvSpPr>
          <p:spPr bwMode="auto">
            <a:xfrm>
              <a:off x="2836"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a:extLst>
                <a:ext uri="{FF2B5EF4-FFF2-40B4-BE49-F238E27FC236}">
                  <a16:creationId xmlns:a16="http://schemas.microsoft.com/office/drawing/2014/main" id="{0C79969F-238C-4E2E-B864-4474955CDC0A}"/>
                </a:ext>
              </a:extLst>
            </p:cNvPr>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a:extLst>
                <a:ext uri="{FF2B5EF4-FFF2-40B4-BE49-F238E27FC236}">
                  <a16:creationId xmlns:a16="http://schemas.microsoft.com/office/drawing/2014/main" id="{55A7F8C2-BF4C-4330-B602-494A988B3022}"/>
                </a:ext>
              </a:extLst>
            </p:cNvPr>
            <p:cNvSpPr>
              <a:spLocks noChangeArrowheads="1"/>
            </p:cNvSpPr>
            <p:nvPr/>
          </p:nvSpPr>
          <p:spPr bwMode="auto">
            <a:xfrm>
              <a:off x="3892" y="196"/>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a:extLst>
                <a:ext uri="{FF2B5EF4-FFF2-40B4-BE49-F238E27FC236}">
                  <a16:creationId xmlns:a16="http://schemas.microsoft.com/office/drawing/2014/main" id="{DE8B4C0C-5746-4FE2-8962-36FBB2556F03}"/>
                </a:ext>
              </a:extLst>
            </p:cNvPr>
            <p:cNvSpPr>
              <a:spLocks noChangeArrowheads="1"/>
            </p:cNvSpPr>
            <p:nvPr/>
          </p:nvSpPr>
          <p:spPr bwMode="auto">
            <a:xfrm>
              <a:off x="4900"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a:extLst>
                <a:ext uri="{FF2B5EF4-FFF2-40B4-BE49-F238E27FC236}">
                  <a16:creationId xmlns:a16="http://schemas.microsoft.com/office/drawing/2014/main" id="{8570F65E-19EA-42B7-B29F-D81CA11FCE75}"/>
                </a:ext>
              </a:extLst>
            </p:cNvPr>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p>
          </p:txBody>
        </p:sp>
        <p:sp>
          <p:nvSpPr>
            <p:cNvPr id="13" name="Rectangle 15">
              <a:extLst>
                <a:ext uri="{FF2B5EF4-FFF2-40B4-BE49-F238E27FC236}">
                  <a16:creationId xmlns:a16="http://schemas.microsoft.com/office/drawing/2014/main" id="{2582C116-5A52-4230-AB8E-161417094683}"/>
                </a:ext>
              </a:extLst>
            </p:cNvPr>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p>
          </p:txBody>
        </p:sp>
        <p:sp>
          <p:nvSpPr>
            <p:cNvPr id="14" name="Line 16">
              <a:extLst>
                <a:ext uri="{FF2B5EF4-FFF2-40B4-BE49-F238E27FC236}">
                  <a16:creationId xmlns:a16="http://schemas.microsoft.com/office/drawing/2014/main" id="{6D2184E5-1DE2-4EC5-9192-957874C9CAD4}"/>
                </a:ext>
              </a:extLst>
            </p:cNvPr>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a:extLst>
                <a:ext uri="{FF2B5EF4-FFF2-40B4-BE49-F238E27FC236}">
                  <a16:creationId xmlns:a16="http://schemas.microsoft.com/office/drawing/2014/main" id="{A8831526-4EF8-4B44-9CED-0223E84AF803}"/>
                </a:ext>
              </a:extLst>
            </p:cNvPr>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a:extLst>
                <a:ext uri="{FF2B5EF4-FFF2-40B4-BE49-F238E27FC236}">
                  <a16:creationId xmlns:a16="http://schemas.microsoft.com/office/drawing/2014/main" id="{A493F333-1711-4AF9-9122-591D6F484A34}"/>
                </a:ext>
              </a:extLst>
            </p:cNvPr>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extLst>
      <p:ext uri="{BB962C8B-B14F-4D97-AF65-F5344CB8AC3E}">
        <p14:creationId xmlns:p14="http://schemas.microsoft.com/office/powerpoint/2010/main" val="174387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FFF2-C8D5-4E5C-B787-9C7FB4C323C0}"/>
              </a:ext>
            </a:extLst>
          </p:cNvPr>
          <p:cNvSpPr>
            <a:spLocks noGrp="1"/>
          </p:cNvSpPr>
          <p:nvPr>
            <p:ph type="title"/>
          </p:nvPr>
        </p:nvSpPr>
        <p:spPr/>
        <p:txBody>
          <a:bodyPr/>
          <a:lstStyle/>
          <a:p>
            <a:pPr algn="ctr"/>
            <a:r>
              <a:rPr lang="en-US" dirty="0"/>
              <a:t>Relationship</a:t>
            </a:r>
            <a:endParaRPr lang="vi-VN" dirty="0"/>
          </a:p>
        </p:txBody>
      </p:sp>
      <p:sp>
        <p:nvSpPr>
          <p:cNvPr id="3" name="Content Placeholder 2">
            <a:extLst>
              <a:ext uri="{FF2B5EF4-FFF2-40B4-BE49-F238E27FC236}">
                <a16:creationId xmlns:a16="http://schemas.microsoft.com/office/drawing/2014/main" id="{30F31C23-B7F8-497E-BEBD-401CD1F43AB3}"/>
              </a:ext>
            </a:extLst>
          </p:cNvPr>
          <p:cNvSpPr>
            <a:spLocks noGrp="1"/>
          </p:cNvSpPr>
          <p:nvPr>
            <p:ph idx="1"/>
          </p:nvPr>
        </p:nvSpPr>
        <p:spPr>
          <a:xfrm>
            <a:off x="585924" y="1216058"/>
            <a:ext cx="8039602" cy="5099901"/>
          </a:xfrm>
        </p:spPr>
        <p:txBody>
          <a:bodyPr>
            <a:normAutofit fontScale="92500" lnSpcReduction="2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p>
          <a:p>
            <a:pPr lvl="1">
              <a:buFont typeface="Wingdings" panose="05000000000000000000" pitchFamily="2" charset="2"/>
              <a:buChar char="§"/>
            </a:pPr>
            <a:r>
              <a:rPr lang="en-US" altLang="vi-VN" sz="2400" dirty="0"/>
              <a:t>relationships can have their own attributes (descriptive attributes).</a:t>
            </a:r>
          </a:p>
          <a:p>
            <a:pPr lvl="1">
              <a:buFont typeface="Wingdings" panose="05000000000000000000" pitchFamily="2" charset="2"/>
              <a:buChar char="§"/>
            </a:pPr>
            <a:r>
              <a:rPr lang="en-US" altLang="vi-VN" sz="2400" dirty="0"/>
              <a:t>verb phrases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p>
          <a:p>
            <a:pPr lvl="1">
              <a:buFont typeface="Wingdings" panose="05000000000000000000" pitchFamily="2" charset="2"/>
              <a:buChar char="§"/>
            </a:pPr>
            <a:r>
              <a:rPr lang="en-US" sz="2400" dirty="0"/>
              <a:t>1-M/M-1</a:t>
            </a:r>
          </a:p>
          <a:p>
            <a:pPr lvl="1">
              <a:buFont typeface="Wingdings" panose="05000000000000000000" pitchFamily="2" charset="2"/>
              <a:buChar char="§"/>
            </a:pPr>
            <a:r>
              <a:rPr lang="en-US" sz="2400" dirty="0"/>
              <a:t>M-M</a:t>
            </a:r>
          </a:p>
          <a:p>
            <a:pPr lvl="1">
              <a:buFont typeface="Wingdings" panose="05000000000000000000" pitchFamily="2" charset="2"/>
              <a:buChar char="§"/>
            </a:pPr>
            <a:r>
              <a:rPr lang="en-US" sz="2400" dirty="0"/>
              <a:t>Degree Constraints</a:t>
            </a:r>
          </a:p>
          <a:p>
            <a:pPr lvl="1">
              <a:buFont typeface="Wingdings" panose="05000000000000000000" pitchFamily="2" charset="2"/>
              <a:buChar char="§"/>
            </a:pPr>
            <a:r>
              <a:rPr lang="en-US" sz="2400" dirty="0"/>
              <a:t>Recursive relationship</a:t>
            </a:r>
          </a:p>
          <a:p>
            <a:pPr lvl="1">
              <a:buFont typeface="Wingdings" panose="05000000000000000000" pitchFamily="2" charset="2"/>
              <a:buChar char="§"/>
            </a:pPr>
            <a:r>
              <a:rPr lang="en-US" sz="2400" dirty="0"/>
              <a:t>Unary, Binary, Ternary relationship</a:t>
            </a:r>
          </a:p>
          <a:p>
            <a:pPr>
              <a:buFont typeface="Wingdings" panose="05000000000000000000" pitchFamily="2" charset="2"/>
              <a:buChar char="§"/>
            </a:pPr>
            <a:r>
              <a:rPr lang="en-US" sz="2400" b="1" i="1" dirty="0"/>
              <a:t>A referential integrity constraints</a:t>
            </a:r>
          </a:p>
          <a:p>
            <a:pPr lvl="1">
              <a:lnSpc>
                <a:spcPct val="100000"/>
              </a:lnSpc>
              <a:buFont typeface="Wingdings" panose="05000000000000000000" pitchFamily="2" charset="2"/>
              <a:buChar char="§"/>
            </a:pPr>
            <a:r>
              <a:rPr lang="en-US" sz="2400" dirty="0"/>
              <a:t>A value appearing in one context must also appear in another</a:t>
            </a:r>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a:extLst>
              <a:ext uri="{FF2B5EF4-FFF2-40B4-BE49-F238E27FC236}">
                <a16:creationId xmlns:a16="http://schemas.microsoft.com/office/drawing/2014/main" id="{CF6A4257-431E-40B6-BF30-143CDCEC66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828BADF-81BF-4086-AFD9-36D221DA2974}"/>
              </a:ext>
            </a:extLst>
          </p:cNvPr>
          <p:cNvSpPr>
            <a:spLocks noGrp="1"/>
          </p:cNvSpPr>
          <p:nvPr>
            <p:ph type="sldNum" sz="quarter" idx="12"/>
          </p:nvPr>
        </p:nvSpPr>
        <p:spPr/>
        <p:txBody>
          <a:bodyPr/>
          <a:lstStyle/>
          <a:p>
            <a:fld id="{CC2FDD2D-D1AD-4AA7-93C2-8410BB90945D}" type="slidenum">
              <a:rPr lang="vi-VN" smtClean="0"/>
              <a:t>11</a:t>
            </a:fld>
            <a:endParaRPr lang="vi-VN"/>
          </a:p>
        </p:txBody>
      </p:sp>
      <p:pic>
        <p:nvPicPr>
          <p:cNvPr id="6" name="Picture 5">
            <a:extLst>
              <a:ext uri="{FF2B5EF4-FFF2-40B4-BE49-F238E27FC236}">
                <a16:creationId xmlns:a16="http://schemas.microsoft.com/office/drawing/2014/main" id="{7E7F0C5C-2879-43B1-A5ED-CF5A26DDC6F7}"/>
              </a:ext>
            </a:extLst>
          </p:cNvPr>
          <p:cNvPicPr>
            <a:picLocks noChangeAspect="1"/>
          </p:cNvPicPr>
          <p:nvPr/>
        </p:nvPicPr>
        <p:blipFill>
          <a:blip r:embed="rId2"/>
          <a:stretch>
            <a:fillRect/>
          </a:stretch>
        </p:blipFill>
        <p:spPr>
          <a:xfrm>
            <a:off x="2228488" y="2375018"/>
            <a:ext cx="6180875" cy="1938282"/>
          </a:xfrm>
          <a:prstGeom prst="rect">
            <a:avLst/>
          </a:prstGeom>
        </p:spPr>
      </p:pic>
    </p:spTree>
    <p:extLst>
      <p:ext uri="{BB962C8B-B14F-4D97-AF65-F5344CB8AC3E}">
        <p14:creationId xmlns:p14="http://schemas.microsoft.com/office/powerpoint/2010/main" val="297638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03AE-A69C-E2A0-FB30-BE409E95EE27}"/>
              </a:ext>
            </a:extLst>
          </p:cNvPr>
          <p:cNvSpPr>
            <a:spLocks noGrp="1"/>
          </p:cNvSpPr>
          <p:nvPr>
            <p:ph type="title"/>
          </p:nvPr>
        </p:nvSpPr>
        <p:spPr/>
        <p:txBody>
          <a:bodyPr/>
          <a:lstStyle/>
          <a:p>
            <a:r>
              <a:rPr lang="en-US" dirty="0"/>
              <a:t>Relationship</a:t>
            </a:r>
            <a:endParaRPr lang="en-SG" dirty="0"/>
          </a:p>
        </p:txBody>
      </p:sp>
      <p:sp>
        <p:nvSpPr>
          <p:cNvPr id="3" name="Content Placeholder 2">
            <a:extLst>
              <a:ext uri="{FF2B5EF4-FFF2-40B4-BE49-F238E27FC236}">
                <a16:creationId xmlns:a16="http://schemas.microsoft.com/office/drawing/2014/main" id="{12C80952-D019-22A0-A0CF-C0E899ABB3E6}"/>
              </a:ext>
            </a:extLst>
          </p:cNvPr>
          <p:cNvSpPr>
            <a:spLocks noGrp="1"/>
          </p:cNvSpPr>
          <p:nvPr>
            <p:ph idx="1"/>
          </p:nvPr>
        </p:nvSpPr>
        <p:spPr/>
        <p:txBody>
          <a:bodyPr/>
          <a:lstStyle/>
          <a:p>
            <a:pPr lvl="1">
              <a:buFont typeface="Wingdings" panose="05000000000000000000" pitchFamily="2" charset="2"/>
              <a:buChar char="§"/>
            </a:pPr>
            <a:r>
              <a:rPr lang="en-US" sz="2800" dirty="0"/>
              <a:t>One – One (1-1)</a:t>
            </a:r>
          </a:p>
          <a:p>
            <a:pPr lvl="1">
              <a:buFont typeface="Wingdings" panose="05000000000000000000" pitchFamily="2" charset="2"/>
              <a:buChar char="§"/>
            </a:pPr>
            <a:endParaRPr lang="en-US" sz="2800" dirty="0"/>
          </a:p>
          <a:p>
            <a:pPr lvl="1">
              <a:buFont typeface="Wingdings" panose="05000000000000000000" pitchFamily="2" charset="2"/>
              <a:buChar char="§"/>
            </a:pPr>
            <a:endParaRPr lang="en-US" sz="2800" dirty="0"/>
          </a:p>
          <a:p>
            <a:pPr lvl="1">
              <a:buFont typeface="Wingdings" panose="05000000000000000000" pitchFamily="2" charset="2"/>
              <a:buChar char="§"/>
            </a:pPr>
            <a:r>
              <a:rPr lang="en-US" sz="2800" dirty="0"/>
              <a:t>One – many(1-M)/many – one(M-1)</a:t>
            </a:r>
          </a:p>
          <a:p>
            <a:pPr lvl="1">
              <a:buFont typeface="Wingdings" panose="05000000000000000000" pitchFamily="2" charset="2"/>
              <a:buChar char="§"/>
            </a:pPr>
            <a:endParaRPr lang="en-US" dirty="0"/>
          </a:p>
          <a:p>
            <a:pPr lvl="1">
              <a:buFont typeface="Wingdings" panose="05000000000000000000" pitchFamily="2" charset="2"/>
              <a:buChar char="§"/>
            </a:pPr>
            <a:endParaRPr lang="en-US" sz="2800" dirty="0"/>
          </a:p>
          <a:p>
            <a:pPr lvl="1">
              <a:buFont typeface="Wingdings" panose="05000000000000000000" pitchFamily="2" charset="2"/>
              <a:buChar char="§"/>
            </a:pPr>
            <a:endParaRPr lang="en-US" sz="2800" dirty="0"/>
          </a:p>
          <a:p>
            <a:pPr lvl="1">
              <a:buFont typeface="Wingdings" panose="05000000000000000000" pitchFamily="2" charset="2"/>
              <a:buChar char="§"/>
            </a:pPr>
            <a:r>
              <a:rPr lang="en-US" sz="2800" dirty="0"/>
              <a:t>Many-many(M-M)</a:t>
            </a:r>
          </a:p>
          <a:p>
            <a:endParaRPr lang="en-SG" dirty="0"/>
          </a:p>
        </p:txBody>
      </p:sp>
      <p:sp>
        <p:nvSpPr>
          <p:cNvPr id="4" name="Footer Placeholder 3">
            <a:extLst>
              <a:ext uri="{FF2B5EF4-FFF2-40B4-BE49-F238E27FC236}">
                <a16:creationId xmlns:a16="http://schemas.microsoft.com/office/drawing/2014/main" id="{0BA44629-6A61-5A2A-C106-895AEC200075}"/>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0228ADEC-D0E0-5CD7-8D9D-C9F52884D1BE}"/>
              </a:ext>
            </a:extLst>
          </p:cNvPr>
          <p:cNvSpPr>
            <a:spLocks noGrp="1"/>
          </p:cNvSpPr>
          <p:nvPr>
            <p:ph type="sldNum" sz="quarter" idx="12"/>
          </p:nvPr>
        </p:nvSpPr>
        <p:spPr/>
        <p:txBody>
          <a:bodyPr/>
          <a:lstStyle/>
          <a:p>
            <a:fld id="{CC2FDD2D-D1AD-4AA7-93C2-8410BB90945D}" type="slidenum">
              <a:rPr lang="vi-VN" smtClean="0"/>
              <a:t>12</a:t>
            </a:fld>
            <a:endParaRPr lang="vi-VN"/>
          </a:p>
        </p:txBody>
      </p:sp>
      <p:sp>
        <p:nvSpPr>
          <p:cNvPr id="6" name="Rectangle 5">
            <a:extLst>
              <a:ext uri="{FF2B5EF4-FFF2-40B4-BE49-F238E27FC236}">
                <a16:creationId xmlns:a16="http://schemas.microsoft.com/office/drawing/2014/main" id="{1405F2F1-5B33-F10C-58B7-368B2E418A1E}"/>
              </a:ext>
            </a:extLst>
          </p:cNvPr>
          <p:cNvSpPr/>
          <p:nvPr/>
        </p:nvSpPr>
        <p:spPr>
          <a:xfrm>
            <a:off x="1088571" y="16002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a:t>
            </a:r>
            <a:endParaRPr lang="en-SG" sz="2400" dirty="0"/>
          </a:p>
        </p:txBody>
      </p:sp>
      <p:sp>
        <p:nvSpPr>
          <p:cNvPr id="7" name="Flowchart: Decision 6">
            <a:extLst>
              <a:ext uri="{FF2B5EF4-FFF2-40B4-BE49-F238E27FC236}">
                <a16:creationId xmlns:a16="http://schemas.microsoft.com/office/drawing/2014/main" id="{E05FAA49-2957-2B27-2810-A99111559CF5}"/>
              </a:ext>
            </a:extLst>
          </p:cNvPr>
          <p:cNvSpPr/>
          <p:nvPr/>
        </p:nvSpPr>
        <p:spPr>
          <a:xfrm>
            <a:off x="3880757" y="1524000"/>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8" name="Rectangle 7">
            <a:extLst>
              <a:ext uri="{FF2B5EF4-FFF2-40B4-BE49-F238E27FC236}">
                <a16:creationId xmlns:a16="http://schemas.microsoft.com/office/drawing/2014/main" id="{5B427171-6613-11C1-2B4E-1F3BE5C722D0}"/>
              </a:ext>
            </a:extLst>
          </p:cNvPr>
          <p:cNvSpPr/>
          <p:nvPr/>
        </p:nvSpPr>
        <p:spPr>
          <a:xfrm>
            <a:off x="6610113" y="15621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a:t>
            </a:r>
            <a:endParaRPr lang="en-SG" sz="2400" dirty="0"/>
          </a:p>
        </p:txBody>
      </p:sp>
      <p:cxnSp>
        <p:nvCxnSpPr>
          <p:cNvPr id="10" name="Straight Connector 9">
            <a:extLst>
              <a:ext uri="{FF2B5EF4-FFF2-40B4-BE49-F238E27FC236}">
                <a16:creationId xmlns:a16="http://schemas.microsoft.com/office/drawing/2014/main" id="{DDE33F4F-7E5B-E34A-8EF0-083ED2EADB49}"/>
              </a:ext>
            </a:extLst>
          </p:cNvPr>
          <p:cNvCxnSpPr>
            <a:cxnSpLocks/>
            <a:endCxn id="7" idx="1"/>
          </p:cNvCxnSpPr>
          <p:nvPr/>
        </p:nvCxnSpPr>
        <p:spPr>
          <a:xfrm>
            <a:off x="2362200" y="1774370"/>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C01AA6B-9D90-93E4-24FD-1132EF724AEE}"/>
              </a:ext>
            </a:extLst>
          </p:cNvPr>
          <p:cNvCxnSpPr>
            <a:cxnSpLocks/>
          </p:cNvCxnSpPr>
          <p:nvPr/>
        </p:nvCxnSpPr>
        <p:spPr>
          <a:xfrm>
            <a:off x="5199172" y="1782535"/>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536A8D7-AAFB-4482-8152-B5B6CD8566EC}"/>
              </a:ext>
            </a:extLst>
          </p:cNvPr>
          <p:cNvSpPr txBox="1"/>
          <p:nvPr/>
        </p:nvSpPr>
        <p:spPr>
          <a:xfrm>
            <a:off x="2484664" y="1426029"/>
            <a:ext cx="628650" cy="369332"/>
          </a:xfrm>
          <a:prstGeom prst="rect">
            <a:avLst/>
          </a:prstGeom>
          <a:noFill/>
        </p:spPr>
        <p:txBody>
          <a:bodyPr wrap="square" rtlCol="0">
            <a:spAutoFit/>
          </a:bodyPr>
          <a:lstStyle/>
          <a:p>
            <a:r>
              <a:rPr lang="en-US" dirty="0"/>
              <a:t>1</a:t>
            </a:r>
            <a:endParaRPr lang="en-SG" dirty="0"/>
          </a:p>
        </p:txBody>
      </p:sp>
      <p:sp>
        <p:nvSpPr>
          <p:cNvPr id="15" name="TextBox 14">
            <a:extLst>
              <a:ext uri="{FF2B5EF4-FFF2-40B4-BE49-F238E27FC236}">
                <a16:creationId xmlns:a16="http://schemas.microsoft.com/office/drawing/2014/main" id="{6246B94F-A1A4-42EA-78A5-2B9EE48AB984}"/>
              </a:ext>
            </a:extLst>
          </p:cNvPr>
          <p:cNvSpPr txBox="1"/>
          <p:nvPr/>
        </p:nvSpPr>
        <p:spPr>
          <a:xfrm>
            <a:off x="6264252" y="1459468"/>
            <a:ext cx="628650" cy="369332"/>
          </a:xfrm>
          <a:prstGeom prst="rect">
            <a:avLst/>
          </a:prstGeom>
          <a:noFill/>
        </p:spPr>
        <p:txBody>
          <a:bodyPr wrap="square" rtlCol="0">
            <a:spAutoFit/>
          </a:bodyPr>
          <a:lstStyle/>
          <a:p>
            <a:r>
              <a:rPr lang="en-US" dirty="0"/>
              <a:t>1</a:t>
            </a:r>
            <a:endParaRPr lang="en-SG" dirty="0"/>
          </a:p>
        </p:txBody>
      </p:sp>
      <p:sp>
        <p:nvSpPr>
          <p:cNvPr id="23" name="Rectangle 22">
            <a:extLst>
              <a:ext uri="{FF2B5EF4-FFF2-40B4-BE49-F238E27FC236}">
                <a16:creationId xmlns:a16="http://schemas.microsoft.com/office/drawing/2014/main" id="{9CBBF7BE-C546-9D07-B37E-085287EBD344}"/>
              </a:ext>
            </a:extLst>
          </p:cNvPr>
          <p:cNvSpPr/>
          <p:nvPr/>
        </p:nvSpPr>
        <p:spPr>
          <a:xfrm>
            <a:off x="1088571" y="3520524"/>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a:t>
            </a:r>
            <a:endParaRPr lang="en-SG" sz="2400" dirty="0"/>
          </a:p>
        </p:txBody>
      </p:sp>
      <p:sp>
        <p:nvSpPr>
          <p:cNvPr id="24" name="Flowchart: Decision 23">
            <a:extLst>
              <a:ext uri="{FF2B5EF4-FFF2-40B4-BE49-F238E27FC236}">
                <a16:creationId xmlns:a16="http://schemas.microsoft.com/office/drawing/2014/main" id="{1A395DD0-8CB8-0BB2-C2FB-4859C6420A7C}"/>
              </a:ext>
            </a:extLst>
          </p:cNvPr>
          <p:cNvSpPr/>
          <p:nvPr/>
        </p:nvSpPr>
        <p:spPr>
          <a:xfrm>
            <a:off x="3880757" y="3444324"/>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25" name="Rectangle 24">
            <a:extLst>
              <a:ext uri="{FF2B5EF4-FFF2-40B4-BE49-F238E27FC236}">
                <a16:creationId xmlns:a16="http://schemas.microsoft.com/office/drawing/2014/main" id="{7E9831C3-2084-9CAA-CB24-F8BC5A210209}"/>
              </a:ext>
            </a:extLst>
          </p:cNvPr>
          <p:cNvSpPr/>
          <p:nvPr/>
        </p:nvSpPr>
        <p:spPr>
          <a:xfrm>
            <a:off x="6610113" y="3482424"/>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a:t>
            </a:r>
            <a:endParaRPr lang="en-SG" sz="2400" dirty="0"/>
          </a:p>
        </p:txBody>
      </p:sp>
      <p:cxnSp>
        <p:nvCxnSpPr>
          <p:cNvPr id="26" name="Straight Connector 25">
            <a:extLst>
              <a:ext uri="{FF2B5EF4-FFF2-40B4-BE49-F238E27FC236}">
                <a16:creationId xmlns:a16="http://schemas.microsoft.com/office/drawing/2014/main" id="{DDFCD57E-D7FE-C99C-CDD9-F5BC4B535B68}"/>
              </a:ext>
            </a:extLst>
          </p:cNvPr>
          <p:cNvCxnSpPr>
            <a:cxnSpLocks/>
            <a:endCxn id="24" idx="1"/>
          </p:cNvCxnSpPr>
          <p:nvPr/>
        </p:nvCxnSpPr>
        <p:spPr>
          <a:xfrm>
            <a:off x="2362200" y="3694694"/>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7CC8862-5D98-C672-6AD0-CFBEEAFFA593}"/>
              </a:ext>
            </a:extLst>
          </p:cNvPr>
          <p:cNvCxnSpPr>
            <a:cxnSpLocks/>
          </p:cNvCxnSpPr>
          <p:nvPr/>
        </p:nvCxnSpPr>
        <p:spPr>
          <a:xfrm>
            <a:off x="5199172" y="3702859"/>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12ED3C9E-B131-CD59-0CCF-18BBEE18248A}"/>
              </a:ext>
            </a:extLst>
          </p:cNvPr>
          <p:cNvSpPr txBox="1"/>
          <p:nvPr/>
        </p:nvSpPr>
        <p:spPr>
          <a:xfrm>
            <a:off x="2484664" y="3346353"/>
            <a:ext cx="628650" cy="369332"/>
          </a:xfrm>
          <a:prstGeom prst="rect">
            <a:avLst/>
          </a:prstGeom>
          <a:noFill/>
        </p:spPr>
        <p:txBody>
          <a:bodyPr wrap="square" rtlCol="0">
            <a:spAutoFit/>
          </a:bodyPr>
          <a:lstStyle/>
          <a:p>
            <a:r>
              <a:rPr lang="en-US" dirty="0"/>
              <a:t>1</a:t>
            </a:r>
            <a:endParaRPr lang="en-SG" dirty="0"/>
          </a:p>
        </p:txBody>
      </p:sp>
      <p:sp>
        <p:nvSpPr>
          <p:cNvPr id="29" name="TextBox 28">
            <a:extLst>
              <a:ext uri="{FF2B5EF4-FFF2-40B4-BE49-F238E27FC236}">
                <a16:creationId xmlns:a16="http://schemas.microsoft.com/office/drawing/2014/main" id="{3C722C76-5BCB-CC84-CE22-509A6D5DAA6B}"/>
              </a:ext>
            </a:extLst>
          </p:cNvPr>
          <p:cNvSpPr txBox="1"/>
          <p:nvPr/>
        </p:nvSpPr>
        <p:spPr>
          <a:xfrm>
            <a:off x="6264252" y="3379792"/>
            <a:ext cx="628650" cy="369332"/>
          </a:xfrm>
          <a:prstGeom prst="rect">
            <a:avLst/>
          </a:prstGeom>
          <a:noFill/>
        </p:spPr>
        <p:txBody>
          <a:bodyPr wrap="square" rtlCol="0">
            <a:spAutoFit/>
          </a:bodyPr>
          <a:lstStyle/>
          <a:p>
            <a:r>
              <a:rPr lang="en-US" dirty="0"/>
              <a:t>M</a:t>
            </a:r>
            <a:endParaRPr lang="en-SG" dirty="0"/>
          </a:p>
        </p:txBody>
      </p:sp>
      <p:sp>
        <p:nvSpPr>
          <p:cNvPr id="30" name="Rectangle 29">
            <a:extLst>
              <a:ext uri="{FF2B5EF4-FFF2-40B4-BE49-F238E27FC236}">
                <a16:creationId xmlns:a16="http://schemas.microsoft.com/office/drawing/2014/main" id="{DC68F044-3A47-934D-6895-CEB21620AA4D}"/>
              </a:ext>
            </a:extLst>
          </p:cNvPr>
          <p:cNvSpPr/>
          <p:nvPr/>
        </p:nvSpPr>
        <p:spPr>
          <a:xfrm>
            <a:off x="1088571" y="5185816"/>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a:t>
            </a:r>
            <a:endParaRPr lang="en-SG" sz="2400" dirty="0"/>
          </a:p>
        </p:txBody>
      </p:sp>
      <p:sp>
        <p:nvSpPr>
          <p:cNvPr id="31" name="Flowchart: Decision 30">
            <a:extLst>
              <a:ext uri="{FF2B5EF4-FFF2-40B4-BE49-F238E27FC236}">
                <a16:creationId xmlns:a16="http://schemas.microsoft.com/office/drawing/2014/main" id="{D4AE599E-4A49-0BF7-61D9-877FC8D762C2}"/>
              </a:ext>
            </a:extLst>
          </p:cNvPr>
          <p:cNvSpPr/>
          <p:nvPr/>
        </p:nvSpPr>
        <p:spPr>
          <a:xfrm>
            <a:off x="3880757" y="5109616"/>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32" name="Rectangle 31">
            <a:extLst>
              <a:ext uri="{FF2B5EF4-FFF2-40B4-BE49-F238E27FC236}">
                <a16:creationId xmlns:a16="http://schemas.microsoft.com/office/drawing/2014/main" id="{25F459BA-2AED-E542-6B36-F7EC74535827}"/>
              </a:ext>
            </a:extLst>
          </p:cNvPr>
          <p:cNvSpPr/>
          <p:nvPr/>
        </p:nvSpPr>
        <p:spPr>
          <a:xfrm>
            <a:off x="6610113" y="5147716"/>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a:t>
            </a:r>
            <a:endParaRPr lang="en-SG" sz="2400" dirty="0"/>
          </a:p>
        </p:txBody>
      </p:sp>
      <p:cxnSp>
        <p:nvCxnSpPr>
          <p:cNvPr id="33" name="Straight Connector 32">
            <a:extLst>
              <a:ext uri="{FF2B5EF4-FFF2-40B4-BE49-F238E27FC236}">
                <a16:creationId xmlns:a16="http://schemas.microsoft.com/office/drawing/2014/main" id="{04B520CC-A31B-BC9C-9678-672AA259A2AF}"/>
              </a:ext>
            </a:extLst>
          </p:cNvPr>
          <p:cNvCxnSpPr>
            <a:cxnSpLocks/>
            <a:endCxn id="31" idx="1"/>
          </p:cNvCxnSpPr>
          <p:nvPr/>
        </p:nvCxnSpPr>
        <p:spPr>
          <a:xfrm>
            <a:off x="2362200" y="5359986"/>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F4B10E3-6D64-45F5-86E3-3A11362EA94F}"/>
              </a:ext>
            </a:extLst>
          </p:cNvPr>
          <p:cNvCxnSpPr>
            <a:cxnSpLocks/>
          </p:cNvCxnSpPr>
          <p:nvPr/>
        </p:nvCxnSpPr>
        <p:spPr>
          <a:xfrm>
            <a:off x="5199172" y="5368151"/>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AA8F77F7-E65E-52E7-3FA6-6ACC47C7DFA5}"/>
              </a:ext>
            </a:extLst>
          </p:cNvPr>
          <p:cNvSpPr txBox="1"/>
          <p:nvPr/>
        </p:nvSpPr>
        <p:spPr>
          <a:xfrm>
            <a:off x="2484664" y="5011645"/>
            <a:ext cx="628650" cy="369332"/>
          </a:xfrm>
          <a:prstGeom prst="rect">
            <a:avLst/>
          </a:prstGeom>
          <a:noFill/>
        </p:spPr>
        <p:txBody>
          <a:bodyPr wrap="square" rtlCol="0">
            <a:spAutoFit/>
          </a:bodyPr>
          <a:lstStyle/>
          <a:p>
            <a:r>
              <a:rPr lang="en-US" dirty="0"/>
              <a:t>M</a:t>
            </a:r>
            <a:endParaRPr lang="en-SG" dirty="0"/>
          </a:p>
        </p:txBody>
      </p:sp>
      <p:sp>
        <p:nvSpPr>
          <p:cNvPr id="36" name="TextBox 35">
            <a:extLst>
              <a:ext uri="{FF2B5EF4-FFF2-40B4-BE49-F238E27FC236}">
                <a16:creationId xmlns:a16="http://schemas.microsoft.com/office/drawing/2014/main" id="{78D73DB8-6EE7-C7D5-BB29-D01CB1E02A99}"/>
              </a:ext>
            </a:extLst>
          </p:cNvPr>
          <p:cNvSpPr txBox="1"/>
          <p:nvPr/>
        </p:nvSpPr>
        <p:spPr>
          <a:xfrm>
            <a:off x="6264252" y="5045084"/>
            <a:ext cx="628650" cy="369332"/>
          </a:xfrm>
          <a:prstGeom prst="rect">
            <a:avLst/>
          </a:prstGeom>
          <a:noFill/>
        </p:spPr>
        <p:txBody>
          <a:bodyPr wrap="square" rtlCol="0">
            <a:spAutoFit/>
          </a:bodyPr>
          <a:lstStyle/>
          <a:p>
            <a:r>
              <a:rPr lang="en-US" dirty="0"/>
              <a:t>M</a:t>
            </a:r>
            <a:endParaRPr lang="en-SG" dirty="0"/>
          </a:p>
        </p:txBody>
      </p:sp>
    </p:spTree>
    <p:extLst>
      <p:ext uri="{BB962C8B-B14F-4D97-AF65-F5344CB8AC3E}">
        <p14:creationId xmlns:p14="http://schemas.microsoft.com/office/powerpoint/2010/main" val="358053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3135-D796-448F-5AD8-BCA54A0880F6}"/>
              </a:ext>
            </a:extLst>
          </p:cNvPr>
          <p:cNvSpPr>
            <a:spLocks noGrp="1"/>
          </p:cNvSpPr>
          <p:nvPr>
            <p:ph type="title"/>
          </p:nvPr>
        </p:nvSpPr>
        <p:spPr/>
        <p:txBody>
          <a:bodyPr/>
          <a:lstStyle/>
          <a:p>
            <a:r>
              <a:rPr lang="en-US" dirty="0"/>
              <a:t>Relationship</a:t>
            </a:r>
            <a:endParaRPr lang="en-SG" dirty="0"/>
          </a:p>
        </p:txBody>
      </p:sp>
      <p:sp>
        <p:nvSpPr>
          <p:cNvPr id="3" name="Content Placeholder 2">
            <a:extLst>
              <a:ext uri="{FF2B5EF4-FFF2-40B4-BE49-F238E27FC236}">
                <a16:creationId xmlns:a16="http://schemas.microsoft.com/office/drawing/2014/main" id="{56FC0F7B-03C6-F25C-9D5E-4553402F5CDF}"/>
              </a:ext>
            </a:extLst>
          </p:cNvPr>
          <p:cNvSpPr>
            <a:spLocks noGrp="1"/>
          </p:cNvSpPr>
          <p:nvPr>
            <p:ph idx="1"/>
          </p:nvPr>
        </p:nvSpPr>
        <p:spPr/>
        <p:txBody>
          <a:bodyPr/>
          <a:lstStyle/>
          <a:p>
            <a:endParaRPr lang="en-US" dirty="0"/>
          </a:p>
          <a:p>
            <a:endParaRPr lang="en-SG" dirty="0"/>
          </a:p>
          <a:p>
            <a:r>
              <a:rPr lang="en-SG" dirty="0"/>
              <a:t>● (0,1) : zero or one</a:t>
            </a:r>
          </a:p>
          <a:p>
            <a:r>
              <a:rPr lang="en-SG" dirty="0"/>
              <a:t>● (1,0) :  one or zero</a:t>
            </a:r>
          </a:p>
          <a:p>
            <a:r>
              <a:rPr lang="en-SG" dirty="0"/>
              <a:t>● (1,1): only one</a:t>
            </a:r>
          </a:p>
          <a:p>
            <a:r>
              <a:rPr lang="en-SG" dirty="0"/>
              <a:t>● (1, M): one or many</a:t>
            </a:r>
          </a:p>
          <a:p>
            <a:r>
              <a:rPr lang="en-SG" dirty="0"/>
              <a:t>● (M,1): many or one</a:t>
            </a:r>
          </a:p>
        </p:txBody>
      </p:sp>
      <p:sp>
        <p:nvSpPr>
          <p:cNvPr id="4" name="Footer Placeholder 3">
            <a:extLst>
              <a:ext uri="{FF2B5EF4-FFF2-40B4-BE49-F238E27FC236}">
                <a16:creationId xmlns:a16="http://schemas.microsoft.com/office/drawing/2014/main" id="{07EFFCE6-387F-ADAC-CB77-55AF62CFF4B7}"/>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9957D6BE-C46C-FFE5-921A-73ECC9698D34}"/>
              </a:ext>
            </a:extLst>
          </p:cNvPr>
          <p:cNvSpPr>
            <a:spLocks noGrp="1"/>
          </p:cNvSpPr>
          <p:nvPr>
            <p:ph type="sldNum" sz="quarter" idx="12"/>
          </p:nvPr>
        </p:nvSpPr>
        <p:spPr/>
        <p:txBody>
          <a:bodyPr/>
          <a:lstStyle/>
          <a:p>
            <a:fld id="{CC2FDD2D-D1AD-4AA7-93C2-8410BB90945D}" type="slidenum">
              <a:rPr lang="vi-VN" smtClean="0"/>
              <a:t>13</a:t>
            </a:fld>
            <a:endParaRPr lang="vi-VN"/>
          </a:p>
        </p:txBody>
      </p:sp>
      <p:sp>
        <p:nvSpPr>
          <p:cNvPr id="6" name="Rectangle 5">
            <a:extLst>
              <a:ext uri="{FF2B5EF4-FFF2-40B4-BE49-F238E27FC236}">
                <a16:creationId xmlns:a16="http://schemas.microsoft.com/office/drawing/2014/main" id="{8BA3E04B-3FF8-E852-8812-38858272B67C}"/>
              </a:ext>
            </a:extLst>
          </p:cNvPr>
          <p:cNvSpPr/>
          <p:nvPr/>
        </p:nvSpPr>
        <p:spPr>
          <a:xfrm>
            <a:off x="1088571" y="16002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E</a:t>
            </a:r>
            <a:endParaRPr lang="en-SG" sz="2400" dirty="0"/>
          </a:p>
        </p:txBody>
      </p:sp>
      <p:sp>
        <p:nvSpPr>
          <p:cNvPr id="7" name="Flowchart: Decision 6">
            <a:extLst>
              <a:ext uri="{FF2B5EF4-FFF2-40B4-BE49-F238E27FC236}">
                <a16:creationId xmlns:a16="http://schemas.microsoft.com/office/drawing/2014/main" id="{E66A0A3B-2E58-C92D-AB4A-60006ECA65FA}"/>
              </a:ext>
            </a:extLst>
          </p:cNvPr>
          <p:cNvSpPr/>
          <p:nvPr/>
        </p:nvSpPr>
        <p:spPr>
          <a:xfrm>
            <a:off x="3880757" y="1524000"/>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8" name="Rectangle 7">
            <a:extLst>
              <a:ext uri="{FF2B5EF4-FFF2-40B4-BE49-F238E27FC236}">
                <a16:creationId xmlns:a16="http://schemas.microsoft.com/office/drawing/2014/main" id="{4018A65C-E04E-CE62-91CC-DDEAFF1836E3}"/>
              </a:ext>
            </a:extLst>
          </p:cNvPr>
          <p:cNvSpPr/>
          <p:nvPr/>
        </p:nvSpPr>
        <p:spPr>
          <a:xfrm>
            <a:off x="6610113" y="15621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a:t>
            </a:r>
            <a:endParaRPr lang="en-SG" sz="2400" dirty="0"/>
          </a:p>
        </p:txBody>
      </p:sp>
      <p:cxnSp>
        <p:nvCxnSpPr>
          <p:cNvPr id="9" name="Straight Connector 8">
            <a:extLst>
              <a:ext uri="{FF2B5EF4-FFF2-40B4-BE49-F238E27FC236}">
                <a16:creationId xmlns:a16="http://schemas.microsoft.com/office/drawing/2014/main" id="{3EC6382F-4F83-3A7A-18D1-CD14BD5D3177}"/>
              </a:ext>
            </a:extLst>
          </p:cNvPr>
          <p:cNvCxnSpPr>
            <a:cxnSpLocks/>
            <a:endCxn id="7" idx="1"/>
          </p:cNvCxnSpPr>
          <p:nvPr/>
        </p:nvCxnSpPr>
        <p:spPr>
          <a:xfrm>
            <a:off x="2362200" y="1774370"/>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1C722B6-1862-1DD2-4767-D767FC3E97E8}"/>
              </a:ext>
            </a:extLst>
          </p:cNvPr>
          <p:cNvCxnSpPr>
            <a:cxnSpLocks/>
          </p:cNvCxnSpPr>
          <p:nvPr/>
        </p:nvCxnSpPr>
        <p:spPr>
          <a:xfrm>
            <a:off x="5199172" y="1782535"/>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314EFB5-76AE-92DA-2C7A-93D305C04D60}"/>
              </a:ext>
            </a:extLst>
          </p:cNvPr>
          <p:cNvSpPr txBox="1"/>
          <p:nvPr/>
        </p:nvSpPr>
        <p:spPr>
          <a:xfrm>
            <a:off x="2484664" y="1426029"/>
            <a:ext cx="1273628" cy="369332"/>
          </a:xfrm>
          <a:prstGeom prst="rect">
            <a:avLst/>
          </a:prstGeom>
          <a:noFill/>
        </p:spPr>
        <p:txBody>
          <a:bodyPr wrap="square" rtlCol="0">
            <a:spAutoFit/>
          </a:bodyPr>
          <a:lstStyle/>
          <a:p>
            <a:r>
              <a:rPr lang="en-US" dirty="0"/>
              <a:t>(</a:t>
            </a:r>
            <a:r>
              <a:rPr lang="en-US" dirty="0" err="1"/>
              <a:t>min,max</a:t>
            </a:r>
            <a:r>
              <a:rPr lang="en-US" dirty="0"/>
              <a:t>)</a:t>
            </a:r>
            <a:endParaRPr lang="en-SG" dirty="0"/>
          </a:p>
        </p:txBody>
      </p:sp>
      <p:sp>
        <p:nvSpPr>
          <p:cNvPr id="13" name="TextBox 12">
            <a:extLst>
              <a:ext uri="{FF2B5EF4-FFF2-40B4-BE49-F238E27FC236}">
                <a16:creationId xmlns:a16="http://schemas.microsoft.com/office/drawing/2014/main" id="{4B948D9C-004C-D57A-7E90-11E919DE8693}"/>
              </a:ext>
            </a:extLst>
          </p:cNvPr>
          <p:cNvSpPr txBox="1"/>
          <p:nvPr/>
        </p:nvSpPr>
        <p:spPr>
          <a:xfrm>
            <a:off x="5619274" y="1481239"/>
            <a:ext cx="1273628" cy="369332"/>
          </a:xfrm>
          <a:prstGeom prst="rect">
            <a:avLst/>
          </a:prstGeom>
          <a:noFill/>
        </p:spPr>
        <p:txBody>
          <a:bodyPr wrap="square" rtlCol="0">
            <a:spAutoFit/>
          </a:bodyPr>
          <a:lstStyle/>
          <a:p>
            <a:r>
              <a:rPr lang="en-US" dirty="0"/>
              <a:t>(</a:t>
            </a:r>
            <a:r>
              <a:rPr lang="en-US" dirty="0" err="1"/>
              <a:t>min,max</a:t>
            </a:r>
            <a:r>
              <a:rPr lang="en-US" dirty="0"/>
              <a:t>)</a:t>
            </a:r>
            <a:endParaRPr lang="en-SG" dirty="0"/>
          </a:p>
        </p:txBody>
      </p:sp>
    </p:spTree>
    <p:extLst>
      <p:ext uri="{BB962C8B-B14F-4D97-AF65-F5344CB8AC3E}">
        <p14:creationId xmlns:p14="http://schemas.microsoft.com/office/powerpoint/2010/main" val="326844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F839-81F3-4BA9-97F7-2B2074403139}"/>
              </a:ext>
            </a:extLst>
          </p:cNvPr>
          <p:cNvSpPr>
            <a:spLocks noGrp="1"/>
          </p:cNvSpPr>
          <p:nvPr>
            <p:ph type="title"/>
          </p:nvPr>
        </p:nvSpPr>
        <p:spPr/>
        <p:txBody>
          <a:bodyPr/>
          <a:lstStyle/>
          <a:p>
            <a:pPr algn="ctr"/>
            <a:r>
              <a:rPr lang="en-US" dirty="0"/>
              <a:t>Type of Attributes</a:t>
            </a:r>
            <a:endParaRPr lang="vi-VN" dirty="0"/>
          </a:p>
        </p:txBody>
      </p:sp>
      <p:sp>
        <p:nvSpPr>
          <p:cNvPr id="3" name="Content Placeholder 2">
            <a:extLst>
              <a:ext uri="{FF2B5EF4-FFF2-40B4-BE49-F238E27FC236}">
                <a16:creationId xmlns:a16="http://schemas.microsoft.com/office/drawing/2014/main" id="{62C795BA-AB40-4AB3-BE39-AC92CAF95893}"/>
              </a:ext>
            </a:extLst>
          </p:cNvPr>
          <p:cNvSpPr>
            <a:spLocks noGrp="1"/>
          </p:cNvSpPr>
          <p:nvPr>
            <p:ph idx="1"/>
          </p:nvPr>
        </p:nvSpPr>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Derived attribute</a:t>
            </a:r>
            <a:r>
              <a:rPr lang="en-SG" dirty="0"/>
              <a:t>:</a:t>
            </a:r>
            <a:endParaRPr lang="vi-VN" sz="1200" dirty="0"/>
          </a:p>
          <a:p>
            <a:pPr>
              <a:buFont typeface="Wingdings" panose="05000000000000000000" pitchFamily="2" charset="2"/>
              <a:buChar char="§"/>
            </a:pPr>
            <a:r>
              <a:rPr lang="vi-VN" dirty="0"/>
              <a:t> Composite attribute</a:t>
            </a:r>
            <a:r>
              <a:rPr lang="en-SG" dirty="0"/>
              <a:t>: </a:t>
            </a:r>
            <a:endParaRPr lang="vi-VN" dirty="0"/>
          </a:p>
        </p:txBody>
      </p:sp>
      <p:sp>
        <p:nvSpPr>
          <p:cNvPr id="4" name="Footer Placeholder 3">
            <a:extLst>
              <a:ext uri="{FF2B5EF4-FFF2-40B4-BE49-F238E27FC236}">
                <a16:creationId xmlns:a16="http://schemas.microsoft.com/office/drawing/2014/main" id="{624897EF-E57D-46F9-978E-5341D44CCF67}"/>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A1AA96D7-876B-4C80-A333-14A40B956F58}"/>
              </a:ext>
            </a:extLst>
          </p:cNvPr>
          <p:cNvSpPr>
            <a:spLocks noGrp="1"/>
          </p:cNvSpPr>
          <p:nvPr>
            <p:ph type="sldNum" sz="quarter" idx="12"/>
          </p:nvPr>
        </p:nvSpPr>
        <p:spPr/>
        <p:txBody>
          <a:bodyPr/>
          <a:lstStyle/>
          <a:p>
            <a:fld id="{CC2FDD2D-D1AD-4AA7-93C2-8410BB90945D}" type="slidenum">
              <a:rPr lang="vi-VN" smtClean="0"/>
              <a:t>14</a:t>
            </a:fld>
            <a:endParaRPr lang="vi-VN"/>
          </a:p>
        </p:txBody>
      </p:sp>
      <p:sp>
        <p:nvSpPr>
          <p:cNvPr id="6" name="Rectangle 34">
            <a:extLst>
              <a:ext uri="{FF2B5EF4-FFF2-40B4-BE49-F238E27FC236}">
                <a16:creationId xmlns:a16="http://schemas.microsoft.com/office/drawing/2014/main" id="{D6492D8C-6684-4951-A0D0-17FE9D1D0EBE}"/>
              </a:ext>
            </a:extLst>
          </p:cNvPr>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pitchFamily="18" charset="0"/>
              </a:rPr>
              <a:t>children</a:t>
            </a:r>
            <a:endParaRPr lang="en-US" altLang="vi-VN" sz="2400" dirty="0">
              <a:solidFill>
                <a:schemeClr val="bg1"/>
              </a:solidFill>
              <a:latin typeface="Times New Roman" panose="02020603050405020304" pitchFamily="18" charset="0"/>
            </a:endParaRPr>
          </a:p>
        </p:txBody>
      </p:sp>
      <p:sp>
        <p:nvSpPr>
          <p:cNvPr id="7" name="Rectangle 35">
            <a:extLst>
              <a:ext uri="{FF2B5EF4-FFF2-40B4-BE49-F238E27FC236}">
                <a16:creationId xmlns:a16="http://schemas.microsoft.com/office/drawing/2014/main" id="{52EDA51E-34E5-401C-A0FB-34676FEACA01}"/>
              </a:ext>
            </a:extLst>
          </p:cNvPr>
          <p:cNvSpPr>
            <a:spLocks noChangeArrowheads="1"/>
          </p:cNvSpPr>
          <p:nvPr/>
        </p:nvSpPr>
        <p:spPr bwMode="auto">
          <a:xfrm>
            <a:off x="5008415" y="2442985"/>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pitchFamily="18" charset="0"/>
              </a:rPr>
              <a:t>seniority</a:t>
            </a:r>
            <a:endParaRPr lang="en-US" altLang="vi-VN" sz="2000">
              <a:solidFill>
                <a:schemeClr val="bg1"/>
              </a:solidFill>
              <a:latin typeface="Times New Roman" panose="02020603050405020304" pitchFamily="18" charset="0"/>
            </a:endParaRPr>
          </a:p>
        </p:txBody>
      </p:sp>
      <p:sp>
        <p:nvSpPr>
          <p:cNvPr id="8" name="Oval 75">
            <a:extLst>
              <a:ext uri="{FF2B5EF4-FFF2-40B4-BE49-F238E27FC236}">
                <a16:creationId xmlns:a16="http://schemas.microsoft.com/office/drawing/2014/main" id="{60BC8CC4-3526-4ADA-A81A-E99F8D0D1BDE}"/>
              </a:ext>
            </a:extLst>
          </p:cNvPr>
          <p:cNvSpPr>
            <a:spLocks noChangeArrowheads="1"/>
          </p:cNvSpPr>
          <p:nvPr/>
        </p:nvSpPr>
        <p:spPr bwMode="auto">
          <a:xfrm>
            <a:off x="4951265" y="1788935"/>
            <a:ext cx="1052513" cy="35877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a:extLst>
              <a:ext uri="{FF2B5EF4-FFF2-40B4-BE49-F238E27FC236}">
                <a16:creationId xmlns:a16="http://schemas.microsoft.com/office/drawing/2014/main" id="{392F1C6D-6631-41A5-89C5-EFB1F0397FB1}"/>
              </a:ext>
            </a:extLst>
          </p:cNvPr>
          <p:cNvSpPr>
            <a:spLocks noChangeArrowheads="1"/>
          </p:cNvSpPr>
          <p:nvPr/>
        </p:nvSpPr>
        <p:spPr bwMode="auto">
          <a:xfrm>
            <a:off x="4967140" y="2427110"/>
            <a:ext cx="1028700" cy="3825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a:extLst>
              <a:ext uri="{FF2B5EF4-FFF2-40B4-BE49-F238E27FC236}">
                <a16:creationId xmlns:a16="http://schemas.microsoft.com/office/drawing/2014/main" id="{83269B2B-E4B7-41DD-80B8-F1A5954B8E8F}"/>
              </a:ext>
            </a:extLst>
          </p:cNvPr>
          <p:cNvSpPr/>
          <p:nvPr/>
        </p:nvSpPr>
        <p:spPr>
          <a:xfrm>
            <a:off x="4821090" y="1215369"/>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a:extLst>
              <a:ext uri="{FF2B5EF4-FFF2-40B4-BE49-F238E27FC236}">
                <a16:creationId xmlns:a16="http://schemas.microsoft.com/office/drawing/2014/main" id="{12817F7E-8258-4311-9018-BEAF7AC00AE7}"/>
              </a:ext>
            </a:extLst>
          </p:cNvPr>
          <p:cNvPicPr>
            <a:picLocks noChangeAspect="1"/>
          </p:cNvPicPr>
          <p:nvPr/>
        </p:nvPicPr>
        <p:blipFill>
          <a:blip r:embed="rId2"/>
          <a:stretch>
            <a:fillRect/>
          </a:stretch>
        </p:blipFill>
        <p:spPr>
          <a:xfrm>
            <a:off x="472764" y="3230695"/>
            <a:ext cx="8198471" cy="2981793"/>
          </a:xfrm>
          <a:prstGeom prst="rect">
            <a:avLst/>
          </a:prstGeom>
        </p:spPr>
      </p:pic>
      <p:sp>
        <p:nvSpPr>
          <p:cNvPr id="13" name="Oval 12">
            <a:extLst>
              <a:ext uri="{FF2B5EF4-FFF2-40B4-BE49-F238E27FC236}">
                <a16:creationId xmlns:a16="http://schemas.microsoft.com/office/drawing/2014/main" id="{B417634E-7C23-4ACF-BAC9-4D333CB5CF68}"/>
              </a:ext>
            </a:extLst>
          </p:cNvPr>
          <p:cNvSpPr/>
          <p:nvPr/>
        </p:nvSpPr>
        <p:spPr>
          <a:xfrm>
            <a:off x="2887187" y="51652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a:extLst>
              <a:ext uri="{FF2B5EF4-FFF2-40B4-BE49-F238E27FC236}">
                <a16:creationId xmlns:a16="http://schemas.microsoft.com/office/drawing/2014/main" id="{265AF76E-E851-4C26-A216-7AAC73A8575D}"/>
              </a:ext>
            </a:extLst>
          </p:cNvPr>
          <p:cNvCxnSpPr/>
          <p:nvPr/>
        </p:nvCxnSpPr>
        <p:spPr>
          <a:xfrm>
            <a:off x="2158738" y="4048304"/>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44236A22-6EC6-4DF2-96F2-2C29AFF2B11F}"/>
              </a:ext>
            </a:extLst>
          </p:cNvPr>
          <p:cNvSpPr/>
          <p:nvPr/>
        </p:nvSpPr>
        <p:spPr>
          <a:xfrm>
            <a:off x="4878240" y="30371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Tree>
    <p:extLst>
      <p:ext uri="{BB962C8B-B14F-4D97-AF65-F5344CB8AC3E}">
        <p14:creationId xmlns:p14="http://schemas.microsoft.com/office/powerpoint/2010/main" val="260845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Consider the relationship</a:t>
            </a:r>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set</a:t>
            </a:r>
            <a:r>
              <a:rPr lang="en-US" dirty="0"/>
              <a:t>.</a:t>
            </a:r>
          </a:p>
          <a:p>
            <a:pPr lvl="1"/>
            <a:endParaRPr lang="en-US" dirty="0"/>
          </a:p>
        </p:txBody>
      </p:sp>
      <p:sp>
        <p:nvSpPr>
          <p:cNvPr id="2" name="Title 1"/>
          <p:cNvSpPr>
            <a:spLocks noGrp="1"/>
          </p:cNvSpPr>
          <p:nvPr>
            <p:ph type="title"/>
          </p:nvPr>
        </p:nvSpPr>
        <p:spPr/>
        <p:txBody>
          <a:bodyPr/>
          <a:lstStyle/>
          <a:p>
            <a:pPr algn="ctr"/>
            <a:r>
              <a:rPr lang="en-US" dirty="0"/>
              <a:t>Weak Entity Sets</a:t>
            </a:r>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itchFamily="34" charset="0"/>
                    <a:cs typeface="Arial"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itchFamily="34" charset="0"/>
                    <a:cs typeface="Arial"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address</a:t>
              </a:r>
            </a:p>
          </p:txBody>
        </p:sp>
      </p:grpSp>
      <p:sp>
        <p:nvSpPr>
          <p:cNvPr id="5" name="TextBox 4">
            <a:extLst>
              <a:ext uri="{FF2B5EF4-FFF2-40B4-BE49-F238E27FC236}">
                <a16:creationId xmlns:a16="http://schemas.microsoft.com/office/drawing/2014/main" id="{39A5E6F1-E78B-4184-88CD-814165374836}"/>
              </a:ext>
            </a:extLst>
          </p:cNvPr>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a:extLst>
              <a:ext uri="{FF2B5EF4-FFF2-40B4-BE49-F238E27FC236}">
                <a16:creationId xmlns:a16="http://schemas.microsoft.com/office/drawing/2014/main" id="{01DFADF9-E28B-43AA-A80B-AB3A43E9D528}"/>
              </a:ext>
            </a:extLst>
          </p:cNvPr>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a:extLst>
              <a:ext uri="{FF2B5EF4-FFF2-40B4-BE49-F238E27FC236}">
                <a16:creationId xmlns:a16="http://schemas.microsoft.com/office/drawing/2014/main" id="{3A8153DC-3890-4A86-8C8D-2B1BDB8FD185}"/>
              </a:ext>
            </a:extLst>
          </p:cNvPr>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buSzPct val="80000"/>
              <a:buFont typeface="Wingdings" panose="05000000000000000000" pitchFamily="2" charset="2"/>
              <a:buChar char="§"/>
            </a:pPr>
            <a:r>
              <a:rPr lang="en-US" dirty="0"/>
              <a:t>R must be a binary, many-one relationship from E to F</a:t>
            </a:r>
          </a:p>
          <a:p>
            <a:pPr lvl="1">
              <a:buSzPct val="80000"/>
              <a:buFont typeface="Wingdings" panose="05000000000000000000" pitchFamily="2" charset="2"/>
              <a:buChar char="§"/>
            </a:pPr>
            <a:r>
              <a:rPr lang="en-US" dirty="0"/>
              <a:t>R must have referential integrity from E to F</a:t>
            </a:r>
          </a:p>
          <a:p>
            <a:pPr lvl="1">
              <a:buSzPct val="80000"/>
              <a:buFont typeface="Wingdings" panose="05000000000000000000" pitchFamily="2" charset="2"/>
              <a:buChar char="§"/>
            </a:pPr>
            <a:r>
              <a:rPr lang="en-US" dirty="0"/>
              <a:t>The attributes that F supplies for the key of E must be key attributes of F</a:t>
            </a:r>
          </a:p>
        </p:txBody>
      </p:sp>
      <p:sp>
        <p:nvSpPr>
          <p:cNvPr id="2" name="Title 1"/>
          <p:cNvSpPr>
            <a:spLocks noGrp="1"/>
          </p:cNvSpPr>
          <p:nvPr>
            <p:ph type="title"/>
          </p:nvPr>
        </p:nvSpPr>
        <p:spPr/>
        <p:txBody>
          <a:bodyPr>
            <a:normAutofit/>
          </a:bodyPr>
          <a:lstStyle/>
          <a:p>
            <a:r>
              <a:rPr lang="en-US" dirty="0"/>
              <a:t>Requirements for Weak Entity Sets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pPr algn="ctr"/>
            <a:r>
              <a:rPr lang="en-US" dirty="0"/>
              <a:t>Weak Entity Sets</a:t>
            </a:r>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Movies</a:t>
              </a: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Stars</a:t>
              </a: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D1ABE-FBE6-4B61-ABDD-4B47F13B5501}"/>
                </a:ext>
              </a:extLst>
            </p:cNvPr>
            <p:cNvCxnSpPr>
              <a:cxnSpLocks/>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DF108-1364-4C1F-829B-0847D19EF530}"/>
                </a:ext>
              </a:extLst>
            </p:cNvPr>
            <p:cNvCxnSpPr>
              <a:cxnSpLocks/>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C7DC171D-2AB4-4778-9FDB-852C128FB12E}"/>
              </a:ext>
            </a:extLst>
          </p:cNvPr>
          <p:cNvSpPr txBox="1"/>
          <p:nvPr/>
        </p:nvSpPr>
        <p:spPr>
          <a:xfrm>
            <a:off x="1540750" y="3828641"/>
            <a:ext cx="383333" cy="369332"/>
          </a:xfrm>
          <a:prstGeom prst="rect">
            <a:avLst/>
          </a:prstGeom>
          <a:noFill/>
        </p:spPr>
        <p:txBody>
          <a:bodyPr wrap="square" rtlCol="0">
            <a:spAutoFit/>
          </a:bodyPr>
          <a:lstStyle/>
          <a:p>
            <a:r>
              <a:rPr lang="en-US" dirty="0"/>
              <a:t>1</a:t>
            </a:r>
            <a:endParaRPr lang="vi-VN" dirty="0"/>
          </a:p>
        </p:txBody>
      </p:sp>
      <p:sp>
        <p:nvSpPr>
          <p:cNvPr id="47" name="TextBox 46">
            <a:extLst>
              <a:ext uri="{FF2B5EF4-FFF2-40B4-BE49-F238E27FC236}">
                <a16:creationId xmlns:a16="http://schemas.microsoft.com/office/drawing/2014/main" id="{CD6F0170-F95D-43E0-9D88-96139AECAE8E}"/>
              </a:ext>
            </a:extLst>
          </p:cNvPr>
          <p:cNvSpPr txBox="1"/>
          <p:nvPr/>
        </p:nvSpPr>
        <p:spPr>
          <a:xfrm>
            <a:off x="4179981" y="3835245"/>
            <a:ext cx="383333" cy="369332"/>
          </a:xfrm>
          <a:prstGeom prst="rect">
            <a:avLst/>
          </a:prstGeom>
          <a:noFill/>
        </p:spPr>
        <p:txBody>
          <a:bodyPr wrap="square" rtlCol="0">
            <a:spAutoFit/>
          </a:bodyPr>
          <a:lstStyle/>
          <a:p>
            <a:r>
              <a:rPr lang="en-US" dirty="0"/>
              <a:t>1</a:t>
            </a:r>
            <a:endParaRPr lang="vi-VN" dirty="0"/>
          </a:p>
        </p:txBody>
      </p:sp>
      <p:sp>
        <p:nvSpPr>
          <p:cNvPr id="48" name="TextBox 47">
            <a:extLst>
              <a:ext uri="{FF2B5EF4-FFF2-40B4-BE49-F238E27FC236}">
                <a16:creationId xmlns:a16="http://schemas.microsoft.com/office/drawing/2014/main" id="{4A15F210-C8CA-4F75-991B-5E4F29712D79}"/>
              </a:ext>
            </a:extLst>
          </p:cNvPr>
          <p:cNvSpPr txBox="1"/>
          <p:nvPr/>
        </p:nvSpPr>
        <p:spPr>
          <a:xfrm>
            <a:off x="7007865" y="3820737"/>
            <a:ext cx="383333" cy="369332"/>
          </a:xfrm>
          <a:prstGeom prst="rect">
            <a:avLst/>
          </a:prstGeom>
          <a:noFill/>
        </p:spPr>
        <p:txBody>
          <a:bodyPr wrap="square" rtlCol="0">
            <a:spAutoFit/>
          </a:bodyPr>
          <a:lstStyle/>
          <a:p>
            <a:r>
              <a:rPr lang="en-US" dirty="0"/>
              <a:t>1</a:t>
            </a:r>
            <a:endParaRPr lang="vi-VN" dirty="0"/>
          </a:p>
        </p:txBody>
      </p:sp>
      <p:sp>
        <p:nvSpPr>
          <p:cNvPr id="50" name="TextBox 49">
            <a:extLst>
              <a:ext uri="{FF2B5EF4-FFF2-40B4-BE49-F238E27FC236}">
                <a16:creationId xmlns:a16="http://schemas.microsoft.com/office/drawing/2014/main" id="{DF824969-C66D-4A68-8DC9-F6253F1365D8}"/>
              </a:ext>
            </a:extLst>
          </p:cNvPr>
          <p:cNvSpPr txBox="1"/>
          <p:nvPr/>
        </p:nvSpPr>
        <p:spPr>
          <a:xfrm>
            <a:off x="3817083"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p>
        </p:txBody>
      </p:sp>
      <p:sp>
        <p:nvSpPr>
          <p:cNvPr id="2" name="Title 1"/>
          <p:cNvSpPr>
            <a:spLocks noGrp="1"/>
          </p:cNvSpPr>
          <p:nvPr>
            <p:ph type="title"/>
          </p:nvPr>
        </p:nvSpPr>
        <p:spPr/>
        <p:txBody>
          <a:bodyPr/>
          <a:lstStyle/>
          <a:p>
            <a:pPr algn="ctr"/>
            <a:r>
              <a:rPr lang="en-US" dirty="0"/>
              <a:t>Subclasses in E/R Model</a:t>
            </a:r>
          </a:p>
        </p:txBody>
      </p:sp>
      <p:grpSp>
        <p:nvGrpSpPr>
          <p:cNvPr id="46" name="Group 45"/>
          <p:cNvGrpSpPr/>
          <p:nvPr/>
        </p:nvGrpSpPr>
        <p:grpSpPr>
          <a:xfrm>
            <a:off x="1314254" y="2827679"/>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8957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4" y="1127464"/>
            <a:ext cx="8030175" cy="5160214"/>
          </a:xfrm>
        </p:spPr>
        <p:txBody>
          <a:bodyPr>
            <a:normAutofit/>
          </a:bodyPr>
          <a:lstStyle/>
          <a:p>
            <a:pPr>
              <a:lnSpc>
                <a:spcPct val="100000"/>
              </a:lnSpc>
            </a:pPr>
            <a:r>
              <a:rPr lang="en-US" sz="2800" dirty="0"/>
              <a:t>Requirements of the Company (oversimplified for illustrative purposes)</a:t>
            </a:r>
          </a:p>
          <a:p>
            <a:pPr lvl="1">
              <a:lnSpc>
                <a:spcPct val="100000"/>
              </a:lnSpc>
              <a:buFont typeface="Wingdings" panose="05000000000000000000" pitchFamily="2" charset="2"/>
              <a:buChar char="§"/>
            </a:pPr>
            <a:r>
              <a:rPr lang="en-US" sz="2500" dirty="0"/>
              <a:t>The company is organized into </a:t>
            </a:r>
            <a:r>
              <a:rPr lang="en-US" sz="2500" dirty="0" err="1"/>
              <a:t>DEPARTMENTs</a:t>
            </a:r>
            <a:r>
              <a:rPr lang="en-US" sz="2500" dirty="0"/>
              <a:t>.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t>PROJECTs</a:t>
            </a:r>
            <a:r>
              <a:rPr lang="en-US" sz="2500" i="1" dirty="0"/>
              <a:t>. </a:t>
            </a:r>
            <a:r>
              <a:rPr lang="en-US" sz="2500" dirty="0"/>
              <a:t>Each project has a name, number and is</a:t>
            </a:r>
            <a:r>
              <a:rPr lang="en-US" sz="2500" i="1" dirty="0"/>
              <a:t> </a:t>
            </a:r>
            <a:r>
              <a:rPr lang="en-US" sz="2500" dirty="0"/>
              <a:t>located at a single location.</a:t>
            </a:r>
          </a:p>
        </p:txBody>
      </p:sp>
    </p:spTree>
    <p:extLst>
      <p:ext uri="{BB962C8B-B14F-4D97-AF65-F5344CB8AC3E}">
        <p14:creationId xmlns:p14="http://schemas.microsoft.com/office/powerpoint/2010/main" val="59570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61914" y="1127464"/>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vi-VN"/>
              <a:t>High-Level Database Model</a:t>
            </a:r>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normAutofit fontScale="90000"/>
          </a:bodyPr>
          <a:lstStyle/>
          <a:p>
            <a:r>
              <a:rPr lang="en-US" sz="3600" b="1"/>
              <a:t>Example COMPANY Database (Cont.)</a:t>
            </a:r>
            <a:endParaRPr lang="en-US" sz="3600"/>
          </a:p>
        </p:txBody>
      </p:sp>
      <p:sp>
        <p:nvSpPr>
          <p:cNvPr id="128003" name="Rectangle 3"/>
          <p:cNvSpPr>
            <a:spLocks noGrp="1" noChangeArrowheads="1"/>
          </p:cNvSpPr>
          <p:nvPr>
            <p:ph type="body" idx="1"/>
          </p:nvPr>
        </p:nvSpPr>
        <p:spPr>
          <a:xfrm>
            <a:off x="585924" y="1127464"/>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t>EMPLOYEE’s</a:t>
            </a:r>
            <a:r>
              <a:rPr lang="en-US" sz="2500" dirty="0"/>
              <a:t> social security number, address, salary, sex, and birthdate. Each employee </a:t>
            </a:r>
            <a:r>
              <a:rPr lang="en-US" sz="2500" i="1" dirty="0"/>
              <a:t>works for</a:t>
            </a:r>
            <a:r>
              <a:rPr lang="en-US" sz="2500" dirty="0"/>
              <a:t> one department but may </a:t>
            </a:r>
            <a:r>
              <a:rPr lang="en-US" sz="2500" i="1" dirty="0"/>
              <a:t>work on</a:t>
            </a:r>
            <a:r>
              <a:rPr lang="en-US" sz="2500" dirty="0"/>
              <a:t> several projects. We keep track of the number of hours per week that an employee currently works on each project. We also keep track of the </a:t>
            </a:r>
            <a:r>
              <a:rPr lang="en-US" sz="2500" i="1" dirty="0"/>
              <a:t>direct supervisor</a:t>
            </a:r>
            <a:r>
              <a:rPr lang="en-US" sz="2500" dirty="0"/>
              <a:t> of each employee.</a:t>
            </a:r>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t>DEPENDENTs</a:t>
            </a:r>
            <a:r>
              <a:rPr lang="en-US" sz="2500" dirty="0"/>
              <a:t>. For each dependent, we keep track of their name, sex, birthdate, and relationship to employee.</a:t>
            </a:r>
          </a:p>
        </p:txBody>
      </p:sp>
    </p:spTree>
    <p:extLst>
      <p:ext uri="{BB962C8B-B14F-4D97-AF65-F5344CB8AC3E}">
        <p14:creationId xmlns:p14="http://schemas.microsoft.com/office/powerpoint/2010/main" val="64709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770-BFDC-4DE2-9D91-6AE972481A5C}"/>
              </a:ext>
            </a:extLst>
          </p:cNvPr>
          <p:cNvSpPr>
            <a:spLocks noGrp="1"/>
          </p:cNvSpPr>
          <p:nvPr>
            <p:ph type="title"/>
          </p:nvPr>
        </p:nvSpPr>
        <p:spPr>
          <a:xfrm>
            <a:off x="621439" y="480767"/>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a:extLst>
              <a:ext uri="{FF2B5EF4-FFF2-40B4-BE49-F238E27FC236}">
                <a16:creationId xmlns:a16="http://schemas.microsoft.com/office/drawing/2014/main" id="{51D24853-E1F4-4C9A-9F18-F647743C0501}"/>
              </a:ext>
            </a:extLst>
          </p:cNvPr>
          <p:cNvSpPr>
            <a:spLocks noGrp="1"/>
          </p:cNvSpPr>
          <p:nvPr>
            <p:ph idx="1"/>
          </p:nvPr>
        </p:nvSpPr>
        <p:spPr>
          <a:xfrm>
            <a:off x="585924" y="1127464"/>
            <a:ext cx="7936637" cy="5179068"/>
          </a:xfrm>
        </p:spPr>
        <p:txBody>
          <a:bodyPr>
            <a:normAutofit lnSpcReduction="10000"/>
          </a:bodyPr>
          <a:lstStyle/>
          <a:p>
            <a:pPr>
              <a:buFont typeface="Wingdings" panose="05000000000000000000" pitchFamily="2" charset="2"/>
              <a:buChar char="§"/>
            </a:pPr>
            <a:r>
              <a:rPr lang="en-US" dirty="0"/>
              <a:t>Overview: </a:t>
            </a:r>
          </a:p>
          <a:p>
            <a:pPr lvl="1">
              <a:buSzPct val="80000"/>
              <a:buFont typeface="Wingdings" panose="05000000000000000000" pitchFamily="2" charset="2"/>
              <a:buChar char="§"/>
            </a:pPr>
            <a:r>
              <a:rPr lang="en-US" dirty="0"/>
              <a:t>1 entity = 1 relation</a:t>
            </a:r>
          </a:p>
          <a:p>
            <a:pPr lvl="1">
              <a:buSzPct val="80000"/>
              <a:buFont typeface="Wingdings" panose="05000000000000000000" pitchFamily="2" charset="2"/>
              <a:buChar char="§"/>
            </a:pPr>
            <a:r>
              <a:rPr lang="en-US" dirty="0"/>
              <a:t> attributes of entity ~ attributes of relation</a:t>
            </a:r>
          </a:p>
          <a:p>
            <a:pPr lvl="1">
              <a:buSzPct val="80000"/>
              <a:buFont typeface="Wingdings" panose="05000000000000000000" pitchFamily="2" charset="2"/>
              <a:buChar char="§"/>
            </a:pPr>
            <a:r>
              <a:rPr lang="en-US" dirty="0"/>
              <a:t> key of entity ~ key of relation</a:t>
            </a:r>
          </a:p>
          <a:p>
            <a:pPr>
              <a:buFont typeface="Wingdings" panose="05000000000000000000" pitchFamily="2" charset="2"/>
              <a:buChar char="§"/>
            </a:pPr>
            <a:r>
              <a:rPr lang="en-US" dirty="0"/>
              <a:t>Convert 1-1 relationship</a:t>
            </a:r>
          </a:p>
          <a:p>
            <a:pPr>
              <a:buFont typeface="Wingdings" panose="05000000000000000000" pitchFamily="2" charset="2"/>
              <a:buChar char="§"/>
            </a:pPr>
            <a:r>
              <a:rPr lang="en-US" dirty="0"/>
              <a:t>Convert 1-M relationship</a:t>
            </a:r>
          </a:p>
          <a:p>
            <a:pPr lvl="1">
              <a:buSzPct val="80000"/>
              <a:buFont typeface="Wingdings" panose="05000000000000000000" pitchFamily="2" charset="2"/>
              <a:buChar char="§"/>
            </a:pPr>
            <a:r>
              <a:rPr lang="en-US" dirty="0"/>
              <a:t> Put key attribute of one-side to M-side </a:t>
            </a:r>
          </a:p>
          <a:p>
            <a:pPr>
              <a:buFont typeface="Wingdings" panose="05000000000000000000" pitchFamily="2" charset="2"/>
              <a:buChar char="§"/>
            </a:pPr>
            <a:r>
              <a:rPr lang="en-US" dirty="0"/>
              <a:t>Convert M-M relationship</a:t>
            </a:r>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p>
        </p:txBody>
      </p:sp>
      <p:sp>
        <p:nvSpPr>
          <p:cNvPr id="4" name="Footer Placeholder 3">
            <a:extLst>
              <a:ext uri="{FF2B5EF4-FFF2-40B4-BE49-F238E27FC236}">
                <a16:creationId xmlns:a16="http://schemas.microsoft.com/office/drawing/2014/main" id="{C99155C5-125C-412F-AEE2-E6EB95D4453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8D258D80-904B-43E7-A24D-17FCB4D68A8F}"/>
              </a:ext>
            </a:extLst>
          </p:cNvPr>
          <p:cNvSpPr>
            <a:spLocks noGrp="1"/>
          </p:cNvSpPr>
          <p:nvPr>
            <p:ph type="sldNum" sz="quarter" idx="12"/>
          </p:nvPr>
        </p:nvSpPr>
        <p:spPr/>
        <p:txBody>
          <a:bodyPr/>
          <a:lstStyle/>
          <a:p>
            <a:fld id="{CC2FDD2D-D1AD-4AA7-93C2-8410BB90945D}" type="slidenum">
              <a:rPr lang="vi-VN" smtClean="0"/>
              <a:t>21</a:t>
            </a:fld>
            <a:endParaRPr lang="vi-VN"/>
          </a:p>
        </p:txBody>
      </p:sp>
    </p:spTree>
    <p:extLst>
      <p:ext uri="{BB962C8B-B14F-4D97-AF65-F5344CB8AC3E}">
        <p14:creationId xmlns:p14="http://schemas.microsoft.com/office/powerpoint/2010/main" val="3273099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TW" sz="3200" dirty="0"/>
              <a:t>From ER Diagram to Relational Model</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a:bodyPr>
          <a:lstStyle/>
          <a:p>
            <a:r>
              <a:rPr lang="en-US" altLang="zh-TW" sz="2400" u="sng" dirty="0"/>
              <a:t>For one-to-one relationship w/out total participation</a:t>
            </a:r>
            <a:r>
              <a:rPr lang="en-US" altLang="zh-TW" sz="2400" dirty="0"/>
              <a:t> </a:t>
            </a:r>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p>
          <a:p>
            <a:r>
              <a:rPr lang="en-US" altLang="zh-TW" sz="2400" u="sng" dirty="0"/>
              <a:t>For one-to-one relationship with one entity set having total participation</a:t>
            </a:r>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extLst>
      <p:ext uri="{BB962C8B-B14F-4D97-AF65-F5344CB8AC3E}">
        <p14:creationId xmlns:p14="http://schemas.microsoft.com/office/powerpoint/2010/main" val="3903408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517689" y="5912642"/>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1304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sz="2800" dirty="0"/>
              <a:t>Relational Model Indivisibility Rule Applies</a:t>
            </a:r>
          </a:p>
          <a:p>
            <a:r>
              <a:rPr lang="en-US" altLang="zh-TW" sz="2800" dirty="0"/>
              <a:t>One column for each component attribute</a:t>
            </a:r>
          </a:p>
          <a:p>
            <a:r>
              <a:rPr lang="en-US" altLang="zh-TW" sz="2800"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新細明體"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1385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3" y="437434"/>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p>
        </p:txBody>
      </p:sp>
      <p:sp>
        <p:nvSpPr>
          <p:cNvPr id="28675" name="Rectangle 3"/>
          <p:cNvSpPr>
            <a:spLocks noGrp="1" noChangeArrowheads="1"/>
          </p:cNvSpPr>
          <p:nvPr>
            <p:ph type="body" idx="1"/>
          </p:nvPr>
        </p:nvSpPr>
        <p:spPr/>
        <p:txBody>
          <a:bodyPr>
            <a:normAutofit/>
          </a:bodyPr>
          <a:lstStyle/>
          <a:p>
            <a:r>
              <a:rPr lang="en-US" altLang="zh-TW" sz="2800" dirty="0"/>
              <a:t>For each </a:t>
            </a:r>
            <a:r>
              <a:rPr lang="en-US" altLang="zh-TW" sz="2800" dirty="0" err="1"/>
              <a:t>multivalue</a:t>
            </a:r>
            <a:r>
              <a:rPr lang="en-US" altLang="zh-TW" sz="2800" dirty="0"/>
              <a:t> attribute in an entity set/relationship set</a:t>
            </a:r>
          </a:p>
          <a:p>
            <a:pPr lvl="1">
              <a:buFont typeface="Wingdings" panose="05000000000000000000" pitchFamily="2" charset="2"/>
              <a:buChar char="§"/>
            </a:pPr>
            <a:r>
              <a:rPr lang="en-US" altLang="zh-TW" sz="2400" dirty="0"/>
              <a:t>Build a new relation schema with two columns</a:t>
            </a:r>
          </a:p>
          <a:p>
            <a:pPr lvl="1">
              <a:buFont typeface="Wingdings" panose="05000000000000000000" pitchFamily="2" charset="2"/>
              <a:buChar char="§"/>
            </a:pPr>
            <a:r>
              <a:rPr lang="en-US" altLang="zh-TW" sz="2400" dirty="0"/>
              <a:t>One column for the primary keys of the entity set/relationship set that has the </a:t>
            </a:r>
            <a:r>
              <a:rPr lang="en-US" altLang="zh-TW" sz="2400" dirty="0" err="1"/>
              <a:t>multivalue</a:t>
            </a:r>
            <a:r>
              <a:rPr lang="en-US" altLang="zh-TW" sz="2400" dirty="0"/>
              <a:t> attribute</a:t>
            </a:r>
          </a:p>
          <a:p>
            <a:pPr lvl="1">
              <a:buFont typeface="Wingdings" panose="05000000000000000000" pitchFamily="2" charset="2"/>
              <a:buChar char="§"/>
            </a:pPr>
            <a:r>
              <a:rPr lang="en-US" altLang="zh-TW" sz="2400" dirty="0"/>
              <a:t>Another column for the </a:t>
            </a:r>
            <a:r>
              <a:rPr lang="en-US" altLang="zh-TW" sz="2400" dirty="0" err="1"/>
              <a:t>multivalue</a:t>
            </a:r>
            <a:r>
              <a:rPr lang="en-US" altLang="zh-TW" sz="2400" dirty="0"/>
              <a:t> attributes.  Each cell of this column holds only one value.  So each value is represented as an unique tuple </a:t>
            </a:r>
          </a:p>
          <a:p>
            <a:pPr lvl="1">
              <a:buFont typeface="Wingdings" panose="05000000000000000000" pitchFamily="2" charset="2"/>
              <a:buChar char="§"/>
            </a:pPr>
            <a:r>
              <a:rPr lang="en-US" altLang="zh-TW" sz="2400" dirty="0"/>
              <a:t>Primary key for this schema is the union of all attributes</a:t>
            </a:r>
          </a:p>
        </p:txBody>
      </p:sp>
    </p:spTree>
    <p:extLst>
      <p:ext uri="{BB962C8B-B14F-4D97-AF65-F5344CB8AC3E}">
        <p14:creationId xmlns:p14="http://schemas.microsoft.com/office/powerpoint/2010/main" val="2332975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29732" name="Text Box 36"/>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9733" name="Text Box 37"/>
          <p:cNvSpPr txBox="1">
            <a:spLocks noChangeArrowheads="1"/>
          </p:cNvSpPr>
          <p:nvPr/>
        </p:nvSpPr>
        <p:spPr bwMode="auto">
          <a:xfrm>
            <a:off x="457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29734" name="Text Box 38"/>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Stud_SID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0"/>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The primary key for this table is Student_SID + Children,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268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0723"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dirty="0"/>
              <a:t>For non-disjoint and/or non-complete class hierarchy: </a:t>
            </a:r>
          </a:p>
          <a:p>
            <a:pPr lvl="2">
              <a:buFont typeface="Wingdings" panose="05000000000000000000" pitchFamily="2" charset="2"/>
              <a:buChar char="§"/>
            </a:pPr>
            <a:r>
              <a:rPr lang="en-US" altLang="zh-TW" dirty="0"/>
              <a:t>create a table for each super class entity set according to normal entity set translation method. </a:t>
            </a:r>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p>
          <a:p>
            <a:pPr lvl="2">
              <a:buFont typeface="Wingdings" panose="05000000000000000000" pitchFamily="2" charset="2"/>
              <a:buChar char="§"/>
            </a:pPr>
            <a:r>
              <a:rPr lang="en-US" altLang="zh-TW" dirty="0"/>
              <a:t>This primary key from super class entity set is also used as the primary key for this new table</a:t>
            </a:r>
          </a:p>
          <a:p>
            <a:pPr lvl="1"/>
            <a:endParaRPr lang="en-US" altLang="zh-TW" sz="2400" dirty="0"/>
          </a:p>
        </p:txBody>
      </p:sp>
    </p:spTree>
    <p:extLst>
      <p:ext uri="{BB962C8B-B14F-4D97-AF65-F5344CB8AC3E}">
        <p14:creationId xmlns:p14="http://schemas.microsoft.com/office/powerpoint/2010/main" val="1326816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1782" name="Text Box 38"/>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38396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2771"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p>
          <a:p>
            <a:pPr lvl="1">
              <a:buFont typeface="Wingdings" panose="05000000000000000000" pitchFamily="2" charset="2"/>
              <a:buChar char="§"/>
            </a:pPr>
            <a:r>
              <a:rPr lang="en-US" altLang="zh-TW" sz="2400" dirty="0"/>
              <a:t>DO NOT create a table for the super class entity set</a:t>
            </a:r>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p>
          <a:p>
            <a:pPr lvl="1"/>
            <a:endParaRPr lang="en-US" altLang="zh-TW" sz="2400" dirty="0"/>
          </a:p>
          <a:p>
            <a:pPr lvl="1"/>
            <a:r>
              <a:rPr lang="en-US" altLang="zh-TW" sz="2400" dirty="0"/>
              <a:t>Simple and Intuitive enough, need example?</a:t>
            </a:r>
          </a:p>
        </p:txBody>
      </p:sp>
    </p:spTree>
    <p:extLst>
      <p:ext uri="{BB962C8B-B14F-4D97-AF65-F5344CB8AC3E}">
        <p14:creationId xmlns:p14="http://schemas.microsoft.com/office/powerpoint/2010/main" val="282640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vi-VN"/>
              <a:t>High-Level Database Model</a:t>
            </a:r>
          </a:p>
        </p:txBody>
      </p:sp>
      <p:sp>
        <p:nvSpPr>
          <p:cNvPr id="6" name="Content Placeholder 2">
            <a:extLst>
              <a:ext uri="{FF2B5EF4-FFF2-40B4-BE49-F238E27FC236}">
                <a16:creationId xmlns:a16="http://schemas.microsoft.com/office/drawing/2014/main" id="{5531E014-2767-48AA-AB65-9F6BC3817A2A}"/>
              </a:ext>
            </a:extLst>
          </p:cNvPr>
          <p:cNvSpPr>
            <a:spLocks noGrp="1"/>
          </p:cNvSpPr>
          <p:nvPr>
            <p:ph idx="1"/>
          </p:nvPr>
        </p:nvSpPr>
        <p:spPr>
          <a:xfrm>
            <a:off x="461914" y="1127464"/>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sz="2800" b="0" dirty="0"/>
              <a:t>Database design process</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model</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What are entity, entity set, attribute, relationship?</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Diagram (</a:t>
            </a:r>
            <a:r>
              <a:rPr lang="en-US" sz="2800" b="0" dirty="0" err="1"/>
              <a:t>ERD</a:t>
            </a:r>
            <a:r>
              <a:rPr lang="en-US" sz="2800" b="0" dirty="0"/>
              <a:t>)</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Attributes on Relationships</a:t>
            </a:r>
            <a:endParaRPr lang="en-SG" sz="2800" b="0" dirty="0"/>
          </a:p>
          <a:p>
            <a:pPr>
              <a:lnSpc>
                <a:spcPct val="150000"/>
              </a:lnSpc>
              <a:spcBef>
                <a:spcPts val="0"/>
              </a:spcBef>
              <a:spcAft>
                <a:spcPts val="0"/>
              </a:spcAft>
              <a:buClr>
                <a:schemeClr val="accent2"/>
              </a:buClr>
              <a:buFont typeface="Wingdings" panose="05000000000000000000" pitchFamily="2" charset="2"/>
              <a:buChar char="§"/>
            </a:pPr>
            <a:r>
              <a:rPr lang="en-US" sz="2800" b="0" dirty="0"/>
              <a:t>Weak Entities</a:t>
            </a:r>
            <a:endParaRPr lang="en-SG" b="0" dirty="0"/>
          </a:p>
          <a:p>
            <a:pPr>
              <a:lnSpc>
                <a:spcPct val="150000"/>
              </a:lnSpc>
              <a:spcBef>
                <a:spcPct val="0"/>
              </a:spcBef>
              <a:buClr>
                <a:schemeClr val="accent2"/>
              </a:buClr>
              <a:buFont typeface="Wingdings" panose="05000000000000000000" pitchFamily="2" charset="2"/>
              <a:buChar char="§"/>
            </a:pPr>
            <a:r>
              <a:rPr lang="en-US" sz="2800" b="0" dirty="0"/>
              <a:t>Sub-class</a:t>
            </a:r>
            <a:endParaRPr lang="en-SG" sz="2800" b="0" dirty="0"/>
          </a:p>
          <a:p>
            <a:pPr>
              <a:lnSpc>
                <a:spcPct val="120000"/>
              </a:lnSpc>
              <a:spcBef>
                <a:spcPts val="0"/>
              </a:spcBef>
              <a:spcAft>
                <a:spcPts val="0"/>
              </a:spcAft>
              <a:buFont typeface="Wingdings" panose="05000000000000000000" pitchFamily="2" charset="2"/>
              <a:buChar char="§"/>
            </a:pPr>
            <a:endParaRPr lang="en-US" dirty="0"/>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4563">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3834" name="Text Box 42"/>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Faculty</a:t>
            </a:r>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p>
        </p:txBody>
      </p:sp>
    </p:spTree>
    <p:extLst>
      <p:ext uri="{BB962C8B-B14F-4D97-AF65-F5344CB8AC3E}">
        <p14:creationId xmlns:p14="http://schemas.microsoft.com/office/powerpoint/2010/main" val="1739975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32" name="Text Box 16"/>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55" name="Text Box 39"/>
          <p:cNvSpPr txBox="1">
            <a:spLocks noChangeArrowheads="1"/>
          </p:cNvSpPr>
          <p:nvPr/>
        </p:nvSpPr>
        <p:spPr bwMode="auto">
          <a:xfrm>
            <a:off x="77724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p>
        </p:txBody>
      </p:sp>
      <p:sp>
        <p:nvSpPr>
          <p:cNvPr id="2" name="TextBox 1">
            <a:extLst>
              <a:ext uri="{FF2B5EF4-FFF2-40B4-BE49-F238E27FC236}">
                <a16:creationId xmlns:a16="http://schemas.microsoft.com/office/drawing/2014/main" id="{C67911E9-6878-423D-BCEA-5EB241FE7997}"/>
              </a:ext>
            </a:extLst>
          </p:cNvPr>
          <p:cNvSpPr txBox="1"/>
          <p:nvPr/>
        </p:nvSpPr>
        <p:spPr>
          <a:xfrm>
            <a:off x="6142348" y="1943131"/>
            <a:ext cx="604101" cy="369332"/>
          </a:xfrm>
          <a:prstGeom prst="rect">
            <a:avLst/>
          </a:prstGeom>
          <a:noFill/>
        </p:spPr>
        <p:txBody>
          <a:bodyPr wrap="square" rtlCol="0">
            <a:spAutoFit/>
          </a:bodyPr>
          <a:lstStyle/>
          <a:p>
            <a:r>
              <a:rPr lang="en-US" dirty="0"/>
              <a:t>1</a:t>
            </a:r>
            <a:endParaRPr lang="vi-VN" dirty="0"/>
          </a:p>
        </p:txBody>
      </p:sp>
      <p:sp>
        <p:nvSpPr>
          <p:cNvPr id="46" name="TextBox 45">
            <a:extLst>
              <a:ext uri="{FF2B5EF4-FFF2-40B4-BE49-F238E27FC236}">
                <a16:creationId xmlns:a16="http://schemas.microsoft.com/office/drawing/2014/main" id="{428E7CFC-F2AA-466F-9304-CAD403316940}"/>
              </a:ext>
            </a:extLst>
          </p:cNvPr>
          <p:cNvSpPr txBox="1"/>
          <p:nvPr/>
        </p:nvSpPr>
        <p:spPr>
          <a:xfrm>
            <a:off x="2634398" y="1953328"/>
            <a:ext cx="604101" cy="369332"/>
          </a:xfrm>
          <a:prstGeom prst="rect">
            <a:avLst/>
          </a:prstGeom>
          <a:noFill/>
        </p:spPr>
        <p:txBody>
          <a:bodyPr wrap="square" rtlCol="0">
            <a:spAutoFit/>
          </a:bodyPr>
          <a:lstStyle/>
          <a:p>
            <a:r>
              <a:rPr lang="en-US" dirty="0"/>
              <a:t>M</a:t>
            </a:r>
            <a:endParaRPr lang="vi-VN" dirty="0"/>
          </a:p>
        </p:txBody>
      </p:sp>
    </p:spTree>
    <p:extLst>
      <p:ext uri="{BB962C8B-B14F-4D97-AF65-F5344CB8AC3E}">
        <p14:creationId xmlns:p14="http://schemas.microsoft.com/office/powerpoint/2010/main" val="2676910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4" y="376475"/>
            <a:ext cx="7936637" cy="840859"/>
          </a:xfrm>
        </p:spPr>
        <p:txBody>
          <a:bodyPr>
            <a:normAutofit/>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itchFamily="34" charset="0"/>
                <a:cs typeface="Arial" pitchFamily="34" charset="0"/>
              </a:rPr>
              <a:t>Contracts(</a:t>
            </a:r>
            <a:r>
              <a:rPr lang="en-US" dirty="0" err="1">
                <a:latin typeface="Arial" pitchFamily="34" charset="0"/>
                <a:cs typeface="Arial" pitchFamily="34" charset="0"/>
              </a:rPr>
              <a:t>starName</a:t>
            </a:r>
            <a:r>
              <a:rPr lang="en-US" dirty="0">
                <a:latin typeface="Arial" pitchFamily="34" charset="0"/>
                <a:cs typeface="Arial" pitchFamily="34" charset="0"/>
              </a:rPr>
              <a:t>, </a:t>
            </a:r>
            <a:r>
              <a:rPr lang="en-US" dirty="0" err="1">
                <a:latin typeface="Arial" pitchFamily="34" charset="0"/>
                <a:cs typeface="Arial" pitchFamily="34" charset="0"/>
              </a:rPr>
              <a:t>title,year</a:t>
            </a:r>
            <a:r>
              <a:rPr lang="en-US" dirty="0">
                <a:latin typeface="Arial" pitchFamily="34" charset="0"/>
                <a:cs typeface="Arial" pitchFamily="34" charset="0"/>
              </a:rPr>
              <a:t>, </a:t>
            </a:r>
            <a:r>
              <a:rPr lang="en-US" dirty="0" err="1">
                <a:latin typeface="Arial" pitchFamily="34" charset="0"/>
                <a:cs typeface="Arial" pitchFamily="34" charset="0"/>
              </a:rPr>
              <a:t>studioOfStar_name</a:t>
            </a:r>
            <a:r>
              <a:rPr lang="en-US" dirty="0">
                <a:latin typeface="Arial" pitchFamily="34" charset="0"/>
                <a:cs typeface="Arial" pitchFamily="34" charset="0"/>
              </a:rPr>
              <a:t>, </a:t>
            </a:r>
            <a:r>
              <a:rPr lang="en-US" dirty="0" err="1">
                <a:latin typeface="Arial" pitchFamily="34" charset="0"/>
                <a:cs typeface="Arial" pitchFamily="34" charset="0"/>
              </a:rPr>
              <a:t>producingStudio_name</a:t>
            </a:r>
            <a:r>
              <a:rPr lang="en-US" dirty="0">
                <a:latin typeface="Arial" pitchFamily="34" charset="0"/>
                <a:cs typeface="Arial"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Autofit/>
          </a:bodyPr>
          <a:lstStyle/>
          <a:p>
            <a:pPr marL="438912" lvl="1" indent="-320040">
              <a:spcBef>
                <a:spcPts val="0"/>
              </a:spcBef>
              <a:buClr>
                <a:schemeClr val="accent1"/>
              </a:buClr>
              <a:buSzPct val="80000"/>
              <a:buFont typeface="Wingdings 2"/>
              <a:buChar char=""/>
            </a:pPr>
            <a:r>
              <a:rPr lang="en-US" sz="2000" dirty="0"/>
              <a:t>Suppose an entity set E and a many-one relationship R from E to F. We can combine two relations E and R into one relation with a schema consisting of: </a:t>
            </a:r>
          </a:p>
          <a:p>
            <a:pPr marL="704088" lvl="2" indent="-320040">
              <a:spcBef>
                <a:spcPts val="0"/>
              </a:spcBef>
              <a:buClr>
                <a:schemeClr val="accent1"/>
              </a:buClr>
              <a:buSzPct val="80000"/>
              <a:buFont typeface="Wingdings 2"/>
              <a:buChar char=""/>
            </a:pPr>
            <a:r>
              <a:rPr lang="en-US" sz="2000" dirty="0"/>
              <a:t>All attributes of E, </a:t>
            </a:r>
          </a:p>
          <a:p>
            <a:pPr marL="704088" lvl="2" indent="-320040">
              <a:spcBef>
                <a:spcPts val="0"/>
              </a:spcBef>
              <a:buClr>
                <a:schemeClr val="accent1"/>
              </a:buClr>
              <a:buSzPct val="80000"/>
              <a:buFont typeface="Wingdings 2"/>
              <a:buChar char=""/>
            </a:pPr>
            <a:r>
              <a:rPr lang="en-US" sz="2000" dirty="0"/>
              <a:t>The key attributes of F,  and  all own attributes belonging to relationship R</a:t>
            </a:r>
          </a:p>
          <a:p>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648" lvl="4">
              <a:buFont typeface="Arial" pitchFamily="34" charset="0"/>
              <a:buChar char="•"/>
            </a:pPr>
            <a:r>
              <a:rPr lang="en-US" sz="2600" dirty="0"/>
              <a:t>All attributes of W</a:t>
            </a:r>
          </a:p>
          <a:p>
            <a:pPr marL="612648" lvl="4">
              <a:buFont typeface="Arial" pitchFamily="34" charset="0"/>
              <a:buChar char="•"/>
            </a:pPr>
            <a:r>
              <a:rPr lang="en-US" sz="2600" dirty="0"/>
              <a:t>All own attributes of supporting relationships for W</a:t>
            </a:r>
          </a:p>
          <a:p>
            <a:pPr marL="612648" lvl="4">
              <a:buFont typeface="Arial"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itchFamily="34" charset="0"/>
                  <a:cs typeface="Arial" pitchFamily="34" charset="0"/>
                </a:rPr>
                <a:t>Studios(</a:t>
              </a:r>
              <a:r>
                <a:rPr lang="en-US" u="sng" dirty="0">
                  <a:latin typeface="Arial" pitchFamily="34" charset="0"/>
                  <a:cs typeface="Arial" pitchFamily="34" charset="0"/>
                </a:rPr>
                <a:t>name</a:t>
              </a:r>
              <a:r>
                <a:rPr lang="en-US" dirty="0">
                  <a:latin typeface="Arial" pitchFamily="34" charset="0"/>
                  <a:cs typeface="Arial" pitchFamily="34" charset="0"/>
                </a:rPr>
                <a:t>,address)</a:t>
              </a:r>
            </a:p>
            <a:p>
              <a:pPr lvl="1"/>
              <a:r>
                <a:rPr lang="en-US" dirty="0">
                  <a:latin typeface="Arial" pitchFamily="34" charset="0"/>
                  <a:cs typeface="Arial" pitchFamily="34" charset="0"/>
                </a:rPr>
                <a:t>Crews(</a:t>
              </a:r>
              <a:r>
                <a:rPr lang="en-US" u="sng" dirty="0">
                  <a:latin typeface="Arial" pitchFamily="34" charset="0"/>
                  <a:cs typeface="Arial" pitchFamily="34" charset="0"/>
                </a:rPr>
                <a:t>number,</a:t>
              </a:r>
              <a:r>
                <a:rPr lang="en-US" dirty="0">
                  <a:latin typeface="Arial" pitchFamily="34" charset="0"/>
                  <a:cs typeface="Arial" pitchFamily="34" charset="0"/>
                </a:rPr>
                <a:t>crewChief,</a:t>
              </a:r>
              <a:r>
                <a:rPr lang="en-US" u="sng" dirty="0">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pPr algn="ctr"/>
            <a:r>
              <a:rPr lang="en-US" dirty="0"/>
              <a:t>SUBCLASS STRUCTURES TO RELATIONS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key attributes from the root and any attributes belong to E</a:t>
            </a:r>
          </a:p>
          <a:p>
            <a:pPr lvl="1"/>
            <a:r>
              <a:rPr lang="en-US" dirty="0"/>
              <a:t>Treat entities as object-oriented</a:t>
            </a: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itchFamily="34" charset="0"/>
                <a:cs typeface="Arial" pitchFamily="34" charset="0"/>
              </a:rPr>
              <a:t>Movies(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length,genre)</a:t>
            </a:r>
          </a:p>
          <a:p>
            <a:pPr lvl="1"/>
            <a:r>
              <a:rPr lang="en-US" sz="2200" dirty="0">
                <a:latin typeface="Arial" pitchFamily="34" charset="0"/>
                <a:cs typeface="Arial" pitchFamily="34" charset="0"/>
              </a:rPr>
              <a:t>MurderMysteries(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weapon)</a:t>
            </a:r>
          </a:p>
          <a:p>
            <a:pPr lvl="1"/>
            <a:r>
              <a:rPr lang="en-US" sz="2200" strike="sngStrike" dirty="0">
                <a:latin typeface="Arial" pitchFamily="34" charset="0"/>
                <a:cs typeface="Arial" pitchFamily="34" charset="0"/>
              </a:rPr>
              <a:t>Cartoons(</a:t>
            </a:r>
            <a:r>
              <a:rPr lang="en-US" sz="2200" u="sng" strike="sngStrike" dirty="0" err="1">
                <a:solidFill>
                  <a:srgbClr val="FF0000"/>
                </a:solidFill>
                <a:latin typeface="Arial" pitchFamily="34" charset="0"/>
                <a:cs typeface="Arial" pitchFamily="34" charset="0"/>
              </a:rPr>
              <a:t>title,year</a:t>
            </a:r>
            <a:r>
              <a:rPr lang="en-US" sz="2200" strike="sngStrike" dirty="0">
                <a:latin typeface="Arial" pitchFamily="34" charset="0"/>
                <a:cs typeface="Arial" pitchFamily="34" charset="0"/>
              </a:rPr>
              <a:t>) </a:t>
            </a:r>
            <a:r>
              <a:rPr lang="en-US" sz="2200" dirty="0">
                <a:latin typeface="Arial" pitchFamily="34" charset="0"/>
                <a:cs typeface="Arial" pitchFamily="34" charset="0"/>
                <a:sym typeface="Wingdings" pitchFamily="2" charset="2"/>
              </a:rPr>
              <a:t> remove</a:t>
            </a:r>
          </a:p>
          <a:p>
            <a:pPr lvl="1"/>
            <a:r>
              <a:rPr lang="en-US" sz="2200" dirty="0">
                <a:latin typeface="Arial" pitchFamily="34" charset="0"/>
                <a:cs typeface="Arial" pitchFamily="34" charset="0"/>
              </a:rPr>
              <a:t>Voices(</a:t>
            </a:r>
            <a:r>
              <a:rPr lang="en-US" sz="2200" u="sng" dirty="0" err="1">
                <a:solidFill>
                  <a:srgbClr val="FF0000"/>
                </a:solidFill>
                <a:latin typeface="Arial" pitchFamily="34" charset="0"/>
                <a:cs typeface="Arial" pitchFamily="34" charset="0"/>
              </a:rPr>
              <a:t>title,year</a:t>
            </a:r>
            <a:r>
              <a:rPr lang="en-US" sz="2200" dirty="0" err="1">
                <a:solidFill>
                  <a:srgbClr val="FF0000"/>
                </a:solidFill>
                <a:latin typeface="Arial" pitchFamily="34" charset="0"/>
                <a:cs typeface="Arial" pitchFamily="34" charset="0"/>
              </a:rPr>
              <a:t>,</a:t>
            </a:r>
            <a:r>
              <a:rPr lang="en-US" sz="2200" dirty="0" err="1">
                <a:latin typeface="Arial" pitchFamily="34" charset="0"/>
                <a:cs typeface="Arial" pitchFamily="34" charset="0"/>
              </a:rPr>
              <a:t>starName</a:t>
            </a:r>
            <a:r>
              <a:rPr lang="en-US" sz="22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itchFamily="34" charset="0"/>
                <a:cs typeface="Arial" pitchFamily="34" charset="0"/>
              </a:rPr>
              <a:t>Movies(title,year,length,genre)</a:t>
            </a:r>
          </a:p>
          <a:p>
            <a:pPr lvl="1"/>
            <a:r>
              <a:rPr lang="en-US" sz="2200" dirty="0">
                <a:latin typeface="Arial" pitchFamily="34" charset="0"/>
                <a:cs typeface="Arial" pitchFamily="34" charset="0"/>
              </a:rPr>
              <a:t>MoviesC(title,year,length,genre)</a:t>
            </a:r>
          </a:p>
          <a:p>
            <a:pPr lvl="1"/>
            <a:r>
              <a:rPr lang="en-US" sz="2200" dirty="0">
                <a:latin typeface="Arial" pitchFamily="34" charset="0"/>
                <a:cs typeface="Arial" pitchFamily="34" charset="0"/>
              </a:rPr>
              <a:t>MoviesMM(title,year,length,genre,weapon)</a:t>
            </a:r>
          </a:p>
          <a:p>
            <a:pPr lvl="1"/>
            <a:r>
              <a:rPr lang="en-US" sz="2200" dirty="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4902-060C-4CC6-A0D4-8A6B265511DA}"/>
              </a:ext>
            </a:extLst>
          </p:cNvPr>
          <p:cNvSpPr>
            <a:spLocks noGrp="1"/>
          </p:cNvSpPr>
          <p:nvPr>
            <p:ph type="title"/>
          </p:nvPr>
        </p:nvSpPr>
        <p:spPr/>
        <p:txBody>
          <a:bodyPr/>
          <a:lstStyle/>
          <a:p>
            <a:pPr algn="ctr"/>
            <a:r>
              <a:rPr lang="en-US" dirty="0"/>
              <a:t>Data model - Overview</a:t>
            </a:r>
            <a:endParaRPr lang="vi-VN" dirty="0"/>
          </a:p>
        </p:txBody>
      </p:sp>
      <p:sp>
        <p:nvSpPr>
          <p:cNvPr id="4" name="Footer Placeholder 3">
            <a:extLst>
              <a:ext uri="{FF2B5EF4-FFF2-40B4-BE49-F238E27FC236}">
                <a16:creationId xmlns:a16="http://schemas.microsoft.com/office/drawing/2014/main" id="{07C08453-5A5D-423B-9266-65E56B5C25DD}"/>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A40B1EB-7D0F-4BF6-A0F0-8DD982C50524}"/>
              </a:ext>
            </a:extLst>
          </p:cNvPr>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5">
            <a:extLst>
              <a:ext uri="{FF2B5EF4-FFF2-40B4-BE49-F238E27FC236}">
                <a16:creationId xmlns:a16="http://schemas.microsoft.com/office/drawing/2014/main" id="{6B8F515E-59F8-4F7C-9877-BC7D3676E52C}"/>
              </a:ext>
            </a:extLst>
          </p:cNvPr>
          <p:cNvPicPr>
            <a:picLocks noChangeAspect="1"/>
          </p:cNvPicPr>
          <p:nvPr/>
        </p:nvPicPr>
        <p:blipFill>
          <a:blip r:embed="rId2"/>
          <a:stretch>
            <a:fillRect/>
          </a:stretch>
        </p:blipFill>
        <p:spPr>
          <a:xfrm>
            <a:off x="1393653" y="1312543"/>
            <a:ext cx="6031691" cy="4962163"/>
          </a:xfrm>
          <a:prstGeom prst="rect">
            <a:avLst/>
          </a:prstGeom>
        </p:spPr>
      </p:pic>
    </p:spTree>
    <p:extLst>
      <p:ext uri="{BB962C8B-B14F-4D97-AF65-F5344CB8AC3E}">
        <p14:creationId xmlns:p14="http://schemas.microsoft.com/office/powerpoint/2010/main" val="1784434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itchFamily="34" charset="0"/>
                <a:cs typeface="Arial"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a:xfrm>
            <a:off x="621439" y="465715"/>
            <a:ext cx="8228137" cy="840859"/>
          </a:xfrm>
        </p:spPr>
        <p:txBody>
          <a:bodyPr>
            <a:normAutofit fontScale="90000"/>
          </a:bodyPr>
          <a:lstStyle/>
          <a:p>
            <a:pPr algn="ctr"/>
            <a:r>
              <a:rPr lang="en-US" dirty="0"/>
              <a:t>Unified Modeling Language –self studying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val="20000"/>
                    </a:ext>
                  </a:extLst>
                </a:gridCol>
                <a:gridCol w="3619663">
                  <a:extLst>
                    <a:ext uri="{9D8B030D-6E8A-4147-A177-3AD203B41FA5}">
                      <a16:colId xmlns:a16="http://schemas.microsoft.com/office/drawing/2014/main" val="20001"/>
                    </a:ext>
                  </a:extLst>
                </a:gridCol>
              </a:tblGrid>
              <a:tr h="414236">
                <a:tc>
                  <a:txBody>
                    <a:bodyPr/>
                    <a:lstStyle/>
                    <a:p>
                      <a:r>
                        <a:rPr lang="en-US" dirty="0">
                          <a:latin typeface="Arial" pitchFamily="34" charset="0"/>
                          <a:cs typeface="Arial" pitchFamily="34" charset="0"/>
                        </a:rPr>
                        <a:t>UML</a:t>
                      </a:r>
                    </a:p>
                  </a:txBody>
                  <a:tcPr/>
                </a:tc>
                <a:tc>
                  <a:txBody>
                    <a:bodyPr/>
                    <a:lstStyle/>
                    <a:p>
                      <a:r>
                        <a:rPr lang="en-US" dirty="0">
                          <a:latin typeface="Arial" pitchFamily="34" charset="0"/>
                          <a:cs typeface="Arial" pitchFamily="34" charset="0"/>
                        </a:rPr>
                        <a:t>E/R Model</a:t>
                      </a:r>
                    </a:p>
                  </a:txBody>
                  <a:tcPr/>
                </a:tc>
                <a:extLst>
                  <a:ext uri="{0D108BD9-81ED-4DB2-BD59-A6C34878D82A}">
                    <a16:rowId xmlns:a16="http://schemas.microsoft.com/office/drawing/2014/main" val="10000"/>
                  </a:ext>
                </a:extLst>
              </a:tr>
              <a:tr h="414236">
                <a:tc>
                  <a:txBody>
                    <a:bodyPr/>
                    <a:lstStyle/>
                    <a:p>
                      <a:r>
                        <a:rPr lang="en-US" dirty="0">
                          <a:latin typeface="Arial" pitchFamily="34" charset="0"/>
                          <a:cs typeface="Arial" pitchFamily="34" charset="0"/>
                        </a:rPr>
                        <a:t>Class</a:t>
                      </a:r>
                    </a:p>
                  </a:txBody>
                  <a:tcPr/>
                </a:tc>
                <a:tc>
                  <a:txBody>
                    <a:bodyPr/>
                    <a:lstStyle/>
                    <a:p>
                      <a:r>
                        <a:rPr lang="en-US" dirty="0">
                          <a:latin typeface="Arial" pitchFamily="34" charset="0"/>
                          <a:cs typeface="Arial" pitchFamily="34" charset="0"/>
                        </a:rPr>
                        <a:t>Entity Set</a:t>
                      </a:r>
                    </a:p>
                  </a:txBody>
                  <a:tcPr/>
                </a:tc>
                <a:extLst>
                  <a:ext uri="{0D108BD9-81ED-4DB2-BD59-A6C34878D82A}">
                    <a16:rowId xmlns:a16="http://schemas.microsoft.com/office/drawing/2014/main" val="10001"/>
                  </a:ext>
                </a:extLst>
              </a:tr>
              <a:tr h="414236">
                <a:tc>
                  <a:txBody>
                    <a:bodyPr/>
                    <a:lstStyle/>
                    <a:p>
                      <a:r>
                        <a:rPr lang="en-US" dirty="0">
                          <a:latin typeface="Arial" pitchFamily="34" charset="0"/>
                          <a:cs typeface="Arial" pitchFamily="34" charset="0"/>
                        </a:rPr>
                        <a:t>Association</a:t>
                      </a:r>
                    </a:p>
                  </a:txBody>
                  <a:tcPr/>
                </a:tc>
                <a:tc>
                  <a:txBody>
                    <a:bodyPr/>
                    <a:lstStyle/>
                    <a:p>
                      <a:r>
                        <a:rPr lang="en-US" dirty="0">
                          <a:latin typeface="Arial" pitchFamily="34" charset="0"/>
                          <a:cs typeface="Arial" pitchFamily="34" charset="0"/>
                        </a:rPr>
                        <a:t>Binary relationship</a:t>
                      </a:r>
                    </a:p>
                  </a:txBody>
                  <a:tcPr/>
                </a:tc>
                <a:extLst>
                  <a:ext uri="{0D108BD9-81ED-4DB2-BD59-A6C34878D82A}">
                    <a16:rowId xmlns:a16="http://schemas.microsoft.com/office/drawing/2014/main" val="10002"/>
                  </a:ext>
                </a:extLst>
              </a:tr>
              <a:tr h="414236">
                <a:tc>
                  <a:txBody>
                    <a:bodyPr/>
                    <a:lstStyle/>
                    <a:p>
                      <a:r>
                        <a:rPr lang="en-US" dirty="0">
                          <a:latin typeface="Arial" pitchFamily="34" charset="0"/>
                          <a:cs typeface="Arial" pitchFamily="34" charset="0"/>
                        </a:rPr>
                        <a:t>Association</a:t>
                      </a:r>
                      <a:r>
                        <a:rPr lang="en-US" baseline="0" dirty="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Attributes on a relationship</a:t>
                      </a:r>
                    </a:p>
                  </a:txBody>
                  <a:tcPr/>
                </a:tc>
                <a:extLst>
                  <a:ext uri="{0D108BD9-81ED-4DB2-BD59-A6C34878D82A}">
                    <a16:rowId xmlns:a16="http://schemas.microsoft.com/office/drawing/2014/main" val="10003"/>
                  </a:ext>
                </a:extLst>
              </a:tr>
              <a:tr h="414236">
                <a:tc>
                  <a:txBody>
                    <a:bodyPr/>
                    <a:lstStyle/>
                    <a:p>
                      <a:r>
                        <a:rPr lang="en-US" dirty="0">
                          <a:latin typeface="Arial" pitchFamily="34" charset="0"/>
                          <a:cs typeface="Arial" pitchFamily="34" charset="0"/>
                        </a:rPr>
                        <a:t>Subclass</a:t>
                      </a:r>
                    </a:p>
                  </a:txBody>
                  <a:tcPr/>
                </a:tc>
                <a:tc>
                  <a:txBody>
                    <a:bodyPr/>
                    <a:lstStyle/>
                    <a:p>
                      <a:r>
                        <a:rPr lang="en-US" dirty="0">
                          <a:latin typeface="Arial" pitchFamily="34" charset="0"/>
                          <a:cs typeface="Arial" pitchFamily="34" charset="0"/>
                        </a:rPr>
                        <a:t>is-a hierarchy</a:t>
                      </a:r>
                    </a:p>
                  </a:txBody>
                  <a:tcPr/>
                </a:tc>
                <a:extLst>
                  <a:ext uri="{0D108BD9-81ED-4DB2-BD59-A6C34878D82A}">
                    <a16:rowId xmlns:a16="http://schemas.microsoft.com/office/drawing/2014/main" val="10004"/>
                  </a:ext>
                </a:extLst>
              </a:tr>
              <a:tr h="414236">
                <a:tc>
                  <a:txBody>
                    <a:bodyPr/>
                    <a:lstStyle/>
                    <a:p>
                      <a:r>
                        <a:rPr lang="en-US" dirty="0">
                          <a:latin typeface="Arial" pitchFamily="34" charset="0"/>
                          <a:cs typeface="Arial" pitchFamily="34" charset="0"/>
                        </a:rPr>
                        <a:t>Aggregation</a:t>
                      </a:r>
                    </a:p>
                  </a:txBody>
                  <a:tcPr/>
                </a:tc>
                <a:tc>
                  <a:txBody>
                    <a:bodyPr/>
                    <a:lstStyle/>
                    <a:p>
                      <a:r>
                        <a:rPr lang="en-US" dirty="0">
                          <a:latin typeface="Arial" pitchFamily="34" charset="0"/>
                          <a:cs typeface="Arial" pitchFamily="34" charset="0"/>
                        </a:rPr>
                        <a:t>Many-one relationship</a:t>
                      </a:r>
                    </a:p>
                  </a:txBody>
                  <a:tcPr/>
                </a:tc>
                <a:extLst>
                  <a:ext uri="{0D108BD9-81ED-4DB2-BD59-A6C34878D82A}">
                    <a16:rowId xmlns:a16="http://schemas.microsoft.com/office/drawing/2014/main" val="10005"/>
                  </a:ext>
                </a:extLst>
              </a:tr>
              <a:tr h="714983">
                <a:tc>
                  <a:txBody>
                    <a:bodyPr/>
                    <a:lstStyle/>
                    <a:p>
                      <a:r>
                        <a:rPr lang="en-US" dirty="0">
                          <a:latin typeface="Arial" pitchFamily="34" charset="0"/>
                          <a:cs typeface="Arial" pitchFamily="34" charset="0"/>
                        </a:rPr>
                        <a:t>Composition</a:t>
                      </a:r>
                    </a:p>
                  </a:txBody>
                  <a:tcPr/>
                </a:tc>
                <a:tc>
                  <a:txBody>
                    <a:bodyPr/>
                    <a:lstStyle/>
                    <a:p>
                      <a:r>
                        <a:rPr lang="en-US" dirty="0">
                          <a:latin typeface="Arial" pitchFamily="34" charset="0"/>
                          <a:cs typeface="Arial" pitchFamily="34" charset="0"/>
                        </a:rPr>
                        <a:t>Many-one relationship with </a:t>
                      </a:r>
                    </a:p>
                    <a:p>
                      <a:r>
                        <a:rPr lang="en-US" dirty="0">
                          <a:latin typeface="Arial" pitchFamily="34" charset="0"/>
                          <a:cs typeface="Arial" pitchFamily="34" charset="0"/>
                        </a:rPr>
                        <a:t>referential integrity</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fontScale="90000"/>
          </a:bodyPr>
          <a:lstStyle/>
          <a:p>
            <a:pPr algn="ctr"/>
            <a:r>
              <a:rPr lang="en-US" dirty="0"/>
              <a:t>UML vs. E/R Model</a:t>
            </a:r>
            <a:br>
              <a:rPr lang="en-US" dirty="0"/>
            </a:b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itchFamily="34" charset="0"/>
                <a:cs typeface="Arial" pitchFamily="34" charset="0"/>
              </a:rPr>
              <a:t>Figure 4.34: Comparison between UML and E/R terminology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561696">
                <a:tc>
                  <a:txBody>
                    <a:bodyPr/>
                    <a:lstStyle/>
                    <a:p>
                      <a:r>
                        <a:rPr lang="en-US" dirty="0"/>
                        <a:t>Movies</a:t>
                      </a:r>
                    </a:p>
                  </a:txBody>
                  <a:tcPr anchor="ctr"/>
                </a:tc>
                <a:extLst>
                  <a:ext uri="{0D108BD9-81ED-4DB2-BD59-A6C34878D82A}">
                    <a16:rowId xmlns:a16="http://schemas.microsoft.com/office/drawing/2014/main"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itchFamily="34" charset="0"/>
                <a:cs typeface="Arial"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itchFamily="34" charset="0"/>
                <a:cs typeface="Arial"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itchFamily="34" charset="0"/>
                <a:cs typeface="Arial"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pPr algn="ctr"/>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pPr algn="ctr"/>
            <a:r>
              <a:rPr lang="en-US" dirty="0"/>
              <a:t>Associations</a:t>
            </a:r>
          </a:p>
        </p:txBody>
      </p:sp>
      <p:sp>
        <p:nvSpPr>
          <p:cNvPr id="4" name="Text Box 3"/>
          <p:cNvSpPr txBox="1">
            <a:spLocks noChangeArrowheads="1"/>
          </p:cNvSpPr>
          <p:nvPr/>
        </p:nvSpPr>
        <p:spPr bwMode="auto">
          <a:xfrm>
            <a:off x="2041525" y="2217738"/>
            <a:ext cx="4903788" cy="579437"/>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headEnd/>
              <a:tailEnd/>
            </a:ln>
            <a:effectLst/>
          </p:spPr>
          <p:txBody>
            <a:bodyPr wrap="none">
              <a:spAutoFit/>
            </a:bodyPr>
            <a:lstStyle/>
            <a:p>
              <a:r>
                <a:rPr lang="en-US" dirty="0"/>
                <a:t>0..*              0..*</a:t>
              </a:r>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headEnd/>
              <a:tailEnd/>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headEnd/>
              <a:tailEnd/>
            </a:ln>
            <a:effectLst/>
          </p:spPr>
          <p:txBody>
            <a:bodyPr wrap="none">
              <a:spAutoFit/>
            </a:bodyPr>
            <a:lstStyle/>
            <a:p>
              <a:r>
                <a:rPr lang="en-US" dirty="0"/>
                <a:t>0..*               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p>
          <a:p>
            <a:r>
              <a:rPr lang="en-US" dirty="0"/>
              <a:t>Example</a:t>
            </a:r>
          </a:p>
        </p:txBody>
      </p:sp>
      <p:sp>
        <p:nvSpPr>
          <p:cNvPr id="2" name="Title 1"/>
          <p:cNvSpPr>
            <a:spLocks noGrp="1"/>
          </p:cNvSpPr>
          <p:nvPr>
            <p:ph type="title"/>
          </p:nvPr>
        </p:nvSpPr>
        <p:spPr/>
        <p:txBody>
          <a:bodyPr/>
          <a:lstStyle/>
          <a:p>
            <a:pPr algn="ctr"/>
            <a:r>
              <a:rPr lang="en-US" dirty="0"/>
              <a:t>Self-Associations</a:t>
            </a:r>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 PK</a:t>
                      </a:r>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a:t>0..*</a:t>
              </a:r>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val="20000"/>
                    </a:ext>
                  </a:extLst>
                </a:gridCol>
              </a:tblGrid>
              <a:tr h="370840">
                <a:tc>
                  <a:txBody>
                    <a:bodyPr/>
                    <a:lstStyle/>
                    <a:p>
                      <a:r>
                        <a:rPr lang="en-US" dirty="0"/>
                        <a:t>Compensation</a:t>
                      </a:r>
                    </a:p>
                  </a:txBody>
                  <a:tcPr/>
                </a:tc>
                <a:extLst>
                  <a:ext uri="{0D108BD9-81ED-4DB2-BD59-A6C34878D82A}">
                    <a16:rowId xmlns:a16="http://schemas.microsoft.com/office/drawing/2014/main" val="10000"/>
                  </a:ext>
                </a:extLst>
              </a:tr>
              <a:tr h="370840">
                <a:tc>
                  <a:txBody>
                    <a:bodyPr/>
                    <a:lstStyle/>
                    <a:p>
                      <a:r>
                        <a:rPr lang="en-US" dirty="0"/>
                        <a:t>salary</a:t>
                      </a:r>
                    </a:p>
                  </a:txBody>
                  <a:tcPr/>
                </a:tc>
                <a:extLst>
                  <a:ext uri="{0D108BD9-81ED-4DB2-BD59-A6C34878D82A}">
                    <a16:rowId xmlns:a16="http://schemas.microsoft.com/office/drawing/2014/main" val="10001"/>
                  </a:ext>
                </a:extLst>
              </a:tr>
              <a:tr h="370840">
                <a:tc>
                  <a:txBody>
                    <a:bodyPr/>
                    <a:lstStyle/>
                    <a:p>
                      <a:r>
                        <a:rPr lang="en-US" dirty="0"/>
                        <a:t>residuals</a:t>
                      </a:r>
                    </a:p>
                  </a:txBody>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0" y="1127464"/>
            <a:ext cx="7936637" cy="3290549"/>
          </a:xfrm>
        </p:spPr>
        <p:txBody>
          <a:bodyPr/>
          <a:lstStyle/>
          <a:p>
            <a:r>
              <a:rPr lang="en-US" dirty="0"/>
              <a:t>Consider Movies and its three subclasses</a:t>
            </a:r>
          </a:p>
        </p:txBody>
      </p:sp>
      <p:sp>
        <p:nvSpPr>
          <p:cNvPr id="2" name="Title 1"/>
          <p:cNvSpPr>
            <a:spLocks noGrp="1"/>
          </p:cNvSpPr>
          <p:nvPr>
            <p:ph type="title"/>
          </p:nvPr>
        </p:nvSpPr>
        <p:spPr/>
        <p:txBody>
          <a:bodyPr/>
          <a:lstStyle/>
          <a:p>
            <a:pPr algn="ctr"/>
            <a:r>
              <a:rPr lang="en-US" dirty="0"/>
              <a:t>Subclasses in UML</a:t>
            </a:r>
          </a:p>
        </p:txBody>
      </p:sp>
      <p:sp>
        <p:nvSpPr>
          <p:cNvPr id="4" name="TextBox 3"/>
          <p:cNvSpPr txBox="1"/>
          <p:nvPr/>
        </p:nvSpPr>
        <p:spPr>
          <a:xfrm>
            <a:off x="882977" y="1752362"/>
            <a:ext cx="7983276"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Murder Mysteries</a:t>
                      </a:r>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grpSp>
        <p:nvGrpSpPr>
          <p:cNvPr id="26" name="Group 25"/>
          <p:cNvGrpSpPr/>
          <p:nvPr/>
        </p:nvGrpSpPr>
        <p:grpSpPr>
          <a:xfrm>
            <a:off x="1905000" y="3429000"/>
            <a:ext cx="5886742" cy="2786965"/>
            <a:chOff x="1905000" y="3429000"/>
            <a:chExt cx="5886742" cy="2786965"/>
          </a:xfrm>
        </p:grpSpPr>
        <p:sp>
          <p:nvSpPr>
            <p:cNvPr id="4" name="TextBox 3"/>
            <p:cNvSpPr txBox="1"/>
            <p:nvPr/>
          </p:nvSpPr>
          <p:spPr>
            <a:xfrm>
              <a:off x="1918018" y="5569634"/>
              <a:ext cx="5873724"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79C7-C4A6-4FA9-8BAD-7D390F30C0B3}"/>
              </a:ext>
            </a:extLst>
          </p:cNvPr>
          <p:cNvSpPr>
            <a:spLocks noGrp="1"/>
          </p:cNvSpPr>
          <p:nvPr>
            <p:ph type="title"/>
          </p:nvPr>
        </p:nvSpPr>
        <p:spPr/>
        <p:txBody>
          <a:bodyPr>
            <a:normAutofit fontScale="90000"/>
          </a:bodyPr>
          <a:lstStyle/>
          <a:p>
            <a:pPr algn="ctr"/>
            <a:r>
              <a:rPr lang="en-US" dirty="0"/>
              <a:t>Database modeling and implementation process</a:t>
            </a:r>
            <a:endParaRPr lang="vi-VN" dirty="0"/>
          </a:p>
        </p:txBody>
      </p:sp>
      <p:sp>
        <p:nvSpPr>
          <p:cNvPr id="4" name="Footer Placeholder 3">
            <a:extLst>
              <a:ext uri="{FF2B5EF4-FFF2-40B4-BE49-F238E27FC236}">
                <a16:creationId xmlns:a16="http://schemas.microsoft.com/office/drawing/2014/main" id="{ED3FFC36-BC59-4327-9B65-5360A99BA60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0E229C5-C7FD-4B32-8625-04BCF05C14CD}"/>
              </a:ext>
            </a:extLst>
          </p:cNvPr>
          <p:cNvSpPr>
            <a:spLocks noGrp="1"/>
          </p:cNvSpPr>
          <p:nvPr>
            <p:ph type="sldNum" sz="quarter" idx="12"/>
          </p:nvPr>
        </p:nvSpPr>
        <p:spPr/>
        <p:txBody>
          <a:bodyPr/>
          <a:lstStyle/>
          <a:p>
            <a:fld id="{CC2FDD2D-D1AD-4AA7-93C2-8410BB90945D}" type="slidenum">
              <a:rPr lang="vi-VN" smtClean="0"/>
              <a:t>5</a:t>
            </a:fld>
            <a:endParaRPr lang="vi-VN"/>
          </a:p>
        </p:txBody>
      </p:sp>
      <p:sp>
        <p:nvSpPr>
          <p:cNvPr id="7" name="AutoShape 4">
            <a:extLst>
              <a:ext uri="{FF2B5EF4-FFF2-40B4-BE49-F238E27FC236}">
                <a16:creationId xmlns:a16="http://schemas.microsoft.com/office/drawing/2014/main" id="{BA124BA2-E9E8-4D66-9674-F76F22BA4DFA}"/>
              </a:ext>
            </a:extLst>
          </p:cNvPr>
          <p:cNvSpPr>
            <a:spLocks noChangeArrowheads="1"/>
          </p:cNvSpPr>
          <p:nvPr/>
        </p:nvSpPr>
        <p:spPr bwMode="auto">
          <a:xfrm>
            <a:off x="532426"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Getting </a:t>
            </a:r>
          </a:p>
          <a:p>
            <a:pPr algn="ctr" eaLnBrk="1" hangingPunct="1"/>
            <a:r>
              <a:rPr lang="en-US" dirty="0">
                <a:solidFill>
                  <a:srgbClr val="FFFF00"/>
                </a:solidFill>
                <a:latin typeface="Arial" pitchFamily="34" charset="0"/>
                <a:cs typeface="Arial" pitchFamily="34" charset="0"/>
              </a:rPr>
              <a:t>User </a:t>
            </a:r>
          </a:p>
          <a:p>
            <a:pPr algn="ctr" eaLnBrk="1" hangingPunct="1"/>
            <a:r>
              <a:rPr lang="en-US" dirty="0">
                <a:solidFill>
                  <a:srgbClr val="FFFF00"/>
                </a:solidFill>
                <a:latin typeface="Arial" pitchFamily="34" charset="0"/>
                <a:cs typeface="Arial" pitchFamily="34" charset="0"/>
              </a:rPr>
              <a:t>Requirement</a:t>
            </a:r>
          </a:p>
        </p:txBody>
      </p:sp>
      <p:sp>
        <p:nvSpPr>
          <p:cNvPr id="8" name="AutoShape 5">
            <a:extLst>
              <a:ext uri="{FF2B5EF4-FFF2-40B4-BE49-F238E27FC236}">
                <a16:creationId xmlns:a16="http://schemas.microsoft.com/office/drawing/2014/main" id="{08B2085E-93E6-4466-B62D-CAC4F27C7354}"/>
              </a:ext>
            </a:extLst>
          </p:cNvPr>
          <p:cNvSpPr>
            <a:spLocks noChangeArrowheads="1"/>
          </p:cNvSpPr>
          <p:nvPr/>
        </p:nvSpPr>
        <p:spPr bwMode="auto">
          <a:xfrm>
            <a:off x="2401820"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9" name="AutoShape 6">
            <a:extLst>
              <a:ext uri="{FF2B5EF4-FFF2-40B4-BE49-F238E27FC236}">
                <a16:creationId xmlns:a16="http://schemas.microsoft.com/office/drawing/2014/main" id="{274BB4A8-A305-495E-AAAF-A363D373EEE5}"/>
              </a:ext>
            </a:extLst>
          </p:cNvPr>
          <p:cNvSpPr>
            <a:spLocks noChangeArrowheads="1"/>
          </p:cNvSpPr>
          <p:nvPr/>
        </p:nvSpPr>
        <p:spPr bwMode="auto">
          <a:xfrm>
            <a:off x="4459220"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Relational </a:t>
            </a:r>
          </a:p>
          <a:p>
            <a:pPr algn="ctr" eaLnBrk="1" hangingPunct="1"/>
            <a:r>
              <a:rPr lang="en-US" dirty="0">
                <a:solidFill>
                  <a:srgbClr val="FFFF00"/>
                </a:solidFill>
                <a:latin typeface="Arial" pitchFamily="34" charset="0"/>
                <a:cs typeface="Arial" pitchFamily="34" charset="0"/>
              </a:rPr>
              <a:t>Database </a:t>
            </a:r>
          </a:p>
          <a:p>
            <a:pPr algn="ctr" eaLnBrk="1" hangingPunct="1"/>
            <a:r>
              <a:rPr lang="en-US" dirty="0">
                <a:solidFill>
                  <a:srgbClr val="FFFF00"/>
                </a:solidFill>
                <a:latin typeface="Arial" pitchFamily="34" charset="0"/>
                <a:cs typeface="Arial" pitchFamily="34" charset="0"/>
              </a:rPr>
              <a:t>Schema</a:t>
            </a:r>
          </a:p>
          <a:p>
            <a:pPr algn="ctr" eaLnBrk="1" hangingPunct="1"/>
            <a:r>
              <a:rPr lang="en-US" dirty="0">
                <a:solidFill>
                  <a:srgbClr val="FFFF00"/>
                </a:solidFill>
                <a:latin typeface="Arial" pitchFamily="34" charset="0"/>
                <a:cs typeface="Arial" pitchFamily="34" charset="0"/>
              </a:rPr>
              <a:t>Design</a:t>
            </a:r>
          </a:p>
        </p:txBody>
      </p:sp>
      <p:sp>
        <p:nvSpPr>
          <p:cNvPr id="10" name="AutoShape 8">
            <a:extLst>
              <a:ext uri="{FF2B5EF4-FFF2-40B4-BE49-F238E27FC236}">
                <a16:creationId xmlns:a16="http://schemas.microsoft.com/office/drawing/2014/main" id="{F8C8563E-DA14-4CB0-BE0E-FA150FB2349C}"/>
              </a:ext>
            </a:extLst>
          </p:cNvPr>
          <p:cNvSpPr>
            <a:spLocks noChangeArrowheads="1"/>
          </p:cNvSpPr>
          <p:nvPr/>
        </p:nvSpPr>
        <p:spPr bwMode="auto">
          <a:xfrm>
            <a:off x="1563620"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11" name="AutoShape 10">
            <a:extLst>
              <a:ext uri="{FF2B5EF4-FFF2-40B4-BE49-F238E27FC236}">
                <a16:creationId xmlns:a16="http://schemas.microsoft.com/office/drawing/2014/main" id="{BA45A576-0D8D-4F9D-9C8E-3B2DFEE9FD2D}"/>
              </a:ext>
            </a:extLst>
          </p:cNvPr>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itchFamily="34" charset="0"/>
                <a:cs typeface="Arial" pitchFamily="34" charset="0"/>
              </a:rPr>
              <a:t>Relational Database Schema</a:t>
            </a:r>
          </a:p>
        </p:txBody>
      </p:sp>
      <p:sp>
        <p:nvSpPr>
          <p:cNvPr id="12" name="AutoShape 11">
            <a:extLst>
              <a:ext uri="{FF2B5EF4-FFF2-40B4-BE49-F238E27FC236}">
                <a16:creationId xmlns:a16="http://schemas.microsoft.com/office/drawing/2014/main" id="{6F3D29E5-5F16-4AD3-ADF1-60D9A6DD2FAC}"/>
              </a:ext>
            </a:extLst>
          </p:cNvPr>
          <p:cNvSpPr>
            <a:spLocks noChangeArrowheads="1"/>
          </p:cNvSpPr>
          <p:nvPr/>
        </p:nvSpPr>
        <p:spPr bwMode="auto">
          <a:xfrm>
            <a:off x="6899784" y="1904052"/>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itchFamily="34" charset="0"/>
                <a:cs typeface="Arial" pitchFamily="34" charset="0"/>
              </a:rPr>
              <a:t>Relational </a:t>
            </a:r>
            <a:br>
              <a:rPr lang="en-US" b="1" dirty="0">
                <a:solidFill>
                  <a:srgbClr val="0070C0"/>
                </a:solidFill>
                <a:latin typeface="Arial" pitchFamily="34" charset="0"/>
                <a:cs typeface="Arial" pitchFamily="34" charset="0"/>
              </a:rPr>
            </a:br>
            <a:r>
              <a:rPr lang="en-US" b="1" dirty="0">
                <a:solidFill>
                  <a:srgbClr val="0070C0"/>
                </a:solidFill>
                <a:latin typeface="Arial" pitchFamily="34" charset="0"/>
                <a:cs typeface="Arial" pitchFamily="34" charset="0"/>
              </a:rPr>
              <a:t>DBMS</a:t>
            </a:r>
          </a:p>
        </p:txBody>
      </p:sp>
      <p:sp>
        <p:nvSpPr>
          <p:cNvPr id="13" name="TextBox 12">
            <a:extLst>
              <a:ext uri="{FF2B5EF4-FFF2-40B4-BE49-F238E27FC236}">
                <a16:creationId xmlns:a16="http://schemas.microsoft.com/office/drawing/2014/main" id="{29B26D48-1CAA-4EB8-A83B-88A03E9C8C87}"/>
              </a:ext>
            </a:extLst>
          </p:cNvPr>
          <p:cNvSpPr txBox="1"/>
          <p:nvPr/>
        </p:nvSpPr>
        <p:spPr>
          <a:xfrm>
            <a:off x="1061596" y="3897952"/>
            <a:ext cx="6649577" cy="369332"/>
          </a:xfrm>
          <a:prstGeom prst="rect">
            <a:avLst/>
          </a:prstGeom>
          <a:noFill/>
        </p:spPr>
        <p:txBody>
          <a:bodyPr wrap="none" rtlCol="0">
            <a:spAutoFit/>
          </a:bodyPr>
          <a:lstStyle/>
          <a:p>
            <a:r>
              <a:rPr lang="en-US" dirty="0">
                <a:latin typeface="Arial" pitchFamily="34" charset="0"/>
                <a:cs typeface="Arial" pitchFamily="34" charset="0"/>
              </a:rPr>
              <a:t>Figure 4.1: The database modeling and implementation process</a:t>
            </a:r>
          </a:p>
        </p:txBody>
      </p:sp>
    </p:spTree>
    <p:extLst>
      <p:ext uri="{BB962C8B-B14F-4D97-AF65-F5344CB8AC3E}">
        <p14:creationId xmlns:p14="http://schemas.microsoft.com/office/powerpoint/2010/main" val="171864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pPr algn="ctr"/>
            <a:r>
              <a:rPr lang="en-US" dirty="0"/>
              <a:t>UML-to-Relations Basics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p>
        </p:txBody>
      </p:sp>
      <p:graphicFrame>
        <p:nvGraphicFramePr>
          <p:cNvPr id="4" name="Table 3"/>
          <p:cNvGraphicFramePr>
            <a:graphicFrameLocks noGrp="1"/>
          </p:cNvGraphicFramePr>
          <p:nvPr>
            <p:extLst>
              <p:ext uri="{D42A27DB-BD31-4B8C-83A1-F6EECF244321}">
                <p14:modId xmlns:p14="http://schemas.microsoft.com/office/powerpoint/2010/main" val="471948614"/>
              </p:ext>
            </p:extLst>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4432858"/>
              </p:ext>
            </p:extLst>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5339555"/>
              </p:ext>
            </p:extLst>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865695"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itchFamily="34" charset="0"/>
                  <a:cs typeface="Arial" pitchFamily="34" charset="0"/>
                </a:rPr>
                <a:t>Movies(</a:t>
              </a:r>
              <a:r>
                <a:rPr lang="en-US" u="sng" dirty="0" err="1">
                  <a:latin typeface="Arial" pitchFamily="34" charset="0"/>
                  <a:cs typeface="Arial" pitchFamily="34" charset="0"/>
                </a:rPr>
                <a:t>title,year</a:t>
              </a:r>
              <a:r>
                <a:rPr lang="en-US" dirty="0" err="1">
                  <a:latin typeface="Arial" pitchFamily="34" charset="0"/>
                  <a:cs typeface="Arial" pitchFamily="34" charset="0"/>
                </a:rPr>
                <a:t>,length,genre</a:t>
              </a:r>
              <a:r>
                <a:rPr lang="en-US" dirty="0">
                  <a:latin typeface="Arial" pitchFamily="34" charset="0"/>
                  <a:cs typeface="Arial" pitchFamily="34" charset="0"/>
                </a:rPr>
                <a:t>)</a:t>
              </a:r>
            </a:p>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itchFamily="34" charset="0"/>
                  <a:cs typeface="Arial" pitchFamily="34" charset="0"/>
                </a:rPr>
                <a:t>Stars-In(</a:t>
              </a:r>
              <a:r>
                <a:rPr lang="en-US" u="sng" dirty="0" err="1">
                  <a:latin typeface="Arial" pitchFamily="34" charset="0"/>
                  <a:cs typeface="Arial" pitchFamily="34" charset="0"/>
                </a:rPr>
                <a:t>movieTitle,movieYear,starName</a:t>
              </a:r>
              <a:r>
                <a:rPr lang="en-US" dirty="0">
                  <a:latin typeface="Arial" pitchFamily="34" charset="0"/>
                  <a:cs typeface="Arial" pitchFamily="34" charset="0"/>
                </a:rPr>
                <a:t>)</a:t>
              </a:r>
            </a:p>
            <a:p>
              <a:r>
                <a:rPr lang="en-US" dirty="0">
                  <a:latin typeface="Arial" pitchFamily="34" charset="0"/>
                  <a:cs typeface="Arial" pitchFamily="34" charset="0"/>
                </a:rPr>
                <a:t>Owns(</a:t>
              </a:r>
              <a:r>
                <a:rPr lang="en-US" u="sng" dirty="0" err="1">
                  <a:latin typeface="Arial" pitchFamily="34" charset="0"/>
                  <a:cs typeface="Arial" pitchFamily="34" charset="0"/>
                </a:rPr>
                <a:t>movieTitle,movieYear,</a:t>
              </a:r>
              <a:r>
                <a:rPr lang="en-US" dirty="0" err="1">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a:bodyPr>
          <a:lstStyle/>
          <a:p>
            <a:pPr algn="ctr"/>
            <a:r>
              <a:rPr lang="en-US" dirty="0"/>
              <a:t>From UML Subclasses to Relations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
        <p:nvSpPr>
          <p:cNvPr id="4" name="TextBox 3"/>
          <p:cNvSpPr txBox="1"/>
          <p:nvPr/>
        </p:nvSpPr>
        <p:spPr>
          <a:xfrm>
            <a:off x="1110932" y="1710964"/>
            <a:ext cx="5106078" cy="1323439"/>
          </a:xfrm>
          <a:prstGeom prst="rect">
            <a:avLst/>
          </a:prstGeom>
          <a:noFill/>
        </p:spPr>
        <p:txBody>
          <a:bodyPr wrap="none" rtlCol="0">
            <a:spAutoFit/>
          </a:bodyPr>
          <a:lstStyle/>
          <a:p>
            <a:r>
              <a:rPr lang="en-US" sz="2000" dirty="0" err="1">
                <a:latin typeface="Arial" pitchFamily="34" charset="0"/>
                <a:cs typeface="Arial" pitchFamily="34" charset="0"/>
              </a:rPr>
              <a:t>MovieExecs</a:t>
            </a:r>
            <a:r>
              <a:rPr lang="en-US" sz="2000" dirty="0">
                <a:latin typeface="Arial" pitchFamily="34" charset="0"/>
                <a:cs typeface="Arial" pitchFamily="34" charset="0"/>
              </a:rPr>
              <a:t>(</a:t>
            </a:r>
            <a:r>
              <a:rPr lang="en-US" sz="2000" dirty="0" err="1">
                <a:latin typeface="Arial" pitchFamily="34" charset="0"/>
                <a:cs typeface="Arial" pitchFamily="34" charset="0"/>
              </a:rPr>
              <a:t>cert#,name,address,netWorth</a:t>
            </a:r>
            <a:r>
              <a:rPr lang="en-US" sz="2000" dirty="0">
                <a:latin typeface="Arial" pitchFamily="34" charset="0"/>
                <a:cs typeface="Arial" pitchFamily="34" charset="0"/>
              </a:rPr>
              <a:t>)</a:t>
            </a:r>
          </a:p>
          <a:p>
            <a:r>
              <a:rPr lang="en-US" sz="2000" dirty="0">
                <a:latin typeface="Arial" pitchFamily="34" charset="0"/>
                <a:cs typeface="Arial" pitchFamily="34" charset="0"/>
              </a:rPr>
              <a:t>Presidents(</a:t>
            </a:r>
            <a:r>
              <a:rPr lang="en-US" sz="2000" dirty="0" err="1">
                <a:latin typeface="Arial" pitchFamily="34" charset="0"/>
                <a:cs typeface="Arial" pitchFamily="34" charset="0"/>
              </a:rPr>
              <a:t>cert#,studioName</a:t>
            </a:r>
            <a:r>
              <a:rPr lang="en-US" sz="2000" dirty="0">
                <a:latin typeface="Arial" pitchFamily="34" charset="0"/>
                <a:cs typeface="Arial" pitchFamily="34" charset="0"/>
              </a:rPr>
              <a:t>)</a:t>
            </a:r>
          </a:p>
          <a:p>
            <a:r>
              <a:rPr lang="en-US" sz="2000" dirty="0">
                <a:latin typeface="Arial" pitchFamily="34" charset="0"/>
                <a:cs typeface="Arial" pitchFamily="34" charset="0"/>
              </a:rPr>
              <a:t>Movies(</a:t>
            </a:r>
            <a:r>
              <a:rPr lang="en-US" sz="2000" dirty="0" err="1">
                <a:latin typeface="Arial" pitchFamily="34" charset="0"/>
                <a:cs typeface="Arial" pitchFamily="34" charset="0"/>
              </a:rPr>
              <a:t>title,year,length,genre,studioName</a:t>
            </a:r>
            <a:r>
              <a:rPr lang="en-US" sz="2000" dirty="0">
                <a:latin typeface="Arial" pitchFamily="34" charset="0"/>
                <a:cs typeface="Arial" pitchFamily="34" charset="0"/>
              </a:rPr>
              <a:t>)</a:t>
            </a:r>
          </a:p>
          <a:p>
            <a:r>
              <a:rPr lang="en-US" sz="2000" dirty="0">
                <a:latin typeface="Arial" pitchFamily="34" charset="0"/>
                <a:cs typeface="Arial" pitchFamily="34" charset="0"/>
              </a:rPr>
              <a:t>Studios(</a:t>
            </a:r>
            <a:r>
              <a:rPr lang="en-US" sz="2000" dirty="0" err="1">
                <a:latin typeface="Arial" pitchFamily="34" charset="0"/>
                <a:cs typeface="Arial" pitchFamily="34" charset="0"/>
              </a:rPr>
              <a:t>name,address</a:t>
            </a:r>
            <a:r>
              <a:rPr lang="en-US" sz="2000" dirty="0">
                <a:latin typeface="Arial" pitchFamily="34" charset="0"/>
                <a:cs typeface="Arial"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itchFamily="34" charset="0"/>
                  <a:cs typeface="Arial"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a:bodyPr>
          <a:lstStyle/>
          <a:p>
            <a:pPr algn="ctr"/>
            <a:r>
              <a:rPr lang="en-US" dirty="0"/>
              <a:t>The UML Analog of Weak Entity Sets</a:t>
            </a:r>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Crews</a:t>
                      </a:r>
                    </a:p>
                  </a:txBody>
                  <a:tcPr/>
                </a:tc>
                <a:extLst>
                  <a:ext uri="{0D108BD9-81ED-4DB2-BD59-A6C34878D82A}">
                    <a16:rowId xmlns:a16="http://schemas.microsoft.com/office/drawing/2014/main" val="10000"/>
                  </a:ext>
                </a:extLst>
              </a:tr>
              <a:tr h="370840">
                <a:tc>
                  <a:txBody>
                    <a:bodyPr/>
                    <a:lstStyle/>
                    <a:p>
                      <a:r>
                        <a:rPr lang="en-US" dirty="0"/>
                        <a:t>number PK</a:t>
                      </a:r>
                    </a:p>
                  </a:txBody>
                  <a:tcPr/>
                </a:tc>
                <a:extLst>
                  <a:ext uri="{0D108BD9-81ED-4DB2-BD59-A6C34878D82A}">
                    <a16:rowId xmlns:a16="http://schemas.microsoft.com/office/drawing/2014/main" val="10001"/>
                  </a:ext>
                </a:extLst>
              </a:tr>
              <a:tr h="370840">
                <a:tc>
                  <a:txBody>
                    <a:bodyPr/>
                    <a:lstStyle/>
                    <a:p>
                      <a:r>
                        <a:rPr lang="en-US" dirty="0" err="1"/>
                        <a:t>crewChief</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08"/>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itchFamily="34" charset="0"/>
                    <a:cs typeface="Arial"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a:p>
              <a:r>
                <a:rPr lang="en-US" sz="2200" dirty="0">
                  <a:latin typeface="Arial" pitchFamily="34" charset="0"/>
                  <a:cs typeface="Arial" pitchFamily="34" charset="0"/>
                </a:rPr>
                <a:t>Crews(</a:t>
              </a:r>
              <a:r>
                <a:rPr lang="en-US" sz="2200" dirty="0" err="1">
                  <a:latin typeface="Arial" pitchFamily="34" charset="0"/>
                  <a:cs typeface="Arial" pitchFamily="34" charset="0"/>
                </a:rPr>
                <a:t>number,crewChief,studioName</a:t>
              </a:r>
              <a:r>
                <a:rPr lang="en-US" sz="2200" dirty="0">
                  <a:latin typeface="Arial" pitchFamily="34" charset="0"/>
                  <a:cs typeface="Arial" pitchFamily="34" charset="0"/>
                </a:rPr>
                <a:t>)</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D106CF-D184-46BE-93E1-4461DDD51341}"/>
              </a:ext>
            </a:extLst>
          </p:cNvPr>
          <p:cNvSpPr>
            <a:spLocks noGrp="1"/>
          </p:cNvSpPr>
          <p:nvPr>
            <p:ph idx="1"/>
          </p:nvPr>
        </p:nvSpPr>
        <p:spPr/>
        <p:txBody>
          <a:bodyPr>
            <a:normAutofit fontScale="85000" lnSpcReduction="20000"/>
          </a:bodyPr>
          <a:lstStyle/>
          <a:p>
            <a:r>
              <a:rPr lang="en-US" dirty="0"/>
              <a:t>When you draw the ERD, add the attributes that you think necessary foreach entity in the model.</a:t>
            </a:r>
          </a:p>
          <a:p>
            <a:r>
              <a:rPr lang="en-US" dirty="0"/>
              <a:t>Exercise 1: Create an E-R model for the following requirements.</a:t>
            </a:r>
          </a:p>
          <a:p>
            <a:r>
              <a:rPr lang="en-US" dirty="0"/>
              <a:t>- An INVOICE is written by a SALESREP. Each sales representative can write many invoices, but each invoice is written by a single sales representative.</a:t>
            </a:r>
          </a:p>
          <a:p>
            <a:r>
              <a:rPr lang="en-US" dirty="0"/>
              <a:t>- The INVOICE is written for a single CUSTOMER. However, each customer </a:t>
            </a:r>
            <a:r>
              <a:rPr lang="en-US"/>
              <a:t>may have many </a:t>
            </a:r>
            <a:r>
              <a:rPr lang="en-US" dirty="0"/>
              <a:t>invoices.</a:t>
            </a:r>
          </a:p>
          <a:p>
            <a:r>
              <a:rPr lang="en-US" dirty="0"/>
              <a:t>- An INVOICE may include many detail lines (LINE) which describe the products bought by the customer.</a:t>
            </a:r>
          </a:p>
          <a:p>
            <a:r>
              <a:rPr lang="en-US" dirty="0"/>
              <a:t>- The product information is stored in a PRODUCT entity.</a:t>
            </a:r>
          </a:p>
          <a:p>
            <a:r>
              <a:rPr lang="en-US" dirty="0"/>
              <a:t>- The product's vendor information is found in a VENDOR entity.</a:t>
            </a:r>
            <a:endParaRPr lang="en-SG" dirty="0"/>
          </a:p>
        </p:txBody>
      </p:sp>
      <p:sp>
        <p:nvSpPr>
          <p:cNvPr id="4" name="Footer Placeholder 3">
            <a:extLst>
              <a:ext uri="{FF2B5EF4-FFF2-40B4-BE49-F238E27FC236}">
                <a16:creationId xmlns:a16="http://schemas.microsoft.com/office/drawing/2014/main" id="{E5B331A4-F8CC-3ABE-5FA9-9310BC17CC40}"/>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7D835363-97CC-8222-58D9-7403A8F35AEF}"/>
              </a:ext>
            </a:extLst>
          </p:cNvPr>
          <p:cNvSpPr>
            <a:spLocks noGrp="1"/>
          </p:cNvSpPr>
          <p:nvPr>
            <p:ph type="sldNum" sz="quarter" idx="12"/>
          </p:nvPr>
        </p:nvSpPr>
        <p:spPr/>
        <p:txBody>
          <a:bodyPr/>
          <a:lstStyle/>
          <a:p>
            <a:fld id="{CC2FDD2D-D1AD-4AA7-93C2-8410BB90945D}" type="slidenum">
              <a:rPr lang="vi-VN" smtClean="0"/>
              <a:t>56</a:t>
            </a:fld>
            <a:endParaRPr lang="vi-VN"/>
          </a:p>
        </p:txBody>
      </p:sp>
      <p:sp>
        <p:nvSpPr>
          <p:cNvPr id="6" name="Rectangle 2">
            <a:extLst>
              <a:ext uri="{FF2B5EF4-FFF2-40B4-BE49-F238E27FC236}">
                <a16:creationId xmlns:a16="http://schemas.microsoft.com/office/drawing/2014/main" id="{5F806A36-09BE-C0F5-8BE2-506E3141FE42}"/>
              </a:ext>
            </a:extLst>
          </p:cNvPr>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a:t>
            </a:r>
            <a:r>
              <a:rPr lang="en-US" altLang="zh-TW">
                <a:solidFill>
                  <a:srgbClr val="0000FF"/>
                </a:solidFill>
              </a:rPr>
              <a:t>– ERD</a:t>
            </a:r>
            <a:endParaRPr lang="en-US" altLang="zh-TW" dirty="0">
              <a:solidFill>
                <a:srgbClr val="0000FF"/>
              </a:solidFill>
            </a:endParaRPr>
          </a:p>
        </p:txBody>
      </p:sp>
    </p:spTree>
    <p:extLst>
      <p:ext uri="{BB962C8B-B14F-4D97-AF65-F5344CB8AC3E}">
        <p14:creationId xmlns:p14="http://schemas.microsoft.com/office/powerpoint/2010/main" val="2956162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8EF1-DB74-E31F-5BC5-93FDC96101E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0490CA39-6BB3-FACD-3D77-E42F36F1BBC6}"/>
              </a:ext>
            </a:extLst>
          </p:cNvPr>
          <p:cNvSpPr>
            <a:spLocks noGrp="1"/>
          </p:cNvSpPr>
          <p:nvPr>
            <p:ph idx="1"/>
          </p:nvPr>
        </p:nvSpPr>
        <p:spPr/>
        <p:txBody>
          <a:bodyPr>
            <a:normAutofit fontScale="62500" lnSpcReduction="20000"/>
          </a:bodyPr>
          <a:lstStyle/>
          <a:p>
            <a:r>
              <a:rPr lang="en-US" dirty="0"/>
              <a:t>Exercise   3:  300   employees of  a  company  are   organized  into  different  departments.  </a:t>
            </a:r>
          </a:p>
          <a:p>
            <a:r>
              <a:rPr lang="en-US" dirty="0"/>
              <a:t>For   </a:t>
            </a:r>
            <a:r>
              <a:rPr lang="en-US" dirty="0" err="1"/>
              <a:t>eachemployee</a:t>
            </a:r>
            <a:r>
              <a:rPr lang="en-US" dirty="0"/>
              <a:t>, we have his social security number, name, address, sex, birthdate, phone and email.</a:t>
            </a:r>
          </a:p>
          <a:p>
            <a:r>
              <a:rPr lang="en-US" dirty="0"/>
              <a:t>Each  department  has   a   name,   a   role   and   a   head   (who   is   also   an   employee).  </a:t>
            </a:r>
          </a:p>
          <a:p>
            <a:r>
              <a:rPr lang="en-US" dirty="0"/>
              <a:t> Note   that   </a:t>
            </a:r>
            <a:r>
              <a:rPr lang="en-US" dirty="0" err="1"/>
              <a:t>eachemployee</a:t>
            </a:r>
            <a:r>
              <a:rPr lang="en-US" dirty="0"/>
              <a:t> works for only one department at a time but he could change from one department </a:t>
            </a:r>
            <a:r>
              <a:rPr lang="en-US" dirty="0" err="1"/>
              <a:t>toanother</a:t>
            </a:r>
            <a:r>
              <a:rPr lang="en-US" dirty="0"/>
              <a:t> department. </a:t>
            </a:r>
          </a:p>
          <a:p>
            <a:r>
              <a:rPr lang="en-US" dirty="0"/>
              <a:t>Each time he works for a department, the company signs a contract </a:t>
            </a:r>
            <a:r>
              <a:rPr lang="en-US" dirty="0" err="1"/>
              <a:t>specifyinghis</a:t>
            </a:r>
            <a:r>
              <a:rPr lang="en-US" dirty="0"/>
              <a:t> salary, start date and end date. </a:t>
            </a:r>
          </a:p>
          <a:p>
            <a:r>
              <a:rPr lang="en-US" dirty="0"/>
              <a:t>Each department handle a number of projects (each project </a:t>
            </a:r>
            <a:r>
              <a:rPr lang="en-US" dirty="0" err="1"/>
              <a:t>ishandled</a:t>
            </a:r>
            <a:r>
              <a:rPr lang="en-US" dirty="0"/>
              <a:t> by only one department). </a:t>
            </a:r>
          </a:p>
          <a:p>
            <a:r>
              <a:rPr lang="en-US" dirty="0"/>
              <a:t>Each project has a name, start date, end date, a project </a:t>
            </a:r>
            <a:r>
              <a:rPr lang="en-US" dirty="0" err="1"/>
              <a:t>managerand</a:t>
            </a:r>
            <a:r>
              <a:rPr lang="en-US" dirty="0"/>
              <a:t>  a number of employees who work on it. </a:t>
            </a:r>
          </a:p>
          <a:p>
            <a:r>
              <a:rPr lang="en-US" dirty="0"/>
              <a:t>Note that an employee could work on  </a:t>
            </a:r>
            <a:r>
              <a:rPr lang="en-US" dirty="0" err="1"/>
              <a:t>differentprojects</a:t>
            </a:r>
            <a:r>
              <a:rPr lang="en-US" dirty="0"/>
              <a:t> with a specified number of hour. </a:t>
            </a:r>
          </a:p>
          <a:p>
            <a:r>
              <a:rPr lang="en-US" dirty="0"/>
              <a:t>Each employee may have a number of dependents. Foreach dependent, we keep track of their name, sex, birthdate and relationship to the employee</a:t>
            </a:r>
            <a:endParaRPr lang="en-SG" dirty="0"/>
          </a:p>
        </p:txBody>
      </p:sp>
      <p:sp>
        <p:nvSpPr>
          <p:cNvPr id="4" name="Footer Placeholder 3">
            <a:extLst>
              <a:ext uri="{FF2B5EF4-FFF2-40B4-BE49-F238E27FC236}">
                <a16:creationId xmlns:a16="http://schemas.microsoft.com/office/drawing/2014/main" id="{DFB5E435-5393-EACA-7005-F0787CA1076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4B26F997-839E-023F-A0D3-0E1DF6B01B42}"/>
              </a:ext>
            </a:extLst>
          </p:cNvPr>
          <p:cNvSpPr>
            <a:spLocks noGrp="1"/>
          </p:cNvSpPr>
          <p:nvPr>
            <p:ph type="sldNum" sz="quarter" idx="12"/>
          </p:nvPr>
        </p:nvSpPr>
        <p:spPr/>
        <p:txBody>
          <a:bodyPr/>
          <a:lstStyle/>
          <a:p>
            <a:fld id="{CC2FDD2D-D1AD-4AA7-93C2-8410BB90945D}" type="slidenum">
              <a:rPr lang="vi-VN" smtClean="0"/>
              <a:t>57</a:t>
            </a:fld>
            <a:endParaRPr lang="vi-VN"/>
          </a:p>
        </p:txBody>
      </p:sp>
    </p:spTree>
    <p:extLst>
      <p:ext uri="{BB962C8B-B14F-4D97-AF65-F5344CB8AC3E}">
        <p14:creationId xmlns:p14="http://schemas.microsoft.com/office/powerpoint/2010/main" val="85875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6E1A58-73B5-4450-9EB7-8ABC932891B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40DAB57-A819-4006-AB4E-D9C73E51AFC2}"/>
              </a:ext>
            </a:extLst>
          </p:cNvPr>
          <p:cNvSpPr>
            <a:spLocks noGrp="1"/>
          </p:cNvSpPr>
          <p:nvPr>
            <p:ph type="sldNum" sz="quarter" idx="12"/>
          </p:nvPr>
        </p:nvSpPr>
        <p:spPr/>
        <p:txBody>
          <a:bodyPr/>
          <a:lstStyle/>
          <a:p>
            <a:fld id="{CC2FDD2D-D1AD-4AA7-93C2-8410BB90945D}" type="slidenum">
              <a:rPr lang="vi-VN" smtClean="0"/>
              <a:t>6</a:t>
            </a:fld>
            <a:endParaRPr lang="vi-VN"/>
          </a:p>
        </p:txBody>
      </p:sp>
      <p:sp>
        <p:nvSpPr>
          <p:cNvPr id="6" name="Rectangle 2">
            <a:extLst>
              <a:ext uri="{FF2B5EF4-FFF2-40B4-BE49-F238E27FC236}">
                <a16:creationId xmlns:a16="http://schemas.microsoft.com/office/drawing/2014/main" id="{2BA2E030-A288-4325-A992-53BF627BB893}"/>
              </a:ext>
            </a:extLst>
          </p:cNvPr>
          <p:cNvSpPr>
            <a:spLocks noGrp="1" noChangeArrowheads="1"/>
          </p:cNvSpPr>
          <p:nvPr>
            <p:ph type="title"/>
          </p:nvPr>
        </p:nvSpPr>
        <p:spPr>
          <a:xfrm>
            <a:off x="585788" y="287338"/>
            <a:ext cx="7937500" cy="839787"/>
          </a:xfrm>
        </p:spPr>
        <p:txBody>
          <a:bodyPr/>
          <a:lstStyle/>
          <a:p>
            <a:pPr algn="ctr"/>
            <a:r>
              <a:rPr lang="en-US" altLang="vi-VN" dirty="0"/>
              <a:t>Steps in Database Design</a:t>
            </a:r>
          </a:p>
        </p:txBody>
      </p:sp>
      <p:sp>
        <p:nvSpPr>
          <p:cNvPr id="7" name="Rectangle 4">
            <a:extLst>
              <a:ext uri="{FF2B5EF4-FFF2-40B4-BE49-F238E27FC236}">
                <a16:creationId xmlns:a16="http://schemas.microsoft.com/office/drawing/2014/main" id="{271F7960-5D40-4E37-839B-85F77FCD78E7}"/>
              </a:ext>
            </a:extLst>
          </p:cNvPr>
          <p:cNvSpPr txBox="1">
            <a:spLocks noChangeArrowheads="1"/>
          </p:cNvSpPr>
          <p:nvPr/>
        </p:nvSpPr>
        <p:spPr>
          <a:xfrm>
            <a:off x="722313" y="1127125"/>
            <a:ext cx="7800975" cy="4932363"/>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p>
          <a:p>
            <a:pPr marL="201168" lvl="1" indent="0">
              <a:buNone/>
            </a:pPr>
            <a:r>
              <a:rPr lang="en-US" altLang="vi-VN" sz="2200" dirty="0"/>
              <a:t>- user needs; what must database do?</a:t>
            </a:r>
          </a:p>
          <a:p>
            <a:pPr marL="514350" indent="-514350">
              <a:buFont typeface="+mj-lt"/>
              <a:buAutoNum type="arabicPeriod"/>
            </a:pPr>
            <a:r>
              <a:rPr lang="en-US" altLang="vi-VN" sz="2200" b="1" dirty="0"/>
              <a:t>Conceptual Design</a:t>
            </a:r>
          </a:p>
          <a:p>
            <a:pPr marL="201168" lvl="1" indent="0">
              <a:buNone/>
            </a:pPr>
            <a:r>
              <a:rPr lang="en-US" altLang="vi-VN" sz="2200" dirty="0"/>
              <a:t>- high level description (Entity Relationship diagram)</a:t>
            </a:r>
          </a:p>
          <a:p>
            <a:pPr marL="514350" indent="-514350">
              <a:buFont typeface="+mj-lt"/>
              <a:buAutoNum type="arabicPeriod"/>
            </a:pPr>
            <a:r>
              <a:rPr lang="en-US" altLang="vi-VN" sz="2200" b="1" dirty="0"/>
              <a:t>Logical Design</a:t>
            </a:r>
          </a:p>
          <a:p>
            <a:pPr marL="201168" lvl="1" indent="0">
              <a:buNone/>
            </a:pPr>
            <a:r>
              <a:rPr lang="en-US" altLang="vi-VN" sz="2200" dirty="0"/>
              <a:t>- translate </a:t>
            </a:r>
            <a:r>
              <a:rPr lang="en-US" altLang="vi-VN" sz="2200" dirty="0" err="1"/>
              <a:t>ERD</a:t>
            </a:r>
            <a:r>
              <a:rPr lang="en-US" altLang="vi-VN" sz="2200" dirty="0"/>
              <a:t> into DBMS data model</a:t>
            </a:r>
          </a:p>
          <a:p>
            <a:pPr marL="514350" indent="-514350">
              <a:buFont typeface="+mj-lt"/>
              <a:buAutoNum type="arabicPeriod"/>
            </a:pPr>
            <a:r>
              <a:rPr lang="en-US" altLang="vi-VN" sz="2200" b="1" dirty="0"/>
              <a:t>Schema Refinement </a:t>
            </a:r>
          </a:p>
          <a:p>
            <a:pPr marL="201168"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p>
          <a:p>
            <a:pPr marL="201168" lvl="1" indent="0">
              <a:buNone/>
            </a:pPr>
            <a:r>
              <a:rPr lang="en-US" altLang="vi-VN" sz="2200" dirty="0"/>
              <a:t>- indexes, disk layout</a:t>
            </a:r>
          </a:p>
          <a:p>
            <a:pPr marL="514350" indent="-514350">
              <a:buFont typeface="+mj-lt"/>
              <a:buAutoNum type="arabicPeriod"/>
            </a:pPr>
            <a:r>
              <a:rPr lang="en-US" altLang="vi-VN" sz="2200" b="1" dirty="0"/>
              <a:t>Security Design </a:t>
            </a:r>
          </a:p>
          <a:p>
            <a:pPr marL="201168" lvl="1" indent="0">
              <a:buNone/>
            </a:pPr>
            <a:r>
              <a:rPr lang="en-US" altLang="vi-VN" sz="2200" dirty="0"/>
              <a:t>- who accesses what, and how</a:t>
            </a:r>
          </a:p>
        </p:txBody>
      </p:sp>
    </p:spTree>
    <p:extLst>
      <p:ext uri="{BB962C8B-B14F-4D97-AF65-F5344CB8AC3E}">
        <p14:creationId xmlns:p14="http://schemas.microsoft.com/office/powerpoint/2010/main" val="374785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4"/>
            <a:ext cx="7391400" cy="563563"/>
          </a:xfrm>
          <a:noFill/>
        </p:spPr>
        <p:txBody>
          <a:bodyPr>
            <a:normAutofit/>
          </a:bodyPr>
          <a:lstStyle/>
          <a:p>
            <a:pPr algn="ctr"/>
            <a:r>
              <a:rPr lang="en-US" dirty="0" err="1"/>
              <a:t>ERD</a:t>
            </a:r>
            <a:r>
              <a:rPr lang="en-US" dirty="0"/>
              <a:t> – How to construct</a:t>
            </a:r>
          </a:p>
        </p:txBody>
      </p:sp>
      <p:sp>
        <p:nvSpPr>
          <p:cNvPr id="21507" name="Rectangle 200"/>
          <p:cNvSpPr>
            <a:spLocks noChangeArrowheads="1"/>
          </p:cNvSpPr>
          <p:nvPr/>
        </p:nvSpPr>
        <p:spPr bwMode="auto">
          <a:xfrm>
            <a:off x="250825" y="1150069"/>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Gather all the data that needs to be modeled.</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data that can be modeled as real world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attributes for each entity.</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sets as weak or strong entity sets.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attributes as key attributes, multi-valued attributes, composite attributes, derived attributes. </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relations between the different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Using the different symbols draw the entities, their attributes and their relationships. Use appropriate symbols while drawing attributes.</a:t>
            </a:r>
          </a:p>
        </p:txBody>
      </p:sp>
    </p:spTree>
    <p:extLst>
      <p:ext uri="{BB962C8B-B14F-4D97-AF65-F5344CB8AC3E}">
        <p14:creationId xmlns:p14="http://schemas.microsoft.com/office/powerpoint/2010/main" val="418298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2E1-9A9A-4CFE-A959-977B51227E42}"/>
              </a:ext>
            </a:extLst>
          </p:cNvPr>
          <p:cNvSpPr>
            <a:spLocks noGrp="1"/>
          </p:cNvSpPr>
          <p:nvPr>
            <p:ph type="title"/>
          </p:nvPr>
        </p:nvSpPr>
        <p:spPr/>
        <p:txBody>
          <a:bodyPr>
            <a:normAutofit fontScale="90000"/>
          </a:bodyPr>
          <a:lstStyle/>
          <a:p>
            <a:r>
              <a:rPr lang="en-US" dirty="0"/>
              <a:t>Entity Relationship Diagram - Notations</a:t>
            </a:r>
            <a:endParaRPr lang="vi-VN" dirty="0"/>
          </a:p>
        </p:txBody>
      </p:sp>
      <p:sp>
        <p:nvSpPr>
          <p:cNvPr id="4" name="Footer Placeholder 3">
            <a:extLst>
              <a:ext uri="{FF2B5EF4-FFF2-40B4-BE49-F238E27FC236}">
                <a16:creationId xmlns:a16="http://schemas.microsoft.com/office/drawing/2014/main" id="{9B9790FF-05EF-4BBE-9C79-C38589C2223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DC687FEE-CBC3-41ED-8F9A-F1842538C814}"/>
              </a:ext>
            </a:extLst>
          </p:cNvPr>
          <p:cNvSpPr>
            <a:spLocks noGrp="1"/>
          </p:cNvSpPr>
          <p:nvPr>
            <p:ph type="sldNum" sz="quarter" idx="12"/>
          </p:nvPr>
        </p:nvSpPr>
        <p:spPr/>
        <p:txBody>
          <a:bodyPr/>
          <a:lstStyle/>
          <a:p>
            <a:fld id="{CC2FDD2D-D1AD-4AA7-93C2-8410BB90945D}" type="slidenum">
              <a:rPr lang="vi-VN" smtClean="0"/>
              <a:t>8</a:t>
            </a:fld>
            <a:endParaRPr lang="vi-VN"/>
          </a:p>
        </p:txBody>
      </p:sp>
      <p:pic>
        <p:nvPicPr>
          <p:cNvPr id="6" name="Picture 13" descr="t">
            <a:extLst>
              <a:ext uri="{FF2B5EF4-FFF2-40B4-BE49-F238E27FC236}">
                <a16:creationId xmlns:a16="http://schemas.microsoft.com/office/drawing/2014/main" id="{9DCE0FB4-4D43-4411-A9B6-8B4382932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4" y="1127464"/>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2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234-C830-4D70-B4C4-C7C8C3EE475B}"/>
              </a:ext>
            </a:extLst>
          </p:cNvPr>
          <p:cNvSpPr>
            <a:spLocks noGrp="1"/>
          </p:cNvSpPr>
          <p:nvPr>
            <p:ph type="title"/>
          </p:nvPr>
        </p:nvSpPr>
        <p:spPr>
          <a:xfrm>
            <a:off x="746181" y="443861"/>
            <a:ext cx="7936637" cy="840859"/>
          </a:xfrm>
        </p:spPr>
        <p:txBody>
          <a:bodyPr>
            <a:normAutofit fontScale="90000"/>
          </a:bodyPr>
          <a:lstStyle/>
          <a:p>
            <a:r>
              <a:rPr lang="en-US" sz="3600" b="1" dirty="0">
                <a:solidFill>
                  <a:schemeClr val="tx1"/>
                </a:solidFill>
                <a:latin typeface="Arial" pitchFamily="34" charset="0"/>
                <a:ea typeface="+mj-ea"/>
                <a:cs typeface="Arial" pitchFamily="34" charset="0"/>
              </a:rPr>
              <a:t>Comparison of E-R Modeling notations</a:t>
            </a:r>
            <a:br>
              <a:rPr kumimoji="0" lang="en-US" sz="36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endParaRPr lang="vi-VN" dirty="0">
              <a:solidFill>
                <a:schemeClr val="tx1"/>
              </a:solidFill>
            </a:endParaRPr>
          </a:p>
        </p:txBody>
      </p:sp>
      <p:sp>
        <p:nvSpPr>
          <p:cNvPr id="4" name="Footer Placeholder 3">
            <a:extLst>
              <a:ext uri="{FF2B5EF4-FFF2-40B4-BE49-F238E27FC236}">
                <a16:creationId xmlns:a16="http://schemas.microsoft.com/office/drawing/2014/main" id="{78AA5E6C-74D3-4A3C-82C7-16F873A6AE4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7E860BD7-AFE0-4684-B727-3505287D5F5B}"/>
              </a:ext>
            </a:extLst>
          </p:cNvPr>
          <p:cNvSpPr>
            <a:spLocks noGrp="1"/>
          </p:cNvSpPr>
          <p:nvPr>
            <p:ph type="sldNum" sz="quarter" idx="12"/>
          </p:nvPr>
        </p:nvSpPr>
        <p:spPr/>
        <p:txBody>
          <a:bodyPr/>
          <a:lstStyle/>
          <a:p>
            <a:fld id="{CC2FDD2D-D1AD-4AA7-93C2-8410BB90945D}" type="slidenum">
              <a:rPr lang="vi-VN" smtClean="0"/>
              <a:t>9</a:t>
            </a:fld>
            <a:endParaRPr lang="vi-VN"/>
          </a:p>
        </p:txBody>
      </p:sp>
      <p:pic>
        <p:nvPicPr>
          <p:cNvPr id="6" name="Picture 4">
            <a:extLst>
              <a:ext uri="{FF2B5EF4-FFF2-40B4-BE49-F238E27FC236}">
                <a16:creationId xmlns:a16="http://schemas.microsoft.com/office/drawing/2014/main" id="{610AAC23-5EDF-482C-B9FE-E025FFF4E9D3}"/>
              </a:ext>
            </a:extLst>
          </p:cNvPr>
          <p:cNvPicPr>
            <a:picLocks noChangeAspect="1" noChangeArrowheads="1"/>
          </p:cNvPicPr>
          <p:nvPr/>
        </p:nvPicPr>
        <p:blipFill>
          <a:blip r:embed="rId2" cstate="print"/>
          <a:srcRect/>
          <a:stretch>
            <a:fillRect/>
          </a:stretch>
        </p:blipFill>
        <p:spPr bwMode="auto">
          <a:xfrm>
            <a:off x="1104900" y="1284720"/>
            <a:ext cx="6934200" cy="4641850"/>
          </a:xfrm>
          <a:prstGeom prst="rect">
            <a:avLst/>
          </a:prstGeom>
          <a:noFill/>
          <a:ln w="12700">
            <a:noFill/>
            <a:miter lim="800000"/>
            <a:headEnd/>
            <a:tailEnd/>
          </a:ln>
          <a:effectLst/>
        </p:spPr>
      </p:pic>
    </p:spTree>
    <p:extLst>
      <p:ext uri="{BB962C8B-B14F-4D97-AF65-F5344CB8AC3E}">
        <p14:creationId xmlns:p14="http://schemas.microsoft.com/office/powerpoint/2010/main" val="22046276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364</TotalTime>
  <Words>3143</Words>
  <Application>Microsoft Office PowerPoint</Application>
  <PresentationFormat>On-screen Show (4:3)</PresentationFormat>
  <Paragraphs>828</Paragraphs>
  <Slides>57</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57</vt:i4>
      </vt:variant>
    </vt:vector>
  </HeadingPairs>
  <TitlesOfParts>
    <vt:vector size="66" baseType="lpstr">
      <vt:lpstr>Arial</vt:lpstr>
      <vt:lpstr>Calibri</vt:lpstr>
      <vt:lpstr>Calibri Light</vt:lpstr>
      <vt:lpstr>Tahoma</vt:lpstr>
      <vt:lpstr>Times New Roman</vt:lpstr>
      <vt:lpstr>Wingdings</vt:lpstr>
      <vt:lpstr>Wingdings 2</vt:lpstr>
      <vt:lpstr>Retrospect</vt:lpstr>
      <vt:lpstr>Custom Design</vt:lpstr>
      <vt:lpstr>Chapter 4. High-Level Database Model </vt:lpstr>
      <vt:lpstr>Objectives</vt:lpstr>
      <vt:lpstr>Contents</vt:lpstr>
      <vt:lpstr>Data model - Overview</vt:lpstr>
      <vt:lpstr>Database modeling and implementation process</vt:lpstr>
      <vt:lpstr>Steps in Database Design</vt:lpstr>
      <vt:lpstr>ERD – How to construct</vt:lpstr>
      <vt:lpstr>Entity Relationship Diagram - Notations</vt:lpstr>
      <vt:lpstr>Comparison of E-R Modeling notations </vt:lpstr>
      <vt:lpstr>ERD - Entity</vt:lpstr>
      <vt:lpstr>Relationship</vt:lpstr>
      <vt:lpstr>Relationship</vt:lpstr>
      <vt:lpstr>Relationship</vt:lpstr>
      <vt:lpstr>Type of Attributes</vt:lpstr>
      <vt:lpstr>Weak Entity Sets</vt:lpstr>
      <vt:lpstr>Requirements for Weak Entity Sets</vt:lpstr>
      <vt:lpstr>Weak Entity Sets</vt:lpstr>
      <vt:lpstr>Subclasses in E/R Model</vt:lpstr>
      <vt:lpstr>Example COMPANY Database – Construct ERD</vt:lpstr>
      <vt:lpstr>Example COMPANY Database (Cont.)</vt:lpstr>
      <vt:lpstr>From ER Diagram to Relational Model</vt:lpstr>
      <vt:lpstr>From ER Diagram to Relational Model Convert 1-1 relationship</vt:lpstr>
      <vt:lpstr>Convert N-ary Relationship Set</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lpstr>Example – ERD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Bùi Thị Thu Thủy</cp:lastModifiedBy>
  <cp:revision>153</cp:revision>
  <dcterms:created xsi:type="dcterms:W3CDTF">2020-12-02T06:50:22Z</dcterms:created>
  <dcterms:modified xsi:type="dcterms:W3CDTF">2023-02-14T02:45:48Z</dcterms:modified>
</cp:coreProperties>
</file>