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256" r:id="rId2"/>
    <p:sldId id="270" r:id="rId3"/>
    <p:sldId id="290" r:id="rId4"/>
    <p:sldId id="299" r:id="rId5"/>
    <p:sldId id="301" r:id="rId6"/>
    <p:sldId id="300" r:id="rId7"/>
    <p:sldId id="302" r:id="rId8"/>
    <p:sldId id="303" r:id="rId9"/>
    <p:sldId id="304" r:id="rId10"/>
    <p:sldId id="305" r:id="rId11"/>
    <p:sldId id="306" r:id="rId12"/>
    <p:sldId id="307" r:id="rId13"/>
    <p:sldId id="308" r:id="rId14"/>
    <p:sldId id="314" r:id="rId15"/>
    <p:sldId id="309" r:id="rId16"/>
    <p:sldId id="310" r:id="rId17"/>
    <p:sldId id="311" r:id="rId18"/>
    <p:sldId id="312" r:id="rId19"/>
    <p:sldId id="313" r:id="rId20"/>
    <p:sldId id="319" r:id="rId21"/>
    <p:sldId id="320" r:id="rId22"/>
    <p:sldId id="316" r:id="rId23"/>
    <p:sldId id="317" r:id="rId24"/>
    <p:sldId id="318" r:id="rId25"/>
    <p:sldId id="29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8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9"/>
    <p:restoredTop sz="95610"/>
  </p:normalViewPr>
  <p:slideViewPr>
    <p:cSldViewPr snapToGrid="0" snapToObjects="1">
      <p:cViewPr varScale="1">
        <p:scale>
          <a:sx n="88" d="100"/>
          <a:sy n="88" d="100"/>
        </p:scale>
        <p:origin x="461" y="72"/>
      </p:cViewPr>
      <p:guideLst/>
    </p:cSldViewPr>
  </p:slideViewPr>
  <p:notesTextViewPr>
    <p:cViewPr>
      <p:scale>
        <a:sx n="1" d="1"/>
        <a:sy n="1" d="1"/>
      </p:scale>
      <p:origin x="0" y="0"/>
    </p:cViewPr>
  </p:notesTextViewPr>
  <p:notesViewPr>
    <p:cSldViewPr snapToGrid="0" snapToObjects="1">
      <p:cViewPr varScale="1">
        <p:scale>
          <a:sx n="66" d="100"/>
          <a:sy n="66" d="100"/>
        </p:scale>
        <p:origin x="3134"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119A0F9-9AA2-DED7-E8C3-844CF17B38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0C95CFC-5E23-EA9C-A884-240988C5D7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683B97-10E3-49E4-8C64-9EA4F735B927}" type="datetimeFigureOut">
              <a:rPr lang="en-US" smtClean="0"/>
              <a:t>9/21/2023</a:t>
            </a:fld>
            <a:endParaRPr lang="en-US"/>
          </a:p>
        </p:txBody>
      </p:sp>
      <p:sp>
        <p:nvSpPr>
          <p:cNvPr id="4" name="Footer Placeholder 3">
            <a:extLst>
              <a:ext uri="{FF2B5EF4-FFF2-40B4-BE49-F238E27FC236}">
                <a16:creationId xmlns:a16="http://schemas.microsoft.com/office/drawing/2014/main" id="{867CCD6C-1062-A039-11B1-A5B97CF00EE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5D49716-32F5-7C28-F5D3-C29A3CDD506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A9D7E9-2221-42F8-B2D7-5E12C1CAAAF5}" type="slidenum">
              <a:rPr lang="en-US" smtClean="0"/>
              <a:t>‹#›</a:t>
            </a:fld>
            <a:endParaRPr lang="en-US"/>
          </a:p>
        </p:txBody>
      </p:sp>
    </p:spTree>
    <p:extLst>
      <p:ext uri="{BB962C8B-B14F-4D97-AF65-F5344CB8AC3E}">
        <p14:creationId xmlns:p14="http://schemas.microsoft.com/office/powerpoint/2010/main" val="544430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78CFF6-E8D7-BA40-B8DF-AF92B3770902}" type="datetimeFigureOut">
              <a:t>9/21/2023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AA926E-82D6-5F4B-8D0C-176071C18271}" type="slidenum">
              <a:t>‹#›</a:t>
            </a:fld>
            <a:endParaRPr lang="en-US"/>
          </a:p>
        </p:txBody>
      </p:sp>
    </p:spTree>
    <p:extLst>
      <p:ext uri="{BB962C8B-B14F-4D97-AF65-F5344CB8AC3E}">
        <p14:creationId xmlns:p14="http://schemas.microsoft.com/office/powerpoint/2010/main" val="2888482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C7BC-6380-A34C-A16E-8031172A53DA}"/>
              </a:ext>
            </a:extLst>
          </p:cNvPr>
          <p:cNvSpPr>
            <a:spLocks noGrp="1"/>
          </p:cNvSpPr>
          <p:nvPr>
            <p:ph type="ctrTitle"/>
          </p:nvPr>
        </p:nvSpPr>
        <p:spPr>
          <a:xfrm>
            <a:off x="1524000" y="1773382"/>
            <a:ext cx="9144000" cy="1655618"/>
          </a:xfrm>
          <a:prstGeom prst="rect">
            <a:avLst/>
          </a:prstGeom>
          <a:gradFill flip="none" rotWithShape="1">
            <a:gsLst>
              <a:gs pos="0">
                <a:schemeClr val="accent3">
                  <a:alpha val="0"/>
                  <a:lumMod val="0"/>
                  <a:lumOff val="100000"/>
                </a:schemeClr>
              </a:gs>
              <a:gs pos="100000">
                <a:schemeClr val="accent2">
                  <a:lumMod val="94000"/>
                  <a:lumOff val="6000"/>
                  <a:alpha val="76000"/>
                </a:schemeClr>
              </a:gs>
            </a:gsLst>
            <a:lin ang="5400000" scaled="1"/>
            <a:tileRect/>
          </a:gradFill>
        </p:spPr>
        <p:txBody>
          <a:bodyPr anchor="ctr">
            <a:normAutofit/>
          </a:bodyPr>
          <a:lstStyle>
            <a:lvl1pPr algn="ctr">
              <a:defRPr sz="4400" b="1" cap="none" spc="0">
                <a:ln w="0"/>
                <a:solidFill>
                  <a:srgbClr val="002060"/>
                </a:solidFill>
                <a:effectLst/>
                <a:latin typeface="Arial" panose="020B0604020202020204" pitchFamily="34" charset="0"/>
                <a:cs typeface="Arial" panose="020B0604020202020204" pitchFamily="34" charset="0"/>
              </a:defRPr>
            </a:lvl1pPr>
          </a:lstStyle>
          <a:p>
            <a:r>
              <a:rPr lang="en-US" dirty="0"/>
              <a:t>Click to edit Master title</a:t>
            </a:r>
          </a:p>
        </p:txBody>
      </p:sp>
    </p:spTree>
    <p:extLst>
      <p:ext uri="{BB962C8B-B14F-4D97-AF65-F5344CB8AC3E}">
        <p14:creationId xmlns:p14="http://schemas.microsoft.com/office/powerpoint/2010/main" val="1829067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9B9A5-10F8-4342-B548-5B9DF91E231F}"/>
              </a:ext>
            </a:extLst>
          </p:cNvPr>
          <p:cNvSpPr>
            <a:spLocks noGrp="1"/>
          </p:cNvSpPr>
          <p:nvPr>
            <p:ph type="title"/>
          </p:nvPr>
        </p:nvSpPr>
        <p:spPr>
          <a:xfrm>
            <a:off x="838200" y="706436"/>
            <a:ext cx="10515600" cy="5762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FB5829-87E8-9F4C-AFDD-D68161D0C942}"/>
              </a:ext>
            </a:extLst>
          </p:cNvPr>
          <p:cNvSpPr>
            <a:spLocks noGrp="1"/>
          </p:cNvSpPr>
          <p:nvPr>
            <p:ph type="body" orient="vert" idx="1"/>
          </p:nvPr>
        </p:nvSpPr>
        <p:spPr>
          <a:xfrm>
            <a:off x="138545" y="1536700"/>
            <a:ext cx="11901055" cy="46402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B9FE0B-AA12-3A40-A7D4-4BCDE4E3D715}"/>
              </a:ext>
            </a:extLst>
          </p:cNvPr>
          <p:cNvSpPr>
            <a:spLocks noGrp="1"/>
          </p:cNvSpPr>
          <p:nvPr>
            <p:ph type="dt" sz="half" idx="10"/>
          </p:nvPr>
        </p:nvSpPr>
        <p:spPr>
          <a:xfrm>
            <a:off x="838200" y="6483350"/>
            <a:ext cx="2743200" cy="365125"/>
          </a:xfrm>
          <a:prstGeom prst="rect">
            <a:avLst/>
          </a:prstGeom>
        </p:spPr>
        <p:txBody>
          <a:bodyPr/>
          <a:lstStyle/>
          <a:p>
            <a:fld id="{63CE7C0B-FB14-1C4E-9742-545DB394AFE2}" type="datetime1">
              <a:t>9/21/2023</a:t>
            </a:fld>
            <a:endParaRPr lang="en-US"/>
          </a:p>
        </p:txBody>
      </p:sp>
      <p:sp>
        <p:nvSpPr>
          <p:cNvPr id="5" name="Footer Placeholder 4">
            <a:extLst>
              <a:ext uri="{FF2B5EF4-FFF2-40B4-BE49-F238E27FC236}">
                <a16:creationId xmlns:a16="http://schemas.microsoft.com/office/drawing/2014/main" id="{393D9FF6-682B-2447-B028-2D17D1E176E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9E841C2-71AA-A24E-A53F-DADC82BF3BD1}"/>
              </a:ext>
            </a:extLst>
          </p:cNvPr>
          <p:cNvSpPr>
            <a:spLocks noGrp="1"/>
          </p:cNvSpPr>
          <p:nvPr>
            <p:ph type="sldNum" sz="quarter" idx="12"/>
          </p:nvPr>
        </p:nvSpPr>
        <p:spPr>
          <a:xfrm>
            <a:off x="8610600" y="6483350"/>
            <a:ext cx="2743200" cy="365125"/>
          </a:xfrm>
          <a:prstGeom prst="rect">
            <a:avLst/>
          </a:prstGeom>
        </p:spPr>
        <p:txBody>
          <a:bodyPr/>
          <a:lstStyle/>
          <a:p>
            <a:fld id="{289B54F0-ACAA-B148-9265-2A8F79BF8221}" type="slidenum">
              <a:t>‹#›</a:t>
            </a:fld>
            <a:endParaRPr lang="en-US"/>
          </a:p>
        </p:txBody>
      </p:sp>
    </p:spTree>
    <p:extLst>
      <p:ext uri="{BB962C8B-B14F-4D97-AF65-F5344CB8AC3E}">
        <p14:creationId xmlns:p14="http://schemas.microsoft.com/office/powerpoint/2010/main" val="2609620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F68A58-903F-BD44-ADDC-368924476457}"/>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968AEF-DB38-E540-8EB0-D6496572A899}"/>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C5BF40-E139-084F-82DA-D13B59A502D8}"/>
              </a:ext>
            </a:extLst>
          </p:cNvPr>
          <p:cNvSpPr>
            <a:spLocks noGrp="1"/>
          </p:cNvSpPr>
          <p:nvPr>
            <p:ph type="dt" sz="half" idx="10"/>
          </p:nvPr>
        </p:nvSpPr>
        <p:spPr>
          <a:xfrm>
            <a:off x="838200" y="6483350"/>
            <a:ext cx="2743200" cy="365125"/>
          </a:xfrm>
          <a:prstGeom prst="rect">
            <a:avLst/>
          </a:prstGeom>
        </p:spPr>
        <p:txBody>
          <a:bodyPr/>
          <a:lstStyle/>
          <a:p>
            <a:fld id="{7746856E-F324-8E41-9DF3-0413EC7A5BA9}" type="datetime1">
              <a:t>9/21/2023</a:t>
            </a:fld>
            <a:endParaRPr lang="en-US"/>
          </a:p>
        </p:txBody>
      </p:sp>
      <p:sp>
        <p:nvSpPr>
          <p:cNvPr id="5" name="Footer Placeholder 4">
            <a:extLst>
              <a:ext uri="{FF2B5EF4-FFF2-40B4-BE49-F238E27FC236}">
                <a16:creationId xmlns:a16="http://schemas.microsoft.com/office/drawing/2014/main" id="{676D018A-9F36-2548-852B-D6D4E9AAD62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3CF1D9-2CE1-8B4C-AB27-BB24ACF44CE3}"/>
              </a:ext>
            </a:extLst>
          </p:cNvPr>
          <p:cNvSpPr>
            <a:spLocks noGrp="1"/>
          </p:cNvSpPr>
          <p:nvPr>
            <p:ph type="sldNum" sz="quarter" idx="12"/>
          </p:nvPr>
        </p:nvSpPr>
        <p:spPr>
          <a:xfrm>
            <a:off x="8610600" y="6483350"/>
            <a:ext cx="2743200" cy="365125"/>
          </a:xfrm>
          <a:prstGeom prst="rect">
            <a:avLst/>
          </a:prstGeom>
        </p:spPr>
        <p:txBody>
          <a:bodyPr/>
          <a:lstStyle/>
          <a:p>
            <a:fld id="{289B54F0-ACAA-B148-9265-2A8F79BF8221}" type="slidenum">
              <a:t>‹#›</a:t>
            </a:fld>
            <a:endParaRPr lang="en-US"/>
          </a:p>
        </p:txBody>
      </p:sp>
    </p:spTree>
    <p:extLst>
      <p:ext uri="{BB962C8B-B14F-4D97-AF65-F5344CB8AC3E}">
        <p14:creationId xmlns:p14="http://schemas.microsoft.com/office/powerpoint/2010/main" val="111350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53C79AE-B9F0-124E-B4CF-9C9F9974BEAD}"/>
              </a:ext>
            </a:extLst>
          </p:cNvPr>
          <p:cNvSpPr>
            <a:spLocks noGrp="1"/>
          </p:cNvSpPr>
          <p:nvPr>
            <p:ph type="dt" sz="half" idx="10"/>
          </p:nvPr>
        </p:nvSpPr>
        <p:spPr>
          <a:xfrm>
            <a:off x="838200" y="6483350"/>
            <a:ext cx="2743200" cy="365125"/>
          </a:xfrm>
          <a:prstGeom prst="rect">
            <a:avLst/>
          </a:prstGeom>
        </p:spPr>
        <p:txBody>
          <a:bodyPr/>
          <a:lstStyle/>
          <a:p>
            <a:fld id="{13AA47EC-3873-914E-9C12-333496D18D75}" type="datetime1">
              <a:t>9/21/2023</a:t>
            </a:fld>
            <a:endParaRPr lang="en-US"/>
          </a:p>
        </p:txBody>
      </p:sp>
      <p:sp>
        <p:nvSpPr>
          <p:cNvPr id="6" name="Slide Number Placeholder 5">
            <a:extLst>
              <a:ext uri="{FF2B5EF4-FFF2-40B4-BE49-F238E27FC236}">
                <a16:creationId xmlns:a16="http://schemas.microsoft.com/office/drawing/2014/main" id="{01EFCA60-B9A6-FE46-92DE-07C311FFA5B6}"/>
              </a:ext>
            </a:extLst>
          </p:cNvPr>
          <p:cNvSpPr>
            <a:spLocks noGrp="1"/>
          </p:cNvSpPr>
          <p:nvPr>
            <p:ph type="sldNum" sz="quarter" idx="12"/>
          </p:nvPr>
        </p:nvSpPr>
        <p:spPr>
          <a:xfrm>
            <a:off x="8610600" y="6483350"/>
            <a:ext cx="2743200" cy="365125"/>
          </a:xfrm>
          <a:prstGeom prst="rect">
            <a:avLst/>
          </a:prstGeom>
        </p:spPr>
        <p:txBody>
          <a:bodyPr/>
          <a:lstStyle/>
          <a:p>
            <a:fld id="{289B54F0-ACAA-B148-9265-2A8F79BF8221}" type="slidenum">
              <a:t>‹#›</a:t>
            </a:fld>
            <a:endParaRPr lang="en-US"/>
          </a:p>
        </p:txBody>
      </p:sp>
      <p:sp>
        <p:nvSpPr>
          <p:cNvPr id="2" name="Title 1">
            <a:extLst>
              <a:ext uri="{FF2B5EF4-FFF2-40B4-BE49-F238E27FC236}">
                <a16:creationId xmlns:a16="http://schemas.microsoft.com/office/drawing/2014/main" id="{931B34EB-B4A1-8A48-BB7C-17EAA2B15533}"/>
              </a:ext>
            </a:extLst>
          </p:cNvPr>
          <p:cNvSpPr>
            <a:spLocks noGrp="1"/>
          </p:cNvSpPr>
          <p:nvPr>
            <p:ph type="title"/>
          </p:nvPr>
        </p:nvSpPr>
        <p:spPr>
          <a:xfrm>
            <a:off x="228600" y="681037"/>
            <a:ext cx="11824854" cy="715963"/>
          </a:xfrm>
          <a:prstGeom prst="rect">
            <a:avLst/>
          </a:prstGeom>
        </p:spPr>
        <p:txBody>
          <a:bodyPr anchor="ctr">
            <a:normAutofit/>
          </a:bodyPr>
          <a:lstStyle>
            <a:lvl1pPr marL="233363" indent="0">
              <a:tabLst/>
              <a:defRPr sz="4000"/>
            </a:lvl1pPr>
          </a:lstStyle>
          <a:p>
            <a:r>
              <a:rPr lang="en-US"/>
              <a:t>Click to edit Master title style</a:t>
            </a:r>
          </a:p>
        </p:txBody>
      </p:sp>
      <p:sp>
        <p:nvSpPr>
          <p:cNvPr id="3" name="Content Placeholder 2">
            <a:extLst>
              <a:ext uri="{FF2B5EF4-FFF2-40B4-BE49-F238E27FC236}">
                <a16:creationId xmlns:a16="http://schemas.microsoft.com/office/drawing/2014/main" id="{B8AA7AA1-749B-1C46-AEA0-4E04E44AEA04}"/>
              </a:ext>
            </a:extLst>
          </p:cNvPr>
          <p:cNvSpPr>
            <a:spLocks noGrp="1"/>
          </p:cNvSpPr>
          <p:nvPr>
            <p:ph idx="1"/>
          </p:nvPr>
        </p:nvSpPr>
        <p:spPr>
          <a:xfrm>
            <a:off x="499872" y="1549400"/>
            <a:ext cx="11180064" cy="4627563"/>
          </a:xfrm>
          <a:prstGeom prst="rect">
            <a:avLst/>
          </a:prstGeom>
        </p:spPr>
        <p:txBody>
          <a:bodyPr/>
          <a:lstStyle>
            <a:lvl1pPr marL="344488" indent="-344488">
              <a:lnSpc>
                <a:spcPct val="130000"/>
              </a:lnSpc>
              <a:buClr>
                <a:srgbClr val="892912"/>
              </a:buClr>
              <a:buSzPct val="60000"/>
              <a:buFont typeface=".Lucida Grande UI Regular"/>
              <a:buChar char="◆"/>
              <a:tabLst/>
              <a:defRPr/>
            </a:lvl1pPr>
            <a:lvl2pPr marL="685800" indent="-341313">
              <a:lnSpc>
                <a:spcPct val="130000"/>
              </a:lnSpc>
              <a:buClr>
                <a:srgbClr val="C00000"/>
              </a:buClr>
              <a:buSzPct val="80000"/>
              <a:buFont typeface="Wingdings" pitchFamily="2" charset="2"/>
              <a:buChar char="§"/>
              <a:tabLst/>
              <a:defRPr/>
            </a:lvl2pPr>
            <a:lvl3pPr>
              <a:lnSpc>
                <a:spcPct val="130000"/>
              </a:lnSpc>
              <a:defRPr/>
            </a:lvl3pPr>
            <a:lvl4pPr>
              <a:lnSpc>
                <a:spcPct val="130000"/>
              </a:lnSpc>
              <a:defRPr/>
            </a:lvl4pPr>
            <a:lvl5pPr>
              <a:lnSpc>
                <a:spcPct val="13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a:extLst>
              <a:ext uri="{FF2B5EF4-FFF2-40B4-BE49-F238E27FC236}">
                <a16:creationId xmlns:a16="http://schemas.microsoft.com/office/drawing/2014/main" id="{B19D8BF2-FB3D-BC40-8840-5E148547656B}"/>
              </a:ext>
            </a:extLst>
          </p:cNvPr>
          <p:cNvSpPr txBox="1"/>
          <p:nvPr userDrawn="1"/>
        </p:nvSpPr>
        <p:spPr>
          <a:xfrm>
            <a:off x="0" y="681037"/>
            <a:ext cx="228600" cy="715963"/>
          </a:xfrm>
          <a:prstGeom prst="rect">
            <a:avLst/>
          </a:prstGeom>
          <a:solidFill>
            <a:srgbClr val="4E8F00"/>
          </a:solidFill>
        </p:spPr>
        <p:txBody>
          <a:bodyPr wrap="square" rtlCol="0">
            <a:spAutoFit/>
          </a:bodyPr>
          <a:lstStyle/>
          <a:p>
            <a:endParaRPr lang="en-US"/>
          </a:p>
        </p:txBody>
      </p:sp>
    </p:spTree>
    <p:extLst>
      <p:ext uri="{BB962C8B-B14F-4D97-AF65-F5344CB8AC3E}">
        <p14:creationId xmlns:p14="http://schemas.microsoft.com/office/powerpoint/2010/main" val="2671786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0B8CD-C7C5-FC46-88EA-95FF6C5E5082}"/>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F2A6A9-2F4D-A141-93DB-123C040BC180}"/>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86CE37-8D3A-9D4A-8813-3E3CAAE411C5}"/>
              </a:ext>
            </a:extLst>
          </p:cNvPr>
          <p:cNvSpPr>
            <a:spLocks noGrp="1"/>
          </p:cNvSpPr>
          <p:nvPr>
            <p:ph type="dt" sz="half" idx="10"/>
          </p:nvPr>
        </p:nvSpPr>
        <p:spPr>
          <a:xfrm>
            <a:off x="838200" y="6483350"/>
            <a:ext cx="2743200" cy="365125"/>
          </a:xfrm>
          <a:prstGeom prst="rect">
            <a:avLst/>
          </a:prstGeom>
        </p:spPr>
        <p:txBody>
          <a:bodyPr/>
          <a:lstStyle/>
          <a:p>
            <a:fld id="{7933CB95-E960-A64B-AA3A-9F48B831C357}" type="datetime1">
              <a:t>9/21/2023</a:t>
            </a:fld>
            <a:endParaRPr lang="en-US"/>
          </a:p>
        </p:txBody>
      </p:sp>
      <p:sp>
        <p:nvSpPr>
          <p:cNvPr id="5" name="Footer Placeholder 4">
            <a:extLst>
              <a:ext uri="{FF2B5EF4-FFF2-40B4-BE49-F238E27FC236}">
                <a16:creationId xmlns:a16="http://schemas.microsoft.com/office/drawing/2014/main" id="{37F6493B-C057-8240-958C-7FFBA5D1870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765D90C-992B-5141-8687-5F197B8A11C0}"/>
              </a:ext>
            </a:extLst>
          </p:cNvPr>
          <p:cNvSpPr>
            <a:spLocks noGrp="1"/>
          </p:cNvSpPr>
          <p:nvPr>
            <p:ph type="sldNum" sz="quarter" idx="12"/>
          </p:nvPr>
        </p:nvSpPr>
        <p:spPr>
          <a:xfrm>
            <a:off x="8610600" y="6483350"/>
            <a:ext cx="2743200" cy="365125"/>
          </a:xfrm>
          <a:prstGeom prst="rect">
            <a:avLst/>
          </a:prstGeom>
        </p:spPr>
        <p:txBody>
          <a:bodyPr/>
          <a:lstStyle/>
          <a:p>
            <a:fld id="{289B54F0-ACAA-B148-9265-2A8F79BF8221}" type="slidenum">
              <a:t>‹#›</a:t>
            </a:fld>
            <a:endParaRPr lang="en-US"/>
          </a:p>
        </p:txBody>
      </p:sp>
    </p:spTree>
    <p:extLst>
      <p:ext uri="{BB962C8B-B14F-4D97-AF65-F5344CB8AC3E}">
        <p14:creationId xmlns:p14="http://schemas.microsoft.com/office/powerpoint/2010/main" val="200107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BEAEE-A89D-4646-8751-52D071CCB80C}"/>
              </a:ext>
            </a:extLst>
          </p:cNvPr>
          <p:cNvSpPr>
            <a:spLocks noGrp="1"/>
          </p:cNvSpPr>
          <p:nvPr>
            <p:ph type="title"/>
          </p:nvPr>
        </p:nvSpPr>
        <p:spPr>
          <a:xfrm>
            <a:off x="838200" y="706436"/>
            <a:ext cx="10515600" cy="5762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EB6CCA47-0ABC-4B44-BF49-FAC7755F6D02}"/>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873954-7859-474A-876F-92B6919A6AB8}"/>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8F1813-29DD-C84C-A29B-FF45FA6B4CB9}"/>
              </a:ext>
            </a:extLst>
          </p:cNvPr>
          <p:cNvSpPr>
            <a:spLocks noGrp="1"/>
          </p:cNvSpPr>
          <p:nvPr>
            <p:ph type="dt" sz="half" idx="10"/>
          </p:nvPr>
        </p:nvSpPr>
        <p:spPr>
          <a:xfrm>
            <a:off x="838200" y="6483350"/>
            <a:ext cx="2743200" cy="365125"/>
          </a:xfrm>
          <a:prstGeom prst="rect">
            <a:avLst/>
          </a:prstGeom>
        </p:spPr>
        <p:txBody>
          <a:bodyPr/>
          <a:lstStyle/>
          <a:p>
            <a:fld id="{63ADD5F5-6488-6A4A-B19B-5222E8C68D58}" type="datetime1">
              <a:t>9/21/2023</a:t>
            </a:fld>
            <a:endParaRPr lang="en-US"/>
          </a:p>
        </p:txBody>
      </p:sp>
      <p:sp>
        <p:nvSpPr>
          <p:cNvPr id="6" name="Footer Placeholder 5">
            <a:extLst>
              <a:ext uri="{FF2B5EF4-FFF2-40B4-BE49-F238E27FC236}">
                <a16:creationId xmlns:a16="http://schemas.microsoft.com/office/drawing/2014/main" id="{A7B74406-EDB6-294E-97C5-7AF0269BBDF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6371CC77-617D-1444-96CA-C53F9F5857F2}"/>
              </a:ext>
            </a:extLst>
          </p:cNvPr>
          <p:cNvSpPr>
            <a:spLocks noGrp="1"/>
          </p:cNvSpPr>
          <p:nvPr>
            <p:ph type="sldNum" sz="quarter" idx="12"/>
          </p:nvPr>
        </p:nvSpPr>
        <p:spPr>
          <a:xfrm>
            <a:off x="8610600" y="6483350"/>
            <a:ext cx="2743200" cy="365125"/>
          </a:xfrm>
          <a:prstGeom prst="rect">
            <a:avLst/>
          </a:prstGeom>
        </p:spPr>
        <p:txBody>
          <a:bodyPr/>
          <a:lstStyle/>
          <a:p>
            <a:fld id="{289B54F0-ACAA-B148-9265-2A8F79BF8221}" type="slidenum">
              <a:t>‹#›</a:t>
            </a:fld>
            <a:endParaRPr lang="en-US"/>
          </a:p>
        </p:txBody>
      </p:sp>
    </p:spTree>
    <p:extLst>
      <p:ext uri="{BB962C8B-B14F-4D97-AF65-F5344CB8AC3E}">
        <p14:creationId xmlns:p14="http://schemas.microsoft.com/office/powerpoint/2010/main" val="4005405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2AC3F-19E5-624B-BB97-9E7A6B88FE5D}"/>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CC6C0204-0B7E-B240-BA8F-BDF19D14202A}"/>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715027-5538-5241-8865-4F310850EC23}"/>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885A9E-9045-FC4E-B737-C36A71E0535E}"/>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A4FB18-06AF-C94A-89B7-26D7D5ADAB9D}"/>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6259DD-3E59-F54C-8F3C-9640576119C1}"/>
              </a:ext>
            </a:extLst>
          </p:cNvPr>
          <p:cNvSpPr>
            <a:spLocks noGrp="1"/>
          </p:cNvSpPr>
          <p:nvPr>
            <p:ph type="dt" sz="half" idx="10"/>
          </p:nvPr>
        </p:nvSpPr>
        <p:spPr>
          <a:xfrm>
            <a:off x="838200" y="6483350"/>
            <a:ext cx="2743200" cy="365125"/>
          </a:xfrm>
          <a:prstGeom prst="rect">
            <a:avLst/>
          </a:prstGeom>
        </p:spPr>
        <p:txBody>
          <a:bodyPr/>
          <a:lstStyle/>
          <a:p>
            <a:fld id="{3C122212-294E-3145-8B8F-D478624ABDCA}" type="datetime1">
              <a:t>9/21/2023</a:t>
            </a:fld>
            <a:endParaRPr lang="en-US"/>
          </a:p>
        </p:txBody>
      </p:sp>
      <p:sp>
        <p:nvSpPr>
          <p:cNvPr id="8" name="Footer Placeholder 7">
            <a:extLst>
              <a:ext uri="{FF2B5EF4-FFF2-40B4-BE49-F238E27FC236}">
                <a16:creationId xmlns:a16="http://schemas.microsoft.com/office/drawing/2014/main" id="{24D81BA8-A5D1-6141-8BCF-BA875D9327A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B7FAB57E-FECB-7240-AE70-1982B2E72D9C}"/>
              </a:ext>
            </a:extLst>
          </p:cNvPr>
          <p:cNvSpPr>
            <a:spLocks noGrp="1"/>
          </p:cNvSpPr>
          <p:nvPr>
            <p:ph type="sldNum" sz="quarter" idx="12"/>
          </p:nvPr>
        </p:nvSpPr>
        <p:spPr>
          <a:xfrm>
            <a:off x="8610600" y="6483350"/>
            <a:ext cx="2743200" cy="365125"/>
          </a:xfrm>
          <a:prstGeom prst="rect">
            <a:avLst/>
          </a:prstGeom>
        </p:spPr>
        <p:txBody>
          <a:bodyPr/>
          <a:lstStyle/>
          <a:p>
            <a:fld id="{289B54F0-ACAA-B148-9265-2A8F79BF8221}" type="slidenum">
              <a:t>‹#›</a:t>
            </a:fld>
            <a:endParaRPr lang="en-US"/>
          </a:p>
        </p:txBody>
      </p:sp>
    </p:spTree>
    <p:extLst>
      <p:ext uri="{BB962C8B-B14F-4D97-AF65-F5344CB8AC3E}">
        <p14:creationId xmlns:p14="http://schemas.microsoft.com/office/powerpoint/2010/main" val="643971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3F4A-AF60-994E-BD88-F9575F49F023}"/>
              </a:ext>
            </a:extLst>
          </p:cNvPr>
          <p:cNvSpPr>
            <a:spLocks noGrp="1"/>
          </p:cNvSpPr>
          <p:nvPr>
            <p:ph type="title"/>
          </p:nvPr>
        </p:nvSpPr>
        <p:spPr>
          <a:xfrm>
            <a:off x="838200" y="706436"/>
            <a:ext cx="10515600" cy="5762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2EB23FD2-2486-F84E-A486-56626AF568ED}"/>
              </a:ext>
            </a:extLst>
          </p:cNvPr>
          <p:cNvSpPr>
            <a:spLocks noGrp="1"/>
          </p:cNvSpPr>
          <p:nvPr>
            <p:ph type="dt" sz="half" idx="10"/>
          </p:nvPr>
        </p:nvSpPr>
        <p:spPr>
          <a:xfrm>
            <a:off x="838200" y="6483350"/>
            <a:ext cx="2743200" cy="365125"/>
          </a:xfrm>
          <a:prstGeom prst="rect">
            <a:avLst/>
          </a:prstGeom>
        </p:spPr>
        <p:txBody>
          <a:bodyPr/>
          <a:lstStyle/>
          <a:p>
            <a:fld id="{9A333590-212E-1649-A57D-70874B116EF8}" type="datetime1">
              <a:t>9/21/2023</a:t>
            </a:fld>
            <a:endParaRPr lang="en-US"/>
          </a:p>
        </p:txBody>
      </p:sp>
      <p:sp>
        <p:nvSpPr>
          <p:cNvPr id="4" name="Footer Placeholder 3">
            <a:extLst>
              <a:ext uri="{FF2B5EF4-FFF2-40B4-BE49-F238E27FC236}">
                <a16:creationId xmlns:a16="http://schemas.microsoft.com/office/drawing/2014/main" id="{9FEC1D9A-0586-334E-A307-46C2749F22F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DB4BE015-FA5A-AA4E-88BA-75A801A4F3BC}"/>
              </a:ext>
            </a:extLst>
          </p:cNvPr>
          <p:cNvSpPr>
            <a:spLocks noGrp="1"/>
          </p:cNvSpPr>
          <p:nvPr>
            <p:ph type="sldNum" sz="quarter" idx="12"/>
          </p:nvPr>
        </p:nvSpPr>
        <p:spPr>
          <a:xfrm>
            <a:off x="8610600" y="6483350"/>
            <a:ext cx="2743200" cy="365125"/>
          </a:xfrm>
          <a:prstGeom prst="rect">
            <a:avLst/>
          </a:prstGeom>
        </p:spPr>
        <p:txBody>
          <a:bodyPr/>
          <a:lstStyle/>
          <a:p>
            <a:fld id="{289B54F0-ACAA-B148-9265-2A8F79BF8221}" type="slidenum">
              <a:t>‹#›</a:t>
            </a:fld>
            <a:endParaRPr lang="en-US"/>
          </a:p>
        </p:txBody>
      </p:sp>
    </p:spTree>
    <p:extLst>
      <p:ext uri="{BB962C8B-B14F-4D97-AF65-F5344CB8AC3E}">
        <p14:creationId xmlns:p14="http://schemas.microsoft.com/office/powerpoint/2010/main" val="398133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8D41AE-9839-8A48-A6F8-A00F0D359C5B}"/>
              </a:ext>
            </a:extLst>
          </p:cNvPr>
          <p:cNvSpPr>
            <a:spLocks noGrp="1"/>
          </p:cNvSpPr>
          <p:nvPr>
            <p:ph type="dt" sz="half" idx="10"/>
          </p:nvPr>
        </p:nvSpPr>
        <p:spPr>
          <a:xfrm>
            <a:off x="838200" y="6483350"/>
            <a:ext cx="2743200" cy="365125"/>
          </a:xfrm>
          <a:prstGeom prst="rect">
            <a:avLst/>
          </a:prstGeom>
        </p:spPr>
        <p:txBody>
          <a:bodyPr/>
          <a:lstStyle/>
          <a:p>
            <a:fld id="{7A6A9BBD-1D8B-FC4A-AC07-1A7FC452DD37}" type="datetime1">
              <a:t>9/21/2023</a:t>
            </a:fld>
            <a:endParaRPr lang="en-US"/>
          </a:p>
        </p:txBody>
      </p:sp>
      <p:sp>
        <p:nvSpPr>
          <p:cNvPr id="3" name="Footer Placeholder 2">
            <a:extLst>
              <a:ext uri="{FF2B5EF4-FFF2-40B4-BE49-F238E27FC236}">
                <a16:creationId xmlns:a16="http://schemas.microsoft.com/office/drawing/2014/main" id="{37268A07-7F35-5B4C-A5E9-A0E6DBC5AD7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6ED146-EDE0-C64B-B97C-6E58718DB798}"/>
              </a:ext>
            </a:extLst>
          </p:cNvPr>
          <p:cNvSpPr>
            <a:spLocks noGrp="1"/>
          </p:cNvSpPr>
          <p:nvPr>
            <p:ph type="sldNum" sz="quarter" idx="12"/>
          </p:nvPr>
        </p:nvSpPr>
        <p:spPr>
          <a:xfrm>
            <a:off x="8610600" y="6483350"/>
            <a:ext cx="2743200" cy="365125"/>
          </a:xfrm>
          <a:prstGeom prst="rect">
            <a:avLst/>
          </a:prstGeom>
        </p:spPr>
        <p:txBody>
          <a:bodyPr/>
          <a:lstStyle/>
          <a:p>
            <a:fld id="{289B54F0-ACAA-B148-9265-2A8F79BF8221}" type="slidenum">
              <a:t>‹#›</a:t>
            </a:fld>
            <a:endParaRPr lang="en-US"/>
          </a:p>
        </p:txBody>
      </p:sp>
    </p:spTree>
    <p:extLst>
      <p:ext uri="{BB962C8B-B14F-4D97-AF65-F5344CB8AC3E}">
        <p14:creationId xmlns:p14="http://schemas.microsoft.com/office/powerpoint/2010/main" val="684220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56131-74D4-CE43-BC06-7CAC03CCD4F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F2DFB9-54C4-2E48-BF57-ECADE33C0AEC}"/>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8A6AF5-C91D-334C-BDAE-08EE25DD29B5}"/>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0FF77A-3676-AE40-84DF-45B141418864}"/>
              </a:ext>
            </a:extLst>
          </p:cNvPr>
          <p:cNvSpPr>
            <a:spLocks noGrp="1"/>
          </p:cNvSpPr>
          <p:nvPr>
            <p:ph type="dt" sz="half" idx="10"/>
          </p:nvPr>
        </p:nvSpPr>
        <p:spPr>
          <a:xfrm>
            <a:off x="838200" y="6483350"/>
            <a:ext cx="2743200" cy="365125"/>
          </a:xfrm>
          <a:prstGeom prst="rect">
            <a:avLst/>
          </a:prstGeom>
        </p:spPr>
        <p:txBody>
          <a:bodyPr/>
          <a:lstStyle/>
          <a:p>
            <a:fld id="{B1235E85-EE8E-264D-A341-81369437C8EE}" type="datetime1">
              <a:t>9/21/2023</a:t>
            </a:fld>
            <a:endParaRPr lang="en-US"/>
          </a:p>
        </p:txBody>
      </p:sp>
      <p:sp>
        <p:nvSpPr>
          <p:cNvPr id="6" name="Footer Placeholder 5">
            <a:extLst>
              <a:ext uri="{FF2B5EF4-FFF2-40B4-BE49-F238E27FC236}">
                <a16:creationId xmlns:a16="http://schemas.microsoft.com/office/drawing/2014/main" id="{A7BDFE08-0ED1-C648-8C44-D5D3F192FAD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9FF602A-F215-DF43-9BC1-203161258438}"/>
              </a:ext>
            </a:extLst>
          </p:cNvPr>
          <p:cNvSpPr>
            <a:spLocks noGrp="1"/>
          </p:cNvSpPr>
          <p:nvPr>
            <p:ph type="sldNum" sz="quarter" idx="12"/>
          </p:nvPr>
        </p:nvSpPr>
        <p:spPr>
          <a:xfrm>
            <a:off x="8610600" y="6483350"/>
            <a:ext cx="2743200" cy="365125"/>
          </a:xfrm>
          <a:prstGeom prst="rect">
            <a:avLst/>
          </a:prstGeom>
        </p:spPr>
        <p:txBody>
          <a:bodyPr/>
          <a:lstStyle/>
          <a:p>
            <a:fld id="{289B54F0-ACAA-B148-9265-2A8F79BF8221}" type="slidenum">
              <a:t>‹#›</a:t>
            </a:fld>
            <a:endParaRPr lang="en-US"/>
          </a:p>
        </p:txBody>
      </p:sp>
    </p:spTree>
    <p:extLst>
      <p:ext uri="{BB962C8B-B14F-4D97-AF65-F5344CB8AC3E}">
        <p14:creationId xmlns:p14="http://schemas.microsoft.com/office/powerpoint/2010/main" val="34468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B2C1C-7675-474D-9480-DA9C9B14A4A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A216FC-2642-4B4E-8734-AB3ED694BD08}"/>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F4149C-5959-D64E-AFF5-2B75A578468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1CCD9-9411-5248-8D4C-C5FF061F0926}"/>
              </a:ext>
            </a:extLst>
          </p:cNvPr>
          <p:cNvSpPr>
            <a:spLocks noGrp="1"/>
          </p:cNvSpPr>
          <p:nvPr>
            <p:ph type="dt" sz="half" idx="10"/>
          </p:nvPr>
        </p:nvSpPr>
        <p:spPr>
          <a:xfrm>
            <a:off x="838200" y="6483350"/>
            <a:ext cx="2743200" cy="365125"/>
          </a:xfrm>
          <a:prstGeom prst="rect">
            <a:avLst/>
          </a:prstGeom>
        </p:spPr>
        <p:txBody>
          <a:bodyPr/>
          <a:lstStyle/>
          <a:p>
            <a:fld id="{AEB99E93-91B2-C94D-AEE4-066A5FAE6B55}" type="datetime1">
              <a:t>9/21/2023</a:t>
            </a:fld>
            <a:endParaRPr lang="en-US"/>
          </a:p>
        </p:txBody>
      </p:sp>
      <p:sp>
        <p:nvSpPr>
          <p:cNvPr id="6" name="Footer Placeholder 5">
            <a:extLst>
              <a:ext uri="{FF2B5EF4-FFF2-40B4-BE49-F238E27FC236}">
                <a16:creationId xmlns:a16="http://schemas.microsoft.com/office/drawing/2014/main" id="{D1D22723-2FD3-FB42-90FC-AA3D1DF99D7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6D1EE79-3786-574E-8D35-26D0628B23E2}"/>
              </a:ext>
            </a:extLst>
          </p:cNvPr>
          <p:cNvSpPr>
            <a:spLocks noGrp="1"/>
          </p:cNvSpPr>
          <p:nvPr>
            <p:ph type="sldNum" sz="quarter" idx="12"/>
          </p:nvPr>
        </p:nvSpPr>
        <p:spPr>
          <a:xfrm>
            <a:off x="8610600" y="6483350"/>
            <a:ext cx="2743200" cy="365125"/>
          </a:xfrm>
          <a:prstGeom prst="rect">
            <a:avLst/>
          </a:prstGeom>
        </p:spPr>
        <p:txBody>
          <a:bodyPr/>
          <a:lstStyle/>
          <a:p>
            <a:fld id="{289B54F0-ACAA-B148-9265-2A8F79BF8221}" type="slidenum">
              <a:t>‹#›</a:t>
            </a:fld>
            <a:endParaRPr lang="en-US"/>
          </a:p>
        </p:txBody>
      </p:sp>
    </p:spTree>
    <p:extLst>
      <p:ext uri="{BB962C8B-B14F-4D97-AF65-F5344CB8AC3E}">
        <p14:creationId xmlns:p14="http://schemas.microsoft.com/office/powerpoint/2010/main" val="1685827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55B8D27-3CCA-8349-AFED-A99615055A92}"/>
              </a:ext>
            </a:extLst>
          </p:cNvPr>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Placeholder 1">
            <a:extLst>
              <a:ext uri="{FF2B5EF4-FFF2-40B4-BE49-F238E27FC236}">
                <a16:creationId xmlns:a16="http://schemas.microsoft.com/office/drawing/2014/main" id="{739E17CB-5919-B64E-BC83-83C52D82905E}"/>
              </a:ext>
            </a:extLst>
          </p:cNvPr>
          <p:cNvSpPr>
            <a:spLocks noGrp="1"/>
          </p:cNvSpPr>
          <p:nvPr>
            <p:ph type="title"/>
          </p:nvPr>
        </p:nvSpPr>
        <p:spPr>
          <a:xfrm>
            <a:off x="838200" y="706436"/>
            <a:ext cx="10515600" cy="5762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D5863D-F8E7-D442-B275-2E9E6F12977B}"/>
              </a:ext>
            </a:extLst>
          </p:cNvPr>
          <p:cNvSpPr>
            <a:spLocks noGrp="1"/>
          </p:cNvSpPr>
          <p:nvPr>
            <p:ph type="body" idx="1"/>
          </p:nvPr>
        </p:nvSpPr>
        <p:spPr>
          <a:xfrm>
            <a:off x="138545" y="1536700"/>
            <a:ext cx="11901055" cy="46402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C755D-65DA-5E4E-B634-65DE91792A78}"/>
              </a:ext>
            </a:extLst>
          </p:cNvPr>
          <p:cNvSpPr>
            <a:spLocks noGrp="1"/>
          </p:cNvSpPr>
          <p:nvPr>
            <p:ph type="dt" sz="half" idx="2"/>
          </p:nvPr>
        </p:nvSpPr>
        <p:spPr>
          <a:xfrm>
            <a:off x="838200" y="6483350"/>
            <a:ext cx="2743200" cy="365125"/>
          </a:xfrm>
          <a:prstGeom prst="rect">
            <a:avLst/>
          </a:prstGeom>
        </p:spPr>
        <p:txBody>
          <a:bodyPr vert="horz" lIns="91440" tIns="45720" rIns="91440" bIns="45720" rtlCol="0" anchor="ctr"/>
          <a:lstStyle>
            <a:lvl1pPr algn="l">
              <a:defRPr sz="1200">
                <a:solidFill>
                  <a:schemeClr val="tx1"/>
                </a:solidFill>
              </a:defRPr>
            </a:lvl1pPr>
          </a:lstStyle>
          <a:p>
            <a:fld id="{E5C558E9-1B93-E74F-8B96-263F2A78EC22}" type="datetime1">
              <a:t>9/21/2023</a:t>
            </a:fld>
            <a:endParaRPr lang="en-US"/>
          </a:p>
        </p:txBody>
      </p:sp>
      <p:sp>
        <p:nvSpPr>
          <p:cNvPr id="6" name="Slide Number Placeholder 5">
            <a:extLst>
              <a:ext uri="{FF2B5EF4-FFF2-40B4-BE49-F238E27FC236}">
                <a16:creationId xmlns:a16="http://schemas.microsoft.com/office/drawing/2014/main" id="{9D25610F-2CE6-FB48-B7D7-6481232489D3}"/>
              </a:ext>
            </a:extLst>
          </p:cNvPr>
          <p:cNvSpPr>
            <a:spLocks noGrp="1"/>
          </p:cNvSpPr>
          <p:nvPr>
            <p:ph type="sldNum" sz="quarter" idx="4"/>
          </p:nvPr>
        </p:nvSpPr>
        <p:spPr>
          <a:xfrm>
            <a:off x="8610600" y="6483350"/>
            <a:ext cx="2743200" cy="365125"/>
          </a:xfrm>
          <a:prstGeom prst="rect">
            <a:avLst/>
          </a:prstGeom>
        </p:spPr>
        <p:txBody>
          <a:bodyPr vert="horz" lIns="91440" tIns="45720" rIns="91440" bIns="45720" rtlCol="0" anchor="ctr"/>
          <a:lstStyle>
            <a:lvl1pPr algn="r">
              <a:defRPr sz="1200">
                <a:solidFill>
                  <a:schemeClr val="tx1"/>
                </a:solidFill>
              </a:defRPr>
            </a:lvl1pPr>
          </a:lstStyle>
          <a:p>
            <a:fld id="{289B54F0-ACAA-B148-9265-2A8F79BF8221}" type="slidenum">
              <a:rPr lang="en-US"/>
              <a:pPr/>
              <a:t>‹#›</a:t>
            </a:fld>
            <a:endParaRPr lang="en-US"/>
          </a:p>
        </p:txBody>
      </p:sp>
      <p:pic>
        <p:nvPicPr>
          <p:cNvPr id="1026" name="Picture 2" descr="You too, embrace cross-platform development with React Native">
            <a:extLst>
              <a:ext uri="{FF2B5EF4-FFF2-40B4-BE49-F238E27FC236}">
                <a16:creationId xmlns:a16="http://schemas.microsoft.com/office/drawing/2014/main" id="{FF6480BA-1A2B-3FA0-773B-CF90DC3546AD}"/>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214101" y="57114"/>
            <a:ext cx="952499" cy="6258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6A6007B-546F-1768-6976-0913B6D67AA6}"/>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bwMode="auto">
          <a:xfrm>
            <a:off x="0" y="0"/>
            <a:ext cx="1182370" cy="575310"/>
          </a:xfrm>
          <a:prstGeom prst="rect">
            <a:avLst/>
          </a:prstGeom>
          <a:noFill/>
          <a:ln w="9525">
            <a:noFill/>
            <a:miter lim="800000"/>
            <a:headEnd/>
            <a:tailEnd/>
          </a:ln>
        </p:spPr>
      </p:pic>
    </p:spTree>
    <p:extLst>
      <p:ext uri="{BB962C8B-B14F-4D97-AF65-F5344CB8AC3E}">
        <p14:creationId xmlns:p14="http://schemas.microsoft.com/office/powerpoint/2010/main" val="461718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85DB5-F775-C34E-B46C-304E0A4F1D89}"/>
              </a:ext>
            </a:extLst>
          </p:cNvPr>
          <p:cNvSpPr>
            <a:spLocks noGrp="1"/>
          </p:cNvSpPr>
          <p:nvPr>
            <p:ph type="ctrTitle"/>
          </p:nvPr>
        </p:nvSpPr>
        <p:spPr>
          <a:xfrm>
            <a:off x="1108911" y="1589649"/>
            <a:ext cx="9974177" cy="1923572"/>
          </a:xfrm>
          <a:gradFill>
            <a:gsLst>
              <a:gs pos="87000">
                <a:schemeClr val="accent3">
                  <a:alpha val="0"/>
                  <a:lumMod val="0"/>
                  <a:lumOff val="100000"/>
                </a:schemeClr>
              </a:gs>
              <a:gs pos="100000">
                <a:schemeClr val="accent2">
                  <a:lumMod val="94000"/>
                  <a:lumOff val="6000"/>
                  <a:alpha val="76000"/>
                </a:schemeClr>
              </a:gs>
            </a:gsLst>
            <a:lin ang="5400000" scaled="1"/>
          </a:gradFill>
        </p:spPr>
        <p:txBody>
          <a:bodyPr>
            <a:normAutofit/>
          </a:bodyPr>
          <a:lstStyle/>
          <a:p>
            <a:pPr>
              <a:lnSpc>
                <a:spcPct val="114000"/>
              </a:lnSpc>
            </a:pPr>
            <a:r>
              <a:rPr lang="en-US" dirty="0"/>
              <a:t>Introduction to React Native </a:t>
            </a:r>
          </a:p>
        </p:txBody>
      </p:sp>
    </p:spTree>
    <p:extLst>
      <p:ext uri="{BB962C8B-B14F-4D97-AF65-F5344CB8AC3E}">
        <p14:creationId xmlns:p14="http://schemas.microsoft.com/office/powerpoint/2010/main" val="2499275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F29B3D-7495-26AA-8855-FDEE27075094}"/>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E48DF201-DFB2-D7B5-86A2-1C7DB1D9DB5E}"/>
              </a:ext>
            </a:extLst>
          </p:cNvPr>
          <p:cNvSpPr>
            <a:spLocks noGrp="1"/>
          </p:cNvSpPr>
          <p:nvPr>
            <p:ph type="sldNum" sz="quarter" idx="12"/>
          </p:nvPr>
        </p:nvSpPr>
        <p:spPr/>
        <p:txBody>
          <a:bodyPr/>
          <a:lstStyle/>
          <a:p>
            <a:fld id="{289B54F0-ACAA-B148-9265-2A8F79BF8221}" type="slidenum">
              <a:rPr lang="en-VN" smtClean="0"/>
              <a:t>10</a:t>
            </a:fld>
            <a:endParaRPr lang="en-VN"/>
          </a:p>
        </p:txBody>
      </p:sp>
      <p:sp>
        <p:nvSpPr>
          <p:cNvPr id="4" name="Title 3">
            <a:extLst>
              <a:ext uri="{FF2B5EF4-FFF2-40B4-BE49-F238E27FC236}">
                <a16:creationId xmlns:a16="http://schemas.microsoft.com/office/drawing/2014/main" id="{14C38701-A5BD-7C17-DA98-B0C37D4E582C}"/>
              </a:ext>
            </a:extLst>
          </p:cNvPr>
          <p:cNvSpPr>
            <a:spLocks noGrp="1"/>
          </p:cNvSpPr>
          <p:nvPr>
            <p:ph type="title"/>
          </p:nvPr>
        </p:nvSpPr>
        <p:spPr/>
        <p:txBody>
          <a:bodyPr>
            <a:normAutofit/>
          </a:bodyPr>
          <a:lstStyle/>
          <a:p>
            <a:r>
              <a:rPr lang="en-US" dirty="0"/>
              <a:t>Prerequisite</a:t>
            </a:r>
            <a:endParaRPr lang="en-VN" dirty="0"/>
          </a:p>
        </p:txBody>
      </p:sp>
      <p:sp>
        <p:nvSpPr>
          <p:cNvPr id="5" name="Content Placeholder 4">
            <a:extLst>
              <a:ext uri="{FF2B5EF4-FFF2-40B4-BE49-F238E27FC236}">
                <a16:creationId xmlns:a16="http://schemas.microsoft.com/office/drawing/2014/main" id="{AE0FD9A2-965D-56F9-F547-8309B7D9DDA6}"/>
              </a:ext>
            </a:extLst>
          </p:cNvPr>
          <p:cNvSpPr>
            <a:spLocks noGrp="1"/>
          </p:cNvSpPr>
          <p:nvPr>
            <p:ph idx="1"/>
          </p:nvPr>
        </p:nvSpPr>
        <p:spPr/>
        <p:txBody>
          <a:bodyPr/>
          <a:lstStyle/>
          <a:p>
            <a:r>
              <a:rPr lang="en-US" dirty="0"/>
              <a:t>Basic knowledge of HTML, CSS, and JS. </a:t>
            </a:r>
          </a:p>
          <a:p>
            <a:r>
              <a:rPr lang="en-US" dirty="0"/>
              <a:t>Basic knowledge of ReactJS. </a:t>
            </a:r>
          </a:p>
          <a:p>
            <a:r>
              <a:rPr lang="en-US" dirty="0" err="1"/>
              <a:t>NodeJs</a:t>
            </a:r>
            <a:r>
              <a:rPr lang="en-US" dirty="0"/>
              <a:t> should be installed in your system. </a:t>
            </a:r>
          </a:p>
        </p:txBody>
      </p:sp>
      <p:pic>
        <p:nvPicPr>
          <p:cNvPr id="1026" name="Picture 2" descr="HTML, CSS &amp; JS :: Juicy Media">
            <a:extLst>
              <a:ext uri="{FF2B5EF4-FFF2-40B4-BE49-F238E27FC236}">
                <a16:creationId xmlns:a16="http://schemas.microsoft.com/office/drawing/2014/main" id="{7C33068B-4ACF-B131-C661-1B7C7C028B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85" y="4186847"/>
            <a:ext cx="4603280" cy="17981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Your custom development solution with React JS| Ubidreams">
            <a:extLst>
              <a:ext uri="{FF2B5EF4-FFF2-40B4-BE49-F238E27FC236}">
                <a16:creationId xmlns:a16="http://schemas.microsoft.com/office/drawing/2014/main" id="{7291A66E-0A90-DBC1-F902-807D0F1F60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9734" y="4368849"/>
            <a:ext cx="2182586" cy="14341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ode.js – Wikipedia tiếng Việt">
            <a:extLst>
              <a:ext uri="{FF2B5EF4-FFF2-40B4-BE49-F238E27FC236}">
                <a16:creationId xmlns:a16="http://schemas.microsoft.com/office/drawing/2014/main" id="{68B3ECFD-9172-9C80-8C7B-4295134F39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6837" y="4286126"/>
            <a:ext cx="4431319" cy="1516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3750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8E5747-3E16-01EE-D075-A98B33EC19EC}"/>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55348152-46E1-D9E6-E49D-E256DD93EFC1}"/>
              </a:ext>
            </a:extLst>
          </p:cNvPr>
          <p:cNvSpPr>
            <a:spLocks noGrp="1"/>
          </p:cNvSpPr>
          <p:nvPr>
            <p:ph type="sldNum" sz="quarter" idx="12"/>
          </p:nvPr>
        </p:nvSpPr>
        <p:spPr/>
        <p:txBody>
          <a:bodyPr/>
          <a:lstStyle/>
          <a:p>
            <a:fld id="{289B54F0-ACAA-B148-9265-2A8F79BF8221}" type="slidenum">
              <a:rPr lang="en-VN" smtClean="0"/>
              <a:t>11</a:t>
            </a:fld>
            <a:endParaRPr lang="en-VN"/>
          </a:p>
        </p:txBody>
      </p:sp>
      <p:sp>
        <p:nvSpPr>
          <p:cNvPr id="4" name="Title 3">
            <a:extLst>
              <a:ext uri="{FF2B5EF4-FFF2-40B4-BE49-F238E27FC236}">
                <a16:creationId xmlns:a16="http://schemas.microsoft.com/office/drawing/2014/main" id="{A7694291-9631-EE19-B380-FDC46CC1D866}"/>
              </a:ext>
            </a:extLst>
          </p:cNvPr>
          <p:cNvSpPr>
            <a:spLocks noGrp="1"/>
          </p:cNvSpPr>
          <p:nvPr>
            <p:ph type="title"/>
          </p:nvPr>
        </p:nvSpPr>
        <p:spPr/>
        <p:txBody>
          <a:bodyPr>
            <a:normAutofit/>
          </a:bodyPr>
          <a:lstStyle/>
          <a:p>
            <a:r>
              <a:rPr lang="en-US" dirty="0"/>
              <a:t>Basic installation</a:t>
            </a:r>
            <a:endParaRPr lang="en-VN" dirty="0"/>
          </a:p>
        </p:txBody>
      </p:sp>
      <p:sp>
        <p:nvSpPr>
          <p:cNvPr id="5" name="Content Placeholder 4">
            <a:extLst>
              <a:ext uri="{FF2B5EF4-FFF2-40B4-BE49-F238E27FC236}">
                <a16:creationId xmlns:a16="http://schemas.microsoft.com/office/drawing/2014/main" id="{B9D57947-D0AC-F748-E9F5-ADCAA2B30B5E}"/>
              </a:ext>
            </a:extLst>
          </p:cNvPr>
          <p:cNvSpPr>
            <a:spLocks noGrp="1"/>
          </p:cNvSpPr>
          <p:nvPr>
            <p:ph idx="1"/>
          </p:nvPr>
        </p:nvSpPr>
        <p:spPr>
          <a:xfrm>
            <a:off x="499872" y="1549400"/>
            <a:ext cx="7925671" cy="4933950"/>
          </a:xfrm>
        </p:spPr>
        <p:txBody>
          <a:bodyPr>
            <a:normAutofit fontScale="77500" lnSpcReduction="20000"/>
          </a:bodyPr>
          <a:lstStyle/>
          <a:p>
            <a:r>
              <a:rPr lang="en-US" dirty="0"/>
              <a:t>We use the Expo CLI version that will be much easier to use in your React Native applications. </a:t>
            </a:r>
          </a:p>
          <a:p>
            <a:r>
              <a:rPr lang="en-VN" b="1" dirty="0"/>
              <a:t>Step 1</a:t>
            </a:r>
            <a:r>
              <a:rPr lang="en-VN" dirty="0"/>
              <a:t>: </a:t>
            </a:r>
            <a:r>
              <a:rPr lang="en-US" dirty="0"/>
              <a:t>Open your terminal and use the command below:</a:t>
            </a:r>
          </a:p>
          <a:p>
            <a:pPr marL="344487" lvl="1" indent="0">
              <a:buNone/>
            </a:pPr>
            <a:r>
              <a:rPr lang="en-US" b="1" dirty="0"/>
              <a:t>	</a:t>
            </a:r>
            <a:r>
              <a:rPr lang="en-US" b="1" dirty="0" err="1"/>
              <a:t>npm</a:t>
            </a:r>
            <a:r>
              <a:rPr lang="en-US" b="1" dirty="0"/>
              <a:t> install -g expo-cli </a:t>
            </a:r>
          </a:p>
          <a:p>
            <a:r>
              <a:rPr lang="en-US" b="1" dirty="0"/>
              <a:t>Step 2</a:t>
            </a:r>
            <a:r>
              <a:rPr lang="en-US" dirty="0"/>
              <a:t>: Now the Expo CLI is installed worldwide, so you can create a project folder using the command below.</a:t>
            </a:r>
          </a:p>
          <a:p>
            <a:pPr marL="0" indent="0">
              <a:buNone/>
            </a:pPr>
            <a:r>
              <a:rPr lang="en-US" sz="2600" dirty="0"/>
              <a:t>	</a:t>
            </a:r>
            <a:r>
              <a:rPr lang="en-US" b="1" dirty="0"/>
              <a:t>expo </a:t>
            </a:r>
            <a:r>
              <a:rPr lang="en-US" b="1" dirty="0" err="1"/>
              <a:t>init</a:t>
            </a:r>
            <a:r>
              <a:rPr lang="en-US" b="1" dirty="0"/>
              <a:t> “</a:t>
            </a:r>
            <a:r>
              <a:rPr lang="en-US" b="1" dirty="0" err="1"/>
              <a:t>projectName</a:t>
            </a:r>
            <a:r>
              <a:rPr lang="en-US" b="1" dirty="0"/>
              <a:t>” </a:t>
            </a:r>
          </a:p>
          <a:p>
            <a:r>
              <a:rPr lang="en-US" b="1" dirty="0"/>
              <a:t>Step 3</a:t>
            </a:r>
            <a:r>
              <a:rPr lang="en-US" dirty="0"/>
              <a:t>: Now create one folder and start the server by using the following command given below:</a:t>
            </a:r>
          </a:p>
          <a:p>
            <a:pPr marL="0" indent="0">
              <a:buNone/>
            </a:pPr>
            <a:r>
              <a:rPr lang="en-US" dirty="0"/>
              <a:t>	</a:t>
            </a:r>
            <a:r>
              <a:rPr lang="en-US" b="1" dirty="0"/>
              <a:t>cd “</a:t>
            </a:r>
            <a:r>
              <a:rPr lang="en-US" b="1" dirty="0" err="1"/>
              <a:t>projectFolder</a:t>
            </a:r>
            <a:r>
              <a:rPr lang="en-US" b="1" dirty="0"/>
              <a:t>”</a:t>
            </a:r>
            <a:br>
              <a:rPr lang="en-US" b="1" dirty="0"/>
            </a:br>
            <a:r>
              <a:rPr lang="en-US" b="1" dirty="0"/>
              <a:t>	</a:t>
            </a:r>
            <a:r>
              <a:rPr lang="en-US" b="1" dirty="0" err="1"/>
              <a:t>npm</a:t>
            </a:r>
            <a:r>
              <a:rPr lang="en-US" b="1" dirty="0"/>
              <a:t> start </a:t>
            </a:r>
            <a:r>
              <a:rPr lang="en-US" b="1" dirty="0" err="1"/>
              <a:t>application_name</a:t>
            </a:r>
            <a:endParaRPr lang="en-US" b="1" dirty="0"/>
          </a:p>
        </p:txBody>
      </p:sp>
      <p:pic>
        <p:nvPicPr>
          <p:cNvPr id="7" name="Picture 6">
            <a:extLst>
              <a:ext uri="{FF2B5EF4-FFF2-40B4-BE49-F238E27FC236}">
                <a16:creationId xmlns:a16="http://schemas.microsoft.com/office/drawing/2014/main" id="{558B5613-D215-80FA-D838-837123DBB3EB}"/>
              </a:ext>
            </a:extLst>
          </p:cNvPr>
          <p:cNvPicPr>
            <a:picLocks noChangeAspect="1"/>
          </p:cNvPicPr>
          <p:nvPr/>
        </p:nvPicPr>
        <p:blipFill>
          <a:blip r:embed="rId2"/>
          <a:stretch>
            <a:fillRect/>
          </a:stretch>
        </p:blipFill>
        <p:spPr>
          <a:xfrm>
            <a:off x="8610600" y="1263884"/>
            <a:ext cx="3081528" cy="4439737"/>
          </a:xfrm>
          <a:prstGeom prst="rect">
            <a:avLst/>
          </a:prstGeom>
        </p:spPr>
      </p:pic>
      <p:sp>
        <p:nvSpPr>
          <p:cNvPr id="8" name="TextBox 7">
            <a:extLst>
              <a:ext uri="{FF2B5EF4-FFF2-40B4-BE49-F238E27FC236}">
                <a16:creationId xmlns:a16="http://schemas.microsoft.com/office/drawing/2014/main" id="{B7D9ED1C-7A97-9F10-ABE4-FE8E6ED4A198}"/>
              </a:ext>
            </a:extLst>
          </p:cNvPr>
          <p:cNvSpPr txBox="1"/>
          <p:nvPr/>
        </p:nvSpPr>
        <p:spPr>
          <a:xfrm>
            <a:off x="8610600" y="5878042"/>
            <a:ext cx="3081528" cy="430887"/>
          </a:xfrm>
          <a:prstGeom prst="rect">
            <a:avLst/>
          </a:prstGeom>
          <a:noFill/>
        </p:spPr>
        <p:txBody>
          <a:bodyPr wrap="square" rtlCol="0">
            <a:spAutoFit/>
          </a:bodyPr>
          <a:lstStyle/>
          <a:p>
            <a:pPr algn="ctr"/>
            <a:r>
              <a:rPr lang="en-US" sz="2200" b="1" dirty="0">
                <a:effectLst/>
                <a:latin typeface="Arial" panose="020B0604020202020204" pitchFamily="34" charset="0"/>
                <a:cs typeface="Arial" panose="020B0604020202020204" pitchFamily="34" charset="0"/>
              </a:rPr>
              <a:t>Project structure</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9137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10BF2E-AD9F-D28A-E7E7-D7823330F4D0}"/>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3127DBD7-65EE-F719-CDE7-87DE6FD8FAD3}"/>
              </a:ext>
            </a:extLst>
          </p:cNvPr>
          <p:cNvSpPr>
            <a:spLocks noGrp="1"/>
          </p:cNvSpPr>
          <p:nvPr>
            <p:ph type="sldNum" sz="quarter" idx="12"/>
          </p:nvPr>
        </p:nvSpPr>
        <p:spPr/>
        <p:txBody>
          <a:bodyPr/>
          <a:lstStyle/>
          <a:p>
            <a:fld id="{289B54F0-ACAA-B148-9265-2A8F79BF8221}" type="slidenum">
              <a:rPr lang="en-VN" smtClean="0"/>
              <a:t>12</a:t>
            </a:fld>
            <a:endParaRPr lang="en-VN"/>
          </a:p>
        </p:txBody>
      </p:sp>
      <p:sp>
        <p:nvSpPr>
          <p:cNvPr id="4" name="Title 3">
            <a:extLst>
              <a:ext uri="{FF2B5EF4-FFF2-40B4-BE49-F238E27FC236}">
                <a16:creationId xmlns:a16="http://schemas.microsoft.com/office/drawing/2014/main" id="{DDF2F2D7-451B-BD42-D9FF-9C461AB34B15}"/>
              </a:ext>
            </a:extLst>
          </p:cNvPr>
          <p:cNvSpPr>
            <a:spLocks noGrp="1"/>
          </p:cNvSpPr>
          <p:nvPr>
            <p:ph type="title"/>
          </p:nvPr>
        </p:nvSpPr>
        <p:spPr/>
        <p:txBody>
          <a:bodyPr>
            <a:normAutofit/>
          </a:bodyPr>
          <a:lstStyle/>
          <a:p>
            <a:r>
              <a:rPr lang="en-US" dirty="0"/>
              <a:t>History of React Native</a:t>
            </a:r>
            <a:endParaRPr lang="en-VN" dirty="0"/>
          </a:p>
        </p:txBody>
      </p:sp>
      <p:sp>
        <p:nvSpPr>
          <p:cNvPr id="5" name="Content Placeholder 4">
            <a:extLst>
              <a:ext uri="{FF2B5EF4-FFF2-40B4-BE49-F238E27FC236}">
                <a16:creationId xmlns:a16="http://schemas.microsoft.com/office/drawing/2014/main" id="{9F6513CC-F3F0-3462-6A91-28BAEA32E506}"/>
              </a:ext>
            </a:extLst>
          </p:cNvPr>
          <p:cNvSpPr>
            <a:spLocks noGrp="1"/>
          </p:cNvSpPr>
          <p:nvPr>
            <p:ph idx="1"/>
          </p:nvPr>
        </p:nvSpPr>
        <p:spPr/>
        <p:txBody>
          <a:bodyPr/>
          <a:lstStyle/>
          <a:p>
            <a:r>
              <a:rPr lang="en-US" dirty="0"/>
              <a:t>Facebook developed React Native in 2013 through their in-house hackathon project. Later, it was released publicly in January 2015 as </a:t>
            </a:r>
            <a:r>
              <a:rPr lang="en-US" dirty="0" err="1"/>
              <a:t>React.js</a:t>
            </a:r>
            <a:r>
              <a:rPr lang="en-US" dirty="0"/>
              <a:t>, and in March 2015, Facebook announced that React Native was open and available on GitHub.</a:t>
            </a:r>
          </a:p>
          <a:p>
            <a:r>
              <a:rPr lang="en-US" dirty="0"/>
              <a:t>React Native was originally designed for the iOS app. However, recently it also supports the Android operating system. </a:t>
            </a:r>
          </a:p>
          <a:p>
            <a:endParaRPr lang="en-VN" dirty="0"/>
          </a:p>
        </p:txBody>
      </p:sp>
    </p:spTree>
    <p:extLst>
      <p:ext uri="{BB962C8B-B14F-4D97-AF65-F5344CB8AC3E}">
        <p14:creationId xmlns:p14="http://schemas.microsoft.com/office/powerpoint/2010/main" val="3485791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10BF2E-AD9F-D28A-E7E7-D7823330F4D0}"/>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3127DBD7-65EE-F719-CDE7-87DE6FD8FAD3}"/>
              </a:ext>
            </a:extLst>
          </p:cNvPr>
          <p:cNvSpPr>
            <a:spLocks noGrp="1"/>
          </p:cNvSpPr>
          <p:nvPr>
            <p:ph type="sldNum" sz="quarter" idx="12"/>
          </p:nvPr>
        </p:nvSpPr>
        <p:spPr/>
        <p:txBody>
          <a:bodyPr/>
          <a:lstStyle/>
          <a:p>
            <a:fld id="{289B54F0-ACAA-B148-9265-2A8F79BF8221}" type="slidenum">
              <a:rPr lang="en-VN" smtClean="0"/>
              <a:t>13</a:t>
            </a:fld>
            <a:endParaRPr lang="en-VN"/>
          </a:p>
        </p:txBody>
      </p:sp>
      <p:sp>
        <p:nvSpPr>
          <p:cNvPr id="4" name="Title 3">
            <a:extLst>
              <a:ext uri="{FF2B5EF4-FFF2-40B4-BE49-F238E27FC236}">
                <a16:creationId xmlns:a16="http://schemas.microsoft.com/office/drawing/2014/main" id="{DDF2F2D7-451B-BD42-D9FF-9C461AB34B15}"/>
              </a:ext>
            </a:extLst>
          </p:cNvPr>
          <p:cNvSpPr>
            <a:spLocks noGrp="1"/>
          </p:cNvSpPr>
          <p:nvPr>
            <p:ph type="title"/>
          </p:nvPr>
        </p:nvSpPr>
        <p:spPr/>
        <p:txBody>
          <a:bodyPr>
            <a:normAutofit/>
          </a:bodyPr>
          <a:lstStyle/>
          <a:p>
            <a:r>
              <a:rPr lang="en-US" dirty="0"/>
              <a:t>History of React Native</a:t>
            </a:r>
            <a:endParaRPr lang="en-VN" dirty="0"/>
          </a:p>
        </p:txBody>
      </p:sp>
      <p:pic>
        <p:nvPicPr>
          <p:cNvPr id="1028" name="Picture 4" descr="React vs React Native: Difference Between React and React Native">
            <a:extLst>
              <a:ext uri="{FF2B5EF4-FFF2-40B4-BE49-F238E27FC236}">
                <a16:creationId xmlns:a16="http://schemas.microsoft.com/office/drawing/2014/main" id="{5762347B-C399-A705-1251-4AE052EA6C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92" t="13027" r="1368" b="4811"/>
          <a:stretch/>
        </p:blipFill>
        <p:spPr bwMode="auto">
          <a:xfrm>
            <a:off x="1621971" y="1540015"/>
            <a:ext cx="8948057" cy="4636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71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dirty="0">
                <a:solidFill>
                  <a:schemeClr val="accent2"/>
                </a:solidFill>
              </a:rPr>
              <a:t>Advantages and Disadvantages of React Native</a:t>
            </a:r>
          </a:p>
        </p:txBody>
      </p:sp>
    </p:spTree>
    <p:extLst>
      <p:ext uri="{BB962C8B-B14F-4D97-AF65-F5344CB8AC3E}">
        <p14:creationId xmlns:p14="http://schemas.microsoft.com/office/powerpoint/2010/main" val="888564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22EFCB-C261-D820-16E6-016BBA23699C}"/>
              </a:ext>
            </a:extLst>
          </p:cNvPr>
          <p:cNvSpPr>
            <a:spLocks noGrp="1"/>
          </p:cNvSpPr>
          <p:nvPr>
            <p:ph type="dt" sz="half" idx="10"/>
          </p:nvPr>
        </p:nvSpPr>
        <p:spPr/>
        <p:txBody>
          <a:bodyPr/>
          <a:lstStyle/>
          <a:p>
            <a:fld id="{13AA47EC-3873-914E-9C12-333496D18D75}" type="datetime1">
              <a:rPr lang="en-VN" smtClean="0"/>
              <a:t>09/21/2023</a:t>
            </a:fld>
            <a:endParaRPr lang="en-VN" dirty="0"/>
          </a:p>
        </p:txBody>
      </p:sp>
      <p:sp>
        <p:nvSpPr>
          <p:cNvPr id="3" name="Slide Number Placeholder 2">
            <a:extLst>
              <a:ext uri="{FF2B5EF4-FFF2-40B4-BE49-F238E27FC236}">
                <a16:creationId xmlns:a16="http://schemas.microsoft.com/office/drawing/2014/main" id="{AA400D57-B9CB-573A-2837-97A759CB66AE}"/>
              </a:ext>
            </a:extLst>
          </p:cNvPr>
          <p:cNvSpPr>
            <a:spLocks noGrp="1"/>
          </p:cNvSpPr>
          <p:nvPr>
            <p:ph type="sldNum" sz="quarter" idx="12"/>
          </p:nvPr>
        </p:nvSpPr>
        <p:spPr/>
        <p:txBody>
          <a:bodyPr/>
          <a:lstStyle/>
          <a:p>
            <a:fld id="{289B54F0-ACAA-B148-9265-2A8F79BF8221}" type="slidenum">
              <a:rPr lang="en-VN" smtClean="0"/>
              <a:t>15</a:t>
            </a:fld>
            <a:endParaRPr lang="en-VN"/>
          </a:p>
        </p:txBody>
      </p:sp>
      <p:sp>
        <p:nvSpPr>
          <p:cNvPr id="4" name="Title 3">
            <a:extLst>
              <a:ext uri="{FF2B5EF4-FFF2-40B4-BE49-F238E27FC236}">
                <a16:creationId xmlns:a16="http://schemas.microsoft.com/office/drawing/2014/main" id="{8F7D865E-F085-F101-2D8F-6C7421272FBD}"/>
              </a:ext>
            </a:extLst>
          </p:cNvPr>
          <p:cNvSpPr>
            <a:spLocks noGrp="1"/>
          </p:cNvSpPr>
          <p:nvPr>
            <p:ph type="title"/>
          </p:nvPr>
        </p:nvSpPr>
        <p:spPr/>
        <p:txBody>
          <a:bodyPr>
            <a:noAutofit/>
          </a:bodyPr>
          <a:lstStyle/>
          <a:p>
            <a:r>
              <a:rPr lang="en-US" sz="3000" dirty="0"/>
              <a:t>Advantages of React Native</a:t>
            </a:r>
            <a:endParaRPr lang="en-VN" sz="3000" dirty="0"/>
          </a:p>
        </p:txBody>
      </p:sp>
      <p:sp>
        <p:nvSpPr>
          <p:cNvPr id="5" name="Content Placeholder 4">
            <a:extLst>
              <a:ext uri="{FF2B5EF4-FFF2-40B4-BE49-F238E27FC236}">
                <a16:creationId xmlns:a16="http://schemas.microsoft.com/office/drawing/2014/main" id="{D536501F-A6E9-17CC-A947-75285EF75FB5}"/>
              </a:ext>
            </a:extLst>
          </p:cNvPr>
          <p:cNvSpPr>
            <a:spLocks noGrp="1"/>
          </p:cNvSpPr>
          <p:nvPr>
            <p:ph idx="1"/>
          </p:nvPr>
        </p:nvSpPr>
        <p:spPr/>
        <p:txBody>
          <a:bodyPr>
            <a:normAutofit fontScale="85000" lnSpcReduction="20000"/>
          </a:bodyPr>
          <a:lstStyle/>
          <a:p>
            <a:r>
              <a:rPr lang="en-US" sz="3200" b="1" dirty="0"/>
              <a:t>Community support</a:t>
            </a:r>
            <a:endParaRPr lang="en-US" sz="3200" dirty="0"/>
          </a:p>
          <a:p>
            <a:pPr lvl="1"/>
            <a:r>
              <a:rPr lang="en-US" dirty="0"/>
              <a:t>As an open-source framework, React Native allows the entire developer community to browse all documentation related to this technology for free and allows them to contribute to it whenever they want. </a:t>
            </a:r>
          </a:p>
          <a:p>
            <a:r>
              <a:rPr lang="en-US" sz="3200" b="1" dirty="0"/>
              <a:t>Proper performance</a:t>
            </a:r>
          </a:p>
          <a:p>
            <a:pPr lvl="1"/>
            <a:r>
              <a:rPr lang="en-US" dirty="0"/>
              <a:t>The performance of the platform lies in improving performance using traditional modules and controls. It works with native Android and iOS components and continues to generate codes in native APIs without interruption.</a:t>
            </a:r>
          </a:p>
          <a:p>
            <a:r>
              <a:rPr lang="en-US" sz="3200" b="1" dirty="0"/>
              <a:t>Reusable code and Advanced components</a:t>
            </a:r>
            <a:r>
              <a:rPr lang="en-US" sz="3200" dirty="0">
                <a:effectLst/>
                <a:latin typeface="OptimaLTStd"/>
              </a:rPr>
              <a:t> </a:t>
            </a:r>
          </a:p>
          <a:p>
            <a:pPr lvl="1"/>
            <a:r>
              <a:rPr lang="en-US" dirty="0"/>
              <a:t>This helps to reduce project time and cost and is the god of all businesses and app developers.</a:t>
            </a:r>
          </a:p>
          <a:p>
            <a:pPr lvl="1"/>
            <a:endParaRPr lang="en-VN" dirty="0"/>
          </a:p>
        </p:txBody>
      </p:sp>
    </p:spTree>
    <p:extLst>
      <p:ext uri="{BB962C8B-B14F-4D97-AF65-F5344CB8AC3E}">
        <p14:creationId xmlns:p14="http://schemas.microsoft.com/office/powerpoint/2010/main" val="271020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22EFCB-C261-D820-16E6-016BBA23699C}"/>
              </a:ext>
            </a:extLst>
          </p:cNvPr>
          <p:cNvSpPr>
            <a:spLocks noGrp="1"/>
          </p:cNvSpPr>
          <p:nvPr>
            <p:ph type="dt" sz="half" idx="10"/>
          </p:nvPr>
        </p:nvSpPr>
        <p:spPr/>
        <p:txBody>
          <a:bodyPr/>
          <a:lstStyle/>
          <a:p>
            <a:fld id="{13AA47EC-3873-914E-9C12-333496D18D75}" type="datetime1">
              <a:rPr lang="en-VN" smtClean="0"/>
              <a:t>09/21/2023</a:t>
            </a:fld>
            <a:endParaRPr lang="en-VN"/>
          </a:p>
        </p:txBody>
      </p:sp>
      <p:sp>
        <p:nvSpPr>
          <p:cNvPr id="3" name="Slide Number Placeholder 2">
            <a:extLst>
              <a:ext uri="{FF2B5EF4-FFF2-40B4-BE49-F238E27FC236}">
                <a16:creationId xmlns:a16="http://schemas.microsoft.com/office/drawing/2014/main" id="{AA400D57-B9CB-573A-2837-97A759CB66AE}"/>
              </a:ext>
            </a:extLst>
          </p:cNvPr>
          <p:cNvSpPr>
            <a:spLocks noGrp="1"/>
          </p:cNvSpPr>
          <p:nvPr>
            <p:ph type="sldNum" sz="quarter" idx="12"/>
          </p:nvPr>
        </p:nvSpPr>
        <p:spPr/>
        <p:txBody>
          <a:bodyPr/>
          <a:lstStyle/>
          <a:p>
            <a:fld id="{289B54F0-ACAA-B148-9265-2A8F79BF8221}" type="slidenum">
              <a:rPr lang="en-VN" smtClean="0"/>
              <a:t>16</a:t>
            </a:fld>
            <a:endParaRPr lang="en-VN"/>
          </a:p>
        </p:txBody>
      </p:sp>
      <p:sp>
        <p:nvSpPr>
          <p:cNvPr id="4" name="Title 3">
            <a:extLst>
              <a:ext uri="{FF2B5EF4-FFF2-40B4-BE49-F238E27FC236}">
                <a16:creationId xmlns:a16="http://schemas.microsoft.com/office/drawing/2014/main" id="{8F7D865E-F085-F101-2D8F-6C7421272FBD}"/>
              </a:ext>
            </a:extLst>
          </p:cNvPr>
          <p:cNvSpPr>
            <a:spLocks noGrp="1"/>
          </p:cNvSpPr>
          <p:nvPr>
            <p:ph type="title"/>
          </p:nvPr>
        </p:nvSpPr>
        <p:spPr/>
        <p:txBody>
          <a:bodyPr>
            <a:noAutofit/>
          </a:bodyPr>
          <a:lstStyle/>
          <a:p>
            <a:r>
              <a:rPr lang="en-US" sz="3000" dirty="0"/>
              <a:t>Advantages of React Native (contd.)</a:t>
            </a:r>
            <a:endParaRPr lang="en-VN" sz="3000" dirty="0"/>
          </a:p>
        </p:txBody>
      </p:sp>
      <p:sp>
        <p:nvSpPr>
          <p:cNvPr id="5" name="Content Placeholder 4">
            <a:extLst>
              <a:ext uri="{FF2B5EF4-FFF2-40B4-BE49-F238E27FC236}">
                <a16:creationId xmlns:a16="http://schemas.microsoft.com/office/drawing/2014/main" id="{D536501F-A6E9-17CC-A947-75285EF75FB5}"/>
              </a:ext>
            </a:extLst>
          </p:cNvPr>
          <p:cNvSpPr>
            <a:spLocks noGrp="1"/>
          </p:cNvSpPr>
          <p:nvPr>
            <p:ph idx="1"/>
          </p:nvPr>
        </p:nvSpPr>
        <p:spPr/>
        <p:txBody>
          <a:bodyPr>
            <a:normAutofit lnSpcReduction="10000"/>
          </a:bodyPr>
          <a:lstStyle/>
          <a:p>
            <a:r>
              <a:rPr lang="en-US" sz="2700" b="1" dirty="0">
                <a:effectLst/>
              </a:rPr>
              <a:t>Benefits of Live and Hot reloads</a:t>
            </a:r>
            <a:endParaRPr lang="en-US" sz="2700" dirty="0"/>
          </a:p>
          <a:p>
            <a:pPr lvl="1"/>
            <a:r>
              <a:rPr lang="en-US" dirty="0"/>
              <a:t>Live uploads can include and read code-modified changes</a:t>
            </a:r>
          </a:p>
          <a:p>
            <a:pPr lvl="1"/>
            <a:r>
              <a:rPr lang="en-US" dirty="0"/>
              <a:t>Hot Reload, based on Hot Module Replacement (HMR), was introduced after the initial reloading process.</a:t>
            </a:r>
          </a:p>
          <a:p>
            <a:r>
              <a:rPr lang="en-US" sz="2700" b="1" dirty="0"/>
              <a:t>Expensive solution</a:t>
            </a:r>
          </a:p>
          <a:p>
            <a:pPr lvl="1"/>
            <a:r>
              <a:rPr lang="en-US" dirty="0"/>
              <a:t>The reusable revenue benefit provided by React Native helps to reduce the cost of creating the app on a large scale. With this framework, codes do not have to be different for iOS and Android and can even be coded in an existing language.</a:t>
            </a:r>
            <a:endParaRPr lang="en-VN" dirty="0"/>
          </a:p>
        </p:txBody>
      </p:sp>
    </p:spTree>
    <p:extLst>
      <p:ext uri="{BB962C8B-B14F-4D97-AF65-F5344CB8AC3E}">
        <p14:creationId xmlns:p14="http://schemas.microsoft.com/office/powerpoint/2010/main" val="2464664650"/>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FBDEAB-3716-C8AB-B161-8417E39FA3E9}"/>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61CA6517-35C1-F17E-B256-8A07B1EE8710}"/>
              </a:ext>
            </a:extLst>
          </p:cNvPr>
          <p:cNvSpPr>
            <a:spLocks noGrp="1"/>
          </p:cNvSpPr>
          <p:nvPr>
            <p:ph type="sldNum" sz="quarter" idx="12"/>
          </p:nvPr>
        </p:nvSpPr>
        <p:spPr/>
        <p:txBody>
          <a:bodyPr/>
          <a:lstStyle/>
          <a:p>
            <a:fld id="{289B54F0-ACAA-B148-9265-2A8F79BF8221}" type="slidenum">
              <a:rPr lang="en-VN" smtClean="0"/>
              <a:t>17</a:t>
            </a:fld>
            <a:endParaRPr lang="en-VN"/>
          </a:p>
        </p:txBody>
      </p:sp>
      <p:sp>
        <p:nvSpPr>
          <p:cNvPr id="4" name="Title 3">
            <a:extLst>
              <a:ext uri="{FF2B5EF4-FFF2-40B4-BE49-F238E27FC236}">
                <a16:creationId xmlns:a16="http://schemas.microsoft.com/office/drawing/2014/main" id="{B3D85F52-92D9-BE01-660B-78DECEDCDE7C}"/>
              </a:ext>
            </a:extLst>
          </p:cNvPr>
          <p:cNvSpPr>
            <a:spLocks noGrp="1"/>
          </p:cNvSpPr>
          <p:nvPr>
            <p:ph type="title"/>
          </p:nvPr>
        </p:nvSpPr>
        <p:spPr/>
        <p:txBody>
          <a:bodyPr/>
          <a:lstStyle/>
          <a:p>
            <a:r>
              <a:rPr lang="en-US" sz="4000" dirty="0"/>
              <a:t>Advantages of React Native (contd.)</a:t>
            </a:r>
            <a:endParaRPr lang="en-VN" dirty="0"/>
          </a:p>
        </p:txBody>
      </p:sp>
      <p:sp>
        <p:nvSpPr>
          <p:cNvPr id="5" name="Content Placeholder 4">
            <a:extLst>
              <a:ext uri="{FF2B5EF4-FFF2-40B4-BE49-F238E27FC236}">
                <a16:creationId xmlns:a16="http://schemas.microsoft.com/office/drawing/2014/main" id="{F7431E10-CF90-7B55-35DC-43266D24B0A9}"/>
              </a:ext>
            </a:extLst>
          </p:cNvPr>
          <p:cNvSpPr>
            <a:spLocks noGrp="1"/>
          </p:cNvSpPr>
          <p:nvPr>
            <p:ph idx="1"/>
          </p:nvPr>
        </p:nvSpPr>
        <p:spPr/>
        <p:txBody>
          <a:bodyPr>
            <a:normAutofit fontScale="92500" lnSpcReduction="10000"/>
          </a:bodyPr>
          <a:lstStyle/>
          <a:p>
            <a:r>
              <a:rPr lang="en-US" b="1" dirty="0"/>
              <a:t>Simplified UI</a:t>
            </a:r>
          </a:p>
          <a:p>
            <a:pPr lvl="1"/>
            <a:r>
              <a:rPr lang="en-US" dirty="0"/>
              <a:t>The motivating force behind the use of React Native Technology is that it ensures easy and seamless user interaction.</a:t>
            </a:r>
          </a:p>
          <a:p>
            <a:pPr lvl="1"/>
            <a:r>
              <a:rPr lang="en-US" dirty="0"/>
              <a:t>The JavaScript library is more like an open-source framework than a standard framework. With the help of this technology, developers can achieve the correct sequence of creating applications.</a:t>
            </a:r>
          </a:p>
          <a:p>
            <a:r>
              <a:rPr lang="en-US" b="1" dirty="0"/>
              <a:t>External Plugin Support</a:t>
            </a:r>
          </a:p>
          <a:p>
            <a:pPr lvl="1"/>
            <a:r>
              <a:rPr lang="en-US" dirty="0"/>
              <a:t>The main structure of React Native has no specific components. To address this deficiency, it ensures that developers have access to third-party plugins such as JavaScript modules and native modules.</a:t>
            </a:r>
            <a:endParaRPr lang="en-VN" dirty="0"/>
          </a:p>
        </p:txBody>
      </p:sp>
    </p:spTree>
    <p:extLst>
      <p:ext uri="{BB962C8B-B14F-4D97-AF65-F5344CB8AC3E}">
        <p14:creationId xmlns:p14="http://schemas.microsoft.com/office/powerpoint/2010/main" val="2428811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401EE7-1E06-BAD1-055D-854F8CE7F115}"/>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76EFB773-E58F-EFB7-A17C-A3374CE62943}"/>
              </a:ext>
            </a:extLst>
          </p:cNvPr>
          <p:cNvSpPr>
            <a:spLocks noGrp="1"/>
          </p:cNvSpPr>
          <p:nvPr>
            <p:ph type="sldNum" sz="quarter" idx="12"/>
          </p:nvPr>
        </p:nvSpPr>
        <p:spPr/>
        <p:txBody>
          <a:bodyPr/>
          <a:lstStyle/>
          <a:p>
            <a:fld id="{289B54F0-ACAA-B148-9265-2A8F79BF8221}" type="slidenum">
              <a:rPr lang="en-VN" smtClean="0"/>
              <a:t>18</a:t>
            </a:fld>
            <a:endParaRPr lang="en-VN"/>
          </a:p>
        </p:txBody>
      </p:sp>
      <p:sp>
        <p:nvSpPr>
          <p:cNvPr id="4" name="Title 3">
            <a:extLst>
              <a:ext uri="{FF2B5EF4-FFF2-40B4-BE49-F238E27FC236}">
                <a16:creationId xmlns:a16="http://schemas.microsoft.com/office/drawing/2014/main" id="{9ED7BCB1-89DE-F238-59B8-49DA705C300C}"/>
              </a:ext>
            </a:extLst>
          </p:cNvPr>
          <p:cNvSpPr>
            <a:spLocks noGrp="1"/>
          </p:cNvSpPr>
          <p:nvPr>
            <p:ph type="title"/>
          </p:nvPr>
        </p:nvSpPr>
        <p:spPr/>
        <p:txBody>
          <a:bodyPr/>
          <a:lstStyle/>
          <a:p>
            <a:r>
              <a:rPr lang="en-US" sz="4000" dirty="0"/>
              <a:t>Advantages of React Native (contd.)</a:t>
            </a:r>
            <a:endParaRPr lang="en-VN" dirty="0"/>
          </a:p>
        </p:txBody>
      </p:sp>
      <p:sp>
        <p:nvSpPr>
          <p:cNvPr id="5" name="Content Placeholder 4">
            <a:extLst>
              <a:ext uri="{FF2B5EF4-FFF2-40B4-BE49-F238E27FC236}">
                <a16:creationId xmlns:a16="http://schemas.microsoft.com/office/drawing/2014/main" id="{7E28DEA8-8C6C-A632-EA83-890C94EFB405}"/>
              </a:ext>
            </a:extLst>
          </p:cNvPr>
          <p:cNvSpPr>
            <a:spLocks noGrp="1"/>
          </p:cNvSpPr>
          <p:nvPr>
            <p:ph idx="1"/>
          </p:nvPr>
        </p:nvSpPr>
        <p:spPr/>
        <p:txBody>
          <a:bodyPr>
            <a:normAutofit fontScale="92500" lnSpcReduction="10000"/>
          </a:bodyPr>
          <a:lstStyle/>
          <a:p>
            <a:r>
              <a:rPr lang="en-US" b="1" dirty="0"/>
              <a:t>Modular Architecture</a:t>
            </a:r>
          </a:p>
          <a:p>
            <a:pPr lvl="1"/>
            <a:r>
              <a:rPr lang="en-US" dirty="0"/>
              <a:t>A popular software design strategy, modular editing ensures the division of program functions into free and flexible blocks called modules. </a:t>
            </a:r>
          </a:p>
          <a:p>
            <a:pPr lvl="1"/>
            <a:r>
              <a:rPr lang="en-US" dirty="0"/>
              <a:t>It makes the application build process more accessible by helping developers run each other’s projects whenever needed. It also improves the team collaboration needed to produce and receive updates.</a:t>
            </a:r>
          </a:p>
          <a:p>
            <a:r>
              <a:rPr lang="en-US" b="1" dirty="0"/>
              <a:t>Growing Stability and Reliability</a:t>
            </a:r>
          </a:p>
          <a:p>
            <a:pPr lvl="1"/>
            <a:r>
              <a:rPr lang="en-US" dirty="0"/>
              <a:t>React Native is also helpful in simplifying data binding in a way that protects the parent’s data and does not allow it to be touched on the part of the child, thus making the apps more robust and reliable.</a:t>
            </a:r>
            <a:endParaRPr lang="en-VN" dirty="0"/>
          </a:p>
        </p:txBody>
      </p:sp>
    </p:spTree>
    <p:extLst>
      <p:ext uri="{BB962C8B-B14F-4D97-AF65-F5344CB8AC3E}">
        <p14:creationId xmlns:p14="http://schemas.microsoft.com/office/powerpoint/2010/main" val="1213949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5CC05C-AF0D-CBBD-DFCC-A0E79B6E85F7}"/>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99D9D21B-3EE4-886F-AFB3-9373EBB5AF3E}"/>
              </a:ext>
            </a:extLst>
          </p:cNvPr>
          <p:cNvSpPr>
            <a:spLocks noGrp="1"/>
          </p:cNvSpPr>
          <p:nvPr>
            <p:ph type="sldNum" sz="quarter" idx="12"/>
          </p:nvPr>
        </p:nvSpPr>
        <p:spPr/>
        <p:txBody>
          <a:bodyPr/>
          <a:lstStyle/>
          <a:p>
            <a:fld id="{289B54F0-ACAA-B148-9265-2A8F79BF8221}" type="slidenum">
              <a:rPr lang="en-VN" smtClean="0"/>
              <a:t>19</a:t>
            </a:fld>
            <a:endParaRPr lang="en-VN"/>
          </a:p>
        </p:txBody>
      </p:sp>
      <p:sp>
        <p:nvSpPr>
          <p:cNvPr id="4" name="Title 3">
            <a:extLst>
              <a:ext uri="{FF2B5EF4-FFF2-40B4-BE49-F238E27FC236}">
                <a16:creationId xmlns:a16="http://schemas.microsoft.com/office/drawing/2014/main" id="{F0CD6C74-6F24-2341-9A02-5EFC5EFD06F8}"/>
              </a:ext>
            </a:extLst>
          </p:cNvPr>
          <p:cNvSpPr>
            <a:spLocks noGrp="1"/>
          </p:cNvSpPr>
          <p:nvPr>
            <p:ph type="title"/>
          </p:nvPr>
        </p:nvSpPr>
        <p:spPr/>
        <p:txBody>
          <a:bodyPr/>
          <a:lstStyle/>
          <a:p>
            <a:r>
              <a:rPr lang="en-US" sz="4000" dirty="0"/>
              <a:t>Advantages of React Native (contd.)</a:t>
            </a:r>
            <a:endParaRPr lang="en-VN" dirty="0"/>
          </a:p>
        </p:txBody>
      </p:sp>
      <p:sp>
        <p:nvSpPr>
          <p:cNvPr id="5" name="Content Placeholder 4">
            <a:extLst>
              <a:ext uri="{FF2B5EF4-FFF2-40B4-BE49-F238E27FC236}">
                <a16:creationId xmlns:a16="http://schemas.microsoft.com/office/drawing/2014/main" id="{71EBC709-598E-D25E-99E9-D85B6FC6FFF3}"/>
              </a:ext>
            </a:extLst>
          </p:cNvPr>
          <p:cNvSpPr>
            <a:spLocks noGrp="1"/>
          </p:cNvSpPr>
          <p:nvPr>
            <p:ph idx="1"/>
          </p:nvPr>
        </p:nvSpPr>
        <p:spPr/>
        <p:txBody>
          <a:bodyPr/>
          <a:lstStyle/>
          <a:p>
            <a:r>
              <a:rPr lang="en-US" b="1" dirty="0"/>
              <a:t>Access to libraries and Ready-to-Do solutions</a:t>
            </a:r>
          </a:p>
          <a:p>
            <a:pPr lvl="1"/>
            <a:r>
              <a:rPr lang="en-US" dirty="0"/>
              <a:t>React Native comes with a list of free pre-made solutions and libraries so engineers can access them.</a:t>
            </a:r>
          </a:p>
          <a:p>
            <a:pPr lvl="1"/>
            <a:r>
              <a:rPr lang="en-US" dirty="0"/>
              <a:t>Its solutions help simplify app building and help developers focus on creating more error-free code.</a:t>
            </a:r>
            <a:endParaRPr lang="en-VN" dirty="0"/>
          </a:p>
        </p:txBody>
      </p:sp>
    </p:spTree>
    <p:extLst>
      <p:ext uri="{BB962C8B-B14F-4D97-AF65-F5344CB8AC3E}">
        <p14:creationId xmlns:p14="http://schemas.microsoft.com/office/powerpoint/2010/main" val="1220621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9D449A-F220-C44D-A77E-1C8E8E8B9814}"/>
              </a:ext>
            </a:extLst>
          </p:cNvPr>
          <p:cNvSpPr>
            <a:spLocks noGrp="1"/>
          </p:cNvSpPr>
          <p:nvPr>
            <p:ph type="dt" sz="half" idx="10"/>
          </p:nvPr>
        </p:nvSpPr>
        <p:spPr/>
        <p:txBody>
          <a:bodyPr/>
          <a:lstStyle/>
          <a:p>
            <a:fld id="{13AA47EC-3873-914E-9C12-333496D18D75}" type="datetime1">
              <a:rPr lang="en-US"/>
              <a:t>9/21/2023</a:t>
            </a:fld>
            <a:endParaRPr lang="en-US"/>
          </a:p>
        </p:txBody>
      </p:sp>
      <p:sp>
        <p:nvSpPr>
          <p:cNvPr id="3" name="Slide Number Placeholder 2">
            <a:extLst>
              <a:ext uri="{FF2B5EF4-FFF2-40B4-BE49-F238E27FC236}">
                <a16:creationId xmlns:a16="http://schemas.microsoft.com/office/drawing/2014/main" id="{981A6452-5E9F-B048-9A47-DFC9B20461D3}"/>
              </a:ext>
            </a:extLst>
          </p:cNvPr>
          <p:cNvSpPr>
            <a:spLocks noGrp="1"/>
          </p:cNvSpPr>
          <p:nvPr>
            <p:ph type="sldNum" sz="quarter" idx="12"/>
          </p:nvPr>
        </p:nvSpPr>
        <p:spPr/>
        <p:txBody>
          <a:bodyPr/>
          <a:lstStyle/>
          <a:p>
            <a:fld id="{289B54F0-ACAA-B148-9265-2A8F79BF8221}" type="slidenum">
              <a:rPr lang="en-US"/>
              <a:t>2</a:t>
            </a:fld>
            <a:endParaRPr lang="en-US"/>
          </a:p>
        </p:txBody>
      </p:sp>
      <p:sp>
        <p:nvSpPr>
          <p:cNvPr id="4" name="Title 3">
            <a:extLst>
              <a:ext uri="{FF2B5EF4-FFF2-40B4-BE49-F238E27FC236}">
                <a16:creationId xmlns:a16="http://schemas.microsoft.com/office/drawing/2014/main" id="{926E135B-CA1A-254C-8767-64AE962FC69B}"/>
              </a:ext>
            </a:extLst>
          </p:cNvPr>
          <p:cNvSpPr>
            <a:spLocks noGrp="1"/>
          </p:cNvSpPr>
          <p:nvPr>
            <p:ph type="title"/>
          </p:nvPr>
        </p:nvSpPr>
        <p:spPr/>
        <p:txBody>
          <a:bodyPr/>
          <a:lstStyle/>
          <a:p>
            <a:r>
              <a:rPr lang="en-US" dirty="0"/>
              <a:t>Objectives</a:t>
            </a:r>
          </a:p>
        </p:txBody>
      </p:sp>
      <p:sp>
        <p:nvSpPr>
          <p:cNvPr id="5" name="Content Placeholder 4">
            <a:extLst>
              <a:ext uri="{FF2B5EF4-FFF2-40B4-BE49-F238E27FC236}">
                <a16:creationId xmlns:a16="http://schemas.microsoft.com/office/drawing/2014/main" id="{107BD0A8-0BC6-D241-93B9-70C2754B77A6}"/>
              </a:ext>
            </a:extLst>
          </p:cNvPr>
          <p:cNvSpPr>
            <a:spLocks noGrp="1"/>
          </p:cNvSpPr>
          <p:nvPr>
            <p:ph idx="1"/>
          </p:nvPr>
        </p:nvSpPr>
        <p:spPr/>
        <p:txBody>
          <a:bodyPr>
            <a:normAutofit/>
          </a:bodyPr>
          <a:lstStyle/>
          <a:p>
            <a:r>
              <a:rPr lang="en-US" dirty="0"/>
              <a:t>Understand the React Native</a:t>
            </a:r>
          </a:p>
          <a:p>
            <a:r>
              <a:rPr lang="en-US" dirty="0"/>
              <a:t>Advantages and disadvantages of React Native</a:t>
            </a:r>
          </a:p>
          <a:p>
            <a:r>
              <a:rPr lang="en-US" dirty="0"/>
              <a:t>Risks and drawbacks of React Native</a:t>
            </a:r>
          </a:p>
        </p:txBody>
      </p:sp>
    </p:spTree>
    <p:extLst>
      <p:ext uri="{BB962C8B-B14F-4D97-AF65-F5344CB8AC3E}">
        <p14:creationId xmlns:p14="http://schemas.microsoft.com/office/powerpoint/2010/main" val="3104478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8BB812-4085-A6B6-0C8F-ECC44D578EF0}"/>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D46CB3CF-49A0-E1C1-5245-576B8FCF9DDD}"/>
              </a:ext>
            </a:extLst>
          </p:cNvPr>
          <p:cNvSpPr>
            <a:spLocks noGrp="1"/>
          </p:cNvSpPr>
          <p:nvPr>
            <p:ph type="sldNum" sz="quarter" idx="12"/>
          </p:nvPr>
        </p:nvSpPr>
        <p:spPr/>
        <p:txBody>
          <a:bodyPr/>
          <a:lstStyle/>
          <a:p>
            <a:fld id="{289B54F0-ACAA-B148-9265-2A8F79BF8221}" type="slidenum">
              <a:rPr lang="en-VN" smtClean="0"/>
              <a:t>20</a:t>
            </a:fld>
            <a:endParaRPr lang="en-VN"/>
          </a:p>
        </p:txBody>
      </p:sp>
      <p:sp>
        <p:nvSpPr>
          <p:cNvPr id="4" name="Title 3">
            <a:extLst>
              <a:ext uri="{FF2B5EF4-FFF2-40B4-BE49-F238E27FC236}">
                <a16:creationId xmlns:a16="http://schemas.microsoft.com/office/drawing/2014/main" id="{416F643F-9A62-9AC0-6AF6-CE6B080F80C9}"/>
              </a:ext>
            </a:extLst>
          </p:cNvPr>
          <p:cNvSpPr>
            <a:spLocks noGrp="1"/>
          </p:cNvSpPr>
          <p:nvPr>
            <p:ph type="title"/>
          </p:nvPr>
        </p:nvSpPr>
        <p:spPr/>
        <p:txBody>
          <a:bodyPr/>
          <a:lstStyle/>
          <a:p>
            <a:r>
              <a:rPr lang="en-US" dirty="0"/>
              <a:t>Disadvantages of React Native</a:t>
            </a:r>
            <a:endParaRPr lang="en-VN" dirty="0"/>
          </a:p>
        </p:txBody>
      </p:sp>
      <p:pic>
        <p:nvPicPr>
          <p:cNvPr id="2050" name="Picture 2" descr="Disadvantages of React Native app development">
            <a:extLst>
              <a:ext uri="{FF2B5EF4-FFF2-40B4-BE49-F238E27FC236}">
                <a16:creationId xmlns:a16="http://schemas.microsoft.com/office/drawing/2014/main" id="{8605843D-89FA-7F9D-A065-E3A32C7A14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5426" y="1487827"/>
            <a:ext cx="7341148" cy="4904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33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dirty="0">
                <a:solidFill>
                  <a:schemeClr val="accent2"/>
                </a:solidFill>
              </a:rPr>
              <a:t>Risks and drawbacks of React Native</a:t>
            </a:r>
          </a:p>
        </p:txBody>
      </p:sp>
    </p:spTree>
    <p:extLst>
      <p:ext uri="{BB962C8B-B14F-4D97-AF65-F5344CB8AC3E}">
        <p14:creationId xmlns:p14="http://schemas.microsoft.com/office/powerpoint/2010/main" val="305413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4767ED-3915-BFB8-524D-D15746B68C8A}"/>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50E17CD4-C0B3-F8C8-BE47-347D9DF187A5}"/>
              </a:ext>
            </a:extLst>
          </p:cNvPr>
          <p:cNvSpPr>
            <a:spLocks noGrp="1"/>
          </p:cNvSpPr>
          <p:nvPr>
            <p:ph type="sldNum" sz="quarter" idx="12"/>
          </p:nvPr>
        </p:nvSpPr>
        <p:spPr/>
        <p:txBody>
          <a:bodyPr/>
          <a:lstStyle/>
          <a:p>
            <a:fld id="{289B54F0-ACAA-B148-9265-2A8F79BF8221}" type="slidenum">
              <a:rPr lang="en-VN" smtClean="0"/>
              <a:t>22</a:t>
            </a:fld>
            <a:endParaRPr lang="en-VN"/>
          </a:p>
        </p:txBody>
      </p:sp>
      <p:sp>
        <p:nvSpPr>
          <p:cNvPr id="4" name="Title 3">
            <a:extLst>
              <a:ext uri="{FF2B5EF4-FFF2-40B4-BE49-F238E27FC236}">
                <a16:creationId xmlns:a16="http://schemas.microsoft.com/office/drawing/2014/main" id="{60190FFD-2516-563E-B8B1-D36F09182910}"/>
              </a:ext>
            </a:extLst>
          </p:cNvPr>
          <p:cNvSpPr>
            <a:spLocks noGrp="1"/>
          </p:cNvSpPr>
          <p:nvPr>
            <p:ph type="title"/>
          </p:nvPr>
        </p:nvSpPr>
        <p:spPr/>
        <p:txBody>
          <a:bodyPr/>
          <a:lstStyle/>
          <a:p>
            <a:r>
              <a:rPr lang="en-US" dirty="0"/>
              <a:t>Risks and drawbacks</a:t>
            </a:r>
            <a:endParaRPr lang="en-VN" dirty="0"/>
          </a:p>
        </p:txBody>
      </p:sp>
      <p:sp>
        <p:nvSpPr>
          <p:cNvPr id="5" name="Content Placeholder 4">
            <a:extLst>
              <a:ext uri="{FF2B5EF4-FFF2-40B4-BE49-F238E27FC236}">
                <a16:creationId xmlns:a16="http://schemas.microsoft.com/office/drawing/2014/main" id="{447A7E04-5B90-DD8C-164A-36DFF7316DC5}"/>
              </a:ext>
            </a:extLst>
          </p:cNvPr>
          <p:cNvSpPr>
            <a:spLocks noGrp="1"/>
          </p:cNvSpPr>
          <p:nvPr>
            <p:ph idx="1"/>
          </p:nvPr>
        </p:nvSpPr>
        <p:spPr/>
        <p:txBody>
          <a:bodyPr>
            <a:normAutofit lnSpcReduction="10000"/>
          </a:bodyPr>
          <a:lstStyle/>
          <a:p>
            <a:r>
              <a:rPr lang="en-US" b="1" dirty="0"/>
              <a:t>Immaturity </a:t>
            </a:r>
          </a:p>
          <a:p>
            <a:pPr lvl="1"/>
            <a:r>
              <a:rPr lang="en-US" dirty="0"/>
              <a:t>React Native is a new programming language compared to its older Android and iOS counterparts. React Native lifestyle cycles have not been fully explored, so they can sometimes have adverse or unpredictable effects on app activities.</a:t>
            </a:r>
          </a:p>
          <a:p>
            <a:r>
              <a:rPr lang="en-US" b="1" dirty="0"/>
              <a:t>Hard to learn</a:t>
            </a:r>
          </a:p>
          <a:p>
            <a:pPr lvl="1"/>
            <a:r>
              <a:rPr lang="en-US" dirty="0"/>
              <a:t>Learning React Native can be incredibly challenging, especially for new app developers who may struggle to create applications with JSX in the JavaScript syntax extension. </a:t>
            </a:r>
          </a:p>
          <a:p>
            <a:endParaRPr lang="en-VN" dirty="0"/>
          </a:p>
        </p:txBody>
      </p:sp>
    </p:spTree>
    <p:extLst>
      <p:ext uri="{BB962C8B-B14F-4D97-AF65-F5344CB8AC3E}">
        <p14:creationId xmlns:p14="http://schemas.microsoft.com/office/powerpoint/2010/main" val="2846366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C5CB43-A0A7-C1C8-979D-3AE758860EFB}"/>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E83BF28A-D773-190F-AE0F-1EA58CDBDCD3}"/>
              </a:ext>
            </a:extLst>
          </p:cNvPr>
          <p:cNvSpPr>
            <a:spLocks noGrp="1"/>
          </p:cNvSpPr>
          <p:nvPr>
            <p:ph type="sldNum" sz="quarter" idx="12"/>
          </p:nvPr>
        </p:nvSpPr>
        <p:spPr/>
        <p:txBody>
          <a:bodyPr/>
          <a:lstStyle/>
          <a:p>
            <a:fld id="{289B54F0-ACAA-B148-9265-2A8F79BF8221}" type="slidenum">
              <a:rPr lang="en-VN" smtClean="0"/>
              <a:t>23</a:t>
            </a:fld>
            <a:endParaRPr lang="en-VN"/>
          </a:p>
        </p:txBody>
      </p:sp>
      <p:sp>
        <p:nvSpPr>
          <p:cNvPr id="4" name="Title 3">
            <a:extLst>
              <a:ext uri="{FF2B5EF4-FFF2-40B4-BE49-F238E27FC236}">
                <a16:creationId xmlns:a16="http://schemas.microsoft.com/office/drawing/2014/main" id="{9FE5BD4A-5AE2-5A59-6D32-4E6052F7F609}"/>
              </a:ext>
            </a:extLst>
          </p:cNvPr>
          <p:cNvSpPr>
            <a:spLocks noGrp="1"/>
          </p:cNvSpPr>
          <p:nvPr>
            <p:ph type="title"/>
          </p:nvPr>
        </p:nvSpPr>
        <p:spPr/>
        <p:txBody>
          <a:bodyPr/>
          <a:lstStyle/>
          <a:p>
            <a:r>
              <a:rPr lang="en-US" dirty="0"/>
              <a:t>Risks and drawbacks (contd.)</a:t>
            </a:r>
            <a:endParaRPr lang="en-VN" dirty="0"/>
          </a:p>
        </p:txBody>
      </p:sp>
      <p:sp>
        <p:nvSpPr>
          <p:cNvPr id="5" name="Content Placeholder 4">
            <a:extLst>
              <a:ext uri="{FF2B5EF4-FFF2-40B4-BE49-F238E27FC236}">
                <a16:creationId xmlns:a16="http://schemas.microsoft.com/office/drawing/2014/main" id="{C2219DFB-0D72-C2FE-62BF-4A6729C9D52F}"/>
              </a:ext>
            </a:extLst>
          </p:cNvPr>
          <p:cNvSpPr>
            <a:spLocks noGrp="1"/>
          </p:cNvSpPr>
          <p:nvPr>
            <p:ph idx="1"/>
          </p:nvPr>
        </p:nvSpPr>
        <p:spPr>
          <a:xfrm>
            <a:off x="499872" y="1549400"/>
            <a:ext cx="11180064" cy="4933950"/>
          </a:xfrm>
        </p:spPr>
        <p:txBody>
          <a:bodyPr>
            <a:normAutofit/>
          </a:bodyPr>
          <a:lstStyle/>
          <a:p>
            <a:r>
              <a:rPr lang="en-VN" b="1" dirty="0"/>
              <a:t>Low security</a:t>
            </a:r>
          </a:p>
          <a:p>
            <a:pPr lvl="1"/>
            <a:r>
              <a:rPr lang="en-US" dirty="0"/>
              <a:t>React Native is a JavaScript library and open-source framework because developers often face the challenge of keeping the application secure. JavaScript is very flexible, and this results in some developers experiencing lower security standards.</a:t>
            </a:r>
          </a:p>
          <a:p>
            <a:pPr lvl="1"/>
            <a:r>
              <a:rPr lang="en-US" dirty="0"/>
              <a:t>If you are developing applications that require additional layers of security, such as banking or financial applications, you need to be extra careful.</a:t>
            </a:r>
          </a:p>
          <a:p>
            <a:pPr lvl="1"/>
            <a:r>
              <a:rPr lang="en-US" dirty="0"/>
              <a:t>That is why engineers sometimes avoid building financial applications in React Native.</a:t>
            </a:r>
          </a:p>
        </p:txBody>
      </p:sp>
    </p:spTree>
    <p:extLst>
      <p:ext uri="{BB962C8B-B14F-4D97-AF65-F5344CB8AC3E}">
        <p14:creationId xmlns:p14="http://schemas.microsoft.com/office/powerpoint/2010/main" val="112064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C5CB43-A0A7-C1C8-979D-3AE758860EFB}"/>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E83BF28A-D773-190F-AE0F-1EA58CDBDCD3}"/>
              </a:ext>
            </a:extLst>
          </p:cNvPr>
          <p:cNvSpPr>
            <a:spLocks noGrp="1"/>
          </p:cNvSpPr>
          <p:nvPr>
            <p:ph type="sldNum" sz="quarter" idx="12"/>
          </p:nvPr>
        </p:nvSpPr>
        <p:spPr/>
        <p:txBody>
          <a:bodyPr/>
          <a:lstStyle/>
          <a:p>
            <a:fld id="{289B54F0-ACAA-B148-9265-2A8F79BF8221}" type="slidenum">
              <a:rPr lang="en-VN" smtClean="0"/>
              <a:t>24</a:t>
            </a:fld>
            <a:endParaRPr lang="en-VN"/>
          </a:p>
        </p:txBody>
      </p:sp>
      <p:sp>
        <p:nvSpPr>
          <p:cNvPr id="4" name="Title 3">
            <a:extLst>
              <a:ext uri="{FF2B5EF4-FFF2-40B4-BE49-F238E27FC236}">
                <a16:creationId xmlns:a16="http://schemas.microsoft.com/office/drawing/2014/main" id="{9FE5BD4A-5AE2-5A59-6D32-4E6052F7F609}"/>
              </a:ext>
            </a:extLst>
          </p:cNvPr>
          <p:cNvSpPr>
            <a:spLocks noGrp="1"/>
          </p:cNvSpPr>
          <p:nvPr>
            <p:ph type="title"/>
          </p:nvPr>
        </p:nvSpPr>
        <p:spPr/>
        <p:txBody>
          <a:bodyPr/>
          <a:lstStyle/>
          <a:p>
            <a:r>
              <a:rPr lang="en-US" dirty="0"/>
              <a:t>Risks and drawbacks (contd.)</a:t>
            </a:r>
            <a:endParaRPr lang="en-VN" dirty="0"/>
          </a:p>
        </p:txBody>
      </p:sp>
      <p:sp>
        <p:nvSpPr>
          <p:cNvPr id="5" name="Content Placeholder 4">
            <a:extLst>
              <a:ext uri="{FF2B5EF4-FFF2-40B4-BE49-F238E27FC236}">
                <a16:creationId xmlns:a16="http://schemas.microsoft.com/office/drawing/2014/main" id="{C2219DFB-0D72-C2FE-62BF-4A6729C9D52F}"/>
              </a:ext>
            </a:extLst>
          </p:cNvPr>
          <p:cNvSpPr>
            <a:spLocks noGrp="1"/>
          </p:cNvSpPr>
          <p:nvPr>
            <p:ph idx="1"/>
          </p:nvPr>
        </p:nvSpPr>
        <p:spPr/>
        <p:txBody>
          <a:bodyPr>
            <a:normAutofit lnSpcReduction="10000"/>
          </a:bodyPr>
          <a:lstStyle/>
          <a:p>
            <a:r>
              <a:rPr lang="en-US" b="1" dirty="0"/>
              <a:t>Long initialization time</a:t>
            </a:r>
          </a:p>
          <a:p>
            <a:pPr lvl="1"/>
            <a:r>
              <a:rPr lang="en-US" dirty="0"/>
              <a:t>Another problem with coding that they have with React Native is that it takes a long time to start working time before it is professionally delivered for the first time.</a:t>
            </a:r>
          </a:p>
          <a:p>
            <a:r>
              <a:rPr lang="en-US" b="1" dirty="0"/>
              <a:t>Memory management</a:t>
            </a:r>
          </a:p>
          <a:p>
            <a:pPr lvl="1"/>
            <a:r>
              <a:rPr lang="en-US" dirty="0"/>
              <a:t>React Native is unsuitable for computer applications because it is based on JavaScript. It reduces performance and speed in these applications, and foot counting is also handled inefficiently, making memory management and usage extremely difficult.</a:t>
            </a:r>
            <a:endParaRPr lang="en-VN" dirty="0"/>
          </a:p>
        </p:txBody>
      </p:sp>
    </p:spTree>
    <p:extLst>
      <p:ext uri="{BB962C8B-B14F-4D97-AF65-F5344CB8AC3E}">
        <p14:creationId xmlns:p14="http://schemas.microsoft.com/office/powerpoint/2010/main" val="3883942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D839BA-4038-714E-9384-252034FE215A}"/>
              </a:ext>
            </a:extLst>
          </p:cNvPr>
          <p:cNvSpPr>
            <a:spLocks noGrp="1"/>
          </p:cNvSpPr>
          <p:nvPr>
            <p:ph type="dt" sz="half" idx="10"/>
          </p:nvPr>
        </p:nvSpPr>
        <p:spPr/>
        <p:txBody>
          <a:bodyPr/>
          <a:lstStyle/>
          <a:p>
            <a:fld id="{13AA47EC-3873-914E-9C12-333496D18D75}" type="datetime1">
              <a:t>9/21/2023</a:t>
            </a:fld>
            <a:endParaRPr lang="en-US"/>
          </a:p>
        </p:txBody>
      </p:sp>
      <p:sp>
        <p:nvSpPr>
          <p:cNvPr id="3" name="Slide Number Placeholder 2">
            <a:extLst>
              <a:ext uri="{FF2B5EF4-FFF2-40B4-BE49-F238E27FC236}">
                <a16:creationId xmlns:a16="http://schemas.microsoft.com/office/drawing/2014/main" id="{34233739-4AB8-C94C-9A31-36CC3AB6C210}"/>
              </a:ext>
            </a:extLst>
          </p:cNvPr>
          <p:cNvSpPr>
            <a:spLocks noGrp="1"/>
          </p:cNvSpPr>
          <p:nvPr>
            <p:ph type="sldNum" sz="quarter" idx="12"/>
          </p:nvPr>
        </p:nvSpPr>
        <p:spPr/>
        <p:txBody>
          <a:bodyPr/>
          <a:lstStyle/>
          <a:p>
            <a:fld id="{289B54F0-ACAA-B148-9265-2A8F79BF8221}" type="slidenum">
              <a:rPr lang="en-US"/>
              <a:t>25</a:t>
            </a:fld>
            <a:endParaRPr lang="en-US"/>
          </a:p>
        </p:txBody>
      </p:sp>
      <p:sp>
        <p:nvSpPr>
          <p:cNvPr id="4" name="Title 3">
            <a:extLst>
              <a:ext uri="{FF2B5EF4-FFF2-40B4-BE49-F238E27FC236}">
                <a16:creationId xmlns:a16="http://schemas.microsoft.com/office/drawing/2014/main" id="{8A1D4F9F-56D6-0441-A153-DB4AF28306F3}"/>
              </a:ext>
            </a:extLst>
          </p:cNvPr>
          <p:cNvSpPr>
            <a:spLocks noGrp="1"/>
          </p:cNvSpPr>
          <p:nvPr>
            <p:ph type="title"/>
          </p:nvPr>
        </p:nvSpPr>
        <p:spPr/>
        <p:txBody>
          <a:bodyPr/>
          <a:lstStyle/>
          <a:p>
            <a:r>
              <a:rPr lang="en-US"/>
              <a:t>Summary</a:t>
            </a:r>
          </a:p>
        </p:txBody>
      </p:sp>
      <p:sp>
        <p:nvSpPr>
          <p:cNvPr id="5" name="Content Placeholder 4">
            <a:extLst>
              <a:ext uri="{FF2B5EF4-FFF2-40B4-BE49-F238E27FC236}">
                <a16:creationId xmlns:a16="http://schemas.microsoft.com/office/drawing/2014/main" id="{30061B0B-00FE-1041-A2C6-8373ECDF00D8}"/>
              </a:ext>
            </a:extLst>
          </p:cNvPr>
          <p:cNvSpPr>
            <a:spLocks noGrp="1"/>
          </p:cNvSpPr>
          <p:nvPr>
            <p:ph idx="1"/>
          </p:nvPr>
        </p:nvSpPr>
        <p:spPr/>
        <p:txBody>
          <a:bodyPr/>
          <a:lstStyle/>
          <a:p>
            <a:pPr lvl="0"/>
            <a:r>
              <a:rPr lang="en-US" dirty="0"/>
              <a:t>In this session, we learned the following:</a:t>
            </a:r>
          </a:p>
          <a:p>
            <a:pPr lvl="1"/>
            <a:r>
              <a:rPr lang="en-US" dirty="0"/>
              <a:t>About what React Native is.</a:t>
            </a:r>
          </a:p>
          <a:p>
            <a:pPr lvl="1"/>
            <a:r>
              <a:rPr lang="en-US" dirty="0"/>
              <a:t>The advantages and disadvantages of React Native.</a:t>
            </a:r>
          </a:p>
          <a:p>
            <a:pPr lvl="1"/>
            <a:r>
              <a:rPr lang="en-US" dirty="0"/>
              <a:t>Risks and drawbacks of React Native. . </a:t>
            </a:r>
          </a:p>
        </p:txBody>
      </p:sp>
    </p:spTree>
    <p:extLst>
      <p:ext uri="{BB962C8B-B14F-4D97-AF65-F5344CB8AC3E}">
        <p14:creationId xmlns:p14="http://schemas.microsoft.com/office/powerpoint/2010/main" val="1196419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dirty="0">
                <a:solidFill>
                  <a:schemeClr val="accent2"/>
                </a:solidFill>
              </a:rPr>
              <a:t>What is React Native?</a:t>
            </a:r>
          </a:p>
        </p:txBody>
      </p:sp>
    </p:spTree>
    <p:extLst>
      <p:ext uri="{BB962C8B-B14F-4D97-AF65-F5344CB8AC3E}">
        <p14:creationId xmlns:p14="http://schemas.microsoft.com/office/powerpoint/2010/main" val="4198283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316408-7090-D8BF-3C44-545E6E24E65B}"/>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9CF6D806-60B9-CE8F-5B78-19BCA653AF46}"/>
              </a:ext>
            </a:extLst>
          </p:cNvPr>
          <p:cNvSpPr>
            <a:spLocks noGrp="1"/>
          </p:cNvSpPr>
          <p:nvPr>
            <p:ph type="sldNum" sz="quarter" idx="12"/>
          </p:nvPr>
        </p:nvSpPr>
        <p:spPr/>
        <p:txBody>
          <a:bodyPr/>
          <a:lstStyle/>
          <a:p>
            <a:fld id="{289B54F0-ACAA-B148-9265-2A8F79BF8221}" type="slidenum">
              <a:rPr lang="en-VN" smtClean="0"/>
              <a:t>4</a:t>
            </a:fld>
            <a:endParaRPr lang="en-VN"/>
          </a:p>
        </p:txBody>
      </p:sp>
      <p:sp>
        <p:nvSpPr>
          <p:cNvPr id="4" name="Title 3">
            <a:extLst>
              <a:ext uri="{FF2B5EF4-FFF2-40B4-BE49-F238E27FC236}">
                <a16:creationId xmlns:a16="http://schemas.microsoft.com/office/drawing/2014/main" id="{92D1C014-2F6D-4B50-4B4D-8F8DF6082DA7}"/>
              </a:ext>
            </a:extLst>
          </p:cNvPr>
          <p:cNvSpPr>
            <a:spLocks noGrp="1"/>
          </p:cNvSpPr>
          <p:nvPr>
            <p:ph type="title"/>
          </p:nvPr>
        </p:nvSpPr>
        <p:spPr/>
        <p:txBody>
          <a:bodyPr/>
          <a:lstStyle/>
          <a:p>
            <a:r>
              <a:rPr lang="en-VN" dirty="0"/>
              <a:t>What is React Native?</a:t>
            </a:r>
          </a:p>
        </p:txBody>
      </p:sp>
      <p:sp>
        <p:nvSpPr>
          <p:cNvPr id="5" name="Content Placeholder 4">
            <a:extLst>
              <a:ext uri="{FF2B5EF4-FFF2-40B4-BE49-F238E27FC236}">
                <a16:creationId xmlns:a16="http://schemas.microsoft.com/office/drawing/2014/main" id="{0E5DCB20-8B2E-EC66-E2A0-1B0581D49282}"/>
              </a:ext>
            </a:extLst>
          </p:cNvPr>
          <p:cNvSpPr>
            <a:spLocks noGrp="1"/>
          </p:cNvSpPr>
          <p:nvPr>
            <p:ph idx="1"/>
          </p:nvPr>
        </p:nvSpPr>
        <p:spPr/>
        <p:txBody>
          <a:bodyPr/>
          <a:lstStyle/>
          <a:p>
            <a:r>
              <a:rPr lang="en-US" dirty="0"/>
              <a:t>React Native is an open-source framework for JavaScript Mobile from Facebook that is specifically designed to build iOS and Android mobile apps.</a:t>
            </a:r>
          </a:p>
          <a:p>
            <a:r>
              <a:rPr lang="en-US" dirty="0"/>
              <a:t>React Native is based on the ReactJS JavaScript library, which helps build user interaction for mobile platforms. </a:t>
            </a:r>
          </a:p>
          <a:p>
            <a:r>
              <a:rPr lang="en-US" dirty="0"/>
              <a:t>Currently, React Native is used in other popular apps like </a:t>
            </a:r>
            <a:r>
              <a:rPr lang="en-US" b="1" dirty="0"/>
              <a:t>Facebook</a:t>
            </a:r>
            <a:r>
              <a:rPr lang="en-US" dirty="0"/>
              <a:t> mobile app, </a:t>
            </a:r>
            <a:r>
              <a:rPr lang="en-US" b="1" dirty="0"/>
              <a:t>Instagram</a:t>
            </a:r>
            <a:r>
              <a:rPr lang="en-US" dirty="0"/>
              <a:t>, </a:t>
            </a:r>
            <a:r>
              <a:rPr lang="en-US" b="1" dirty="0"/>
              <a:t>Pinterest</a:t>
            </a:r>
            <a:r>
              <a:rPr lang="en-US" dirty="0"/>
              <a:t>, </a:t>
            </a:r>
            <a:r>
              <a:rPr lang="en-US" b="1" dirty="0"/>
              <a:t>Skype</a:t>
            </a:r>
            <a:r>
              <a:rPr lang="en-US" dirty="0"/>
              <a:t>, etc. </a:t>
            </a:r>
          </a:p>
          <a:p>
            <a:endParaRPr lang="en-VN" dirty="0"/>
          </a:p>
        </p:txBody>
      </p:sp>
    </p:spTree>
    <p:extLst>
      <p:ext uri="{BB962C8B-B14F-4D97-AF65-F5344CB8AC3E}">
        <p14:creationId xmlns:p14="http://schemas.microsoft.com/office/powerpoint/2010/main" val="1683096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4CB9BB-2E84-ABFA-8B43-7E273CB6E9AD}"/>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0E54F8E7-B919-5AC8-7392-72FE4B488E29}"/>
              </a:ext>
            </a:extLst>
          </p:cNvPr>
          <p:cNvSpPr>
            <a:spLocks noGrp="1"/>
          </p:cNvSpPr>
          <p:nvPr>
            <p:ph type="sldNum" sz="quarter" idx="12"/>
          </p:nvPr>
        </p:nvSpPr>
        <p:spPr/>
        <p:txBody>
          <a:bodyPr/>
          <a:lstStyle/>
          <a:p>
            <a:fld id="{289B54F0-ACAA-B148-9265-2A8F79BF8221}" type="slidenum">
              <a:rPr lang="en-VN" smtClean="0"/>
              <a:t>5</a:t>
            </a:fld>
            <a:endParaRPr lang="en-VN"/>
          </a:p>
        </p:txBody>
      </p:sp>
      <p:sp>
        <p:nvSpPr>
          <p:cNvPr id="4" name="Title 3">
            <a:extLst>
              <a:ext uri="{FF2B5EF4-FFF2-40B4-BE49-F238E27FC236}">
                <a16:creationId xmlns:a16="http://schemas.microsoft.com/office/drawing/2014/main" id="{6DAB5574-16D4-DEF9-DCAA-49E0E5941CBA}"/>
              </a:ext>
            </a:extLst>
          </p:cNvPr>
          <p:cNvSpPr>
            <a:spLocks noGrp="1"/>
          </p:cNvSpPr>
          <p:nvPr>
            <p:ph type="title"/>
          </p:nvPr>
        </p:nvSpPr>
        <p:spPr/>
        <p:txBody>
          <a:bodyPr/>
          <a:lstStyle/>
          <a:p>
            <a:r>
              <a:rPr lang="en-VN" dirty="0"/>
              <a:t>What is React Native?</a:t>
            </a:r>
          </a:p>
        </p:txBody>
      </p:sp>
      <p:pic>
        <p:nvPicPr>
          <p:cNvPr id="7" name="Picture 6">
            <a:extLst>
              <a:ext uri="{FF2B5EF4-FFF2-40B4-BE49-F238E27FC236}">
                <a16:creationId xmlns:a16="http://schemas.microsoft.com/office/drawing/2014/main" id="{97633A5D-4C61-A470-1E95-1320A57C67FE}"/>
              </a:ext>
            </a:extLst>
          </p:cNvPr>
          <p:cNvPicPr>
            <a:picLocks noChangeAspect="1"/>
          </p:cNvPicPr>
          <p:nvPr/>
        </p:nvPicPr>
        <p:blipFill>
          <a:blip r:embed="rId2"/>
          <a:stretch>
            <a:fillRect/>
          </a:stretch>
        </p:blipFill>
        <p:spPr>
          <a:xfrm>
            <a:off x="1279071" y="1464518"/>
            <a:ext cx="9633858" cy="4734217"/>
          </a:xfrm>
          <a:prstGeom prst="rect">
            <a:avLst/>
          </a:prstGeom>
        </p:spPr>
      </p:pic>
    </p:spTree>
    <p:extLst>
      <p:ext uri="{BB962C8B-B14F-4D97-AF65-F5344CB8AC3E}">
        <p14:creationId xmlns:p14="http://schemas.microsoft.com/office/powerpoint/2010/main" val="2630978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20E48C-1879-6108-8DAF-3A727BBB8C17}"/>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31EB0639-03D1-F1D7-FE9D-EC1B5B626B64}"/>
              </a:ext>
            </a:extLst>
          </p:cNvPr>
          <p:cNvSpPr>
            <a:spLocks noGrp="1"/>
          </p:cNvSpPr>
          <p:nvPr>
            <p:ph type="sldNum" sz="quarter" idx="12"/>
          </p:nvPr>
        </p:nvSpPr>
        <p:spPr/>
        <p:txBody>
          <a:bodyPr/>
          <a:lstStyle/>
          <a:p>
            <a:fld id="{289B54F0-ACAA-B148-9265-2A8F79BF8221}" type="slidenum">
              <a:rPr lang="en-VN" smtClean="0"/>
              <a:t>6</a:t>
            </a:fld>
            <a:endParaRPr lang="en-VN"/>
          </a:p>
        </p:txBody>
      </p:sp>
      <p:sp>
        <p:nvSpPr>
          <p:cNvPr id="4" name="Title 3">
            <a:extLst>
              <a:ext uri="{FF2B5EF4-FFF2-40B4-BE49-F238E27FC236}">
                <a16:creationId xmlns:a16="http://schemas.microsoft.com/office/drawing/2014/main" id="{314B07F1-D562-17ED-BB8B-0A5237D0B0BB}"/>
              </a:ext>
            </a:extLst>
          </p:cNvPr>
          <p:cNvSpPr>
            <a:spLocks noGrp="1"/>
          </p:cNvSpPr>
          <p:nvPr>
            <p:ph type="title"/>
          </p:nvPr>
        </p:nvSpPr>
        <p:spPr/>
        <p:txBody>
          <a:bodyPr/>
          <a:lstStyle/>
          <a:p>
            <a:r>
              <a:rPr lang="en-US" dirty="0"/>
              <a:t>The key features of React Native</a:t>
            </a:r>
            <a:endParaRPr lang="en-VN" dirty="0"/>
          </a:p>
        </p:txBody>
      </p:sp>
      <p:sp>
        <p:nvSpPr>
          <p:cNvPr id="5" name="Content Placeholder 4">
            <a:extLst>
              <a:ext uri="{FF2B5EF4-FFF2-40B4-BE49-F238E27FC236}">
                <a16:creationId xmlns:a16="http://schemas.microsoft.com/office/drawing/2014/main" id="{96DCFA25-45D5-3D08-ECDC-4AA990D906B1}"/>
              </a:ext>
            </a:extLst>
          </p:cNvPr>
          <p:cNvSpPr>
            <a:spLocks noGrp="1"/>
          </p:cNvSpPr>
          <p:nvPr>
            <p:ph idx="1"/>
          </p:nvPr>
        </p:nvSpPr>
        <p:spPr/>
        <p:txBody>
          <a:bodyPr/>
          <a:lstStyle/>
          <a:p>
            <a:r>
              <a:rPr lang="en-US" b="1" dirty="0"/>
              <a:t>Cross‐Platform Support</a:t>
            </a:r>
            <a:r>
              <a:rPr lang="en-US" dirty="0"/>
              <a:t>:</a:t>
            </a:r>
          </a:p>
          <a:p>
            <a:pPr lvl="1"/>
            <a:r>
              <a:rPr lang="en-US" dirty="0"/>
              <a:t>Use React Native to build native applications without learning Kotlin or Java for Android and Swift or Objective-C for iOS apps. </a:t>
            </a:r>
          </a:p>
          <a:p>
            <a:pPr lvl="1"/>
            <a:r>
              <a:rPr lang="en-US" dirty="0"/>
              <a:t>You can also write one common code, and React Native will take care to display it on iOS and Android.</a:t>
            </a:r>
          </a:p>
          <a:p>
            <a:r>
              <a:rPr lang="en-US" b="1" dirty="0"/>
              <a:t>React Native Components</a:t>
            </a:r>
            <a:r>
              <a:rPr lang="en-US" dirty="0"/>
              <a:t>:</a:t>
            </a:r>
          </a:p>
          <a:p>
            <a:pPr lvl="1"/>
            <a:r>
              <a:rPr lang="en-US" dirty="0"/>
              <a:t>Provides native components such as View, Text, and Image that can be converted to native iOS or Android UI. </a:t>
            </a:r>
          </a:p>
        </p:txBody>
      </p:sp>
    </p:spTree>
    <p:extLst>
      <p:ext uri="{BB962C8B-B14F-4D97-AF65-F5344CB8AC3E}">
        <p14:creationId xmlns:p14="http://schemas.microsoft.com/office/powerpoint/2010/main" val="3699883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B45572-5D63-146E-2DED-6AAF4FD656C0}"/>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6AEE07C9-B0C3-079D-BEAA-85E51DCE51BF}"/>
              </a:ext>
            </a:extLst>
          </p:cNvPr>
          <p:cNvSpPr>
            <a:spLocks noGrp="1"/>
          </p:cNvSpPr>
          <p:nvPr>
            <p:ph type="sldNum" sz="quarter" idx="12"/>
          </p:nvPr>
        </p:nvSpPr>
        <p:spPr/>
        <p:txBody>
          <a:bodyPr/>
          <a:lstStyle/>
          <a:p>
            <a:fld id="{289B54F0-ACAA-B148-9265-2A8F79BF8221}" type="slidenum">
              <a:rPr lang="en-VN" smtClean="0"/>
              <a:t>7</a:t>
            </a:fld>
            <a:endParaRPr lang="en-VN"/>
          </a:p>
        </p:txBody>
      </p:sp>
      <p:sp>
        <p:nvSpPr>
          <p:cNvPr id="4" name="Title 3">
            <a:extLst>
              <a:ext uri="{FF2B5EF4-FFF2-40B4-BE49-F238E27FC236}">
                <a16:creationId xmlns:a16="http://schemas.microsoft.com/office/drawing/2014/main" id="{B6029174-FCE1-9E87-B8C9-85A25ACBBD07}"/>
              </a:ext>
            </a:extLst>
          </p:cNvPr>
          <p:cNvSpPr>
            <a:spLocks noGrp="1"/>
          </p:cNvSpPr>
          <p:nvPr>
            <p:ph type="title"/>
          </p:nvPr>
        </p:nvSpPr>
        <p:spPr/>
        <p:txBody>
          <a:bodyPr/>
          <a:lstStyle/>
          <a:p>
            <a:r>
              <a:rPr lang="en-US" dirty="0">
                <a:effectLst/>
              </a:rPr>
              <a:t>Example of using a React Native</a:t>
            </a:r>
          </a:p>
        </p:txBody>
      </p:sp>
      <p:pic>
        <p:nvPicPr>
          <p:cNvPr id="9" name="Picture 8">
            <a:extLst>
              <a:ext uri="{FF2B5EF4-FFF2-40B4-BE49-F238E27FC236}">
                <a16:creationId xmlns:a16="http://schemas.microsoft.com/office/drawing/2014/main" id="{49C07C13-9327-A1B9-6C8A-787F6F2C324E}"/>
              </a:ext>
            </a:extLst>
          </p:cNvPr>
          <p:cNvPicPr>
            <a:picLocks noChangeAspect="1"/>
          </p:cNvPicPr>
          <p:nvPr/>
        </p:nvPicPr>
        <p:blipFill>
          <a:blip r:embed="rId2"/>
          <a:stretch>
            <a:fillRect/>
          </a:stretch>
        </p:blipFill>
        <p:spPr>
          <a:xfrm>
            <a:off x="564681" y="1476556"/>
            <a:ext cx="5919370" cy="4837158"/>
          </a:xfrm>
          <a:prstGeom prst="rect">
            <a:avLst/>
          </a:prstGeom>
          <a:ln>
            <a:solidFill>
              <a:srgbClr val="00B0F0"/>
            </a:solidFill>
          </a:ln>
        </p:spPr>
      </p:pic>
      <p:pic>
        <p:nvPicPr>
          <p:cNvPr id="17" name="Picture 16">
            <a:extLst>
              <a:ext uri="{FF2B5EF4-FFF2-40B4-BE49-F238E27FC236}">
                <a16:creationId xmlns:a16="http://schemas.microsoft.com/office/drawing/2014/main" id="{FB55E995-32BA-9381-D620-6E1AB7C3FA00}"/>
              </a:ext>
            </a:extLst>
          </p:cNvPr>
          <p:cNvPicPr>
            <a:picLocks noChangeAspect="1"/>
          </p:cNvPicPr>
          <p:nvPr/>
        </p:nvPicPr>
        <p:blipFill>
          <a:blip r:embed="rId3"/>
          <a:stretch>
            <a:fillRect/>
          </a:stretch>
        </p:blipFill>
        <p:spPr>
          <a:xfrm>
            <a:off x="6822728" y="2016309"/>
            <a:ext cx="1986172" cy="4297186"/>
          </a:xfrm>
          <a:prstGeom prst="rect">
            <a:avLst/>
          </a:prstGeom>
          <a:ln>
            <a:solidFill>
              <a:schemeClr val="tx1"/>
            </a:solidFill>
          </a:ln>
        </p:spPr>
      </p:pic>
      <p:pic>
        <p:nvPicPr>
          <p:cNvPr id="19" name="Picture 18">
            <a:extLst>
              <a:ext uri="{FF2B5EF4-FFF2-40B4-BE49-F238E27FC236}">
                <a16:creationId xmlns:a16="http://schemas.microsoft.com/office/drawing/2014/main" id="{54F94BAE-834F-323B-17AB-6026415A9450}"/>
              </a:ext>
            </a:extLst>
          </p:cNvPr>
          <p:cNvPicPr>
            <a:picLocks noChangeAspect="1"/>
          </p:cNvPicPr>
          <p:nvPr/>
        </p:nvPicPr>
        <p:blipFill>
          <a:blip r:embed="rId4"/>
          <a:stretch>
            <a:fillRect/>
          </a:stretch>
        </p:blipFill>
        <p:spPr>
          <a:xfrm>
            <a:off x="9691710" y="2010340"/>
            <a:ext cx="1986172" cy="4303374"/>
          </a:xfrm>
          <a:prstGeom prst="rect">
            <a:avLst/>
          </a:prstGeom>
          <a:ln>
            <a:solidFill>
              <a:schemeClr val="tx1"/>
            </a:solidFill>
          </a:ln>
        </p:spPr>
      </p:pic>
      <p:sp>
        <p:nvSpPr>
          <p:cNvPr id="20" name="TextBox 19">
            <a:extLst>
              <a:ext uri="{FF2B5EF4-FFF2-40B4-BE49-F238E27FC236}">
                <a16:creationId xmlns:a16="http://schemas.microsoft.com/office/drawing/2014/main" id="{724BA43D-7EDF-A3D6-A3A5-037D12D368EA}"/>
              </a:ext>
            </a:extLst>
          </p:cNvPr>
          <p:cNvSpPr txBox="1"/>
          <p:nvPr/>
        </p:nvSpPr>
        <p:spPr>
          <a:xfrm>
            <a:off x="6822728" y="1241815"/>
            <a:ext cx="2073388" cy="646331"/>
          </a:xfrm>
          <a:prstGeom prst="rect">
            <a:avLst/>
          </a:prstGeom>
          <a:noFill/>
        </p:spPr>
        <p:txBody>
          <a:bodyPr wrap="square" rtlCol="0">
            <a:spAutoFit/>
          </a:bodyPr>
          <a:lstStyle/>
          <a:p>
            <a:pPr algn="ctr"/>
            <a:r>
              <a:rPr lang="en-VN" dirty="0"/>
              <a:t>iPhone 13 ProMax - iOS 15.2</a:t>
            </a:r>
          </a:p>
        </p:txBody>
      </p:sp>
      <p:sp>
        <p:nvSpPr>
          <p:cNvPr id="21" name="TextBox 20">
            <a:extLst>
              <a:ext uri="{FF2B5EF4-FFF2-40B4-BE49-F238E27FC236}">
                <a16:creationId xmlns:a16="http://schemas.microsoft.com/office/drawing/2014/main" id="{70A1F8ED-436F-CFC4-B53D-FAC0E8B1C743}"/>
              </a:ext>
            </a:extLst>
          </p:cNvPr>
          <p:cNvSpPr txBox="1"/>
          <p:nvPr/>
        </p:nvSpPr>
        <p:spPr>
          <a:xfrm>
            <a:off x="9463877" y="1241815"/>
            <a:ext cx="2499523" cy="646331"/>
          </a:xfrm>
          <a:prstGeom prst="rect">
            <a:avLst/>
          </a:prstGeom>
          <a:noFill/>
        </p:spPr>
        <p:txBody>
          <a:bodyPr wrap="square" rtlCol="0">
            <a:spAutoFit/>
          </a:bodyPr>
          <a:lstStyle/>
          <a:p>
            <a:pPr algn="ctr"/>
            <a:r>
              <a:rPr lang="en-VN" dirty="0"/>
              <a:t>Pixel 5 API – Android API 34 Google APIs | x86_64</a:t>
            </a:r>
          </a:p>
        </p:txBody>
      </p:sp>
    </p:spTree>
    <p:extLst>
      <p:ext uri="{BB962C8B-B14F-4D97-AF65-F5344CB8AC3E}">
        <p14:creationId xmlns:p14="http://schemas.microsoft.com/office/powerpoint/2010/main" val="2041230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BF8325-711B-6CFB-7EE3-A3B965AD4480}"/>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3EBB1485-A713-BE69-57A1-3042D843BC4F}"/>
              </a:ext>
            </a:extLst>
          </p:cNvPr>
          <p:cNvSpPr>
            <a:spLocks noGrp="1"/>
          </p:cNvSpPr>
          <p:nvPr>
            <p:ph type="sldNum" sz="quarter" idx="12"/>
          </p:nvPr>
        </p:nvSpPr>
        <p:spPr/>
        <p:txBody>
          <a:bodyPr/>
          <a:lstStyle/>
          <a:p>
            <a:fld id="{289B54F0-ACAA-B148-9265-2A8F79BF8221}" type="slidenum">
              <a:rPr lang="en-VN" smtClean="0"/>
              <a:t>8</a:t>
            </a:fld>
            <a:endParaRPr lang="en-VN"/>
          </a:p>
        </p:txBody>
      </p:sp>
      <p:sp>
        <p:nvSpPr>
          <p:cNvPr id="4" name="Title 3">
            <a:extLst>
              <a:ext uri="{FF2B5EF4-FFF2-40B4-BE49-F238E27FC236}">
                <a16:creationId xmlns:a16="http://schemas.microsoft.com/office/drawing/2014/main" id="{B060F74C-9970-B0C8-855A-4FBD369FBDBF}"/>
              </a:ext>
            </a:extLst>
          </p:cNvPr>
          <p:cNvSpPr>
            <a:spLocks noGrp="1"/>
          </p:cNvSpPr>
          <p:nvPr>
            <p:ph type="title"/>
          </p:nvPr>
        </p:nvSpPr>
        <p:spPr/>
        <p:txBody>
          <a:bodyPr/>
          <a:lstStyle/>
          <a:p>
            <a:r>
              <a:rPr lang="en-VN" dirty="0"/>
              <a:t>JSX</a:t>
            </a:r>
          </a:p>
        </p:txBody>
      </p:sp>
      <p:sp>
        <p:nvSpPr>
          <p:cNvPr id="5" name="Content Placeholder 4">
            <a:extLst>
              <a:ext uri="{FF2B5EF4-FFF2-40B4-BE49-F238E27FC236}">
                <a16:creationId xmlns:a16="http://schemas.microsoft.com/office/drawing/2014/main" id="{4ABB9BEA-D7C9-F9D9-5B99-A0B43A8DB0C0}"/>
              </a:ext>
            </a:extLst>
          </p:cNvPr>
          <p:cNvSpPr>
            <a:spLocks noGrp="1"/>
          </p:cNvSpPr>
          <p:nvPr>
            <p:ph idx="1"/>
          </p:nvPr>
        </p:nvSpPr>
        <p:spPr/>
        <p:txBody>
          <a:bodyPr/>
          <a:lstStyle/>
          <a:p>
            <a:r>
              <a:rPr lang="en-US" dirty="0"/>
              <a:t>React Native uses JSX, XML coding replacement for HTML and CSS. The benefits of JSX are as follows:</a:t>
            </a:r>
          </a:p>
          <a:p>
            <a:pPr lvl="1"/>
            <a:r>
              <a:rPr lang="en-US" dirty="0"/>
              <a:t>It is faster because it makes improvements while compiling code in JavaScript. </a:t>
            </a:r>
          </a:p>
          <a:p>
            <a:pPr lvl="1"/>
            <a:r>
              <a:rPr lang="en-US" dirty="0"/>
              <a:t>It is also safe and most errors can be caught during integration. </a:t>
            </a:r>
          </a:p>
          <a:p>
            <a:pPr lvl="1"/>
            <a:r>
              <a:rPr lang="en-US" dirty="0"/>
              <a:t>It makes it easier to write templates if you are good with HTML.</a:t>
            </a:r>
          </a:p>
        </p:txBody>
      </p:sp>
    </p:spTree>
    <p:extLst>
      <p:ext uri="{BB962C8B-B14F-4D97-AF65-F5344CB8AC3E}">
        <p14:creationId xmlns:p14="http://schemas.microsoft.com/office/powerpoint/2010/main" val="626857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F40448-05A6-29C3-F7FF-E4F7D3D23AD7}"/>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48CE196B-3274-B01B-9B08-CDB7BA18FEFA}"/>
              </a:ext>
            </a:extLst>
          </p:cNvPr>
          <p:cNvSpPr>
            <a:spLocks noGrp="1"/>
          </p:cNvSpPr>
          <p:nvPr>
            <p:ph type="sldNum" sz="quarter" idx="12"/>
          </p:nvPr>
        </p:nvSpPr>
        <p:spPr/>
        <p:txBody>
          <a:bodyPr/>
          <a:lstStyle/>
          <a:p>
            <a:fld id="{289B54F0-ACAA-B148-9265-2A8F79BF8221}" type="slidenum">
              <a:rPr lang="en-VN" smtClean="0"/>
              <a:t>9</a:t>
            </a:fld>
            <a:endParaRPr lang="en-VN"/>
          </a:p>
        </p:txBody>
      </p:sp>
      <p:sp>
        <p:nvSpPr>
          <p:cNvPr id="4" name="Title 3">
            <a:extLst>
              <a:ext uri="{FF2B5EF4-FFF2-40B4-BE49-F238E27FC236}">
                <a16:creationId xmlns:a16="http://schemas.microsoft.com/office/drawing/2014/main" id="{8C3550D9-90DF-ADBD-FD61-69EC6BFF2527}"/>
              </a:ext>
            </a:extLst>
          </p:cNvPr>
          <p:cNvSpPr>
            <a:spLocks noGrp="1"/>
          </p:cNvSpPr>
          <p:nvPr>
            <p:ph type="title"/>
          </p:nvPr>
        </p:nvSpPr>
        <p:spPr/>
        <p:txBody>
          <a:bodyPr>
            <a:normAutofit/>
          </a:bodyPr>
          <a:lstStyle/>
          <a:p>
            <a:r>
              <a:rPr lang="en-US" dirty="0"/>
              <a:t>About React Native Release </a:t>
            </a:r>
            <a:endParaRPr lang="en-VN" dirty="0"/>
          </a:p>
        </p:txBody>
      </p:sp>
      <p:sp>
        <p:nvSpPr>
          <p:cNvPr id="5" name="Content Placeholder 4">
            <a:extLst>
              <a:ext uri="{FF2B5EF4-FFF2-40B4-BE49-F238E27FC236}">
                <a16:creationId xmlns:a16="http://schemas.microsoft.com/office/drawing/2014/main" id="{D9C2EA1C-48F5-B3AE-A3E6-0B3F07F6AABE}"/>
              </a:ext>
            </a:extLst>
          </p:cNvPr>
          <p:cNvSpPr>
            <a:spLocks noGrp="1"/>
          </p:cNvSpPr>
          <p:nvPr>
            <p:ph idx="1"/>
          </p:nvPr>
        </p:nvSpPr>
        <p:spPr/>
        <p:txBody>
          <a:bodyPr>
            <a:normAutofit fontScale="92500" lnSpcReduction="10000"/>
          </a:bodyPr>
          <a:lstStyle/>
          <a:p>
            <a:r>
              <a:rPr lang="en-US" dirty="0"/>
              <a:t>The first version of React Native was released by Facebook in 2015.</a:t>
            </a:r>
          </a:p>
          <a:p>
            <a:r>
              <a:rPr lang="en-US" dirty="0"/>
              <a:t>As per the official React Native website, in 2018, React Native had the second-highest number of contributors as compared to other repositories on GitHub.</a:t>
            </a:r>
          </a:p>
          <a:p>
            <a:r>
              <a:rPr lang="en-US" dirty="0"/>
              <a:t>Today, React Native is sup- ported by donations from individuals and companies around the globe, including </a:t>
            </a:r>
            <a:r>
              <a:rPr lang="en-US" dirty="0" err="1"/>
              <a:t>Callstack</a:t>
            </a:r>
            <a:r>
              <a:rPr lang="en-US" dirty="0"/>
              <a:t>, Microsoft, Expo, Infinite Red, and Software Mansion. The Facebook community has been extremely active and updates projects regularly with new updates across all platforms.</a:t>
            </a:r>
            <a:endParaRPr lang="en-VN" dirty="0"/>
          </a:p>
        </p:txBody>
      </p:sp>
    </p:spTree>
    <p:extLst>
      <p:ext uri="{BB962C8B-B14F-4D97-AF65-F5344CB8AC3E}">
        <p14:creationId xmlns:p14="http://schemas.microsoft.com/office/powerpoint/2010/main" val="413352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5248</TotalTime>
  <Words>1323</Words>
  <Application>Microsoft Office PowerPoint</Application>
  <PresentationFormat>Widescreen</PresentationFormat>
  <Paragraphs>140</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.Lucida Grande UI Regular</vt:lpstr>
      <vt:lpstr>Arial</vt:lpstr>
      <vt:lpstr>Calibri</vt:lpstr>
      <vt:lpstr>OptimaLTStd</vt:lpstr>
      <vt:lpstr>Wingdings</vt:lpstr>
      <vt:lpstr>Office Theme</vt:lpstr>
      <vt:lpstr>Introduction to React Native </vt:lpstr>
      <vt:lpstr>Objectives</vt:lpstr>
      <vt:lpstr>PowerPoint Presentation</vt:lpstr>
      <vt:lpstr>What is React Native?</vt:lpstr>
      <vt:lpstr>What is React Native?</vt:lpstr>
      <vt:lpstr>The key features of React Native</vt:lpstr>
      <vt:lpstr>Example of using a React Native</vt:lpstr>
      <vt:lpstr>JSX</vt:lpstr>
      <vt:lpstr>About React Native Release </vt:lpstr>
      <vt:lpstr>Prerequisite</vt:lpstr>
      <vt:lpstr>Basic installation</vt:lpstr>
      <vt:lpstr>History of React Native</vt:lpstr>
      <vt:lpstr>History of React Native</vt:lpstr>
      <vt:lpstr>PowerPoint Presentation</vt:lpstr>
      <vt:lpstr>Advantages of React Native</vt:lpstr>
      <vt:lpstr>Advantages of React Native (contd.)</vt:lpstr>
      <vt:lpstr>Advantages of React Native (contd.)</vt:lpstr>
      <vt:lpstr>Advantages of React Native (contd.)</vt:lpstr>
      <vt:lpstr>Advantages of React Native (contd.)</vt:lpstr>
      <vt:lpstr>Disadvantages of React Native</vt:lpstr>
      <vt:lpstr>PowerPoint Presentation</vt:lpstr>
      <vt:lpstr>Risks and drawbacks</vt:lpstr>
      <vt:lpstr>Risks and drawbacks (contd.)</vt:lpstr>
      <vt:lpstr>Risks and drawbacks (contd.)</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Ngoc Tho (FE FPTU HN)</dc:creator>
  <cp:lastModifiedBy>Chu Dinh Phu 2 (FE Ban NCPT)</cp:lastModifiedBy>
  <cp:revision>151</cp:revision>
  <dcterms:created xsi:type="dcterms:W3CDTF">2021-08-08T14:50:46Z</dcterms:created>
  <dcterms:modified xsi:type="dcterms:W3CDTF">2023-09-20T19:54:36Z</dcterms:modified>
</cp:coreProperties>
</file>