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70" r:id="rId3"/>
    <p:sldId id="290" r:id="rId4"/>
    <p:sldId id="299" r:id="rId5"/>
    <p:sldId id="300" r:id="rId6"/>
    <p:sldId id="301" r:id="rId7"/>
    <p:sldId id="303" r:id="rId8"/>
    <p:sldId id="304" r:id="rId9"/>
    <p:sldId id="306" r:id="rId10"/>
    <p:sldId id="305"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2" r:id="rId25"/>
    <p:sldId id="321" r:id="rId26"/>
    <p:sldId id="324" r:id="rId27"/>
    <p:sldId id="320" r:id="rId28"/>
    <p:sldId id="325" r:id="rId29"/>
    <p:sldId id="326" r:id="rId30"/>
    <p:sldId id="327" r:id="rId31"/>
    <p:sldId id="328" r:id="rId32"/>
    <p:sldId id="329" r:id="rId33"/>
    <p:sldId id="29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8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749"/>
    <p:restoredTop sz="95610"/>
  </p:normalViewPr>
  <p:slideViewPr>
    <p:cSldViewPr snapToGrid="0" snapToObjects="1">
      <p:cViewPr varScale="1">
        <p:scale>
          <a:sx n="88" d="100"/>
          <a:sy n="88" d="100"/>
        </p:scale>
        <p:origin x="46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8CFF6-E8D7-BA40-B8DF-AF92B3770902}" type="datetimeFigureOut">
              <a:t>9/21/2023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AA926E-82D6-5F4B-8D0C-176071C18271}" type="slidenum">
              <a:t>‹#›</a:t>
            </a:fld>
            <a:endParaRPr lang="en-US"/>
          </a:p>
        </p:txBody>
      </p:sp>
    </p:spTree>
    <p:extLst>
      <p:ext uri="{BB962C8B-B14F-4D97-AF65-F5344CB8AC3E}">
        <p14:creationId xmlns:p14="http://schemas.microsoft.com/office/powerpoint/2010/main" val="288848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spTree>
    <p:extLst>
      <p:ext uri="{BB962C8B-B14F-4D97-AF65-F5344CB8AC3E}">
        <p14:creationId xmlns:p14="http://schemas.microsoft.com/office/powerpoint/2010/main" val="182906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9B9A5-10F8-4342-B548-5B9DF91E231F}"/>
              </a:ext>
            </a:extLst>
          </p:cNvPr>
          <p:cNvSpPr>
            <a:spLocks noGrp="1"/>
          </p:cNvSpPr>
          <p:nvPr>
            <p:ph type="title"/>
          </p:nvPr>
        </p:nvSpPr>
        <p:spPr>
          <a:xfrm>
            <a:off x="838200" y="706436"/>
            <a:ext cx="10515600" cy="5762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FB5829-87E8-9F4C-AFDD-D68161D0C942}"/>
              </a:ext>
            </a:extLst>
          </p:cNvPr>
          <p:cNvSpPr>
            <a:spLocks noGrp="1"/>
          </p:cNvSpPr>
          <p:nvPr>
            <p:ph type="body" orient="vert" idx="1"/>
          </p:nvPr>
        </p:nvSpPr>
        <p:spPr>
          <a:xfrm>
            <a:off x="138545" y="1536700"/>
            <a:ext cx="11901055" cy="46402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9FE0B-AA12-3A40-A7D4-4BCDE4E3D715}"/>
              </a:ext>
            </a:extLst>
          </p:cNvPr>
          <p:cNvSpPr>
            <a:spLocks noGrp="1"/>
          </p:cNvSpPr>
          <p:nvPr>
            <p:ph type="dt" sz="half" idx="10"/>
          </p:nvPr>
        </p:nvSpPr>
        <p:spPr>
          <a:xfrm>
            <a:off x="838200" y="6483350"/>
            <a:ext cx="2743200" cy="365125"/>
          </a:xfrm>
          <a:prstGeom prst="rect">
            <a:avLst/>
          </a:prstGeom>
        </p:spPr>
        <p:txBody>
          <a:bodyPr/>
          <a:lstStyle/>
          <a:p>
            <a:fld id="{63CE7C0B-FB14-1C4E-9742-545DB394AFE2}" type="datetime1">
              <a:t>9/21/2023</a:t>
            </a:fld>
            <a:endParaRPr lang="en-US"/>
          </a:p>
        </p:txBody>
      </p:sp>
      <p:sp>
        <p:nvSpPr>
          <p:cNvPr id="5" name="Footer Placeholder 4">
            <a:extLst>
              <a:ext uri="{FF2B5EF4-FFF2-40B4-BE49-F238E27FC236}">
                <a16:creationId xmlns:a16="http://schemas.microsoft.com/office/drawing/2014/main" id="{393D9FF6-682B-2447-B028-2D17D1E176E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9E841C2-71AA-A24E-A53F-DADC82BF3BD1}"/>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260962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F68A58-903F-BD44-ADDC-368924476457}"/>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968AEF-DB38-E540-8EB0-D6496572A89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5BF40-E139-084F-82DA-D13B59A502D8}"/>
              </a:ext>
            </a:extLst>
          </p:cNvPr>
          <p:cNvSpPr>
            <a:spLocks noGrp="1"/>
          </p:cNvSpPr>
          <p:nvPr>
            <p:ph type="dt" sz="half" idx="10"/>
          </p:nvPr>
        </p:nvSpPr>
        <p:spPr>
          <a:xfrm>
            <a:off x="838200" y="6483350"/>
            <a:ext cx="2743200" cy="365125"/>
          </a:xfrm>
          <a:prstGeom prst="rect">
            <a:avLst/>
          </a:prstGeom>
        </p:spPr>
        <p:txBody>
          <a:bodyPr/>
          <a:lstStyle/>
          <a:p>
            <a:fld id="{7746856E-F324-8E41-9DF3-0413EC7A5BA9}" type="datetime1">
              <a:t>9/21/2023</a:t>
            </a:fld>
            <a:endParaRPr lang="en-US"/>
          </a:p>
        </p:txBody>
      </p:sp>
      <p:sp>
        <p:nvSpPr>
          <p:cNvPr id="5" name="Footer Placeholder 4">
            <a:extLst>
              <a:ext uri="{FF2B5EF4-FFF2-40B4-BE49-F238E27FC236}">
                <a16:creationId xmlns:a16="http://schemas.microsoft.com/office/drawing/2014/main" id="{676D018A-9F36-2548-852B-D6D4E9AAD62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3CF1D9-2CE1-8B4C-AB27-BB24ACF44CE3}"/>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111350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3C79AE-B9F0-124E-B4CF-9C9F9974BEAD}"/>
              </a:ext>
            </a:extLst>
          </p:cNvPr>
          <p:cNvSpPr>
            <a:spLocks noGrp="1"/>
          </p:cNvSpPr>
          <p:nvPr>
            <p:ph type="dt" sz="half" idx="10"/>
          </p:nvPr>
        </p:nvSpPr>
        <p:spPr>
          <a:xfrm>
            <a:off x="838200" y="6483350"/>
            <a:ext cx="2743200" cy="365125"/>
          </a:xfrm>
          <a:prstGeom prst="rect">
            <a:avLst/>
          </a:prstGeom>
        </p:spPr>
        <p:txBody>
          <a:bodyPr/>
          <a:lstStyle/>
          <a:p>
            <a:fld id="{13AA47EC-3873-914E-9C12-333496D18D75}" type="datetime1">
              <a:t>9/21/2023</a:t>
            </a:fld>
            <a:endParaRPr lang="en-US"/>
          </a:p>
        </p:txBody>
      </p:sp>
      <p:sp>
        <p:nvSpPr>
          <p:cNvPr id="6" name="Slide Number Placeholder 5">
            <a:extLst>
              <a:ext uri="{FF2B5EF4-FFF2-40B4-BE49-F238E27FC236}">
                <a16:creationId xmlns:a16="http://schemas.microsoft.com/office/drawing/2014/main" id="{01EFCA60-B9A6-FE46-92DE-07C311FFA5B6}"/>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
        <p:nvSpPr>
          <p:cNvPr id="2" name="Title 1">
            <a:extLst>
              <a:ext uri="{FF2B5EF4-FFF2-40B4-BE49-F238E27FC236}">
                <a16:creationId xmlns:a16="http://schemas.microsoft.com/office/drawing/2014/main" id="{931B34EB-B4A1-8A48-BB7C-17EAA2B15533}"/>
              </a:ext>
            </a:extLst>
          </p:cNvPr>
          <p:cNvSpPr>
            <a:spLocks noGrp="1"/>
          </p:cNvSpPr>
          <p:nvPr>
            <p:ph type="title"/>
          </p:nvPr>
        </p:nvSpPr>
        <p:spPr>
          <a:xfrm>
            <a:off x="228600" y="681037"/>
            <a:ext cx="11824854" cy="715963"/>
          </a:xfrm>
          <a:prstGeom prst="rect">
            <a:avLst/>
          </a:prstGeom>
        </p:spPr>
        <p:txBody>
          <a:bodyPr anchor="ctr">
            <a:normAutofit/>
          </a:bodyPr>
          <a:lstStyle>
            <a:lvl1pPr marL="233363" indent="0">
              <a:tabLst/>
              <a:defRPr sz="4000"/>
            </a:lvl1pPr>
          </a:lstStyle>
          <a:p>
            <a:r>
              <a:rPr lang="en-US"/>
              <a:t>Click to edit Master title style</a:t>
            </a:r>
          </a:p>
        </p:txBody>
      </p:sp>
      <p:sp>
        <p:nvSpPr>
          <p:cNvPr id="3" name="Content Placeholder 2">
            <a:extLst>
              <a:ext uri="{FF2B5EF4-FFF2-40B4-BE49-F238E27FC236}">
                <a16:creationId xmlns:a16="http://schemas.microsoft.com/office/drawing/2014/main" id="{B8AA7AA1-749B-1C46-AEA0-4E04E44AEA04}"/>
              </a:ext>
            </a:extLst>
          </p:cNvPr>
          <p:cNvSpPr>
            <a:spLocks noGrp="1"/>
          </p:cNvSpPr>
          <p:nvPr>
            <p:ph idx="1"/>
          </p:nvPr>
        </p:nvSpPr>
        <p:spPr>
          <a:xfrm>
            <a:off x="499872" y="1549400"/>
            <a:ext cx="11180064" cy="4627563"/>
          </a:xfrm>
          <a:prstGeom prst="rect">
            <a:avLst/>
          </a:prstGeom>
        </p:spPr>
        <p:txBody>
          <a:bodyPr/>
          <a:lstStyle>
            <a:lvl1pPr marL="344488" indent="-344488">
              <a:lnSpc>
                <a:spcPct val="130000"/>
              </a:lnSpc>
              <a:buClr>
                <a:srgbClr val="892912"/>
              </a:buClr>
              <a:buSzPct val="60000"/>
              <a:buFont typeface=".Lucida Grande UI Regular"/>
              <a:buChar char="◆"/>
              <a:tabLst/>
              <a:defRPr/>
            </a:lvl1pPr>
            <a:lvl2pPr marL="685800" indent="-341313">
              <a:lnSpc>
                <a:spcPct val="130000"/>
              </a:lnSpc>
              <a:buClr>
                <a:srgbClr val="C00000"/>
              </a:buClr>
              <a:buSzPct val="80000"/>
              <a:buFont typeface="Wingdings" pitchFamily="2" charset="2"/>
              <a:buChar char="§"/>
              <a:tabLst/>
              <a:defRPr/>
            </a:lvl2pPr>
            <a:lvl3pPr>
              <a:lnSpc>
                <a:spcPct val="130000"/>
              </a:lnSpc>
              <a:defRPr/>
            </a:lvl3pPr>
            <a:lvl4pPr>
              <a:lnSpc>
                <a:spcPct val="130000"/>
              </a:lnSpc>
              <a:defRPr/>
            </a:lvl4pPr>
            <a:lvl5pPr>
              <a:lnSpc>
                <a:spcPct val="13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B19D8BF2-FB3D-BC40-8840-5E148547656B}"/>
              </a:ext>
            </a:extLst>
          </p:cNvPr>
          <p:cNvSpPr txBox="1"/>
          <p:nvPr userDrawn="1"/>
        </p:nvSpPr>
        <p:spPr>
          <a:xfrm>
            <a:off x="0" y="681037"/>
            <a:ext cx="228600" cy="715963"/>
          </a:xfrm>
          <a:prstGeom prst="rect">
            <a:avLst/>
          </a:prstGeom>
          <a:solidFill>
            <a:srgbClr val="4E8F00"/>
          </a:solidFill>
        </p:spPr>
        <p:txBody>
          <a:bodyPr wrap="square" rtlCol="0">
            <a:spAutoFit/>
          </a:bodyPr>
          <a:lstStyle/>
          <a:p>
            <a:endParaRPr lang="en-US"/>
          </a:p>
        </p:txBody>
      </p:sp>
    </p:spTree>
    <p:extLst>
      <p:ext uri="{BB962C8B-B14F-4D97-AF65-F5344CB8AC3E}">
        <p14:creationId xmlns:p14="http://schemas.microsoft.com/office/powerpoint/2010/main" val="267178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0B8CD-C7C5-FC46-88EA-95FF6C5E508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F2A6A9-2F4D-A141-93DB-123C040BC18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86CE37-8D3A-9D4A-8813-3E3CAAE411C5}"/>
              </a:ext>
            </a:extLst>
          </p:cNvPr>
          <p:cNvSpPr>
            <a:spLocks noGrp="1"/>
          </p:cNvSpPr>
          <p:nvPr>
            <p:ph type="dt" sz="half" idx="10"/>
          </p:nvPr>
        </p:nvSpPr>
        <p:spPr>
          <a:xfrm>
            <a:off x="838200" y="6483350"/>
            <a:ext cx="2743200" cy="365125"/>
          </a:xfrm>
          <a:prstGeom prst="rect">
            <a:avLst/>
          </a:prstGeom>
        </p:spPr>
        <p:txBody>
          <a:bodyPr/>
          <a:lstStyle/>
          <a:p>
            <a:fld id="{7933CB95-E960-A64B-AA3A-9F48B831C357}" type="datetime1">
              <a:t>9/21/2023</a:t>
            </a:fld>
            <a:endParaRPr lang="en-US"/>
          </a:p>
        </p:txBody>
      </p:sp>
      <p:sp>
        <p:nvSpPr>
          <p:cNvPr id="5" name="Footer Placeholder 4">
            <a:extLst>
              <a:ext uri="{FF2B5EF4-FFF2-40B4-BE49-F238E27FC236}">
                <a16:creationId xmlns:a16="http://schemas.microsoft.com/office/drawing/2014/main" id="{37F6493B-C057-8240-958C-7FFBA5D1870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765D90C-992B-5141-8687-5F197B8A11C0}"/>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20010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EAEE-A89D-4646-8751-52D071CCB80C}"/>
              </a:ext>
            </a:extLst>
          </p:cNvPr>
          <p:cNvSpPr>
            <a:spLocks noGrp="1"/>
          </p:cNvSpPr>
          <p:nvPr>
            <p:ph type="title"/>
          </p:nvPr>
        </p:nvSpPr>
        <p:spPr>
          <a:xfrm>
            <a:off x="838200" y="706436"/>
            <a:ext cx="10515600" cy="5762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B6CCA47-0ABC-4B44-BF49-FAC7755F6D0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873954-7859-474A-876F-92B6919A6AB8}"/>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8F1813-29DD-C84C-A29B-FF45FA6B4CB9}"/>
              </a:ext>
            </a:extLst>
          </p:cNvPr>
          <p:cNvSpPr>
            <a:spLocks noGrp="1"/>
          </p:cNvSpPr>
          <p:nvPr>
            <p:ph type="dt" sz="half" idx="10"/>
          </p:nvPr>
        </p:nvSpPr>
        <p:spPr>
          <a:xfrm>
            <a:off x="838200" y="6483350"/>
            <a:ext cx="2743200" cy="365125"/>
          </a:xfrm>
          <a:prstGeom prst="rect">
            <a:avLst/>
          </a:prstGeom>
        </p:spPr>
        <p:txBody>
          <a:bodyPr/>
          <a:lstStyle/>
          <a:p>
            <a:fld id="{63ADD5F5-6488-6A4A-B19B-5222E8C68D58}" type="datetime1">
              <a:t>9/21/2023</a:t>
            </a:fld>
            <a:endParaRPr lang="en-US"/>
          </a:p>
        </p:txBody>
      </p:sp>
      <p:sp>
        <p:nvSpPr>
          <p:cNvPr id="6" name="Footer Placeholder 5">
            <a:extLst>
              <a:ext uri="{FF2B5EF4-FFF2-40B4-BE49-F238E27FC236}">
                <a16:creationId xmlns:a16="http://schemas.microsoft.com/office/drawing/2014/main" id="{A7B74406-EDB6-294E-97C5-7AF0269BBDF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371CC77-617D-1444-96CA-C53F9F5857F2}"/>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4005405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2AC3F-19E5-624B-BB97-9E7A6B88FE5D}"/>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C6C0204-0B7E-B240-BA8F-BDF19D14202A}"/>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715027-5538-5241-8865-4F310850EC23}"/>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885A9E-9045-FC4E-B737-C36A71E0535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A4FB18-06AF-C94A-89B7-26D7D5ADAB9D}"/>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6259DD-3E59-F54C-8F3C-9640576119C1}"/>
              </a:ext>
            </a:extLst>
          </p:cNvPr>
          <p:cNvSpPr>
            <a:spLocks noGrp="1"/>
          </p:cNvSpPr>
          <p:nvPr>
            <p:ph type="dt" sz="half" idx="10"/>
          </p:nvPr>
        </p:nvSpPr>
        <p:spPr>
          <a:xfrm>
            <a:off x="838200" y="6483350"/>
            <a:ext cx="2743200" cy="365125"/>
          </a:xfrm>
          <a:prstGeom prst="rect">
            <a:avLst/>
          </a:prstGeom>
        </p:spPr>
        <p:txBody>
          <a:bodyPr/>
          <a:lstStyle/>
          <a:p>
            <a:fld id="{3C122212-294E-3145-8B8F-D478624ABDCA}" type="datetime1">
              <a:t>9/21/2023</a:t>
            </a:fld>
            <a:endParaRPr lang="en-US"/>
          </a:p>
        </p:txBody>
      </p:sp>
      <p:sp>
        <p:nvSpPr>
          <p:cNvPr id="8" name="Footer Placeholder 7">
            <a:extLst>
              <a:ext uri="{FF2B5EF4-FFF2-40B4-BE49-F238E27FC236}">
                <a16:creationId xmlns:a16="http://schemas.microsoft.com/office/drawing/2014/main" id="{24D81BA8-A5D1-6141-8BCF-BA875D9327A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B7FAB57E-FECB-7240-AE70-1982B2E72D9C}"/>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64397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3F4A-AF60-994E-BD88-F9575F49F023}"/>
              </a:ext>
            </a:extLst>
          </p:cNvPr>
          <p:cNvSpPr>
            <a:spLocks noGrp="1"/>
          </p:cNvSpPr>
          <p:nvPr>
            <p:ph type="title"/>
          </p:nvPr>
        </p:nvSpPr>
        <p:spPr>
          <a:xfrm>
            <a:off x="838200" y="706436"/>
            <a:ext cx="10515600" cy="5762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2EB23FD2-2486-F84E-A486-56626AF568ED}"/>
              </a:ext>
            </a:extLst>
          </p:cNvPr>
          <p:cNvSpPr>
            <a:spLocks noGrp="1"/>
          </p:cNvSpPr>
          <p:nvPr>
            <p:ph type="dt" sz="half" idx="10"/>
          </p:nvPr>
        </p:nvSpPr>
        <p:spPr>
          <a:xfrm>
            <a:off x="838200" y="6483350"/>
            <a:ext cx="2743200" cy="365125"/>
          </a:xfrm>
          <a:prstGeom prst="rect">
            <a:avLst/>
          </a:prstGeom>
        </p:spPr>
        <p:txBody>
          <a:bodyPr/>
          <a:lstStyle/>
          <a:p>
            <a:fld id="{9A333590-212E-1649-A57D-70874B116EF8}" type="datetime1">
              <a:t>9/21/2023</a:t>
            </a:fld>
            <a:endParaRPr lang="en-US"/>
          </a:p>
        </p:txBody>
      </p:sp>
      <p:sp>
        <p:nvSpPr>
          <p:cNvPr id="4" name="Footer Placeholder 3">
            <a:extLst>
              <a:ext uri="{FF2B5EF4-FFF2-40B4-BE49-F238E27FC236}">
                <a16:creationId xmlns:a16="http://schemas.microsoft.com/office/drawing/2014/main" id="{9FEC1D9A-0586-334E-A307-46C2749F22F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B4BE015-FA5A-AA4E-88BA-75A801A4F3BC}"/>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3981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8D41AE-9839-8A48-A6F8-A00F0D359C5B}"/>
              </a:ext>
            </a:extLst>
          </p:cNvPr>
          <p:cNvSpPr>
            <a:spLocks noGrp="1"/>
          </p:cNvSpPr>
          <p:nvPr>
            <p:ph type="dt" sz="half" idx="10"/>
          </p:nvPr>
        </p:nvSpPr>
        <p:spPr>
          <a:xfrm>
            <a:off x="838200" y="6483350"/>
            <a:ext cx="2743200" cy="365125"/>
          </a:xfrm>
          <a:prstGeom prst="rect">
            <a:avLst/>
          </a:prstGeom>
        </p:spPr>
        <p:txBody>
          <a:bodyPr/>
          <a:lstStyle/>
          <a:p>
            <a:fld id="{7A6A9BBD-1D8B-FC4A-AC07-1A7FC452DD37}" type="datetime1">
              <a:t>9/21/2023</a:t>
            </a:fld>
            <a:endParaRPr lang="en-US"/>
          </a:p>
        </p:txBody>
      </p:sp>
      <p:sp>
        <p:nvSpPr>
          <p:cNvPr id="3" name="Footer Placeholder 2">
            <a:extLst>
              <a:ext uri="{FF2B5EF4-FFF2-40B4-BE49-F238E27FC236}">
                <a16:creationId xmlns:a16="http://schemas.microsoft.com/office/drawing/2014/main" id="{37268A07-7F35-5B4C-A5E9-A0E6DBC5AD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6ED146-EDE0-C64B-B97C-6E58718DB798}"/>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68422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6131-74D4-CE43-BC06-7CAC03CCD4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F2DFB9-54C4-2E48-BF57-ECADE33C0AE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8A6AF5-C91D-334C-BDAE-08EE25DD29B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FF77A-3676-AE40-84DF-45B141418864}"/>
              </a:ext>
            </a:extLst>
          </p:cNvPr>
          <p:cNvSpPr>
            <a:spLocks noGrp="1"/>
          </p:cNvSpPr>
          <p:nvPr>
            <p:ph type="dt" sz="half" idx="10"/>
          </p:nvPr>
        </p:nvSpPr>
        <p:spPr>
          <a:xfrm>
            <a:off x="838200" y="6483350"/>
            <a:ext cx="2743200" cy="365125"/>
          </a:xfrm>
          <a:prstGeom prst="rect">
            <a:avLst/>
          </a:prstGeom>
        </p:spPr>
        <p:txBody>
          <a:bodyPr/>
          <a:lstStyle/>
          <a:p>
            <a:fld id="{B1235E85-EE8E-264D-A341-81369437C8EE}" type="datetime1">
              <a:t>9/21/2023</a:t>
            </a:fld>
            <a:endParaRPr lang="en-US"/>
          </a:p>
        </p:txBody>
      </p:sp>
      <p:sp>
        <p:nvSpPr>
          <p:cNvPr id="6" name="Footer Placeholder 5">
            <a:extLst>
              <a:ext uri="{FF2B5EF4-FFF2-40B4-BE49-F238E27FC236}">
                <a16:creationId xmlns:a16="http://schemas.microsoft.com/office/drawing/2014/main" id="{A7BDFE08-0ED1-C648-8C44-D5D3F192FAD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9FF602A-F215-DF43-9BC1-203161258438}"/>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3446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2C1C-7675-474D-9480-DA9C9B14A4A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A216FC-2642-4B4E-8734-AB3ED694BD0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F4149C-5959-D64E-AFF5-2B75A578468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1CCD9-9411-5248-8D4C-C5FF061F0926}"/>
              </a:ext>
            </a:extLst>
          </p:cNvPr>
          <p:cNvSpPr>
            <a:spLocks noGrp="1"/>
          </p:cNvSpPr>
          <p:nvPr>
            <p:ph type="dt" sz="half" idx="10"/>
          </p:nvPr>
        </p:nvSpPr>
        <p:spPr>
          <a:xfrm>
            <a:off x="838200" y="6483350"/>
            <a:ext cx="2743200" cy="365125"/>
          </a:xfrm>
          <a:prstGeom prst="rect">
            <a:avLst/>
          </a:prstGeom>
        </p:spPr>
        <p:txBody>
          <a:bodyPr/>
          <a:lstStyle/>
          <a:p>
            <a:fld id="{AEB99E93-91B2-C94D-AEE4-066A5FAE6B55}" type="datetime1">
              <a:t>9/21/2023</a:t>
            </a:fld>
            <a:endParaRPr lang="en-US"/>
          </a:p>
        </p:txBody>
      </p:sp>
      <p:sp>
        <p:nvSpPr>
          <p:cNvPr id="6" name="Footer Placeholder 5">
            <a:extLst>
              <a:ext uri="{FF2B5EF4-FFF2-40B4-BE49-F238E27FC236}">
                <a16:creationId xmlns:a16="http://schemas.microsoft.com/office/drawing/2014/main" id="{D1D22723-2FD3-FB42-90FC-AA3D1DF99D7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6D1EE79-3786-574E-8D35-26D0628B23E2}"/>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1685827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55B8D27-3CCA-8349-AFED-A99615055A92}"/>
              </a:ext>
            </a:extLst>
          </p:cNvPr>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Placeholder 1">
            <a:extLst>
              <a:ext uri="{FF2B5EF4-FFF2-40B4-BE49-F238E27FC236}">
                <a16:creationId xmlns:a16="http://schemas.microsoft.com/office/drawing/2014/main" id="{739E17CB-5919-B64E-BC83-83C52D82905E}"/>
              </a:ext>
            </a:extLst>
          </p:cNvPr>
          <p:cNvSpPr>
            <a:spLocks noGrp="1"/>
          </p:cNvSpPr>
          <p:nvPr>
            <p:ph type="title"/>
          </p:nvPr>
        </p:nvSpPr>
        <p:spPr>
          <a:xfrm>
            <a:off x="838200" y="706436"/>
            <a:ext cx="10515600" cy="5762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D5863D-F8E7-D442-B275-2E9E6F12977B}"/>
              </a:ext>
            </a:extLst>
          </p:cNvPr>
          <p:cNvSpPr>
            <a:spLocks noGrp="1"/>
          </p:cNvSpPr>
          <p:nvPr>
            <p:ph type="body" idx="1"/>
          </p:nvPr>
        </p:nvSpPr>
        <p:spPr>
          <a:xfrm>
            <a:off x="138545" y="1536700"/>
            <a:ext cx="11901055" cy="46402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C755D-65DA-5E4E-B634-65DE91792A78}"/>
              </a:ext>
            </a:extLst>
          </p:cNvPr>
          <p:cNvSpPr>
            <a:spLocks noGrp="1"/>
          </p:cNvSpPr>
          <p:nvPr>
            <p:ph type="dt" sz="half" idx="2"/>
          </p:nvPr>
        </p:nvSpPr>
        <p:spPr>
          <a:xfrm>
            <a:off x="838200" y="6483350"/>
            <a:ext cx="2743200" cy="365125"/>
          </a:xfrm>
          <a:prstGeom prst="rect">
            <a:avLst/>
          </a:prstGeom>
        </p:spPr>
        <p:txBody>
          <a:bodyPr vert="horz" lIns="91440" tIns="45720" rIns="91440" bIns="45720" rtlCol="0" anchor="ctr"/>
          <a:lstStyle>
            <a:lvl1pPr algn="l">
              <a:defRPr sz="1200">
                <a:solidFill>
                  <a:schemeClr val="tx1"/>
                </a:solidFill>
              </a:defRPr>
            </a:lvl1pPr>
          </a:lstStyle>
          <a:p>
            <a:fld id="{E5C558E9-1B93-E74F-8B96-263F2A78EC22}" type="datetime1">
              <a:t>9/21/2023</a:t>
            </a:fld>
            <a:endParaRPr lang="en-US"/>
          </a:p>
        </p:txBody>
      </p:sp>
      <p:sp>
        <p:nvSpPr>
          <p:cNvPr id="6" name="Slide Number Placeholder 5">
            <a:extLst>
              <a:ext uri="{FF2B5EF4-FFF2-40B4-BE49-F238E27FC236}">
                <a16:creationId xmlns:a16="http://schemas.microsoft.com/office/drawing/2014/main" id="{9D25610F-2CE6-FB48-B7D7-6481232489D3}"/>
              </a:ext>
            </a:extLst>
          </p:cNvPr>
          <p:cNvSpPr>
            <a:spLocks noGrp="1"/>
          </p:cNvSpPr>
          <p:nvPr>
            <p:ph type="sldNum" sz="quarter" idx="4"/>
          </p:nvPr>
        </p:nvSpPr>
        <p:spPr>
          <a:xfrm>
            <a:off x="8610600" y="6483350"/>
            <a:ext cx="2743200" cy="365125"/>
          </a:xfrm>
          <a:prstGeom prst="rect">
            <a:avLst/>
          </a:prstGeom>
        </p:spPr>
        <p:txBody>
          <a:bodyPr vert="horz" lIns="91440" tIns="45720" rIns="91440" bIns="45720" rtlCol="0" anchor="ctr"/>
          <a:lstStyle>
            <a:lvl1pPr algn="r">
              <a:defRPr sz="1200">
                <a:solidFill>
                  <a:schemeClr val="tx1"/>
                </a:solidFill>
              </a:defRPr>
            </a:lvl1pPr>
          </a:lstStyle>
          <a:p>
            <a:fld id="{289B54F0-ACAA-B148-9265-2A8F79BF8221}" type="slidenum">
              <a:rPr lang="en-US"/>
              <a:pPr/>
              <a:t>‹#›</a:t>
            </a:fld>
            <a:endParaRPr lang="en-US"/>
          </a:p>
        </p:txBody>
      </p:sp>
      <p:pic>
        <p:nvPicPr>
          <p:cNvPr id="1026" name="Picture 2" descr="You too, embrace cross-platform development with React Native">
            <a:extLst>
              <a:ext uri="{FF2B5EF4-FFF2-40B4-BE49-F238E27FC236}">
                <a16:creationId xmlns:a16="http://schemas.microsoft.com/office/drawing/2014/main" id="{FF6480BA-1A2B-3FA0-773B-CF90DC3546A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214101" y="57114"/>
            <a:ext cx="952499" cy="6258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167DDE0-3BAB-1B63-7B66-A1F9A28E497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extLst>
      <p:ext uri="{BB962C8B-B14F-4D97-AF65-F5344CB8AC3E}">
        <p14:creationId xmlns:p14="http://schemas.microsoft.com/office/powerpoint/2010/main" val="461718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5DB5-F775-C34E-B46C-304E0A4F1D89}"/>
              </a:ext>
            </a:extLst>
          </p:cNvPr>
          <p:cNvSpPr>
            <a:spLocks noGrp="1"/>
          </p:cNvSpPr>
          <p:nvPr>
            <p:ph type="ctrTitle"/>
          </p:nvPr>
        </p:nvSpPr>
        <p:spPr>
          <a:xfrm>
            <a:off x="1108911" y="1589649"/>
            <a:ext cx="9974177" cy="1923572"/>
          </a:xfrm>
          <a:gradFill>
            <a:gsLst>
              <a:gs pos="87000">
                <a:schemeClr val="accent3">
                  <a:alpha val="0"/>
                  <a:lumMod val="0"/>
                  <a:lumOff val="100000"/>
                </a:schemeClr>
              </a:gs>
              <a:gs pos="100000">
                <a:schemeClr val="accent2">
                  <a:lumMod val="94000"/>
                  <a:lumOff val="6000"/>
                  <a:alpha val="76000"/>
                </a:schemeClr>
              </a:gs>
            </a:gsLst>
            <a:lin ang="5400000" scaled="1"/>
          </a:gradFill>
        </p:spPr>
        <p:txBody>
          <a:bodyPr>
            <a:normAutofit/>
          </a:bodyPr>
          <a:lstStyle/>
          <a:p>
            <a:pPr>
              <a:lnSpc>
                <a:spcPct val="114000"/>
              </a:lnSpc>
            </a:pPr>
            <a:r>
              <a:rPr lang="en-US" dirty="0"/>
              <a:t>Working with React Native </a:t>
            </a:r>
          </a:p>
        </p:txBody>
      </p:sp>
    </p:spTree>
    <p:extLst>
      <p:ext uri="{BB962C8B-B14F-4D97-AF65-F5344CB8AC3E}">
        <p14:creationId xmlns:p14="http://schemas.microsoft.com/office/powerpoint/2010/main" val="2499275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55C703-1F87-11D2-551A-8D269C20C5A9}"/>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163BC592-37E4-3CD1-3614-FC427C8E8B5F}"/>
              </a:ext>
            </a:extLst>
          </p:cNvPr>
          <p:cNvSpPr>
            <a:spLocks noGrp="1"/>
          </p:cNvSpPr>
          <p:nvPr>
            <p:ph type="sldNum" sz="quarter" idx="12"/>
          </p:nvPr>
        </p:nvSpPr>
        <p:spPr/>
        <p:txBody>
          <a:bodyPr/>
          <a:lstStyle/>
          <a:p>
            <a:fld id="{289B54F0-ACAA-B148-9265-2A8F79BF8221}" type="slidenum">
              <a:rPr lang="en-VN" smtClean="0"/>
              <a:t>10</a:t>
            </a:fld>
            <a:endParaRPr lang="en-VN"/>
          </a:p>
        </p:txBody>
      </p:sp>
      <p:sp>
        <p:nvSpPr>
          <p:cNvPr id="4" name="Title 3">
            <a:extLst>
              <a:ext uri="{FF2B5EF4-FFF2-40B4-BE49-F238E27FC236}">
                <a16:creationId xmlns:a16="http://schemas.microsoft.com/office/drawing/2014/main" id="{5D9DEB97-3368-D8F1-C1AF-EC875EAC95D1}"/>
              </a:ext>
            </a:extLst>
          </p:cNvPr>
          <p:cNvSpPr>
            <a:spLocks noGrp="1"/>
          </p:cNvSpPr>
          <p:nvPr>
            <p:ph type="title"/>
          </p:nvPr>
        </p:nvSpPr>
        <p:spPr/>
        <p:txBody>
          <a:bodyPr>
            <a:normAutofit/>
          </a:bodyPr>
          <a:lstStyle/>
          <a:p>
            <a:r>
              <a:rPr lang="en-US" dirty="0"/>
              <a:t>RN Features (contd.)</a:t>
            </a:r>
            <a:endParaRPr lang="en-VN" dirty="0"/>
          </a:p>
        </p:txBody>
      </p:sp>
      <p:sp>
        <p:nvSpPr>
          <p:cNvPr id="5" name="Content Placeholder 4">
            <a:extLst>
              <a:ext uri="{FF2B5EF4-FFF2-40B4-BE49-F238E27FC236}">
                <a16:creationId xmlns:a16="http://schemas.microsoft.com/office/drawing/2014/main" id="{F3232B8E-7EE9-8542-AAA2-405E0EBDD6F7}"/>
              </a:ext>
            </a:extLst>
          </p:cNvPr>
          <p:cNvSpPr>
            <a:spLocks noGrp="1"/>
          </p:cNvSpPr>
          <p:nvPr>
            <p:ph idx="1"/>
          </p:nvPr>
        </p:nvSpPr>
        <p:spPr/>
        <p:txBody>
          <a:bodyPr>
            <a:normAutofit fontScale="77500" lnSpcReduction="20000"/>
          </a:bodyPr>
          <a:lstStyle/>
          <a:p>
            <a:r>
              <a:rPr lang="en-US" b="1" dirty="0"/>
              <a:t>Flexible planning language</a:t>
            </a:r>
          </a:p>
          <a:p>
            <a:pPr lvl="1"/>
            <a:r>
              <a:rPr lang="en-US" dirty="0"/>
              <a:t>Language planning and its feasibility play a significant role in the functioning and success of the framework.</a:t>
            </a:r>
          </a:p>
          <a:p>
            <a:pPr lvl="1"/>
            <a:r>
              <a:rPr lang="en-US" dirty="0"/>
              <a:t>Learning becomes faster and more accessible when the primary language becomes the most common framework for cross-field development.</a:t>
            </a:r>
          </a:p>
          <a:p>
            <a:r>
              <a:rPr lang="en-US" b="1" dirty="0"/>
              <a:t>A Powerful Community</a:t>
            </a:r>
          </a:p>
          <a:p>
            <a:pPr lvl="1"/>
            <a:r>
              <a:rPr lang="en-US" dirty="0"/>
              <a:t>The React Native framework became popular among engineers worldwide soon after its launch in 2015.</a:t>
            </a:r>
          </a:p>
          <a:p>
            <a:pPr lvl="1"/>
            <a:r>
              <a:rPr lang="en-US" dirty="0"/>
              <a:t>The community has been growing and contributing to an open-source framework, expanding and accelerating its operations.</a:t>
            </a:r>
          </a:p>
          <a:p>
            <a:pPr lvl="1"/>
            <a:r>
              <a:rPr lang="en-US" dirty="0"/>
              <a:t>This feature protects the future of the React Native cross-platform framework and makes it attractive to other engineers.</a:t>
            </a:r>
          </a:p>
          <a:p>
            <a:endParaRPr lang="en-VN" dirty="0"/>
          </a:p>
        </p:txBody>
      </p:sp>
    </p:spTree>
    <p:extLst>
      <p:ext uri="{BB962C8B-B14F-4D97-AF65-F5344CB8AC3E}">
        <p14:creationId xmlns:p14="http://schemas.microsoft.com/office/powerpoint/2010/main" val="23844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55C703-1F87-11D2-551A-8D269C20C5A9}"/>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163BC592-37E4-3CD1-3614-FC427C8E8B5F}"/>
              </a:ext>
            </a:extLst>
          </p:cNvPr>
          <p:cNvSpPr>
            <a:spLocks noGrp="1"/>
          </p:cNvSpPr>
          <p:nvPr>
            <p:ph type="sldNum" sz="quarter" idx="12"/>
          </p:nvPr>
        </p:nvSpPr>
        <p:spPr/>
        <p:txBody>
          <a:bodyPr/>
          <a:lstStyle/>
          <a:p>
            <a:fld id="{289B54F0-ACAA-B148-9265-2A8F79BF8221}" type="slidenum">
              <a:rPr lang="en-VN" smtClean="0"/>
              <a:t>11</a:t>
            </a:fld>
            <a:endParaRPr lang="en-VN"/>
          </a:p>
        </p:txBody>
      </p:sp>
      <p:sp>
        <p:nvSpPr>
          <p:cNvPr id="4" name="Title 3">
            <a:extLst>
              <a:ext uri="{FF2B5EF4-FFF2-40B4-BE49-F238E27FC236}">
                <a16:creationId xmlns:a16="http://schemas.microsoft.com/office/drawing/2014/main" id="{5D9DEB97-3368-D8F1-C1AF-EC875EAC95D1}"/>
              </a:ext>
            </a:extLst>
          </p:cNvPr>
          <p:cNvSpPr>
            <a:spLocks noGrp="1"/>
          </p:cNvSpPr>
          <p:nvPr>
            <p:ph type="title"/>
          </p:nvPr>
        </p:nvSpPr>
        <p:spPr/>
        <p:txBody>
          <a:bodyPr>
            <a:normAutofit/>
          </a:bodyPr>
          <a:lstStyle/>
          <a:p>
            <a:r>
              <a:rPr lang="en-US" dirty="0"/>
              <a:t>RN Features (contd.)</a:t>
            </a:r>
            <a:endParaRPr lang="en-VN" dirty="0"/>
          </a:p>
        </p:txBody>
      </p:sp>
      <p:sp>
        <p:nvSpPr>
          <p:cNvPr id="5" name="Content Placeholder 4">
            <a:extLst>
              <a:ext uri="{FF2B5EF4-FFF2-40B4-BE49-F238E27FC236}">
                <a16:creationId xmlns:a16="http://schemas.microsoft.com/office/drawing/2014/main" id="{F3232B8E-7EE9-8542-AAA2-405E0EBDD6F7}"/>
              </a:ext>
            </a:extLst>
          </p:cNvPr>
          <p:cNvSpPr>
            <a:spLocks noGrp="1"/>
          </p:cNvSpPr>
          <p:nvPr>
            <p:ph idx="1"/>
          </p:nvPr>
        </p:nvSpPr>
        <p:spPr/>
        <p:txBody>
          <a:bodyPr>
            <a:normAutofit/>
          </a:bodyPr>
          <a:lstStyle/>
          <a:p>
            <a:r>
              <a:rPr lang="en-US" b="1" dirty="0"/>
              <a:t>Supports 3D Group Libraries</a:t>
            </a:r>
          </a:p>
          <a:p>
            <a:pPr lvl="1"/>
            <a:r>
              <a:rPr lang="en-US" dirty="0"/>
              <a:t>Integration with 3d team libraries empowers developers with out-of-the-box solutions and increases development opportunities.</a:t>
            </a:r>
          </a:p>
          <a:p>
            <a:r>
              <a:rPr lang="en-US" b="1" dirty="0"/>
              <a:t>Use High Performance in Mobile Environments</a:t>
            </a:r>
          </a:p>
          <a:p>
            <a:pPr lvl="1"/>
            <a:r>
              <a:rPr lang="en-US" dirty="0"/>
              <a:t>React Native developers can also use more code in the mobile space than any other, making it the fastest platform for mobile apps.</a:t>
            </a:r>
          </a:p>
          <a:p>
            <a:endParaRPr lang="en-VN" dirty="0"/>
          </a:p>
        </p:txBody>
      </p:sp>
    </p:spTree>
    <p:extLst>
      <p:ext uri="{BB962C8B-B14F-4D97-AF65-F5344CB8AC3E}">
        <p14:creationId xmlns:p14="http://schemas.microsoft.com/office/powerpoint/2010/main" val="90772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55C703-1F87-11D2-551A-8D269C20C5A9}"/>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163BC592-37E4-3CD1-3614-FC427C8E8B5F}"/>
              </a:ext>
            </a:extLst>
          </p:cNvPr>
          <p:cNvSpPr>
            <a:spLocks noGrp="1"/>
          </p:cNvSpPr>
          <p:nvPr>
            <p:ph type="sldNum" sz="quarter" idx="12"/>
          </p:nvPr>
        </p:nvSpPr>
        <p:spPr/>
        <p:txBody>
          <a:bodyPr/>
          <a:lstStyle/>
          <a:p>
            <a:fld id="{289B54F0-ACAA-B148-9265-2A8F79BF8221}" type="slidenum">
              <a:rPr lang="en-VN" smtClean="0"/>
              <a:t>12</a:t>
            </a:fld>
            <a:endParaRPr lang="en-VN"/>
          </a:p>
        </p:txBody>
      </p:sp>
      <p:sp>
        <p:nvSpPr>
          <p:cNvPr id="4" name="Title 3">
            <a:extLst>
              <a:ext uri="{FF2B5EF4-FFF2-40B4-BE49-F238E27FC236}">
                <a16:creationId xmlns:a16="http://schemas.microsoft.com/office/drawing/2014/main" id="{5D9DEB97-3368-D8F1-C1AF-EC875EAC95D1}"/>
              </a:ext>
            </a:extLst>
          </p:cNvPr>
          <p:cNvSpPr>
            <a:spLocks noGrp="1"/>
          </p:cNvSpPr>
          <p:nvPr>
            <p:ph type="title"/>
          </p:nvPr>
        </p:nvSpPr>
        <p:spPr/>
        <p:txBody>
          <a:bodyPr>
            <a:normAutofit/>
          </a:bodyPr>
          <a:lstStyle/>
          <a:p>
            <a:r>
              <a:rPr lang="en-US" dirty="0"/>
              <a:t>RN Features (contd.)</a:t>
            </a:r>
            <a:endParaRPr lang="en-VN" dirty="0"/>
          </a:p>
        </p:txBody>
      </p:sp>
      <p:sp>
        <p:nvSpPr>
          <p:cNvPr id="5" name="Content Placeholder 4">
            <a:extLst>
              <a:ext uri="{FF2B5EF4-FFF2-40B4-BE49-F238E27FC236}">
                <a16:creationId xmlns:a16="http://schemas.microsoft.com/office/drawing/2014/main" id="{F3232B8E-7EE9-8542-AAA2-405E0EBDD6F7}"/>
              </a:ext>
            </a:extLst>
          </p:cNvPr>
          <p:cNvSpPr>
            <a:spLocks noGrp="1"/>
          </p:cNvSpPr>
          <p:nvPr>
            <p:ph idx="1"/>
          </p:nvPr>
        </p:nvSpPr>
        <p:spPr/>
        <p:txBody>
          <a:bodyPr>
            <a:normAutofit/>
          </a:bodyPr>
          <a:lstStyle/>
          <a:p>
            <a:r>
              <a:rPr lang="en-US" b="1" dirty="0"/>
              <a:t>HMR (Hot Module Replacement)</a:t>
            </a:r>
          </a:p>
          <a:p>
            <a:pPr lvl="1"/>
            <a:r>
              <a:rPr lang="en-US" dirty="0"/>
              <a:t>Save time by updating only modified code.</a:t>
            </a:r>
          </a:p>
          <a:p>
            <a:pPr lvl="1"/>
            <a:r>
              <a:rPr lang="en-US" dirty="0"/>
              <a:t>Maintains application status (lost during reload).</a:t>
            </a:r>
          </a:p>
          <a:p>
            <a:pPr lvl="1"/>
            <a:r>
              <a:rPr lang="en-US" dirty="0"/>
              <a:t>Updates the browser as soon as changes are made to the JS code.</a:t>
            </a:r>
          </a:p>
          <a:p>
            <a:r>
              <a:rPr lang="en-US" b="1" dirty="0"/>
              <a:t>UI-rich Skills</a:t>
            </a:r>
          </a:p>
          <a:p>
            <a:pPr lvl="1"/>
            <a:r>
              <a:rPr lang="en-US" dirty="0"/>
              <a:t>The framework has special render capabilities as well as many UI libraries for all types of applications.</a:t>
            </a:r>
          </a:p>
          <a:p>
            <a:endParaRPr lang="en-US" dirty="0"/>
          </a:p>
          <a:p>
            <a:endParaRPr lang="en-VN" dirty="0"/>
          </a:p>
        </p:txBody>
      </p:sp>
    </p:spTree>
    <p:extLst>
      <p:ext uri="{BB962C8B-B14F-4D97-AF65-F5344CB8AC3E}">
        <p14:creationId xmlns:p14="http://schemas.microsoft.com/office/powerpoint/2010/main" val="3529122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dirty="0">
                <a:solidFill>
                  <a:schemeClr val="accent2"/>
                </a:solidFill>
              </a:rPr>
              <a:t>React Native component life cycle phases </a:t>
            </a:r>
          </a:p>
        </p:txBody>
      </p:sp>
    </p:spTree>
    <p:extLst>
      <p:ext uri="{BB962C8B-B14F-4D97-AF65-F5344CB8AC3E}">
        <p14:creationId xmlns:p14="http://schemas.microsoft.com/office/powerpoint/2010/main" val="316285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1317A9-9E7A-22EC-C2D5-77A7E117FD6A}"/>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983CED83-1069-4E00-64E9-FCEC50477268}"/>
              </a:ext>
            </a:extLst>
          </p:cNvPr>
          <p:cNvSpPr>
            <a:spLocks noGrp="1"/>
          </p:cNvSpPr>
          <p:nvPr>
            <p:ph type="sldNum" sz="quarter" idx="12"/>
          </p:nvPr>
        </p:nvSpPr>
        <p:spPr/>
        <p:txBody>
          <a:bodyPr/>
          <a:lstStyle/>
          <a:p>
            <a:fld id="{289B54F0-ACAA-B148-9265-2A8F79BF8221}" type="slidenum">
              <a:rPr lang="en-VN" smtClean="0"/>
              <a:t>14</a:t>
            </a:fld>
            <a:endParaRPr lang="en-VN"/>
          </a:p>
        </p:txBody>
      </p:sp>
      <p:sp>
        <p:nvSpPr>
          <p:cNvPr id="4" name="Title 3">
            <a:extLst>
              <a:ext uri="{FF2B5EF4-FFF2-40B4-BE49-F238E27FC236}">
                <a16:creationId xmlns:a16="http://schemas.microsoft.com/office/drawing/2014/main" id="{62710864-5217-FE61-371D-A600BD54866C}"/>
              </a:ext>
            </a:extLst>
          </p:cNvPr>
          <p:cNvSpPr>
            <a:spLocks noGrp="1"/>
          </p:cNvSpPr>
          <p:nvPr>
            <p:ph type="title"/>
          </p:nvPr>
        </p:nvSpPr>
        <p:spPr/>
        <p:txBody>
          <a:bodyPr/>
          <a:lstStyle/>
          <a:p>
            <a:r>
              <a:rPr lang="en-VN" dirty="0"/>
              <a:t>RN component life cycle phases</a:t>
            </a:r>
          </a:p>
        </p:txBody>
      </p:sp>
      <p:sp>
        <p:nvSpPr>
          <p:cNvPr id="5" name="Content Placeholder 4">
            <a:extLst>
              <a:ext uri="{FF2B5EF4-FFF2-40B4-BE49-F238E27FC236}">
                <a16:creationId xmlns:a16="http://schemas.microsoft.com/office/drawing/2014/main" id="{F0A3DCC1-0BE0-A762-79D7-20522D4E3462}"/>
              </a:ext>
            </a:extLst>
          </p:cNvPr>
          <p:cNvSpPr>
            <a:spLocks noGrp="1"/>
          </p:cNvSpPr>
          <p:nvPr>
            <p:ph idx="1"/>
          </p:nvPr>
        </p:nvSpPr>
        <p:spPr/>
        <p:txBody>
          <a:bodyPr/>
          <a:lstStyle/>
          <a:p>
            <a:r>
              <a:rPr lang="en-US" dirty="0"/>
              <a:t>A component’s life cycle in React Native can be divided into four phases. </a:t>
            </a:r>
          </a:p>
          <a:p>
            <a:endParaRPr lang="en-VN" dirty="0"/>
          </a:p>
        </p:txBody>
      </p:sp>
      <p:pic>
        <p:nvPicPr>
          <p:cNvPr id="2049" name="Picture 1" descr="page46image19725344">
            <a:extLst>
              <a:ext uri="{FF2B5EF4-FFF2-40B4-BE49-F238E27FC236}">
                <a16:creationId xmlns:a16="http://schemas.microsoft.com/office/drawing/2014/main" id="{C02A7C3F-5D8E-1770-101D-82BD605365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647" y="2425239"/>
            <a:ext cx="4332513" cy="382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877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1317A9-9E7A-22EC-C2D5-77A7E117FD6A}"/>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983CED83-1069-4E00-64E9-FCEC50477268}"/>
              </a:ext>
            </a:extLst>
          </p:cNvPr>
          <p:cNvSpPr>
            <a:spLocks noGrp="1"/>
          </p:cNvSpPr>
          <p:nvPr>
            <p:ph type="sldNum" sz="quarter" idx="12"/>
          </p:nvPr>
        </p:nvSpPr>
        <p:spPr/>
        <p:txBody>
          <a:bodyPr/>
          <a:lstStyle/>
          <a:p>
            <a:fld id="{289B54F0-ACAA-B148-9265-2A8F79BF8221}" type="slidenum">
              <a:rPr lang="en-VN" smtClean="0"/>
              <a:t>15</a:t>
            </a:fld>
            <a:endParaRPr lang="en-VN"/>
          </a:p>
        </p:txBody>
      </p:sp>
      <p:sp>
        <p:nvSpPr>
          <p:cNvPr id="4" name="Title 3">
            <a:extLst>
              <a:ext uri="{FF2B5EF4-FFF2-40B4-BE49-F238E27FC236}">
                <a16:creationId xmlns:a16="http://schemas.microsoft.com/office/drawing/2014/main" id="{62710864-5217-FE61-371D-A600BD54866C}"/>
              </a:ext>
            </a:extLst>
          </p:cNvPr>
          <p:cNvSpPr>
            <a:spLocks noGrp="1"/>
          </p:cNvSpPr>
          <p:nvPr>
            <p:ph type="title"/>
          </p:nvPr>
        </p:nvSpPr>
        <p:spPr/>
        <p:txBody>
          <a:bodyPr/>
          <a:lstStyle/>
          <a:p>
            <a:r>
              <a:rPr lang="en-VN" dirty="0"/>
              <a:t>RN component life cycle phases (contd.)</a:t>
            </a:r>
          </a:p>
        </p:txBody>
      </p:sp>
      <p:sp>
        <p:nvSpPr>
          <p:cNvPr id="5" name="Content Placeholder 4">
            <a:extLst>
              <a:ext uri="{FF2B5EF4-FFF2-40B4-BE49-F238E27FC236}">
                <a16:creationId xmlns:a16="http://schemas.microsoft.com/office/drawing/2014/main" id="{F0A3DCC1-0BE0-A762-79D7-20522D4E3462}"/>
              </a:ext>
            </a:extLst>
          </p:cNvPr>
          <p:cNvSpPr>
            <a:spLocks noGrp="1"/>
          </p:cNvSpPr>
          <p:nvPr>
            <p:ph idx="1"/>
          </p:nvPr>
        </p:nvSpPr>
        <p:spPr/>
        <p:txBody>
          <a:bodyPr>
            <a:normAutofit lnSpcReduction="10000"/>
          </a:bodyPr>
          <a:lstStyle/>
          <a:p>
            <a:pPr marL="514350" indent="-514350">
              <a:buSzPct val="100000"/>
              <a:buFont typeface="+mj-lt"/>
              <a:buAutoNum type="arabicPeriod"/>
            </a:pPr>
            <a:r>
              <a:rPr lang="en-US" b="1" dirty="0"/>
              <a:t>Mounting</a:t>
            </a:r>
            <a:r>
              <a:rPr lang="en-US" dirty="0"/>
              <a:t>: In this section, a partial model is created and installed in the DOM.</a:t>
            </a:r>
          </a:p>
          <a:p>
            <a:pPr marL="514350" indent="-514350">
              <a:buSzPct val="100000"/>
              <a:buFont typeface="+mj-lt"/>
              <a:buAutoNum type="arabicPeriod"/>
            </a:pPr>
            <a:r>
              <a:rPr lang="en-US" b="1" dirty="0"/>
              <a:t>Updating</a:t>
            </a:r>
            <a:r>
              <a:rPr lang="en-US" dirty="0"/>
              <a:t>: In this phase, the reaction component is said to be born and begins to grow with the latest updates.</a:t>
            </a:r>
          </a:p>
          <a:p>
            <a:pPr marL="514350" indent="-514350">
              <a:buSzPct val="100000"/>
              <a:buFont typeface="+mj-lt"/>
              <a:buAutoNum type="arabicPeriod"/>
            </a:pPr>
            <a:r>
              <a:rPr lang="en-US" b="1" dirty="0"/>
              <a:t>Unmounting</a:t>
            </a:r>
            <a:r>
              <a:rPr lang="en-US" dirty="0"/>
              <a:t>: At this stage, part of the react is removed from the actual DOM.</a:t>
            </a:r>
          </a:p>
          <a:p>
            <a:pPr marL="514350" indent="-514350">
              <a:buSzPct val="100000"/>
              <a:buFont typeface="+mj-lt"/>
              <a:buAutoNum type="arabicPeriod"/>
            </a:pPr>
            <a:r>
              <a:rPr lang="en-US" b="1" dirty="0"/>
              <a:t>Error Handling</a:t>
            </a:r>
            <a:r>
              <a:rPr lang="en-US" dirty="0"/>
              <a:t>: It is called in case any error occurs while assigning a part.</a:t>
            </a:r>
          </a:p>
        </p:txBody>
      </p:sp>
    </p:spTree>
    <p:extLst>
      <p:ext uri="{BB962C8B-B14F-4D97-AF65-F5344CB8AC3E}">
        <p14:creationId xmlns:p14="http://schemas.microsoft.com/office/powerpoint/2010/main" val="294919884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1317A9-9E7A-22EC-C2D5-77A7E117FD6A}"/>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983CED83-1069-4E00-64E9-FCEC50477268}"/>
              </a:ext>
            </a:extLst>
          </p:cNvPr>
          <p:cNvSpPr>
            <a:spLocks noGrp="1"/>
          </p:cNvSpPr>
          <p:nvPr>
            <p:ph type="sldNum" sz="quarter" idx="12"/>
          </p:nvPr>
        </p:nvSpPr>
        <p:spPr/>
        <p:txBody>
          <a:bodyPr/>
          <a:lstStyle/>
          <a:p>
            <a:fld id="{289B54F0-ACAA-B148-9265-2A8F79BF8221}" type="slidenum">
              <a:rPr lang="en-VN" smtClean="0"/>
              <a:t>16</a:t>
            </a:fld>
            <a:endParaRPr lang="en-VN"/>
          </a:p>
        </p:txBody>
      </p:sp>
      <p:sp>
        <p:nvSpPr>
          <p:cNvPr id="4" name="Title 3">
            <a:extLst>
              <a:ext uri="{FF2B5EF4-FFF2-40B4-BE49-F238E27FC236}">
                <a16:creationId xmlns:a16="http://schemas.microsoft.com/office/drawing/2014/main" id="{62710864-5217-FE61-371D-A600BD54866C}"/>
              </a:ext>
            </a:extLst>
          </p:cNvPr>
          <p:cNvSpPr>
            <a:spLocks noGrp="1"/>
          </p:cNvSpPr>
          <p:nvPr>
            <p:ph type="title"/>
          </p:nvPr>
        </p:nvSpPr>
        <p:spPr/>
        <p:txBody>
          <a:bodyPr>
            <a:normAutofit fontScale="90000"/>
          </a:bodyPr>
          <a:lstStyle/>
          <a:p>
            <a:r>
              <a:rPr lang="en-VN" dirty="0"/>
              <a:t>RN component life cycle phases - methods (contd.)</a:t>
            </a:r>
          </a:p>
        </p:txBody>
      </p:sp>
      <p:pic>
        <p:nvPicPr>
          <p:cNvPr id="4098" name="Picture 2" descr="React Lifecycle Methods - A Deep Dive - Programming with Mosh">
            <a:extLst>
              <a:ext uri="{FF2B5EF4-FFF2-40B4-BE49-F238E27FC236}">
                <a16:creationId xmlns:a16="http://schemas.microsoft.com/office/drawing/2014/main" id="{964E6B12-D86E-D88A-96A2-334392BA20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 t="7050" r="7603" b="2894"/>
          <a:stretch/>
        </p:blipFill>
        <p:spPr bwMode="auto">
          <a:xfrm>
            <a:off x="1764970" y="1484087"/>
            <a:ext cx="8752114" cy="4818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47734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1317A9-9E7A-22EC-C2D5-77A7E117FD6A}"/>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983CED83-1069-4E00-64E9-FCEC50477268}"/>
              </a:ext>
            </a:extLst>
          </p:cNvPr>
          <p:cNvSpPr>
            <a:spLocks noGrp="1"/>
          </p:cNvSpPr>
          <p:nvPr>
            <p:ph type="sldNum" sz="quarter" idx="12"/>
          </p:nvPr>
        </p:nvSpPr>
        <p:spPr/>
        <p:txBody>
          <a:bodyPr/>
          <a:lstStyle/>
          <a:p>
            <a:fld id="{289B54F0-ACAA-B148-9265-2A8F79BF8221}" type="slidenum">
              <a:rPr lang="en-VN" smtClean="0"/>
              <a:t>17</a:t>
            </a:fld>
            <a:endParaRPr lang="en-VN"/>
          </a:p>
        </p:txBody>
      </p:sp>
      <p:sp>
        <p:nvSpPr>
          <p:cNvPr id="4" name="Title 3">
            <a:extLst>
              <a:ext uri="{FF2B5EF4-FFF2-40B4-BE49-F238E27FC236}">
                <a16:creationId xmlns:a16="http://schemas.microsoft.com/office/drawing/2014/main" id="{62710864-5217-FE61-371D-A600BD54866C}"/>
              </a:ext>
            </a:extLst>
          </p:cNvPr>
          <p:cNvSpPr>
            <a:spLocks noGrp="1"/>
          </p:cNvSpPr>
          <p:nvPr>
            <p:ph type="title"/>
          </p:nvPr>
        </p:nvSpPr>
        <p:spPr/>
        <p:txBody>
          <a:bodyPr>
            <a:normAutofit/>
          </a:bodyPr>
          <a:lstStyle/>
          <a:p>
            <a:r>
              <a:rPr lang="en-VN" dirty="0"/>
              <a:t>Mounting phase</a:t>
            </a:r>
          </a:p>
        </p:txBody>
      </p:sp>
      <p:sp>
        <p:nvSpPr>
          <p:cNvPr id="5" name="Content Placeholder 4">
            <a:extLst>
              <a:ext uri="{FF2B5EF4-FFF2-40B4-BE49-F238E27FC236}">
                <a16:creationId xmlns:a16="http://schemas.microsoft.com/office/drawing/2014/main" id="{F0A3DCC1-0BE0-A762-79D7-20522D4E3462}"/>
              </a:ext>
            </a:extLst>
          </p:cNvPr>
          <p:cNvSpPr>
            <a:spLocks noGrp="1"/>
          </p:cNvSpPr>
          <p:nvPr>
            <p:ph idx="1"/>
          </p:nvPr>
        </p:nvSpPr>
        <p:spPr>
          <a:xfrm>
            <a:off x="499872" y="1549400"/>
            <a:ext cx="11180064" cy="4840514"/>
          </a:xfrm>
        </p:spPr>
        <p:txBody>
          <a:bodyPr>
            <a:normAutofit fontScale="92500" lnSpcReduction="10000"/>
          </a:bodyPr>
          <a:lstStyle/>
          <a:p>
            <a:r>
              <a:rPr lang="en-VN" b="1" i="1" dirty="0"/>
              <a:t>constructor()</a:t>
            </a:r>
            <a:endParaRPr lang="en-VN" dirty="0"/>
          </a:p>
          <a:p>
            <a:pPr lvl="1"/>
            <a:r>
              <a:rPr lang="en-US" dirty="0"/>
              <a:t>The first method called the life cycle of the traditional part of the reaction. It is used to start the part with the original shape.</a:t>
            </a:r>
          </a:p>
          <a:p>
            <a:pPr lvl="1"/>
            <a:r>
              <a:rPr lang="en-US" dirty="0"/>
              <a:t>In the builder no UI rendering is performed. It gets props as an argument and we can set the situation this way.</a:t>
            </a:r>
          </a:p>
          <a:p>
            <a:r>
              <a:rPr lang="en-US" b="1" i="1" dirty="0"/>
              <a:t>static </a:t>
            </a:r>
            <a:r>
              <a:rPr lang="en-US" b="1" i="1" dirty="0" err="1"/>
              <a:t>getDerivedStateFromProps</a:t>
            </a:r>
            <a:r>
              <a:rPr lang="en-US" b="1" i="1" dirty="0"/>
              <a:t>()</a:t>
            </a:r>
            <a:endParaRPr lang="en-US" dirty="0"/>
          </a:p>
          <a:p>
            <a:pPr lvl="1"/>
            <a:r>
              <a:rPr lang="en-US" dirty="0"/>
              <a:t>It is called just before the delivery method, both at the first launch and the next update. </a:t>
            </a:r>
          </a:p>
          <a:p>
            <a:pPr lvl="1"/>
            <a:r>
              <a:rPr lang="en-US" dirty="0"/>
              <a:t>We could not update the status within this method. If we want to review the situation, we have to come back, and another object of opposition is also empty.</a:t>
            </a:r>
          </a:p>
          <a:p>
            <a:pPr lvl="1"/>
            <a:endParaRPr lang="en-US" dirty="0"/>
          </a:p>
          <a:p>
            <a:pPr lvl="1"/>
            <a:endParaRPr lang="en-VN" dirty="0"/>
          </a:p>
        </p:txBody>
      </p:sp>
    </p:spTree>
    <p:extLst>
      <p:ext uri="{BB962C8B-B14F-4D97-AF65-F5344CB8AC3E}">
        <p14:creationId xmlns:p14="http://schemas.microsoft.com/office/powerpoint/2010/main" val="1259095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1317A9-9E7A-22EC-C2D5-77A7E117FD6A}"/>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983CED83-1069-4E00-64E9-FCEC50477268}"/>
              </a:ext>
            </a:extLst>
          </p:cNvPr>
          <p:cNvSpPr>
            <a:spLocks noGrp="1"/>
          </p:cNvSpPr>
          <p:nvPr>
            <p:ph type="sldNum" sz="quarter" idx="12"/>
          </p:nvPr>
        </p:nvSpPr>
        <p:spPr/>
        <p:txBody>
          <a:bodyPr/>
          <a:lstStyle/>
          <a:p>
            <a:fld id="{289B54F0-ACAA-B148-9265-2A8F79BF8221}" type="slidenum">
              <a:rPr lang="en-VN" smtClean="0"/>
              <a:t>18</a:t>
            </a:fld>
            <a:endParaRPr lang="en-VN"/>
          </a:p>
        </p:txBody>
      </p:sp>
      <p:sp>
        <p:nvSpPr>
          <p:cNvPr id="4" name="Title 3">
            <a:extLst>
              <a:ext uri="{FF2B5EF4-FFF2-40B4-BE49-F238E27FC236}">
                <a16:creationId xmlns:a16="http://schemas.microsoft.com/office/drawing/2014/main" id="{62710864-5217-FE61-371D-A600BD54866C}"/>
              </a:ext>
            </a:extLst>
          </p:cNvPr>
          <p:cNvSpPr>
            <a:spLocks noGrp="1"/>
          </p:cNvSpPr>
          <p:nvPr>
            <p:ph type="title"/>
          </p:nvPr>
        </p:nvSpPr>
        <p:spPr/>
        <p:txBody>
          <a:bodyPr>
            <a:normAutofit/>
          </a:bodyPr>
          <a:lstStyle/>
          <a:p>
            <a:r>
              <a:rPr lang="en-VN" dirty="0"/>
              <a:t>Mounting phase (contd.)</a:t>
            </a:r>
          </a:p>
        </p:txBody>
      </p:sp>
      <p:sp>
        <p:nvSpPr>
          <p:cNvPr id="5" name="Content Placeholder 4">
            <a:extLst>
              <a:ext uri="{FF2B5EF4-FFF2-40B4-BE49-F238E27FC236}">
                <a16:creationId xmlns:a16="http://schemas.microsoft.com/office/drawing/2014/main" id="{F0A3DCC1-0BE0-A762-79D7-20522D4E3462}"/>
              </a:ext>
            </a:extLst>
          </p:cNvPr>
          <p:cNvSpPr>
            <a:spLocks noGrp="1"/>
          </p:cNvSpPr>
          <p:nvPr>
            <p:ph idx="1"/>
          </p:nvPr>
        </p:nvSpPr>
        <p:spPr>
          <a:xfrm>
            <a:off x="499872" y="1549399"/>
            <a:ext cx="11180064" cy="4933951"/>
          </a:xfrm>
        </p:spPr>
        <p:txBody>
          <a:bodyPr>
            <a:normAutofit fontScale="92500"/>
          </a:bodyPr>
          <a:lstStyle/>
          <a:p>
            <a:r>
              <a:rPr lang="en-US" sz="2600" b="1" i="1" dirty="0">
                <a:effectLst/>
              </a:rPr>
              <a:t>render()</a:t>
            </a:r>
            <a:endParaRPr lang="en-US" sz="2600" dirty="0"/>
          </a:p>
          <a:p>
            <a:pPr lvl="1"/>
            <a:r>
              <a:rPr lang="en-US" dirty="0"/>
              <a:t>It is the only method required in the reaction component. </a:t>
            </a:r>
          </a:p>
          <a:p>
            <a:pPr lvl="1"/>
            <a:r>
              <a:rPr lang="en-US" dirty="0"/>
              <a:t>render () method is pure function which means it does not change the state. </a:t>
            </a:r>
          </a:p>
          <a:p>
            <a:pPr lvl="1"/>
            <a:r>
              <a:rPr lang="en-US" dirty="0"/>
              <a:t>It returns the same result every time it is requested and does not link directly to the browser. </a:t>
            </a:r>
          </a:p>
          <a:p>
            <a:r>
              <a:rPr lang="en-US" sz="2600" b="1" i="1" dirty="0" err="1"/>
              <a:t>componentDidMount</a:t>
            </a:r>
            <a:r>
              <a:rPr lang="en-US" sz="2600" b="1" i="1" dirty="0"/>
              <a:t>()</a:t>
            </a:r>
            <a:endParaRPr lang="en-US" sz="2600" dirty="0"/>
          </a:p>
          <a:p>
            <a:pPr lvl="1"/>
            <a:r>
              <a:rPr lang="en-US" dirty="0"/>
              <a:t>This method is called when the native part of the react has finished supplying. </a:t>
            </a:r>
          </a:p>
          <a:p>
            <a:pPr lvl="1"/>
            <a:r>
              <a:rPr lang="en-US" dirty="0"/>
              <a:t>It is a wonderful place to upload data from remote storage and update the status as a result. This will update the UI of our mobile screen.</a:t>
            </a:r>
          </a:p>
        </p:txBody>
      </p:sp>
    </p:spTree>
    <p:extLst>
      <p:ext uri="{BB962C8B-B14F-4D97-AF65-F5344CB8AC3E}">
        <p14:creationId xmlns:p14="http://schemas.microsoft.com/office/powerpoint/2010/main" val="3386107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5189C-F19B-BA24-910D-3857ABF24C8B}"/>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8474AE57-7AC1-8587-2C54-DADDBC4599FC}"/>
              </a:ext>
            </a:extLst>
          </p:cNvPr>
          <p:cNvSpPr>
            <a:spLocks noGrp="1"/>
          </p:cNvSpPr>
          <p:nvPr>
            <p:ph type="sldNum" sz="quarter" idx="12"/>
          </p:nvPr>
        </p:nvSpPr>
        <p:spPr/>
        <p:txBody>
          <a:bodyPr/>
          <a:lstStyle/>
          <a:p>
            <a:fld id="{289B54F0-ACAA-B148-9265-2A8F79BF8221}" type="slidenum">
              <a:rPr lang="en-VN" smtClean="0"/>
              <a:t>19</a:t>
            </a:fld>
            <a:endParaRPr lang="en-VN"/>
          </a:p>
        </p:txBody>
      </p:sp>
      <p:sp>
        <p:nvSpPr>
          <p:cNvPr id="4" name="Title 3">
            <a:extLst>
              <a:ext uri="{FF2B5EF4-FFF2-40B4-BE49-F238E27FC236}">
                <a16:creationId xmlns:a16="http://schemas.microsoft.com/office/drawing/2014/main" id="{E4C38266-BF4E-7E75-0D4C-0428A754F148}"/>
              </a:ext>
            </a:extLst>
          </p:cNvPr>
          <p:cNvSpPr>
            <a:spLocks noGrp="1"/>
          </p:cNvSpPr>
          <p:nvPr>
            <p:ph type="title"/>
          </p:nvPr>
        </p:nvSpPr>
        <p:spPr/>
        <p:txBody>
          <a:bodyPr>
            <a:normAutofit/>
          </a:bodyPr>
          <a:lstStyle/>
          <a:p>
            <a:r>
              <a:rPr lang="en-US" dirty="0"/>
              <a:t>Updating Phase</a:t>
            </a:r>
            <a:endParaRPr lang="en-VN" dirty="0"/>
          </a:p>
        </p:txBody>
      </p:sp>
      <p:sp>
        <p:nvSpPr>
          <p:cNvPr id="5" name="Content Placeholder 4">
            <a:extLst>
              <a:ext uri="{FF2B5EF4-FFF2-40B4-BE49-F238E27FC236}">
                <a16:creationId xmlns:a16="http://schemas.microsoft.com/office/drawing/2014/main" id="{681AE551-17B7-00F0-D388-A021A07A1655}"/>
              </a:ext>
            </a:extLst>
          </p:cNvPr>
          <p:cNvSpPr>
            <a:spLocks noGrp="1"/>
          </p:cNvSpPr>
          <p:nvPr>
            <p:ph idx="1"/>
          </p:nvPr>
        </p:nvSpPr>
        <p:spPr/>
        <p:txBody>
          <a:bodyPr/>
          <a:lstStyle/>
          <a:p>
            <a:r>
              <a:rPr lang="en-US" sz="2400" b="1" i="1" dirty="0"/>
              <a:t>static </a:t>
            </a:r>
            <a:r>
              <a:rPr lang="en-US" sz="2400" b="1" i="1" dirty="0" err="1"/>
              <a:t>getDerivedStateFromProps</a:t>
            </a:r>
            <a:r>
              <a:rPr lang="en-US" sz="2400" b="1" i="1" dirty="0"/>
              <a:t>()</a:t>
            </a:r>
            <a:r>
              <a:rPr lang="en-US" sz="2400" dirty="0"/>
              <a:t>: </a:t>
            </a:r>
            <a:r>
              <a:rPr lang="en-US" sz="2200" dirty="0"/>
              <a:t>This method is used whenever any changes in the situation or props occur.</a:t>
            </a:r>
          </a:p>
          <a:p>
            <a:r>
              <a:rPr lang="en-US" sz="2400" b="1" i="1" dirty="0" err="1"/>
              <a:t>shouldComponentUpdate</a:t>
            </a:r>
            <a:r>
              <a:rPr lang="en-US" sz="2400" b="1" i="1" dirty="0"/>
              <a:t>()</a:t>
            </a:r>
          </a:p>
          <a:p>
            <a:pPr lvl="1"/>
            <a:r>
              <a:rPr lang="en-US" sz="2200" dirty="0"/>
              <a:t>It is used before the dedication when new buildings or circuits are adopted. </a:t>
            </a:r>
          </a:p>
          <a:p>
            <a:pPr lvl="1"/>
            <a:r>
              <a:rPr lang="en-US" sz="2200" dirty="0"/>
              <a:t>The default value for this method is approximate. </a:t>
            </a:r>
          </a:p>
          <a:p>
            <a:pPr lvl="1"/>
            <a:r>
              <a:rPr lang="en-US" sz="2200" dirty="0"/>
              <a:t>This method is not used during the first offer or when </a:t>
            </a:r>
            <a:r>
              <a:rPr lang="en-US" sz="2200" dirty="0" err="1"/>
              <a:t>forceUpdate</a:t>
            </a:r>
            <a:r>
              <a:rPr lang="en-US" sz="2200" dirty="0"/>
              <a:t>() is used.</a:t>
            </a:r>
          </a:p>
          <a:p>
            <a:r>
              <a:rPr lang="en-US" sz="2200" b="1" i="1" dirty="0"/>
              <a:t>Render()</a:t>
            </a:r>
            <a:r>
              <a:rPr lang="en-US" sz="2200" dirty="0"/>
              <a:t>:</a:t>
            </a:r>
            <a:r>
              <a:rPr lang="en-US" sz="2200" b="1" i="1" dirty="0"/>
              <a:t> </a:t>
            </a:r>
            <a:r>
              <a:rPr lang="en-US" sz="2200" dirty="0"/>
              <a:t>Whenever there is any change in the state or props then render methods are used again. </a:t>
            </a:r>
          </a:p>
          <a:p>
            <a:endParaRPr lang="en-VN" dirty="0"/>
          </a:p>
        </p:txBody>
      </p:sp>
    </p:spTree>
    <p:extLst>
      <p:ext uri="{BB962C8B-B14F-4D97-AF65-F5344CB8AC3E}">
        <p14:creationId xmlns:p14="http://schemas.microsoft.com/office/powerpoint/2010/main" val="4114285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D449A-F220-C44D-A77E-1C8E8E8B9814}"/>
              </a:ext>
            </a:extLst>
          </p:cNvPr>
          <p:cNvSpPr>
            <a:spLocks noGrp="1"/>
          </p:cNvSpPr>
          <p:nvPr>
            <p:ph type="dt" sz="half" idx="10"/>
          </p:nvPr>
        </p:nvSpPr>
        <p:spPr/>
        <p:txBody>
          <a:bodyPr/>
          <a:lstStyle/>
          <a:p>
            <a:fld id="{13AA47EC-3873-914E-9C12-333496D18D75}" type="datetime1">
              <a:rPr lang="en-US"/>
              <a:t>9/21/2023</a:t>
            </a:fld>
            <a:endParaRPr lang="en-US"/>
          </a:p>
        </p:txBody>
      </p:sp>
      <p:sp>
        <p:nvSpPr>
          <p:cNvPr id="3" name="Slide Number Placeholder 2">
            <a:extLst>
              <a:ext uri="{FF2B5EF4-FFF2-40B4-BE49-F238E27FC236}">
                <a16:creationId xmlns:a16="http://schemas.microsoft.com/office/drawing/2014/main" id="{981A6452-5E9F-B048-9A47-DFC9B20461D3}"/>
              </a:ext>
            </a:extLst>
          </p:cNvPr>
          <p:cNvSpPr>
            <a:spLocks noGrp="1"/>
          </p:cNvSpPr>
          <p:nvPr>
            <p:ph type="sldNum" sz="quarter" idx="12"/>
          </p:nvPr>
        </p:nvSpPr>
        <p:spPr/>
        <p:txBody>
          <a:bodyPr/>
          <a:lstStyle/>
          <a:p>
            <a:fld id="{289B54F0-ACAA-B148-9265-2A8F79BF8221}" type="slidenum">
              <a:rPr lang="en-US"/>
              <a:t>2</a:t>
            </a:fld>
            <a:endParaRPr lang="en-US"/>
          </a:p>
        </p:txBody>
      </p:sp>
      <p:sp>
        <p:nvSpPr>
          <p:cNvPr id="4" name="Title 3">
            <a:extLst>
              <a:ext uri="{FF2B5EF4-FFF2-40B4-BE49-F238E27FC236}">
                <a16:creationId xmlns:a16="http://schemas.microsoft.com/office/drawing/2014/main" id="{926E135B-CA1A-254C-8767-64AE962FC69B}"/>
              </a:ext>
            </a:extLst>
          </p:cNvPr>
          <p:cNvSpPr>
            <a:spLocks noGrp="1"/>
          </p:cNvSpPr>
          <p:nvPr>
            <p:ph type="title"/>
          </p:nvPr>
        </p:nvSpPr>
        <p:spPr/>
        <p:txBody>
          <a:bodyPr/>
          <a:lstStyle/>
          <a:p>
            <a:r>
              <a:rPr lang="en-US" dirty="0"/>
              <a:t>Objectives</a:t>
            </a:r>
          </a:p>
        </p:txBody>
      </p:sp>
      <p:sp>
        <p:nvSpPr>
          <p:cNvPr id="5" name="Content Placeholder 4">
            <a:extLst>
              <a:ext uri="{FF2B5EF4-FFF2-40B4-BE49-F238E27FC236}">
                <a16:creationId xmlns:a16="http://schemas.microsoft.com/office/drawing/2014/main" id="{107BD0A8-0BC6-D241-93B9-70C2754B77A6}"/>
              </a:ext>
            </a:extLst>
          </p:cNvPr>
          <p:cNvSpPr>
            <a:spLocks noGrp="1"/>
          </p:cNvSpPr>
          <p:nvPr>
            <p:ph idx="1"/>
          </p:nvPr>
        </p:nvSpPr>
        <p:spPr/>
        <p:txBody>
          <a:bodyPr>
            <a:normAutofit/>
          </a:bodyPr>
          <a:lstStyle/>
          <a:p>
            <a:r>
              <a:rPr lang="en-US" dirty="0"/>
              <a:t>Understanding how React Native works</a:t>
            </a:r>
          </a:p>
          <a:p>
            <a:r>
              <a:rPr lang="en-US" dirty="0"/>
              <a:t>Understanding React Native component life cycle phases</a:t>
            </a:r>
          </a:p>
          <a:p>
            <a:r>
              <a:rPr lang="en-US" dirty="0"/>
              <a:t>How to creating components in React Native</a:t>
            </a:r>
          </a:p>
          <a:p>
            <a:r>
              <a:rPr lang="en-US" dirty="0"/>
              <a:t>Host platform APIs</a:t>
            </a:r>
          </a:p>
        </p:txBody>
      </p:sp>
    </p:spTree>
    <p:extLst>
      <p:ext uri="{BB962C8B-B14F-4D97-AF65-F5344CB8AC3E}">
        <p14:creationId xmlns:p14="http://schemas.microsoft.com/office/powerpoint/2010/main" val="3104478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CA03E0-C45A-4E93-FF4A-01DF193F37C1}"/>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AFDF1AF9-A267-8014-5AFA-CCE7ECB15C27}"/>
              </a:ext>
            </a:extLst>
          </p:cNvPr>
          <p:cNvSpPr>
            <a:spLocks noGrp="1"/>
          </p:cNvSpPr>
          <p:nvPr>
            <p:ph type="sldNum" sz="quarter" idx="12"/>
          </p:nvPr>
        </p:nvSpPr>
        <p:spPr/>
        <p:txBody>
          <a:bodyPr/>
          <a:lstStyle/>
          <a:p>
            <a:fld id="{289B54F0-ACAA-B148-9265-2A8F79BF8221}" type="slidenum">
              <a:rPr lang="en-VN" smtClean="0"/>
              <a:t>20</a:t>
            </a:fld>
            <a:endParaRPr lang="en-VN"/>
          </a:p>
        </p:txBody>
      </p:sp>
      <p:sp>
        <p:nvSpPr>
          <p:cNvPr id="4" name="Title 3">
            <a:extLst>
              <a:ext uri="{FF2B5EF4-FFF2-40B4-BE49-F238E27FC236}">
                <a16:creationId xmlns:a16="http://schemas.microsoft.com/office/drawing/2014/main" id="{1FA9A86D-8FFF-E185-0AAB-8510E47CE152}"/>
              </a:ext>
            </a:extLst>
          </p:cNvPr>
          <p:cNvSpPr>
            <a:spLocks noGrp="1"/>
          </p:cNvSpPr>
          <p:nvPr>
            <p:ph type="title"/>
          </p:nvPr>
        </p:nvSpPr>
        <p:spPr/>
        <p:txBody>
          <a:bodyPr/>
          <a:lstStyle/>
          <a:p>
            <a:r>
              <a:rPr lang="en-VN" dirty="0"/>
              <a:t>Updating phase (contd.)</a:t>
            </a:r>
          </a:p>
        </p:txBody>
      </p:sp>
      <p:sp>
        <p:nvSpPr>
          <p:cNvPr id="5" name="Content Placeholder 4">
            <a:extLst>
              <a:ext uri="{FF2B5EF4-FFF2-40B4-BE49-F238E27FC236}">
                <a16:creationId xmlns:a16="http://schemas.microsoft.com/office/drawing/2014/main" id="{7DF24128-B8DC-E54B-D173-1D686B73961C}"/>
              </a:ext>
            </a:extLst>
          </p:cNvPr>
          <p:cNvSpPr>
            <a:spLocks noGrp="1"/>
          </p:cNvSpPr>
          <p:nvPr>
            <p:ph idx="1"/>
          </p:nvPr>
        </p:nvSpPr>
        <p:spPr/>
        <p:txBody>
          <a:bodyPr/>
          <a:lstStyle/>
          <a:p>
            <a:r>
              <a:rPr lang="en-US" b="1" i="1" dirty="0" err="1"/>
              <a:t>getSnapshotBeforeUpdate</a:t>
            </a:r>
            <a:r>
              <a:rPr lang="en-US" b="1" i="1" dirty="0"/>
              <a:t>()</a:t>
            </a:r>
          </a:p>
          <a:p>
            <a:pPr lvl="1"/>
            <a:r>
              <a:rPr lang="en-US" sz="2200" dirty="0"/>
              <a:t>This method is used before the newly released output. </a:t>
            </a:r>
          </a:p>
          <a:p>
            <a:pPr lvl="1"/>
            <a:r>
              <a:rPr lang="en-US" sz="2200" dirty="0"/>
              <a:t>Allows our component to retrieve certain information from DOM before it is modified. </a:t>
            </a:r>
            <a:endParaRPr lang="en-US" dirty="0"/>
          </a:p>
          <a:p>
            <a:r>
              <a:rPr lang="en-US" b="1" i="1" dirty="0" err="1"/>
              <a:t>componentDidUpdate</a:t>
            </a:r>
            <a:r>
              <a:rPr lang="en-US" b="1" i="1" dirty="0"/>
              <a:t>()</a:t>
            </a:r>
          </a:p>
          <a:p>
            <a:pPr lvl="1"/>
            <a:r>
              <a:rPr lang="en-US" dirty="0"/>
              <a:t>It is used immediately after partial rewriting is complete. </a:t>
            </a:r>
          </a:p>
          <a:p>
            <a:pPr lvl="1"/>
            <a:r>
              <a:rPr lang="en-US" dirty="0"/>
              <a:t>It is important to note that it is not called the first offer. </a:t>
            </a:r>
          </a:p>
          <a:p>
            <a:pPr lvl="1"/>
            <a:endParaRPr lang="en-US" dirty="0"/>
          </a:p>
        </p:txBody>
      </p:sp>
    </p:spTree>
    <p:extLst>
      <p:ext uri="{BB962C8B-B14F-4D97-AF65-F5344CB8AC3E}">
        <p14:creationId xmlns:p14="http://schemas.microsoft.com/office/powerpoint/2010/main" val="2583715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057798-33AF-ECA9-F685-EDF596F46666}"/>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FDB57EBA-D358-5CD7-F746-4BC69DA12A9C}"/>
              </a:ext>
            </a:extLst>
          </p:cNvPr>
          <p:cNvSpPr>
            <a:spLocks noGrp="1"/>
          </p:cNvSpPr>
          <p:nvPr>
            <p:ph type="sldNum" sz="quarter" idx="12"/>
          </p:nvPr>
        </p:nvSpPr>
        <p:spPr/>
        <p:txBody>
          <a:bodyPr/>
          <a:lstStyle/>
          <a:p>
            <a:fld id="{289B54F0-ACAA-B148-9265-2A8F79BF8221}" type="slidenum">
              <a:rPr lang="en-VN" smtClean="0"/>
              <a:t>21</a:t>
            </a:fld>
            <a:endParaRPr lang="en-VN"/>
          </a:p>
        </p:txBody>
      </p:sp>
      <p:sp>
        <p:nvSpPr>
          <p:cNvPr id="4" name="Title 3">
            <a:extLst>
              <a:ext uri="{FF2B5EF4-FFF2-40B4-BE49-F238E27FC236}">
                <a16:creationId xmlns:a16="http://schemas.microsoft.com/office/drawing/2014/main" id="{71D2BCDE-5331-50DA-D682-769FFC6B5224}"/>
              </a:ext>
            </a:extLst>
          </p:cNvPr>
          <p:cNvSpPr>
            <a:spLocks noGrp="1"/>
          </p:cNvSpPr>
          <p:nvPr>
            <p:ph type="title"/>
          </p:nvPr>
        </p:nvSpPr>
        <p:spPr/>
        <p:txBody>
          <a:bodyPr/>
          <a:lstStyle/>
          <a:p>
            <a:r>
              <a:rPr lang="en-VN" dirty="0"/>
              <a:t>Unmounting phase</a:t>
            </a:r>
          </a:p>
        </p:txBody>
      </p:sp>
      <p:sp>
        <p:nvSpPr>
          <p:cNvPr id="5" name="Content Placeholder 4">
            <a:extLst>
              <a:ext uri="{FF2B5EF4-FFF2-40B4-BE49-F238E27FC236}">
                <a16:creationId xmlns:a16="http://schemas.microsoft.com/office/drawing/2014/main" id="{1E6D7AEF-7C53-E255-FCC2-5EA6EC24D351}"/>
              </a:ext>
            </a:extLst>
          </p:cNvPr>
          <p:cNvSpPr>
            <a:spLocks noGrp="1"/>
          </p:cNvSpPr>
          <p:nvPr>
            <p:ph idx="1"/>
          </p:nvPr>
        </p:nvSpPr>
        <p:spPr/>
        <p:txBody>
          <a:bodyPr>
            <a:normAutofit fontScale="92500" lnSpcReduction="20000"/>
          </a:bodyPr>
          <a:lstStyle/>
          <a:p>
            <a:r>
              <a:rPr lang="en-US" b="1" i="1" dirty="0" err="1"/>
              <a:t>componentWillUnmount</a:t>
            </a:r>
            <a:r>
              <a:rPr lang="en-US" b="1" i="1" dirty="0"/>
              <a:t>()</a:t>
            </a:r>
            <a:r>
              <a:rPr lang="en-US" dirty="0"/>
              <a:t>: Used when a component is removed from DOM. We can perform cleanup tasks in this way, such as doing illegal things, canceling an ongoing network request. </a:t>
            </a:r>
          </a:p>
          <a:p>
            <a:pPr marL="0" indent="0">
              <a:buNone/>
            </a:pPr>
            <a:r>
              <a:rPr lang="en-US" sz="4000" b="1" dirty="0"/>
              <a:t>Error Handling Phase </a:t>
            </a:r>
          </a:p>
          <a:p>
            <a:r>
              <a:rPr lang="en-US" b="1" i="1" dirty="0" err="1"/>
              <a:t>getDerivedStateFromError</a:t>
            </a:r>
            <a:r>
              <a:rPr lang="en-US" b="1" i="1" dirty="0"/>
              <a:t>()</a:t>
            </a:r>
            <a:r>
              <a:rPr lang="en-US" dirty="0"/>
              <a:t>: It is used whenever an error occurs while delivering. It detects an error as a parameter and returns the value to update the status.</a:t>
            </a:r>
          </a:p>
          <a:p>
            <a:r>
              <a:rPr lang="en-US" b="1" i="1" dirty="0" err="1"/>
              <a:t>componentDidCatch</a:t>
            </a:r>
            <a:r>
              <a:rPr lang="en-US" b="1" i="1" dirty="0"/>
              <a:t>()</a:t>
            </a:r>
            <a:r>
              <a:rPr lang="en-US" dirty="0"/>
              <a:t>: Tis is requested if any error is cast on the genealogy.</a:t>
            </a:r>
          </a:p>
          <a:p>
            <a:endParaRPr lang="en-US" dirty="0"/>
          </a:p>
          <a:p>
            <a:endParaRPr lang="en-VN" dirty="0"/>
          </a:p>
        </p:txBody>
      </p:sp>
    </p:spTree>
    <p:extLst>
      <p:ext uri="{BB962C8B-B14F-4D97-AF65-F5344CB8AC3E}">
        <p14:creationId xmlns:p14="http://schemas.microsoft.com/office/powerpoint/2010/main" val="2931457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dirty="0">
                <a:solidFill>
                  <a:schemeClr val="accent2"/>
                </a:solidFill>
              </a:rPr>
              <a:t>Creating components in</a:t>
            </a:r>
          </a:p>
          <a:p>
            <a:r>
              <a:rPr lang="en-US" dirty="0">
                <a:solidFill>
                  <a:schemeClr val="accent2"/>
                </a:solidFill>
              </a:rPr>
              <a:t>React Native </a:t>
            </a:r>
          </a:p>
        </p:txBody>
      </p:sp>
    </p:spTree>
    <p:extLst>
      <p:ext uri="{BB962C8B-B14F-4D97-AF65-F5344CB8AC3E}">
        <p14:creationId xmlns:p14="http://schemas.microsoft.com/office/powerpoint/2010/main" val="3783306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7FB6D-7447-D082-81CD-A2236B3C0887}"/>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0C6B752D-788F-0ED4-7BEC-A5601E74257A}"/>
              </a:ext>
            </a:extLst>
          </p:cNvPr>
          <p:cNvSpPr>
            <a:spLocks noGrp="1"/>
          </p:cNvSpPr>
          <p:nvPr>
            <p:ph type="sldNum" sz="quarter" idx="12"/>
          </p:nvPr>
        </p:nvSpPr>
        <p:spPr/>
        <p:txBody>
          <a:bodyPr/>
          <a:lstStyle/>
          <a:p>
            <a:fld id="{289B54F0-ACAA-B148-9265-2A8F79BF8221}" type="slidenum">
              <a:rPr lang="en-VN" smtClean="0"/>
              <a:t>23</a:t>
            </a:fld>
            <a:endParaRPr lang="en-VN"/>
          </a:p>
        </p:txBody>
      </p:sp>
      <p:sp>
        <p:nvSpPr>
          <p:cNvPr id="4" name="Title 3">
            <a:extLst>
              <a:ext uri="{FF2B5EF4-FFF2-40B4-BE49-F238E27FC236}">
                <a16:creationId xmlns:a16="http://schemas.microsoft.com/office/drawing/2014/main" id="{61DD2DC6-88D9-ACF1-34B8-656644EA663D}"/>
              </a:ext>
            </a:extLst>
          </p:cNvPr>
          <p:cNvSpPr>
            <a:spLocks noGrp="1"/>
          </p:cNvSpPr>
          <p:nvPr>
            <p:ph type="title"/>
          </p:nvPr>
        </p:nvSpPr>
        <p:spPr/>
        <p:txBody>
          <a:bodyPr>
            <a:normAutofit/>
          </a:bodyPr>
          <a:lstStyle/>
          <a:p>
            <a:r>
              <a:rPr lang="en-US" sz="3300" dirty="0"/>
              <a:t>React Native - Class Component </a:t>
            </a:r>
            <a:endParaRPr lang="en-VN" sz="3300" dirty="0"/>
          </a:p>
        </p:txBody>
      </p:sp>
      <p:pic>
        <p:nvPicPr>
          <p:cNvPr id="7" name="Content Placeholder 6">
            <a:extLst>
              <a:ext uri="{FF2B5EF4-FFF2-40B4-BE49-F238E27FC236}">
                <a16:creationId xmlns:a16="http://schemas.microsoft.com/office/drawing/2014/main" id="{B68AE122-5F77-301B-9AC6-A82E35AEB7D9}"/>
              </a:ext>
            </a:extLst>
          </p:cNvPr>
          <p:cNvPicPr>
            <a:picLocks noGrp="1" noChangeAspect="1"/>
          </p:cNvPicPr>
          <p:nvPr>
            <p:ph idx="1"/>
          </p:nvPr>
        </p:nvPicPr>
        <p:blipFill>
          <a:blip r:embed="rId2"/>
          <a:stretch>
            <a:fillRect/>
          </a:stretch>
        </p:blipFill>
        <p:spPr>
          <a:xfrm>
            <a:off x="228600" y="2387599"/>
            <a:ext cx="5138057" cy="3095870"/>
          </a:xfrm>
        </p:spPr>
      </p:pic>
      <p:pic>
        <p:nvPicPr>
          <p:cNvPr id="10" name="Picture 9">
            <a:extLst>
              <a:ext uri="{FF2B5EF4-FFF2-40B4-BE49-F238E27FC236}">
                <a16:creationId xmlns:a16="http://schemas.microsoft.com/office/drawing/2014/main" id="{EC0524EB-FEB0-B3A4-E71D-FCD6BB4E6C48}"/>
              </a:ext>
            </a:extLst>
          </p:cNvPr>
          <p:cNvPicPr>
            <a:picLocks noChangeAspect="1"/>
          </p:cNvPicPr>
          <p:nvPr/>
        </p:nvPicPr>
        <p:blipFill>
          <a:blip r:embed="rId3"/>
          <a:stretch>
            <a:fillRect/>
          </a:stretch>
        </p:blipFill>
        <p:spPr>
          <a:xfrm>
            <a:off x="5954485" y="2387599"/>
            <a:ext cx="5823857" cy="3471103"/>
          </a:xfrm>
          <a:prstGeom prst="rect">
            <a:avLst/>
          </a:prstGeom>
        </p:spPr>
      </p:pic>
      <p:sp>
        <p:nvSpPr>
          <p:cNvPr id="12" name="TextBox 11">
            <a:extLst>
              <a:ext uri="{FF2B5EF4-FFF2-40B4-BE49-F238E27FC236}">
                <a16:creationId xmlns:a16="http://schemas.microsoft.com/office/drawing/2014/main" id="{B8AE2992-93AA-4476-6E40-D035EE78862A}"/>
              </a:ext>
            </a:extLst>
          </p:cNvPr>
          <p:cNvSpPr txBox="1"/>
          <p:nvPr/>
        </p:nvSpPr>
        <p:spPr>
          <a:xfrm>
            <a:off x="337457" y="1678681"/>
            <a:ext cx="4495800" cy="430887"/>
          </a:xfrm>
          <a:prstGeom prst="rect">
            <a:avLst/>
          </a:prstGeom>
          <a:noFill/>
        </p:spPr>
        <p:txBody>
          <a:bodyPr wrap="square" rtlCol="0">
            <a:spAutoFit/>
          </a:bodyPr>
          <a:lstStyle/>
          <a:p>
            <a:r>
              <a:rPr lang="en-VN" sz="2200" i="1" dirty="0">
                <a:latin typeface="Arial" panose="020B0604020202020204" pitchFamily="34" charset="0"/>
                <a:cs typeface="Arial" panose="020B0604020202020204" pitchFamily="34" charset="0"/>
              </a:rPr>
              <a:t>./common_components/New.js</a:t>
            </a:r>
          </a:p>
        </p:txBody>
      </p:sp>
      <p:sp>
        <p:nvSpPr>
          <p:cNvPr id="13" name="TextBox 12">
            <a:extLst>
              <a:ext uri="{FF2B5EF4-FFF2-40B4-BE49-F238E27FC236}">
                <a16:creationId xmlns:a16="http://schemas.microsoft.com/office/drawing/2014/main" id="{5FFF6C3B-CB5F-F623-FF7F-D7BEC2FAC5A0}"/>
              </a:ext>
            </a:extLst>
          </p:cNvPr>
          <p:cNvSpPr txBox="1"/>
          <p:nvPr/>
        </p:nvSpPr>
        <p:spPr>
          <a:xfrm>
            <a:off x="5954485" y="1690558"/>
            <a:ext cx="2460171" cy="430887"/>
          </a:xfrm>
          <a:prstGeom prst="rect">
            <a:avLst/>
          </a:prstGeom>
          <a:noFill/>
        </p:spPr>
        <p:txBody>
          <a:bodyPr wrap="square" rtlCol="0">
            <a:spAutoFit/>
          </a:bodyPr>
          <a:lstStyle/>
          <a:p>
            <a:r>
              <a:rPr lang="en-VN" sz="2200" i="1" dirty="0">
                <a:latin typeface="Arial" panose="020B0604020202020204" pitchFamily="34" charset="0"/>
                <a:cs typeface="Arial" panose="020B0604020202020204" pitchFamily="34" charset="0"/>
              </a:rPr>
              <a:t>App.js</a:t>
            </a:r>
          </a:p>
        </p:txBody>
      </p:sp>
    </p:spTree>
    <p:extLst>
      <p:ext uri="{BB962C8B-B14F-4D97-AF65-F5344CB8AC3E}">
        <p14:creationId xmlns:p14="http://schemas.microsoft.com/office/powerpoint/2010/main" val="1640829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731CBA-1782-5153-AA52-F570EA50C0DA}"/>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448A4A5F-97D8-5C15-0042-86876391A327}"/>
              </a:ext>
            </a:extLst>
          </p:cNvPr>
          <p:cNvSpPr>
            <a:spLocks noGrp="1"/>
          </p:cNvSpPr>
          <p:nvPr>
            <p:ph type="sldNum" sz="quarter" idx="12"/>
          </p:nvPr>
        </p:nvSpPr>
        <p:spPr/>
        <p:txBody>
          <a:bodyPr/>
          <a:lstStyle/>
          <a:p>
            <a:fld id="{289B54F0-ACAA-B148-9265-2A8F79BF8221}" type="slidenum">
              <a:rPr lang="en-VN" smtClean="0"/>
              <a:t>24</a:t>
            </a:fld>
            <a:endParaRPr lang="en-VN"/>
          </a:p>
        </p:txBody>
      </p:sp>
      <p:sp>
        <p:nvSpPr>
          <p:cNvPr id="4" name="Title 3">
            <a:extLst>
              <a:ext uri="{FF2B5EF4-FFF2-40B4-BE49-F238E27FC236}">
                <a16:creationId xmlns:a16="http://schemas.microsoft.com/office/drawing/2014/main" id="{0A79D897-EAB7-9A63-30DC-2038A6703588}"/>
              </a:ext>
            </a:extLst>
          </p:cNvPr>
          <p:cNvSpPr>
            <a:spLocks noGrp="1"/>
          </p:cNvSpPr>
          <p:nvPr>
            <p:ph type="title"/>
          </p:nvPr>
        </p:nvSpPr>
        <p:spPr/>
        <p:txBody>
          <a:bodyPr/>
          <a:lstStyle/>
          <a:p>
            <a:r>
              <a:rPr lang="en-US" dirty="0"/>
              <a:t>React Native - Class Component (contd.)</a:t>
            </a:r>
            <a:endParaRPr lang="en-VN" dirty="0"/>
          </a:p>
        </p:txBody>
      </p:sp>
      <p:sp>
        <p:nvSpPr>
          <p:cNvPr id="5" name="Content Placeholder 4">
            <a:extLst>
              <a:ext uri="{FF2B5EF4-FFF2-40B4-BE49-F238E27FC236}">
                <a16:creationId xmlns:a16="http://schemas.microsoft.com/office/drawing/2014/main" id="{53763B90-2948-32D0-339C-B8D82F57FD62}"/>
              </a:ext>
            </a:extLst>
          </p:cNvPr>
          <p:cNvSpPr>
            <a:spLocks noGrp="1"/>
          </p:cNvSpPr>
          <p:nvPr>
            <p:ph idx="1"/>
          </p:nvPr>
        </p:nvSpPr>
        <p:spPr/>
        <p:txBody>
          <a:bodyPr/>
          <a:lstStyle/>
          <a:p>
            <a:r>
              <a:rPr lang="en-US" sz="2800" dirty="0"/>
              <a:t>In the code above, we imported the </a:t>
            </a:r>
            <a:r>
              <a:rPr lang="en-US" sz="2800" b="1" dirty="0"/>
              <a:t>React</a:t>
            </a:r>
            <a:r>
              <a:rPr lang="en-US" sz="2800" dirty="0"/>
              <a:t> and </a:t>
            </a:r>
            <a:r>
              <a:rPr lang="en-US" sz="2800" b="1" dirty="0"/>
              <a:t>Component</a:t>
            </a:r>
            <a:r>
              <a:rPr lang="en-US" sz="2800" dirty="0"/>
              <a:t> from the react library. These are used to form part. Then, we introduce a Text component which is an integral part of the react-native.</a:t>
            </a:r>
          </a:p>
          <a:p>
            <a:r>
              <a:rPr lang="en-US" sz="2800" dirty="0"/>
              <a:t>Then we create a classroom with a new name that expands the building phase. Then we present the </a:t>
            </a:r>
            <a:r>
              <a:rPr lang="en-US" sz="2800" b="1" dirty="0"/>
              <a:t>Text</a:t>
            </a:r>
            <a:r>
              <a:rPr lang="en-US" sz="2800" dirty="0"/>
              <a:t> component as a response to a new class, which is returned that way.</a:t>
            </a:r>
          </a:p>
          <a:p>
            <a:r>
              <a:rPr lang="en-US" sz="2800" dirty="0"/>
              <a:t>Then we export </a:t>
            </a:r>
            <a:r>
              <a:rPr lang="en-US" sz="2800" b="1" dirty="0"/>
              <a:t>New</a:t>
            </a:r>
            <a:r>
              <a:rPr lang="en-US" sz="2800" dirty="0"/>
              <a:t> class as default.</a:t>
            </a:r>
          </a:p>
          <a:p>
            <a:endParaRPr lang="en-US" sz="2800" dirty="0"/>
          </a:p>
        </p:txBody>
      </p:sp>
    </p:spTree>
    <p:extLst>
      <p:ext uri="{BB962C8B-B14F-4D97-AF65-F5344CB8AC3E}">
        <p14:creationId xmlns:p14="http://schemas.microsoft.com/office/powerpoint/2010/main" val="3886500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7FB6D-7447-D082-81CD-A2236B3C0887}"/>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0C6B752D-788F-0ED4-7BEC-A5601E74257A}"/>
              </a:ext>
            </a:extLst>
          </p:cNvPr>
          <p:cNvSpPr>
            <a:spLocks noGrp="1"/>
          </p:cNvSpPr>
          <p:nvPr>
            <p:ph type="sldNum" sz="quarter" idx="12"/>
          </p:nvPr>
        </p:nvSpPr>
        <p:spPr/>
        <p:txBody>
          <a:bodyPr/>
          <a:lstStyle/>
          <a:p>
            <a:fld id="{289B54F0-ACAA-B148-9265-2A8F79BF8221}" type="slidenum">
              <a:rPr lang="en-VN" smtClean="0"/>
              <a:t>25</a:t>
            </a:fld>
            <a:endParaRPr lang="en-VN"/>
          </a:p>
        </p:txBody>
      </p:sp>
      <p:sp>
        <p:nvSpPr>
          <p:cNvPr id="4" name="Title 3">
            <a:extLst>
              <a:ext uri="{FF2B5EF4-FFF2-40B4-BE49-F238E27FC236}">
                <a16:creationId xmlns:a16="http://schemas.microsoft.com/office/drawing/2014/main" id="{61DD2DC6-88D9-ACF1-34B8-656644EA663D}"/>
              </a:ext>
            </a:extLst>
          </p:cNvPr>
          <p:cNvSpPr>
            <a:spLocks noGrp="1"/>
          </p:cNvSpPr>
          <p:nvPr>
            <p:ph type="title"/>
          </p:nvPr>
        </p:nvSpPr>
        <p:spPr/>
        <p:txBody>
          <a:bodyPr>
            <a:normAutofit/>
          </a:bodyPr>
          <a:lstStyle/>
          <a:p>
            <a:r>
              <a:rPr lang="en-US" sz="3300" dirty="0"/>
              <a:t>React Native - Function Component </a:t>
            </a:r>
            <a:endParaRPr lang="en-VN" sz="3300" dirty="0"/>
          </a:p>
        </p:txBody>
      </p:sp>
      <p:sp>
        <p:nvSpPr>
          <p:cNvPr id="8" name="TextBox 7">
            <a:extLst>
              <a:ext uri="{FF2B5EF4-FFF2-40B4-BE49-F238E27FC236}">
                <a16:creationId xmlns:a16="http://schemas.microsoft.com/office/drawing/2014/main" id="{9F4355D3-3A59-7C2B-1B69-9454740E54EA}"/>
              </a:ext>
            </a:extLst>
          </p:cNvPr>
          <p:cNvSpPr txBox="1"/>
          <p:nvPr/>
        </p:nvSpPr>
        <p:spPr>
          <a:xfrm>
            <a:off x="337457" y="1678681"/>
            <a:ext cx="4495800" cy="430887"/>
          </a:xfrm>
          <a:prstGeom prst="rect">
            <a:avLst/>
          </a:prstGeom>
          <a:noFill/>
        </p:spPr>
        <p:txBody>
          <a:bodyPr wrap="square" rtlCol="0">
            <a:spAutoFit/>
          </a:bodyPr>
          <a:lstStyle/>
          <a:p>
            <a:r>
              <a:rPr lang="en-VN" sz="2200" i="1" dirty="0">
                <a:latin typeface="Arial" panose="020B0604020202020204" pitchFamily="34" charset="0"/>
                <a:cs typeface="Arial" panose="020B0604020202020204" pitchFamily="34" charset="0"/>
              </a:rPr>
              <a:t>./common_components/New.js</a:t>
            </a:r>
          </a:p>
        </p:txBody>
      </p:sp>
      <p:pic>
        <p:nvPicPr>
          <p:cNvPr id="10" name="Picture 9">
            <a:extLst>
              <a:ext uri="{FF2B5EF4-FFF2-40B4-BE49-F238E27FC236}">
                <a16:creationId xmlns:a16="http://schemas.microsoft.com/office/drawing/2014/main" id="{EC0524EB-FEB0-B3A4-E71D-FCD6BB4E6C48}"/>
              </a:ext>
            </a:extLst>
          </p:cNvPr>
          <p:cNvPicPr>
            <a:picLocks noChangeAspect="1"/>
          </p:cNvPicPr>
          <p:nvPr/>
        </p:nvPicPr>
        <p:blipFill>
          <a:blip r:embed="rId2"/>
          <a:stretch>
            <a:fillRect/>
          </a:stretch>
        </p:blipFill>
        <p:spPr>
          <a:xfrm>
            <a:off x="5954485" y="2415003"/>
            <a:ext cx="5823857" cy="3471103"/>
          </a:xfrm>
          <a:prstGeom prst="rect">
            <a:avLst/>
          </a:prstGeom>
        </p:spPr>
      </p:pic>
      <p:sp>
        <p:nvSpPr>
          <p:cNvPr id="11" name="TextBox 10">
            <a:extLst>
              <a:ext uri="{FF2B5EF4-FFF2-40B4-BE49-F238E27FC236}">
                <a16:creationId xmlns:a16="http://schemas.microsoft.com/office/drawing/2014/main" id="{C31D46B4-1371-D069-8B7F-E8C409495E47}"/>
              </a:ext>
            </a:extLst>
          </p:cNvPr>
          <p:cNvSpPr txBox="1"/>
          <p:nvPr/>
        </p:nvSpPr>
        <p:spPr>
          <a:xfrm>
            <a:off x="5954485" y="1690558"/>
            <a:ext cx="2460171" cy="430887"/>
          </a:xfrm>
          <a:prstGeom prst="rect">
            <a:avLst/>
          </a:prstGeom>
          <a:noFill/>
        </p:spPr>
        <p:txBody>
          <a:bodyPr wrap="square" rtlCol="0">
            <a:spAutoFit/>
          </a:bodyPr>
          <a:lstStyle/>
          <a:p>
            <a:r>
              <a:rPr lang="en-VN" sz="2200" i="1" dirty="0">
                <a:latin typeface="Arial" panose="020B0604020202020204" pitchFamily="34" charset="0"/>
                <a:cs typeface="Arial" panose="020B0604020202020204" pitchFamily="34" charset="0"/>
              </a:rPr>
              <a:t>App.js</a:t>
            </a:r>
          </a:p>
        </p:txBody>
      </p:sp>
      <p:pic>
        <p:nvPicPr>
          <p:cNvPr id="12" name="Picture 11">
            <a:extLst>
              <a:ext uri="{FF2B5EF4-FFF2-40B4-BE49-F238E27FC236}">
                <a16:creationId xmlns:a16="http://schemas.microsoft.com/office/drawing/2014/main" id="{3F0F4BEC-5C8A-A462-5FD3-671C5E608889}"/>
              </a:ext>
            </a:extLst>
          </p:cNvPr>
          <p:cNvPicPr>
            <a:picLocks noChangeAspect="1"/>
          </p:cNvPicPr>
          <p:nvPr/>
        </p:nvPicPr>
        <p:blipFill>
          <a:blip r:embed="rId3"/>
          <a:stretch>
            <a:fillRect/>
          </a:stretch>
        </p:blipFill>
        <p:spPr>
          <a:xfrm>
            <a:off x="228600" y="2415003"/>
            <a:ext cx="4604657" cy="3026590"/>
          </a:xfrm>
          <a:prstGeom prst="rect">
            <a:avLst/>
          </a:prstGeom>
        </p:spPr>
      </p:pic>
    </p:spTree>
    <p:extLst>
      <p:ext uri="{BB962C8B-B14F-4D97-AF65-F5344CB8AC3E}">
        <p14:creationId xmlns:p14="http://schemas.microsoft.com/office/powerpoint/2010/main" val="4132270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731CBA-1782-5153-AA52-F570EA50C0DA}"/>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448A4A5F-97D8-5C15-0042-86876391A327}"/>
              </a:ext>
            </a:extLst>
          </p:cNvPr>
          <p:cNvSpPr>
            <a:spLocks noGrp="1"/>
          </p:cNvSpPr>
          <p:nvPr>
            <p:ph type="sldNum" sz="quarter" idx="12"/>
          </p:nvPr>
        </p:nvSpPr>
        <p:spPr/>
        <p:txBody>
          <a:bodyPr/>
          <a:lstStyle/>
          <a:p>
            <a:fld id="{289B54F0-ACAA-B148-9265-2A8F79BF8221}" type="slidenum">
              <a:rPr lang="en-VN" smtClean="0"/>
              <a:t>26</a:t>
            </a:fld>
            <a:endParaRPr lang="en-VN"/>
          </a:p>
        </p:txBody>
      </p:sp>
      <p:sp>
        <p:nvSpPr>
          <p:cNvPr id="4" name="Title 3">
            <a:extLst>
              <a:ext uri="{FF2B5EF4-FFF2-40B4-BE49-F238E27FC236}">
                <a16:creationId xmlns:a16="http://schemas.microsoft.com/office/drawing/2014/main" id="{0A79D897-EAB7-9A63-30DC-2038A6703588}"/>
              </a:ext>
            </a:extLst>
          </p:cNvPr>
          <p:cNvSpPr>
            <a:spLocks noGrp="1"/>
          </p:cNvSpPr>
          <p:nvPr>
            <p:ph type="title"/>
          </p:nvPr>
        </p:nvSpPr>
        <p:spPr/>
        <p:txBody>
          <a:bodyPr/>
          <a:lstStyle/>
          <a:p>
            <a:r>
              <a:rPr lang="en-US" dirty="0"/>
              <a:t>React Native - Function Component (contd.)</a:t>
            </a:r>
            <a:endParaRPr lang="en-VN" dirty="0"/>
          </a:p>
        </p:txBody>
      </p:sp>
      <p:sp>
        <p:nvSpPr>
          <p:cNvPr id="5" name="Content Placeholder 4">
            <a:extLst>
              <a:ext uri="{FF2B5EF4-FFF2-40B4-BE49-F238E27FC236}">
                <a16:creationId xmlns:a16="http://schemas.microsoft.com/office/drawing/2014/main" id="{53763B90-2948-32D0-339C-B8D82F57FD62}"/>
              </a:ext>
            </a:extLst>
          </p:cNvPr>
          <p:cNvSpPr>
            <a:spLocks noGrp="1"/>
          </p:cNvSpPr>
          <p:nvPr>
            <p:ph idx="1"/>
          </p:nvPr>
        </p:nvSpPr>
        <p:spPr/>
        <p:txBody>
          <a:bodyPr/>
          <a:lstStyle/>
          <a:p>
            <a:r>
              <a:rPr lang="en-US" sz="2800" dirty="0"/>
              <a:t>In the code above, we announced function New that restores the text feature. </a:t>
            </a:r>
          </a:p>
          <a:p>
            <a:r>
              <a:rPr lang="en-US" sz="2800" dirty="0"/>
              <a:t>Remember, any part of the return function is provided as a response. </a:t>
            </a:r>
          </a:p>
          <a:p>
            <a:r>
              <a:rPr lang="en-US" sz="2800" dirty="0"/>
              <a:t>Therefore, no need to use the </a:t>
            </a:r>
            <a:r>
              <a:rPr lang="en-US" sz="2800" b="1" dirty="0"/>
              <a:t>render()</a:t>
            </a:r>
            <a:r>
              <a:rPr lang="en-US" sz="2800" dirty="0"/>
              <a:t> method within it.</a:t>
            </a:r>
          </a:p>
        </p:txBody>
      </p:sp>
    </p:spTree>
    <p:extLst>
      <p:ext uri="{BB962C8B-B14F-4D97-AF65-F5344CB8AC3E}">
        <p14:creationId xmlns:p14="http://schemas.microsoft.com/office/powerpoint/2010/main" val="464733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7FB6D-7447-D082-81CD-A2236B3C0887}"/>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0C6B752D-788F-0ED4-7BEC-A5601E74257A}"/>
              </a:ext>
            </a:extLst>
          </p:cNvPr>
          <p:cNvSpPr>
            <a:spLocks noGrp="1"/>
          </p:cNvSpPr>
          <p:nvPr>
            <p:ph type="sldNum" sz="quarter" idx="12"/>
          </p:nvPr>
        </p:nvSpPr>
        <p:spPr/>
        <p:txBody>
          <a:bodyPr/>
          <a:lstStyle/>
          <a:p>
            <a:fld id="{289B54F0-ACAA-B148-9265-2A8F79BF8221}" type="slidenum">
              <a:rPr lang="en-VN" smtClean="0"/>
              <a:t>27</a:t>
            </a:fld>
            <a:endParaRPr lang="en-VN" dirty="0"/>
          </a:p>
        </p:txBody>
      </p:sp>
      <p:sp>
        <p:nvSpPr>
          <p:cNvPr id="4" name="Title 3">
            <a:extLst>
              <a:ext uri="{FF2B5EF4-FFF2-40B4-BE49-F238E27FC236}">
                <a16:creationId xmlns:a16="http://schemas.microsoft.com/office/drawing/2014/main" id="{61DD2DC6-88D9-ACF1-34B8-656644EA663D}"/>
              </a:ext>
            </a:extLst>
          </p:cNvPr>
          <p:cNvSpPr>
            <a:spLocks noGrp="1"/>
          </p:cNvSpPr>
          <p:nvPr>
            <p:ph type="title"/>
          </p:nvPr>
        </p:nvSpPr>
        <p:spPr/>
        <p:txBody>
          <a:bodyPr>
            <a:normAutofit/>
          </a:bodyPr>
          <a:lstStyle/>
          <a:p>
            <a:r>
              <a:rPr lang="en-US" sz="3300" dirty="0"/>
              <a:t>React Native - Component on iOS and Android</a:t>
            </a:r>
            <a:endParaRPr lang="en-VN" sz="3300" dirty="0"/>
          </a:p>
        </p:txBody>
      </p:sp>
      <p:pic>
        <p:nvPicPr>
          <p:cNvPr id="14" name="Picture 13">
            <a:extLst>
              <a:ext uri="{FF2B5EF4-FFF2-40B4-BE49-F238E27FC236}">
                <a16:creationId xmlns:a16="http://schemas.microsoft.com/office/drawing/2014/main" id="{51282890-65C2-BDE2-42F1-880F74F1C3F3}"/>
              </a:ext>
            </a:extLst>
          </p:cNvPr>
          <p:cNvPicPr>
            <a:picLocks noChangeAspect="1"/>
          </p:cNvPicPr>
          <p:nvPr/>
        </p:nvPicPr>
        <p:blipFill>
          <a:blip r:embed="rId2"/>
          <a:stretch>
            <a:fillRect/>
          </a:stretch>
        </p:blipFill>
        <p:spPr>
          <a:xfrm>
            <a:off x="6690526" y="1545230"/>
            <a:ext cx="2155578" cy="4670420"/>
          </a:xfrm>
          <a:prstGeom prst="rect">
            <a:avLst/>
          </a:prstGeom>
          <a:ln>
            <a:solidFill>
              <a:schemeClr val="tx1"/>
            </a:solidFill>
          </a:ln>
          <a:effectLst>
            <a:outerShdw blurRad="63500" sx="102000" sy="102000" algn="ctr" rotWithShape="0">
              <a:prstClr val="black">
                <a:alpha val="40000"/>
              </a:prstClr>
            </a:outerShdw>
          </a:effectLst>
        </p:spPr>
      </p:pic>
      <p:pic>
        <p:nvPicPr>
          <p:cNvPr id="16" name="Picture 15">
            <a:extLst>
              <a:ext uri="{FF2B5EF4-FFF2-40B4-BE49-F238E27FC236}">
                <a16:creationId xmlns:a16="http://schemas.microsoft.com/office/drawing/2014/main" id="{56A6CCEE-AC59-1DD5-B175-1BF843DC63CB}"/>
              </a:ext>
            </a:extLst>
          </p:cNvPr>
          <p:cNvPicPr>
            <a:picLocks noChangeAspect="1"/>
          </p:cNvPicPr>
          <p:nvPr/>
        </p:nvPicPr>
        <p:blipFill>
          <a:blip r:embed="rId3"/>
          <a:stretch>
            <a:fillRect/>
          </a:stretch>
        </p:blipFill>
        <p:spPr>
          <a:xfrm>
            <a:off x="3069668" y="1545230"/>
            <a:ext cx="2155578" cy="4663704"/>
          </a:xfrm>
          <a:prstGeom prst="rect">
            <a:avLst/>
          </a:prstGeom>
          <a:ln>
            <a:solidFill>
              <a:schemeClr val="tx1"/>
            </a:solidFill>
          </a:ln>
          <a:effectLst>
            <a:outerShdw blurRad="63500" sx="102000" sy="102000" algn="ctr" rotWithShape="0">
              <a:prstClr val="black">
                <a:alpha val="40000"/>
              </a:prstClr>
            </a:outerShdw>
          </a:effectLst>
        </p:spPr>
      </p:pic>
      <p:sp>
        <p:nvSpPr>
          <p:cNvPr id="17" name="TextBox 16">
            <a:extLst>
              <a:ext uri="{FF2B5EF4-FFF2-40B4-BE49-F238E27FC236}">
                <a16:creationId xmlns:a16="http://schemas.microsoft.com/office/drawing/2014/main" id="{C684135E-902B-E10E-B210-B166FA174A17}"/>
              </a:ext>
            </a:extLst>
          </p:cNvPr>
          <p:cNvSpPr txBox="1"/>
          <p:nvPr/>
        </p:nvSpPr>
        <p:spPr>
          <a:xfrm>
            <a:off x="1807028" y="1770558"/>
            <a:ext cx="805543" cy="430887"/>
          </a:xfrm>
          <a:prstGeom prst="rect">
            <a:avLst/>
          </a:prstGeom>
          <a:noFill/>
        </p:spPr>
        <p:txBody>
          <a:bodyPr wrap="square" rtlCol="0">
            <a:spAutoFit/>
          </a:bodyPr>
          <a:lstStyle/>
          <a:p>
            <a:r>
              <a:rPr lang="en-VN" sz="2200" i="1" dirty="0">
                <a:latin typeface="Arial" panose="020B0604020202020204" pitchFamily="34" charset="0"/>
                <a:cs typeface="Arial" panose="020B0604020202020204" pitchFamily="34" charset="0"/>
              </a:rPr>
              <a:t>iOS</a:t>
            </a:r>
          </a:p>
        </p:txBody>
      </p:sp>
      <p:sp>
        <p:nvSpPr>
          <p:cNvPr id="18" name="TextBox 17">
            <a:extLst>
              <a:ext uri="{FF2B5EF4-FFF2-40B4-BE49-F238E27FC236}">
                <a16:creationId xmlns:a16="http://schemas.microsoft.com/office/drawing/2014/main" id="{1F8B6463-5F03-7AEB-26A1-131E3476F9BE}"/>
              </a:ext>
            </a:extLst>
          </p:cNvPr>
          <p:cNvSpPr txBox="1"/>
          <p:nvPr/>
        </p:nvSpPr>
        <p:spPr>
          <a:xfrm>
            <a:off x="9220200" y="1770559"/>
            <a:ext cx="1266931" cy="430887"/>
          </a:xfrm>
          <a:prstGeom prst="rect">
            <a:avLst/>
          </a:prstGeom>
          <a:noFill/>
        </p:spPr>
        <p:txBody>
          <a:bodyPr wrap="square" rtlCol="0">
            <a:spAutoFit/>
          </a:bodyPr>
          <a:lstStyle/>
          <a:p>
            <a:r>
              <a:rPr lang="en-VN" sz="2200" i="1" dirty="0">
                <a:latin typeface="Arial" panose="020B0604020202020204" pitchFamily="34" charset="0"/>
                <a:cs typeface="Arial" panose="020B0604020202020204" pitchFamily="34" charset="0"/>
              </a:rPr>
              <a:t>Android</a:t>
            </a:r>
          </a:p>
        </p:txBody>
      </p:sp>
    </p:spTree>
    <p:extLst>
      <p:ext uri="{BB962C8B-B14F-4D97-AF65-F5344CB8AC3E}">
        <p14:creationId xmlns:p14="http://schemas.microsoft.com/office/powerpoint/2010/main" val="595425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dirty="0">
                <a:solidFill>
                  <a:schemeClr val="accent2"/>
                </a:solidFill>
              </a:rPr>
              <a:t>Host Platform APIs</a:t>
            </a:r>
          </a:p>
        </p:txBody>
      </p:sp>
    </p:spTree>
    <p:extLst>
      <p:ext uri="{BB962C8B-B14F-4D97-AF65-F5344CB8AC3E}">
        <p14:creationId xmlns:p14="http://schemas.microsoft.com/office/powerpoint/2010/main" val="2990127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3B5BFF-CBF0-7906-8F8F-ECEBB24C9D1D}"/>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5CCFC211-460B-1096-17BF-76EB7F7FAEE6}"/>
              </a:ext>
            </a:extLst>
          </p:cNvPr>
          <p:cNvSpPr>
            <a:spLocks noGrp="1"/>
          </p:cNvSpPr>
          <p:nvPr>
            <p:ph type="sldNum" sz="quarter" idx="12"/>
          </p:nvPr>
        </p:nvSpPr>
        <p:spPr/>
        <p:txBody>
          <a:bodyPr/>
          <a:lstStyle/>
          <a:p>
            <a:fld id="{289B54F0-ACAA-B148-9265-2A8F79BF8221}" type="slidenum">
              <a:rPr lang="en-VN" smtClean="0"/>
              <a:t>29</a:t>
            </a:fld>
            <a:endParaRPr lang="en-VN"/>
          </a:p>
        </p:txBody>
      </p:sp>
      <p:sp>
        <p:nvSpPr>
          <p:cNvPr id="4" name="Title 3">
            <a:extLst>
              <a:ext uri="{FF2B5EF4-FFF2-40B4-BE49-F238E27FC236}">
                <a16:creationId xmlns:a16="http://schemas.microsoft.com/office/drawing/2014/main" id="{E87415CC-D4C0-278B-2B6C-294AF82326D0}"/>
              </a:ext>
            </a:extLst>
          </p:cNvPr>
          <p:cNvSpPr>
            <a:spLocks noGrp="1"/>
          </p:cNvSpPr>
          <p:nvPr>
            <p:ph type="title"/>
          </p:nvPr>
        </p:nvSpPr>
        <p:spPr/>
        <p:txBody>
          <a:bodyPr/>
          <a:lstStyle/>
          <a:p>
            <a:r>
              <a:rPr lang="en-VN" dirty="0"/>
              <a:t>Host Platform APIs</a:t>
            </a:r>
          </a:p>
        </p:txBody>
      </p:sp>
      <p:sp>
        <p:nvSpPr>
          <p:cNvPr id="5" name="Content Placeholder 4">
            <a:extLst>
              <a:ext uri="{FF2B5EF4-FFF2-40B4-BE49-F238E27FC236}">
                <a16:creationId xmlns:a16="http://schemas.microsoft.com/office/drawing/2014/main" id="{040F90CC-D91A-9616-428D-D3C9CA7D56A0}"/>
              </a:ext>
            </a:extLst>
          </p:cNvPr>
          <p:cNvSpPr>
            <a:spLocks noGrp="1"/>
          </p:cNvSpPr>
          <p:nvPr>
            <p:ph idx="1"/>
          </p:nvPr>
        </p:nvSpPr>
        <p:spPr/>
        <p:txBody>
          <a:bodyPr/>
          <a:lstStyle/>
          <a:p>
            <a:r>
              <a:rPr lang="en-US" dirty="0"/>
              <a:t>When we create a cross-platform application, we want to reuse as much code as possible.</a:t>
            </a:r>
          </a:p>
          <a:p>
            <a:r>
              <a:rPr lang="en-US" dirty="0"/>
              <a:t>Circumstances may arise where it makes sense that the code is different, for example, we may want to use different visual components for Android and iOS.</a:t>
            </a:r>
          </a:p>
          <a:p>
            <a:r>
              <a:rPr lang="en-US" dirty="0"/>
              <a:t>React Native provides a </a:t>
            </a:r>
            <a:r>
              <a:rPr lang="en-US" b="1" dirty="0"/>
              <a:t>Platform</a:t>
            </a:r>
            <a:r>
              <a:rPr lang="en-US" dirty="0"/>
              <a:t> module that detects the platform on which the application operates.</a:t>
            </a:r>
            <a:endParaRPr lang="en-VN" dirty="0"/>
          </a:p>
        </p:txBody>
      </p:sp>
    </p:spTree>
    <p:extLst>
      <p:ext uri="{BB962C8B-B14F-4D97-AF65-F5344CB8AC3E}">
        <p14:creationId xmlns:p14="http://schemas.microsoft.com/office/powerpoint/2010/main" val="62636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dirty="0">
                <a:solidFill>
                  <a:schemeClr val="accent2"/>
                </a:solidFill>
              </a:rPr>
              <a:t>How does React Native work? </a:t>
            </a:r>
          </a:p>
        </p:txBody>
      </p:sp>
    </p:spTree>
    <p:extLst>
      <p:ext uri="{BB962C8B-B14F-4D97-AF65-F5344CB8AC3E}">
        <p14:creationId xmlns:p14="http://schemas.microsoft.com/office/powerpoint/2010/main" val="4198283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084050-E110-B661-E8DE-C9CD2B23873C}"/>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AA02B330-CB65-F2A7-DC55-0CA51D0D4461}"/>
              </a:ext>
            </a:extLst>
          </p:cNvPr>
          <p:cNvSpPr>
            <a:spLocks noGrp="1"/>
          </p:cNvSpPr>
          <p:nvPr>
            <p:ph type="sldNum" sz="quarter" idx="12"/>
          </p:nvPr>
        </p:nvSpPr>
        <p:spPr/>
        <p:txBody>
          <a:bodyPr/>
          <a:lstStyle/>
          <a:p>
            <a:fld id="{289B54F0-ACAA-B148-9265-2A8F79BF8221}" type="slidenum">
              <a:rPr lang="en-VN" smtClean="0"/>
              <a:t>30</a:t>
            </a:fld>
            <a:endParaRPr lang="en-VN"/>
          </a:p>
        </p:txBody>
      </p:sp>
      <p:sp>
        <p:nvSpPr>
          <p:cNvPr id="4" name="Title 3">
            <a:extLst>
              <a:ext uri="{FF2B5EF4-FFF2-40B4-BE49-F238E27FC236}">
                <a16:creationId xmlns:a16="http://schemas.microsoft.com/office/drawing/2014/main" id="{5D8B66A9-D7E1-6B06-8384-FAB3F518166A}"/>
              </a:ext>
            </a:extLst>
          </p:cNvPr>
          <p:cNvSpPr>
            <a:spLocks noGrp="1"/>
          </p:cNvSpPr>
          <p:nvPr>
            <p:ph type="title"/>
          </p:nvPr>
        </p:nvSpPr>
        <p:spPr/>
        <p:txBody>
          <a:bodyPr/>
          <a:lstStyle/>
          <a:p>
            <a:r>
              <a:rPr lang="en-VN" dirty="0"/>
              <a:t>Using Platform module - 1</a:t>
            </a:r>
          </a:p>
        </p:txBody>
      </p:sp>
      <p:pic>
        <p:nvPicPr>
          <p:cNvPr id="11" name="Picture 10">
            <a:extLst>
              <a:ext uri="{FF2B5EF4-FFF2-40B4-BE49-F238E27FC236}">
                <a16:creationId xmlns:a16="http://schemas.microsoft.com/office/drawing/2014/main" id="{3B731FE4-5FEC-250E-E8C6-54312BEF6D13}"/>
              </a:ext>
            </a:extLst>
          </p:cNvPr>
          <p:cNvPicPr>
            <a:picLocks noChangeAspect="1"/>
          </p:cNvPicPr>
          <p:nvPr/>
        </p:nvPicPr>
        <p:blipFill>
          <a:blip r:embed="rId2"/>
          <a:stretch>
            <a:fillRect/>
          </a:stretch>
        </p:blipFill>
        <p:spPr>
          <a:xfrm>
            <a:off x="527290" y="1534885"/>
            <a:ext cx="6243623" cy="4813785"/>
          </a:xfrm>
          <a:prstGeom prst="rect">
            <a:avLst/>
          </a:prstGeom>
        </p:spPr>
      </p:pic>
      <p:pic>
        <p:nvPicPr>
          <p:cNvPr id="13" name="Picture 12">
            <a:extLst>
              <a:ext uri="{FF2B5EF4-FFF2-40B4-BE49-F238E27FC236}">
                <a16:creationId xmlns:a16="http://schemas.microsoft.com/office/drawing/2014/main" id="{CE3A8CE4-3F99-9D9E-5A67-D5F278E28982}"/>
              </a:ext>
            </a:extLst>
          </p:cNvPr>
          <p:cNvPicPr>
            <a:picLocks noChangeAspect="1"/>
          </p:cNvPicPr>
          <p:nvPr/>
        </p:nvPicPr>
        <p:blipFill>
          <a:blip r:embed="rId3"/>
          <a:stretch>
            <a:fillRect/>
          </a:stretch>
        </p:blipFill>
        <p:spPr>
          <a:xfrm>
            <a:off x="7271655" y="1534885"/>
            <a:ext cx="2117939" cy="4588867"/>
          </a:xfrm>
          <a:prstGeom prst="rect">
            <a:avLst/>
          </a:prstGeom>
          <a:ln>
            <a:solidFill>
              <a:schemeClr val="tx1"/>
            </a:solidFill>
          </a:ln>
          <a:effectLst>
            <a:outerShdw blurRad="63500" sx="102000" sy="102000" algn="ctr" rotWithShape="0">
              <a:prstClr val="black">
                <a:alpha val="40000"/>
              </a:prstClr>
            </a:outerShdw>
          </a:effectLst>
        </p:spPr>
      </p:pic>
      <p:pic>
        <p:nvPicPr>
          <p:cNvPr id="15" name="Picture 14">
            <a:extLst>
              <a:ext uri="{FF2B5EF4-FFF2-40B4-BE49-F238E27FC236}">
                <a16:creationId xmlns:a16="http://schemas.microsoft.com/office/drawing/2014/main" id="{02DD8FEE-4F94-CB0E-4E1C-07D4931B372E}"/>
              </a:ext>
            </a:extLst>
          </p:cNvPr>
          <p:cNvPicPr>
            <a:picLocks noChangeAspect="1"/>
          </p:cNvPicPr>
          <p:nvPr/>
        </p:nvPicPr>
        <p:blipFill>
          <a:blip r:embed="rId4"/>
          <a:stretch>
            <a:fillRect/>
          </a:stretch>
        </p:blipFill>
        <p:spPr>
          <a:xfrm>
            <a:off x="9666514" y="1534885"/>
            <a:ext cx="2117939" cy="4582270"/>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98816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084050-E110-B661-E8DE-C9CD2B23873C}"/>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AA02B330-CB65-F2A7-DC55-0CA51D0D4461}"/>
              </a:ext>
            </a:extLst>
          </p:cNvPr>
          <p:cNvSpPr>
            <a:spLocks noGrp="1"/>
          </p:cNvSpPr>
          <p:nvPr>
            <p:ph type="sldNum" sz="quarter" idx="12"/>
          </p:nvPr>
        </p:nvSpPr>
        <p:spPr/>
        <p:txBody>
          <a:bodyPr/>
          <a:lstStyle/>
          <a:p>
            <a:fld id="{289B54F0-ACAA-B148-9265-2A8F79BF8221}" type="slidenum">
              <a:rPr lang="en-VN" smtClean="0"/>
              <a:t>31</a:t>
            </a:fld>
            <a:endParaRPr lang="en-VN"/>
          </a:p>
        </p:txBody>
      </p:sp>
      <p:sp>
        <p:nvSpPr>
          <p:cNvPr id="4" name="Title 3">
            <a:extLst>
              <a:ext uri="{FF2B5EF4-FFF2-40B4-BE49-F238E27FC236}">
                <a16:creationId xmlns:a16="http://schemas.microsoft.com/office/drawing/2014/main" id="{5D8B66A9-D7E1-6B06-8384-FAB3F518166A}"/>
              </a:ext>
            </a:extLst>
          </p:cNvPr>
          <p:cNvSpPr>
            <a:spLocks noGrp="1"/>
          </p:cNvSpPr>
          <p:nvPr>
            <p:ph type="title"/>
          </p:nvPr>
        </p:nvSpPr>
        <p:spPr/>
        <p:txBody>
          <a:bodyPr/>
          <a:lstStyle/>
          <a:p>
            <a:r>
              <a:rPr lang="en-VN" dirty="0"/>
              <a:t>Using Platform module - 2</a:t>
            </a:r>
          </a:p>
        </p:txBody>
      </p:sp>
      <p:pic>
        <p:nvPicPr>
          <p:cNvPr id="6" name="Picture 5">
            <a:extLst>
              <a:ext uri="{FF2B5EF4-FFF2-40B4-BE49-F238E27FC236}">
                <a16:creationId xmlns:a16="http://schemas.microsoft.com/office/drawing/2014/main" id="{9C06E569-68C4-34B0-F560-FB96242A57ED}"/>
              </a:ext>
            </a:extLst>
          </p:cNvPr>
          <p:cNvPicPr>
            <a:picLocks noChangeAspect="1"/>
          </p:cNvPicPr>
          <p:nvPr/>
        </p:nvPicPr>
        <p:blipFill>
          <a:blip r:embed="rId2"/>
          <a:stretch>
            <a:fillRect/>
          </a:stretch>
        </p:blipFill>
        <p:spPr>
          <a:xfrm>
            <a:off x="361949" y="2589222"/>
            <a:ext cx="5176157" cy="2962745"/>
          </a:xfrm>
          <a:prstGeom prst="rect">
            <a:avLst/>
          </a:prstGeom>
        </p:spPr>
      </p:pic>
      <p:pic>
        <p:nvPicPr>
          <p:cNvPr id="8" name="Picture 7">
            <a:extLst>
              <a:ext uri="{FF2B5EF4-FFF2-40B4-BE49-F238E27FC236}">
                <a16:creationId xmlns:a16="http://schemas.microsoft.com/office/drawing/2014/main" id="{31420454-B2BC-4300-8B27-51BC8B224C22}"/>
              </a:ext>
            </a:extLst>
          </p:cNvPr>
          <p:cNvPicPr>
            <a:picLocks noChangeAspect="1"/>
          </p:cNvPicPr>
          <p:nvPr/>
        </p:nvPicPr>
        <p:blipFill>
          <a:blip r:embed="rId3"/>
          <a:stretch>
            <a:fillRect/>
          </a:stretch>
        </p:blipFill>
        <p:spPr>
          <a:xfrm>
            <a:off x="6138770" y="2589222"/>
            <a:ext cx="5691281" cy="2962745"/>
          </a:xfrm>
          <a:prstGeom prst="rect">
            <a:avLst/>
          </a:prstGeom>
        </p:spPr>
      </p:pic>
      <p:sp>
        <p:nvSpPr>
          <p:cNvPr id="9" name="TextBox 8">
            <a:extLst>
              <a:ext uri="{FF2B5EF4-FFF2-40B4-BE49-F238E27FC236}">
                <a16:creationId xmlns:a16="http://schemas.microsoft.com/office/drawing/2014/main" id="{342D3546-E282-2A4C-7E81-B6B97CAD215E}"/>
              </a:ext>
            </a:extLst>
          </p:cNvPr>
          <p:cNvSpPr txBox="1"/>
          <p:nvPr/>
        </p:nvSpPr>
        <p:spPr>
          <a:xfrm>
            <a:off x="228600" y="1859612"/>
            <a:ext cx="5176158" cy="369332"/>
          </a:xfrm>
          <a:prstGeom prst="rect">
            <a:avLst/>
          </a:prstGeom>
          <a:noFill/>
        </p:spPr>
        <p:txBody>
          <a:bodyPr wrap="square" rtlCol="0">
            <a:spAutoFit/>
          </a:bodyPr>
          <a:lstStyle/>
          <a:p>
            <a:r>
              <a:rPr lang="en-VN" i="1" dirty="0">
                <a:latin typeface="Arial" panose="020B0604020202020204" pitchFamily="34" charset="0"/>
                <a:cs typeface="Arial" panose="020B0604020202020204" pitchFamily="34" charset="0"/>
              </a:rPr>
              <a:t>./common_components/ComponentIOS.js</a:t>
            </a:r>
          </a:p>
        </p:txBody>
      </p:sp>
      <p:sp>
        <p:nvSpPr>
          <p:cNvPr id="10" name="TextBox 9">
            <a:extLst>
              <a:ext uri="{FF2B5EF4-FFF2-40B4-BE49-F238E27FC236}">
                <a16:creationId xmlns:a16="http://schemas.microsoft.com/office/drawing/2014/main" id="{A86AC593-E066-CC78-DB16-98DF2750D2E3}"/>
              </a:ext>
            </a:extLst>
          </p:cNvPr>
          <p:cNvSpPr txBox="1"/>
          <p:nvPr/>
        </p:nvSpPr>
        <p:spPr>
          <a:xfrm>
            <a:off x="6279880" y="1868653"/>
            <a:ext cx="5408783" cy="369332"/>
          </a:xfrm>
          <a:prstGeom prst="rect">
            <a:avLst/>
          </a:prstGeom>
          <a:noFill/>
        </p:spPr>
        <p:txBody>
          <a:bodyPr wrap="square" rtlCol="0">
            <a:spAutoFit/>
          </a:bodyPr>
          <a:lstStyle/>
          <a:p>
            <a:r>
              <a:rPr lang="en-VN" i="1" dirty="0">
                <a:latin typeface="Arial" panose="020B0604020202020204" pitchFamily="34" charset="0"/>
                <a:cs typeface="Arial" panose="020B0604020202020204" pitchFamily="34" charset="0"/>
              </a:rPr>
              <a:t>./common_components/ComponentAdroid.js</a:t>
            </a:r>
          </a:p>
        </p:txBody>
      </p:sp>
    </p:spTree>
    <p:extLst>
      <p:ext uri="{BB962C8B-B14F-4D97-AF65-F5344CB8AC3E}">
        <p14:creationId xmlns:p14="http://schemas.microsoft.com/office/powerpoint/2010/main" val="542990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084050-E110-B661-E8DE-C9CD2B23873C}"/>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AA02B330-CB65-F2A7-DC55-0CA51D0D4461}"/>
              </a:ext>
            </a:extLst>
          </p:cNvPr>
          <p:cNvSpPr>
            <a:spLocks noGrp="1"/>
          </p:cNvSpPr>
          <p:nvPr>
            <p:ph type="sldNum" sz="quarter" idx="12"/>
          </p:nvPr>
        </p:nvSpPr>
        <p:spPr/>
        <p:txBody>
          <a:bodyPr/>
          <a:lstStyle/>
          <a:p>
            <a:fld id="{289B54F0-ACAA-B148-9265-2A8F79BF8221}" type="slidenum">
              <a:rPr lang="en-VN" smtClean="0"/>
              <a:t>32</a:t>
            </a:fld>
            <a:endParaRPr lang="en-VN"/>
          </a:p>
        </p:txBody>
      </p:sp>
      <p:sp>
        <p:nvSpPr>
          <p:cNvPr id="4" name="Title 3">
            <a:extLst>
              <a:ext uri="{FF2B5EF4-FFF2-40B4-BE49-F238E27FC236}">
                <a16:creationId xmlns:a16="http://schemas.microsoft.com/office/drawing/2014/main" id="{5D8B66A9-D7E1-6B06-8384-FAB3F518166A}"/>
              </a:ext>
            </a:extLst>
          </p:cNvPr>
          <p:cNvSpPr>
            <a:spLocks noGrp="1"/>
          </p:cNvSpPr>
          <p:nvPr>
            <p:ph type="title"/>
          </p:nvPr>
        </p:nvSpPr>
        <p:spPr/>
        <p:txBody>
          <a:bodyPr/>
          <a:lstStyle/>
          <a:p>
            <a:r>
              <a:rPr lang="en-VN" dirty="0"/>
              <a:t>Using Platform module – 2 (contd.)</a:t>
            </a:r>
          </a:p>
        </p:txBody>
      </p:sp>
      <p:sp>
        <p:nvSpPr>
          <p:cNvPr id="9" name="TextBox 8">
            <a:extLst>
              <a:ext uri="{FF2B5EF4-FFF2-40B4-BE49-F238E27FC236}">
                <a16:creationId xmlns:a16="http://schemas.microsoft.com/office/drawing/2014/main" id="{342D3546-E282-2A4C-7E81-B6B97CAD215E}"/>
              </a:ext>
            </a:extLst>
          </p:cNvPr>
          <p:cNvSpPr txBox="1"/>
          <p:nvPr/>
        </p:nvSpPr>
        <p:spPr>
          <a:xfrm>
            <a:off x="228600" y="1518721"/>
            <a:ext cx="5176158" cy="369332"/>
          </a:xfrm>
          <a:prstGeom prst="rect">
            <a:avLst/>
          </a:prstGeom>
          <a:noFill/>
        </p:spPr>
        <p:txBody>
          <a:bodyPr wrap="square" rtlCol="0">
            <a:spAutoFit/>
          </a:bodyPr>
          <a:lstStyle/>
          <a:p>
            <a:r>
              <a:rPr lang="en-VN" i="1" dirty="0">
                <a:latin typeface="Arial" panose="020B0604020202020204" pitchFamily="34" charset="0"/>
                <a:cs typeface="Arial" panose="020B0604020202020204" pitchFamily="34" charset="0"/>
              </a:rPr>
              <a:t>./common_components/ComponentIOS.js</a:t>
            </a:r>
          </a:p>
        </p:txBody>
      </p:sp>
      <p:pic>
        <p:nvPicPr>
          <p:cNvPr id="7" name="Picture 6">
            <a:extLst>
              <a:ext uri="{FF2B5EF4-FFF2-40B4-BE49-F238E27FC236}">
                <a16:creationId xmlns:a16="http://schemas.microsoft.com/office/drawing/2014/main" id="{95E80204-8A59-D2AA-4242-4FAF1C16EF68}"/>
              </a:ext>
            </a:extLst>
          </p:cNvPr>
          <p:cNvPicPr>
            <a:picLocks noChangeAspect="1"/>
          </p:cNvPicPr>
          <p:nvPr/>
        </p:nvPicPr>
        <p:blipFill>
          <a:blip r:embed="rId2"/>
          <a:stretch>
            <a:fillRect/>
          </a:stretch>
        </p:blipFill>
        <p:spPr>
          <a:xfrm>
            <a:off x="315686" y="2155372"/>
            <a:ext cx="6471528" cy="4021592"/>
          </a:xfrm>
          <a:prstGeom prst="rect">
            <a:avLst/>
          </a:prstGeom>
        </p:spPr>
      </p:pic>
      <p:pic>
        <p:nvPicPr>
          <p:cNvPr id="12" name="Picture 11">
            <a:extLst>
              <a:ext uri="{FF2B5EF4-FFF2-40B4-BE49-F238E27FC236}">
                <a16:creationId xmlns:a16="http://schemas.microsoft.com/office/drawing/2014/main" id="{400670C3-A22C-0B45-73A0-EC184CD9EB32}"/>
              </a:ext>
            </a:extLst>
          </p:cNvPr>
          <p:cNvPicPr>
            <a:picLocks noChangeAspect="1"/>
          </p:cNvPicPr>
          <p:nvPr/>
        </p:nvPicPr>
        <p:blipFill>
          <a:blip r:embed="rId3"/>
          <a:stretch>
            <a:fillRect/>
          </a:stretch>
        </p:blipFill>
        <p:spPr>
          <a:xfrm>
            <a:off x="7246776" y="1656679"/>
            <a:ext cx="2113921" cy="4573576"/>
          </a:xfrm>
          <a:prstGeom prst="rect">
            <a:avLst/>
          </a:prstGeom>
          <a:ln>
            <a:solidFill>
              <a:schemeClr val="tx1"/>
            </a:solidFill>
          </a:ln>
          <a:effectLst>
            <a:outerShdw blurRad="63500" sx="102000" sy="102000" algn="ctr" rotWithShape="0">
              <a:prstClr val="black">
                <a:alpha val="40000"/>
              </a:prstClr>
            </a:outerShdw>
          </a:effectLst>
        </p:spPr>
      </p:pic>
      <p:pic>
        <p:nvPicPr>
          <p:cNvPr id="14" name="Picture 13">
            <a:extLst>
              <a:ext uri="{FF2B5EF4-FFF2-40B4-BE49-F238E27FC236}">
                <a16:creationId xmlns:a16="http://schemas.microsoft.com/office/drawing/2014/main" id="{90447FA8-43BA-5884-161C-48506242554F}"/>
              </a:ext>
            </a:extLst>
          </p:cNvPr>
          <p:cNvPicPr>
            <a:picLocks noChangeAspect="1"/>
          </p:cNvPicPr>
          <p:nvPr/>
        </p:nvPicPr>
        <p:blipFill>
          <a:blip r:embed="rId4"/>
          <a:stretch>
            <a:fillRect/>
          </a:stretch>
        </p:blipFill>
        <p:spPr>
          <a:xfrm>
            <a:off x="9686193" y="1650094"/>
            <a:ext cx="2113921" cy="4580161"/>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67841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D839BA-4038-714E-9384-252034FE215A}"/>
              </a:ext>
            </a:extLst>
          </p:cNvPr>
          <p:cNvSpPr>
            <a:spLocks noGrp="1"/>
          </p:cNvSpPr>
          <p:nvPr>
            <p:ph type="dt" sz="half" idx="10"/>
          </p:nvPr>
        </p:nvSpPr>
        <p:spPr/>
        <p:txBody>
          <a:bodyPr/>
          <a:lstStyle/>
          <a:p>
            <a:fld id="{13AA47EC-3873-914E-9C12-333496D18D75}" type="datetime1">
              <a:t>9/21/2023</a:t>
            </a:fld>
            <a:endParaRPr lang="en-US"/>
          </a:p>
        </p:txBody>
      </p:sp>
      <p:sp>
        <p:nvSpPr>
          <p:cNvPr id="3" name="Slide Number Placeholder 2">
            <a:extLst>
              <a:ext uri="{FF2B5EF4-FFF2-40B4-BE49-F238E27FC236}">
                <a16:creationId xmlns:a16="http://schemas.microsoft.com/office/drawing/2014/main" id="{34233739-4AB8-C94C-9A31-36CC3AB6C210}"/>
              </a:ext>
            </a:extLst>
          </p:cNvPr>
          <p:cNvSpPr>
            <a:spLocks noGrp="1"/>
          </p:cNvSpPr>
          <p:nvPr>
            <p:ph type="sldNum" sz="quarter" idx="12"/>
          </p:nvPr>
        </p:nvSpPr>
        <p:spPr/>
        <p:txBody>
          <a:bodyPr/>
          <a:lstStyle/>
          <a:p>
            <a:fld id="{289B54F0-ACAA-B148-9265-2A8F79BF8221}" type="slidenum">
              <a:rPr lang="en-US"/>
              <a:t>33</a:t>
            </a:fld>
            <a:endParaRPr lang="en-US"/>
          </a:p>
        </p:txBody>
      </p:sp>
      <p:sp>
        <p:nvSpPr>
          <p:cNvPr id="4" name="Title 3">
            <a:extLst>
              <a:ext uri="{FF2B5EF4-FFF2-40B4-BE49-F238E27FC236}">
                <a16:creationId xmlns:a16="http://schemas.microsoft.com/office/drawing/2014/main" id="{8A1D4F9F-56D6-0441-A153-DB4AF28306F3}"/>
              </a:ext>
            </a:extLst>
          </p:cNvPr>
          <p:cNvSpPr>
            <a:spLocks noGrp="1"/>
          </p:cNvSpPr>
          <p:nvPr>
            <p:ph type="title"/>
          </p:nvPr>
        </p:nvSpPr>
        <p:spPr/>
        <p:txBody>
          <a:bodyPr/>
          <a:lstStyle/>
          <a:p>
            <a:r>
              <a:rPr lang="en-US"/>
              <a:t>Summary</a:t>
            </a:r>
          </a:p>
        </p:txBody>
      </p:sp>
      <p:sp>
        <p:nvSpPr>
          <p:cNvPr id="5" name="Content Placeholder 4">
            <a:extLst>
              <a:ext uri="{FF2B5EF4-FFF2-40B4-BE49-F238E27FC236}">
                <a16:creationId xmlns:a16="http://schemas.microsoft.com/office/drawing/2014/main" id="{30061B0B-00FE-1041-A2C6-8373ECDF00D8}"/>
              </a:ext>
            </a:extLst>
          </p:cNvPr>
          <p:cNvSpPr>
            <a:spLocks noGrp="1"/>
          </p:cNvSpPr>
          <p:nvPr>
            <p:ph idx="1"/>
          </p:nvPr>
        </p:nvSpPr>
        <p:spPr/>
        <p:txBody>
          <a:bodyPr/>
          <a:lstStyle/>
          <a:p>
            <a:pPr lvl="0"/>
            <a:r>
              <a:rPr lang="en-US" dirty="0"/>
              <a:t>In this session, we learned the following:</a:t>
            </a:r>
          </a:p>
          <a:p>
            <a:pPr lvl="1"/>
            <a:r>
              <a:rPr lang="en-US" dirty="0"/>
              <a:t>About how React Native works.</a:t>
            </a:r>
          </a:p>
          <a:p>
            <a:pPr lvl="1"/>
            <a:r>
              <a:rPr lang="en-US" dirty="0"/>
              <a:t>Understanding to rendering life cycle.</a:t>
            </a:r>
          </a:p>
          <a:p>
            <a:pPr lvl="1"/>
            <a:r>
              <a:rPr lang="en-US" dirty="0"/>
              <a:t>Creating components in React Native host platform.</a:t>
            </a:r>
          </a:p>
        </p:txBody>
      </p:sp>
    </p:spTree>
    <p:extLst>
      <p:ext uri="{BB962C8B-B14F-4D97-AF65-F5344CB8AC3E}">
        <p14:creationId xmlns:p14="http://schemas.microsoft.com/office/powerpoint/2010/main" val="1196419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16408-7090-D8BF-3C44-545E6E24E65B}"/>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9CF6D806-60B9-CE8F-5B78-19BCA653AF46}"/>
              </a:ext>
            </a:extLst>
          </p:cNvPr>
          <p:cNvSpPr>
            <a:spLocks noGrp="1"/>
          </p:cNvSpPr>
          <p:nvPr>
            <p:ph type="sldNum" sz="quarter" idx="12"/>
          </p:nvPr>
        </p:nvSpPr>
        <p:spPr/>
        <p:txBody>
          <a:bodyPr/>
          <a:lstStyle/>
          <a:p>
            <a:fld id="{289B54F0-ACAA-B148-9265-2A8F79BF8221}" type="slidenum">
              <a:rPr lang="en-VN" smtClean="0"/>
              <a:t>4</a:t>
            </a:fld>
            <a:endParaRPr lang="en-VN"/>
          </a:p>
        </p:txBody>
      </p:sp>
      <p:sp>
        <p:nvSpPr>
          <p:cNvPr id="4" name="Title 3">
            <a:extLst>
              <a:ext uri="{FF2B5EF4-FFF2-40B4-BE49-F238E27FC236}">
                <a16:creationId xmlns:a16="http://schemas.microsoft.com/office/drawing/2014/main" id="{92D1C014-2F6D-4B50-4B4D-8F8DF6082DA7}"/>
              </a:ext>
            </a:extLst>
          </p:cNvPr>
          <p:cNvSpPr>
            <a:spLocks noGrp="1"/>
          </p:cNvSpPr>
          <p:nvPr>
            <p:ph type="title"/>
          </p:nvPr>
        </p:nvSpPr>
        <p:spPr/>
        <p:txBody>
          <a:bodyPr>
            <a:normAutofit/>
          </a:bodyPr>
          <a:lstStyle/>
          <a:p>
            <a:r>
              <a:rPr lang="en-US" dirty="0"/>
              <a:t>How does React Native (RN) work?</a:t>
            </a:r>
            <a:endParaRPr lang="en-VN" dirty="0"/>
          </a:p>
        </p:txBody>
      </p:sp>
      <p:sp>
        <p:nvSpPr>
          <p:cNvPr id="5" name="Content Placeholder 4">
            <a:extLst>
              <a:ext uri="{FF2B5EF4-FFF2-40B4-BE49-F238E27FC236}">
                <a16:creationId xmlns:a16="http://schemas.microsoft.com/office/drawing/2014/main" id="{0E5DCB20-8B2E-EC66-E2A0-1B0581D49282}"/>
              </a:ext>
            </a:extLst>
          </p:cNvPr>
          <p:cNvSpPr>
            <a:spLocks noGrp="1"/>
          </p:cNvSpPr>
          <p:nvPr>
            <p:ph idx="1"/>
          </p:nvPr>
        </p:nvSpPr>
        <p:spPr/>
        <p:txBody>
          <a:bodyPr>
            <a:normAutofit/>
          </a:bodyPr>
          <a:lstStyle/>
          <a:p>
            <a:r>
              <a:rPr lang="en-US" dirty="0"/>
              <a:t>React Native allows the development of apps consisting of JS code and native by making the bridge between an app and a target platform. </a:t>
            </a:r>
          </a:p>
          <a:p>
            <a:r>
              <a:rPr lang="en-US" dirty="0"/>
              <a:t>When JavaScript has been running along with some native code, React Native’s bridge system leverages the React library and transfers the components’ hierarchy to the mobile device view.</a:t>
            </a:r>
            <a:endParaRPr lang="en-VN" dirty="0"/>
          </a:p>
        </p:txBody>
      </p:sp>
    </p:spTree>
    <p:extLst>
      <p:ext uri="{BB962C8B-B14F-4D97-AF65-F5344CB8AC3E}">
        <p14:creationId xmlns:p14="http://schemas.microsoft.com/office/powerpoint/2010/main" val="1683096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16408-7090-D8BF-3C44-545E6E24E65B}"/>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9CF6D806-60B9-CE8F-5B78-19BCA653AF46}"/>
              </a:ext>
            </a:extLst>
          </p:cNvPr>
          <p:cNvSpPr>
            <a:spLocks noGrp="1"/>
          </p:cNvSpPr>
          <p:nvPr>
            <p:ph type="sldNum" sz="quarter" idx="12"/>
          </p:nvPr>
        </p:nvSpPr>
        <p:spPr/>
        <p:txBody>
          <a:bodyPr/>
          <a:lstStyle/>
          <a:p>
            <a:fld id="{289B54F0-ACAA-B148-9265-2A8F79BF8221}" type="slidenum">
              <a:rPr lang="en-VN" smtClean="0"/>
              <a:t>5</a:t>
            </a:fld>
            <a:endParaRPr lang="en-VN"/>
          </a:p>
        </p:txBody>
      </p:sp>
      <p:sp>
        <p:nvSpPr>
          <p:cNvPr id="4" name="Title 3">
            <a:extLst>
              <a:ext uri="{FF2B5EF4-FFF2-40B4-BE49-F238E27FC236}">
                <a16:creationId xmlns:a16="http://schemas.microsoft.com/office/drawing/2014/main" id="{92D1C014-2F6D-4B50-4B4D-8F8DF6082DA7}"/>
              </a:ext>
            </a:extLst>
          </p:cNvPr>
          <p:cNvSpPr>
            <a:spLocks noGrp="1"/>
          </p:cNvSpPr>
          <p:nvPr>
            <p:ph type="title"/>
          </p:nvPr>
        </p:nvSpPr>
        <p:spPr/>
        <p:txBody>
          <a:bodyPr>
            <a:normAutofit/>
          </a:bodyPr>
          <a:lstStyle/>
          <a:p>
            <a:r>
              <a:rPr lang="en-US" dirty="0"/>
              <a:t>How does RN work? (contd.)</a:t>
            </a:r>
            <a:endParaRPr lang="en-VN" dirty="0"/>
          </a:p>
        </p:txBody>
      </p:sp>
      <p:pic>
        <p:nvPicPr>
          <p:cNvPr id="1026" name="Picture 2" descr="react native architecture">
            <a:extLst>
              <a:ext uri="{FF2B5EF4-FFF2-40B4-BE49-F238E27FC236}">
                <a16:creationId xmlns:a16="http://schemas.microsoft.com/office/drawing/2014/main" id="{714DE8FF-CE15-BCB7-0C1A-F0B47082A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298" y="1309915"/>
            <a:ext cx="9726884"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636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16408-7090-D8BF-3C44-545E6E24E65B}"/>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9CF6D806-60B9-CE8F-5B78-19BCA653AF46}"/>
              </a:ext>
            </a:extLst>
          </p:cNvPr>
          <p:cNvSpPr>
            <a:spLocks noGrp="1"/>
          </p:cNvSpPr>
          <p:nvPr>
            <p:ph type="sldNum" sz="quarter" idx="12"/>
          </p:nvPr>
        </p:nvSpPr>
        <p:spPr/>
        <p:txBody>
          <a:bodyPr/>
          <a:lstStyle/>
          <a:p>
            <a:fld id="{289B54F0-ACAA-B148-9265-2A8F79BF8221}" type="slidenum">
              <a:rPr lang="en-VN" smtClean="0"/>
              <a:t>6</a:t>
            </a:fld>
            <a:endParaRPr lang="en-VN"/>
          </a:p>
        </p:txBody>
      </p:sp>
      <p:sp>
        <p:nvSpPr>
          <p:cNvPr id="4" name="Title 3">
            <a:extLst>
              <a:ext uri="{FF2B5EF4-FFF2-40B4-BE49-F238E27FC236}">
                <a16:creationId xmlns:a16="http://schemas.microsoft.com/office/drawing/2014/main" id="{92D1C014-2F6D-4B50-4B4D-8F8DF6082DA7}"/>
              </a:ext>
            </a:extLst>
          </p:cNvPr>
          <p:cNvSpPr>
            <a:spLocks noGrp="1"/>
          </p:cNvSpPr>
          <p:nvPr>
            <p:ph type="title"/>
          </p:nvPr>
        </p:nvSpPr>
        <p:spPr/>
        <p:txBody>
          <a:bodyPr>
            <a:normAutofit/>
          </a:bodyPr>
          <a:lstStyle/>
          <a:p>
            <a:r>
              <a:rPr lang="en-US" dirty="0"/>
              <a:t>How does RN work? (contd.)</a:t>
            </a:r>
            <a:endParaRPr lang="en-VN" dirty="0"/>
          </a:p>
        </p:txBody>
      </p:sp>
      <p:sp>
        <p:nvSpPr>
          <p:cNvPr id="5" name="Content Placeholder 4">
            <a:extLst>
              <a:ext uri="{FF2B5EF4-FFF2-40B4-BE49-F238E27FC236}">
                <a16:creationId xmlns:a16="http://schemas.microsoft.com/office/drawing/2014/main" id="{0E5DCB20-8B2E-EC66-E2A0-1B0581D49282}"/>
              </a:ext>
            </a:extLst>
          </p:cNvPr>
          <p:cNvSpPr>
            <a:spLocks noGrp="1"/>
          </p:cNvSpPr>
          <p:nvPr>
            <p:ph idx="1"/>
          </p:nvPr>
        </p:nvSpPr>
        <p:spPr>
          <a:xfrm>
            <a:off x="499872" y="1549400"/>
            <a:ext cx="11180064" cy="4933950"/>
          </a:xfrm>
        </p:spPr>
        <p:txBody>
          <a:bodyPr>
            <a:normAutofit lnSpcReduction="10000"/>
          </a:bodyPr>
          <a:lstStyle/>
          <a:p>
            <a:r>
              <a:rPr lang="en-US" dirty="0"/>
              <a:t>The current React Native architecture is based on 3 major </a:t>
            </a:r>
            <a:r>
              <a:rPr lang="en-US" dirty="0" err="1"/>
              <a:t>pillas</a:t>
            </a:r>
            <a:r>
              <a:rPr lang="en-US" dirty="0"/>
              <a:t>:</a:t>
            </a:r>
          </a:p>
          <a:p>
            <a:pPr lvl="1"/>
            <a:r>
              <a:rPr lang="en-US" b="1" dirty="0">
                <a:solidFill>
                  <a:srgbClr val="121212"/>
                </a:solidFill>
                <a:latin typeface="system-ui"/>
              </a:rPr>
              <a:t>J</a:t>
            </a:r>
            <a:r>
              <a:rPr lang="en-US" b="1" i="0" u="none" strike="noStrike" dirty="0">
                <a:solidFill>
                  <a:srgbClr val="121212"/>
                </a:solidFill>
                <a:effectLst/>
                <a:latin typeface="system-ui"/>
              </a:rPr>
              <a:t>avaScript Thread</a:t>
            </a:r>
            <a:r>
              <a:rPr lang="en-US" b="0" i="0" u="none" strike="noStrike" dirty="0">
                <a:solidFill>
                  <a:srgbClr val="121212"/>
                </a:solidFill>
                <a:effectLst/>
                <a:latin typeface="system-ui"/>
              </a:rPr>
              <a:t>: </a:t>
            </a:r>
          </a:p>
          <a:p>
            <a:pPr lvl="2"/>
            <a:r>
              <a:rPr lang="en-US" b="0" i="0" u="none" strike="noStrike" dirty="0">
                <a:solidFill>
                  <a:srgbClr val="121212"/>
                </a:solidFill>
                <a:effectLst/>
                <a:latin typeface="system-ui"/>
              </a:rPr>
              <a:t>This is the place where the entire JavaScript code is placed and compiled. </a:t>
            </a:r>
          </a:p>
          <a:p>
            <a:pPr lvl="2"/>
            <a:r>
              <a:rPr lang="en-US" b="0" i="0" u="none" strike="noStrike" dirty="0">
                <a:solidFill>
                  <a:srgbClr val="121212"/>
                </a:solidFill>
                <a:effectLst/>
                <a:latin typeface="system-ui"/>
              </a:rPr>
              <a:t>When the app is bundled for production, the JavaScript Core runs the bundle when the user starts the app.</a:t>
            </a:r>
          </a:p>
          <a:p>
            <a:pPr lvl="1"/>
            <a:r>
              <a:rPr lang="en-US" b="1" i="0" u="none" strike="noStrike" dirty="0">
                <a:solidFill>
                  <a:srgbClr val="121212"/>
                </a:solidFill>
                <a:effectLst/>
                <a:latin typeface="system-ui"/>
              </a:rPr>
              <a:t>Native Thread</a:t>
            </a:r>
            <a:r>
              <a:rPr lang="en-US" b="0" i="0" u="none" strike="noStrike" dirty="0">
                <a:solidFill>
                  <a:srgbClr val="121212"/>
                </a:solidFill>
                <a:effectLst/>
                <a:latin typeface="system-ui"/>
              </a:rPr>
              <a:t>: </a:t>
            </a:r>
          </a:p>
          <a:p>
            <a:pPr lvl="2"/>
            <a:r>
              <a:rPr lang="en-US" b="0" i="0" u="none" strike="noStrike" dirty="0">
                <a:solidFill>
                  <a:srgbClr val="121212"/>
                </a:solidFill>
                <a:effectLst/>
                <a:latin typeface="system-ui"/>
              </a:rPr>
              <a:t>This is the place where the native code is executed. This component handles the user’s interface and ensures seamless communication with the JS thread whenever the app needs to update the UI, run native functions, etc. </a:t>
            </a:r>
          </a:p>
          <a:p>
            <a:pPr lvl="2"/>
            <a:r>
              <a:rPr lang="en-US" b="0" i="0" u="none" strike="noStrike" dirty="0">
                <a:solidFill>
                  <a:srgbClr val="121212"/>
                </a:solidFill>
                <a:effectLst/>
                <a:latin typeface="system-ui"/>
              </a:rPr>
              <a:t>All the native modules lie in the startup, which means they will always be bundled if the user wants to access them.</a:t>
            </a:r>
          </a:p>
          <a:p>
            <a:pPr lvl="1"/>
            <a:endParaRPr lang="en-VN" dirty="0"/>
          </a:p>
        </p:txBody>
      </p:sp>
    </p:spTree>
    <p:extLst>
      <p:ext uri="{BB962C8B-B14F-4D97-AF65-F5344CB8AC3E}">
        <p14:creationId xmlns:p14="http://schemas.microsoft.com/office/powerpoint/2010/main" val="2791926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16408-7090-D8BF-3C44-545E6E24E65B}"/>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9CF6D806-60B9-CE8F-5B78-19BCA653AF46}"/>
              </a:ext>
            </a:extLst>
          </p:cNvPr>
          <p:cNvSpPr>
            <a:spLocks noGrp="1"/>
          </p:cNvSpPr>
          <p:nvPr>
            <p:ph type="sldNum" sz="quarter" idx="12"/>
          </p:nvPr>
        </p:nvSpPr>
        <p:spPr/>
        <p:txBody>
          <a:bodyPr/>
          <a:lstStyle/>
          <a:p>
            <a:fld id="{289B54F0-ACAA-B148-9265-2A8F79BF8221}" type="slidenum">
              <a:rPr lang="en-VN" smtClean="0"/>
              <a:t>7</a:t>
            </a:fld>
            <a:endParaRPr lang="en-VN"/>
          </a:p>
        </p:txBody>
      </p:sp>
      <p:sp>
        <p:nvSpPr>
          <p:cNvPr id="4" name="Title 3">
            <a:extLst>
              <a:ext uri="{FF2B5EF4-FFF2-40B4-BE49-F238E27FC236}">
                <a16:creationId xmlns:a16="http://schemas.microsoft.com/office/drawing/2014/main" id="{92D1C014-2F6D-4B50-4B4D-8F8DF6082DA7}"/>
              </a:ext>
            </a:extLst>
          </p:cNvPr>
          <p:cNvSpPr>
            <a:spLocks noGrp="1"/>
          </p:cNvSpPr>
          <p:nvPr>
            <p:ph type="title"/>
          </p:nvPr>
        </p:nvSpPr>
        <p:spPr/>
        <p:txBody>
          <a:bodyPr>
            <a:normAutofit/>
          </a:bodyPr>
          <a:lstStyle/>
          <a:p>
            <a:r>
              <a:rPr lang="en-US" dirty="0"/>
              <a:t>How does RN work? (contd.)</a:t>
            </a:r>
            <a:endParaRPr lang="en-VN" dirty="0"/>
          </a:p>
        </p:txBody>
      </p:sp>
      <p:sp>
        <p:nvSpPr>
          <p:cNvPr id="5" name="Content Placeholder 4">
            <a:extLst>
              <a:ext uri="{FF2B5EF4-FFF2-40B4-BE49-F238E27FC236}">
                <a16:creationId xmlns:a16="http://schemas.microsoft.com/office/drawing/2014/main" id="{0E5DCB20-8B2E-EC66-E2A0-1B0581D49282}"/>
              </a:ext>
            </a:extLst>
          </p:cNvPr>
          <p:cNvSpPr>
            <a:spLocks noGrp="1"/>
          </p:cNvSpPr>
          <p:nvPr>
            <p:ph idx="1"/>
          </p:nvPr>
        </p:nvSpPr>
        <p:spPr/>
        <p:txBody>
          <a:bodyPr>
            <a:normAutofit/>
          </a:bodyPr>
          <a:lstStyle/>
          <a:p>
            <a:r>
              <a:rPr lang="en-US" b="1" dirty="0"/>
              <a:t>Shadow</a:t>
            </a:r>
            <a:r>
              <a:rPr lang="en-US" b="1" i="0" u="none" strike="noStrike" dirty="0">
                <a:solidFill>
                  <a:srgbClr val="121212"/>
                </a:solidFill>
                <a:effectLst/>
              </a:rPr>
              <a:t> Thread</a:t>
            </a:r>
            <a:r>
              <a:rPr lang="en-US" dirty="0">
                <a:solidFill>
                  <a:srgbClr val="121212"/>
                </a:solidFill>
              </a:rPr>
              <a:t>:</a:t>
            </a:r>
          </a:p>
          <a:p>
            <a:pPr lvl="1"/>
            <a:r>
              <a:rPr lang="en-US" dirty="0">
                <a:solidFill>
                  <a:srgbClr val="121212"/>
                </a:solidFill>
              </a:rPr>
              <a:t>It is the place where the layout of your application is calculated. </a:t>
            </a:r>
          </a:p>
          <a:p>
            <a:pPr lvl="1"/>
            <a:r>
              <a:rPr lang="en-US" dirty="0">
                <a:solidFill>
                  <a:srgbClr val="121212"/>
                </a:solidFill>
              </a:rPr>
              <a:t>This cross-platform framework handles this task with the help of Facebook's own layout engine called Yoga. </a:t>
            </a:r>
          </a:p>
          <a:p>
            <a:pPr lvl="1"/>
            <a:r>
              <a:rPr lang="en-US" dirty="0">
                <a:solidFill>
                  <a:srgbClr val="121212"/>
                </a:solidFill>
              </a:rPr>
              <a:t>It transforms flexbox layouts, calculates them and sends them to the app’s interface.</a:t>
            </a:r>
          </a:p>
        </p:txBody>
      </p:sp>
    </p:spTree>
    <p:extLst>
      <p:ext uri="{BB962C8B-B14F-4D97-AF65-F5344CB8AC3E}">
        <p14:creationId xmlns:p14="http://schemas.microsoft.com/office/powerpoint/2010/main" val="294170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2EC2AE-7D09-B0DE-4A53-2DCE22A1C54B}"/>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60339826-B043-DF91-5EAF-03A3E8833062}"/>
              </a:ext>
            </a:extLst>
          </p:cNvPr>
          <p:cNvSpPr>
            <a:spLocks noGrp="1"/>
          </p:cNvSpPr>
          <p:nvPr>
            <p:ph type="sldNum" sz="quarter" idx="12"/>
          </p:nvPr>
        </p:nvSpPr>
        <p:spPr/>
        <p:txBody>
          <a:bodyPr/>
          <a:lstStyle/>
          <a:p>
            <a:fld id="{289B54F0-ACAA-B148-9265-2A8F79BF8221}" type="slidenum">
              <a:rPr lang="en-VN" smtClean="0"/>
              <a:t>8</a:t>
            </a:fld>
            <a:endParaRPr lang="en-VN"/>
          </a:p>
        </p:txBody>
      </p:sp>
      <p:sp>
        <p:nvSpPr>
          <p:cNvPr id="4" name="Title 3">
            <a:extLst>
              <a:ext uri="{FF2B5EF4-FFF2-40B4-BE49-F238E27FC236}">
                <a16:creationId xmlns:a16="http://schemas.microsoft.com/office/drawing/2014/main" id="{06813300-52C9-B668-2C70-6247F86429E8}"/>
              </a:ext>
            </a:extLst>
          </p:cNvPr>
          <p:cNvSpPr>
            <a:spLocks noGrp="1"/>
          </p:cNvSpPr>
          <p:nvPr>
            <p:ph type="title"/>
          </p:nvPr>
        </p:nvSpPr>
        <p:spPr/>
        <p:txBody>
          <a:bodyPr/>
          <a:lstStyle/>
          <a:p>
            <a:r>
              <a:rPr lang="en-VN" dirty="0"/>
              <a:t>Process involved in working of RN</a:t>
            </a:r>
          </a:p>
        </p:txBody>
      </p:sp>
      <p:sp>
        <p:nvSpPr>
          <p:cNvPr id="5" name="Content Placeholder 4">
            <a:extLst>
              <a:ext uri="{FF2B5EF4-FFF2-40B4-BE49-F238E27FC236}">
                <a16:creationId xmlns:a16="http://schemas.microsoft.com/office/drawing/2014/main" id="{C8310FD7-DC92-3266-977A-63FB7BAB82C0}"/>
              </a:ext>
            </a:extLst>
          </p:cNvPr>
          <p:cNvSpPr>
            <a:spLocks noGrp="1"/>
          </p:cNvSpPr>
          <p:nvPr>
            <p:ph idx="1"/>
          </p:nvPr>
        </p:nvSpPr>
        <p:spPr>
          <a:xfrm>
            <a:off x="499872" y="1505856"/>
            <a:ext cx="11180064" cy="4933950"/>
          </a:xfrm>
        </p:spPr>
        <p:txBody>
          <a:bodyPr>
            <a:normAutofit fontScale="70000" lnSpcReduction="20000"/>
          </a:bodyPr>
          <a:lstStyle/>
          <a:p>
            <a:pPr marL="514350" indent="-514350">
              <a:buSzPct val="100000"/>
              <a:buFont typeface="+mj-lt"/>
              <a:buAutoNum type="arabicPeriod"/>
            </a:pPr>
            <a:r>
              <a:rPr lang="en-US" sz="3000" dirty="0"/>
              <a:t>At the beginning of the application, the main cable starts working and starts loading JS loads. </a:t>
            </a:r>
          </a:p>
          <a:p>
            <a:pPr marL="514350" indent="-514350">
              <a:buSzPct val="100000"/>
              <a:buFont typeface="+mj-lt"/>
              <a:buAutoNum type="arabicPeriod"/>
            </a:pPr>
            <a:r>
              <a:rPr lang="en-US" sz="3000" dirty="0"/>
              <a:t>If the JavaScript code is successfully uploaded, the main thread sends it to another JS thread because when JS performs heavy calculations, it temporarily installs the cable, and the UI string will not suffer at any time. </a:t>
            </a:r>
          </a:p>
          <a:p>
            <a:pPr marL="514350" indent="-514350">
              <a:buSzPct val="100000"/>
              <a:buFont typeface="+mj-lt"/>
              <a:buAutoNum type="arabicPeriod"/>
            </a:pPr>
            <a:r>
              <a:rPr lang="en-US" sz="3000" dirty="0"/>
              <a:t>When the React starts delivering, the Reconciler starts to “vary”, and when it produces a new DOM (structure), it sends changes to another series (Shadow Cable).</a:t>
            </a:r>
          </a:p>
          <a:p>
            <a:pPr marL="514350" indent="-514350">
              <a:buSzPct val="100000"/>
              <a:buFont typeface="+mj-lt"/>
              <a:buAutoNum type="arabicPeriod"/>
            </a:pPr>
            <a:r>
              <a:rPr lang="en-US" sz="3000" dirty="0"/>
              <a:t>The shadow string calculates the structure and sends the parameters/properties of the structure to the main sequence (UI). (Here you are wondering why we call it “shadow”? Because it produces shade nodes.) </a:t>
            </a:r>
          </a:p>
          <a:p>
            <a:pPr marL="514350" indent="-514350">
              <a:buSzPct val="100000"/>
              <a:buFont typeface="+mj-lt"/>
              <a:buAutoNum type="arabicPeriod"/>
            </a:pPr>
            <a:r>
              <a:rPr lang="en-US" sz="3000" dirty="0"/>
              <a:t>Since only the main thread is able to render something on the screen, the shadow string must send the generated structure to the main series, and then the UI renders.</a:t>
            </a:r>
          </a:p>
          <a:p>
            <a:endParaRPr lang="en-VN" dirty="0"/>
          </a:p>
        </p:txBody>
      </p:sp>
    </p:spTree>
    <p:extLst>
      <p:ext uri="{BB962C8B-B14F-4D97-AF65-F5344CB8AC3E}">
        <p14:creationId xmlns:p14="http://schemas.microsoft.com/office/powerpoint/2010/main" val="144558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55C703-1F87-11D2-551A-8D269C20C5A9}"/>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163BC592-37E4-3CD1-3614-FC427C8E8B5F}"/>
              </a:ext>
            </a:extLst>
          </p:cNvPr>
          <p:cNvSpPr>
            <a:spLocks noGrp="1"/>
          </p:cNvSpPr>
          <p:nvPr>
            <p:ph type="sldNum" sz="quarter" idx="12"/>
          </p:nvPr>
        </p:nvSpPr>
        <p:spPr/>
        <p:txBody>
          <a:bodyPr/>
          <a:lstStyle/>
          <a:p>
            <a:fld id="{289B54F0-ACAA-B148-9265-2A8F79BF8221}" type="slidenum">
              <a:rPr lang="en-VN" smtClean="0"/>
              <a:t>9</a:t>
            </a:fld>
            <a:endParaRPr lang="en-VN"/>
          </a:p>
        </p:txBody>
      </p:sp>
      <p:sp>
        <p:nvSpPr>
          <p:cNvPr id="4" name="Title 3">
            <a:extLst>
              <a:ext uri="{FF2B5EF4-FFF2-40B4-BE49-F238E27FC236}">
                <a16:creationId xmlns:a16="http://schemas.microsoft.com/office/drawing/2014/main" id="{5D9DEB97-3368-D8F1-C1AF-EC875EAC95D1}"/>
              </a:ext>
            </a:extLst>
          </p:cNvPr>
          <p:cNvSpPr>
            <a:spLocks noGrp="1"/>
          </p:cNvSpPr>
          <p:nvPr>
            <p:ph type="title"/>
          </p:nvPr>
        </p:nvSpPr>
        <p:spPr/>
        <p:txBody>
          <a:bodyPr>
            <a:normAutofit/>
          </a:bodyPr>
          <a:lstStyle/>
          <a:p>
            <a:r>
              <a:rPr lang="en-US" dirty="0"/>
              <a:t>RN Features</a:t>
            </a:r>
            <a:endParaRPr lang="en-VN" dirty="0"/>
          </a:p>
        </p:txBody>
      </p:sp>
      <p:sp>
        <p:nvSpPr>
          <p:cNvPr id="5" name="Content Placeholder 4">
            <a:extLst>
              <a:ext uri="{FF2B5EF4-FFF2-40B4-BE49-F238E27FC236}">
                <a16:creationId xmlns:a16="http://schemas.microsoft.com/office/drawing/2014/main" id="{F3232B8E-7EE9-8542-AAA2-405E0EBDD6F7}"/>
              </a:ext>
            </a:extLst>
          </p:cNvPr>
          <p:cNvSpPr>
            <a:spLocks noGrp="1"/>
          </p:cNvSpPr>
          <p:nvPr>
            <p:ph idx="1"/>
          </p:nvPr>
        </p:nvSpPr>
        <p:spPr/>
        <p:txBody>
          <a:bodyPr>
            <a:normAutofit fontScale="92500" lnSpcReduction="20000"/>
          </a:bodyPr>
          <a:lstStyle/>
          <a:p>
            <a:r>
              <a:rPr lang="en-US" b="1" dirty="0"/>
              <a:t>NPM repository support</a:t>
            </a:r>
          </a:p>
          <a:p>
            <a:pPr lvl="1"/>
            <a:r>
              <a:rPr lang="en-US" dirty="0"/>
              <a:t>NPM is a repository of prefabricated libraries that engineers can use to work with the React Native framework. </a:t>
            </a:r>
          </a:p>
          <a:p>
            <a:pPr lvl="1"/>
            <a:r>
              <a:rPr lang="en-US" dirty="0"/>
              <a:t>This will make the development process much faster, allowing React Native developers to download code patterns from the NPM library.</a:t>
            </a:r>
          </a:p>
          <a:p>
            <a:r>
              <a:rPr lang="en-US" b="1" dirty="0"/>
              <a:t>Reuse of code</a:t>
            </a:r>
          </a:p>
          <a:p>
            <a:pPr lvl="1"/>
            <a:r>
              <a:rPr lang="en-US" dirty="0"/>
              <a:t>This is a key feature of any different platform development framework. However, the % of code you can reuse varies depending on the platform. </a:t>
            </a:r>
          </a:p>
          <a:p>
            <a:pPr lvl="1"/>
            <a:r>
              <a:rPr lang="en-US" dirty="0"/>
              <a:t>In the case of React Native, you can apply the entire code to all different forums. </a:t>
            </a:r>
          </a:p>
          <a:p>
            <a:pPr lvl="1"/>
            <a:r>
              <a:rPr lang="en-US" dirty="0"/>
              <a:t>This will save a lot of time and reduces costs.</a:t>
            </a:r>
          </a:p>
          <a:p>
            <a:endParaRPr lang="en-VN" dirty="0"/>
          </a:p>
        </p:txBody>
      </p:sp>
    </p:spTree>
    <p:extLst>
      <p:ext uri="{BB962C8B-B14F-4D97-AF65-F5344CB8AC3E}">
        <p14:creationId xmlns:p14="http://schemas.microsoft.com/office/powerpoint/2010/main" val="734572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9858</TotalTime>
  <Words>1702</Words>
  <Application>Microsoft Office PowerPoint</Application>
  <PresentationFormat>Widescreen</PresentationFormat>
  <Paragraphs>192</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.Lucida Grande UI Regular</vt:lpstr>
      <vt:lpstr>Arial</vt:lpstr>
      <vt:lpstr>Calibri</vt:lpstr>
      <vt:lpstr>system-ui</vt:lpstr>
      <vt:lpstr>Wingdings</vt:lpstr>
      <vt:lpstr>Office Theme</vt:lpstr>
      <vt:lpstr>Working with React Native </vt:lpstr>
      <vt:lpstr>Objectives</vt:lpstr>
      <vt:lpstr>PowerPoint Presentation</vt:lpstr>
      <vt:lpstr>How does React Native (RN) work?</vt:lpstr>
      <vt:lpstr>How does RN work? (contd.)</vt:lpstr>
      <vt:lpstr>How does RN work? (contd.)</vt:lpstr>
      <vt:lpstr>How does RN work? (contd.)</vt:lpstr>
      <vt:lpstr>Process involved in working of RN</vt:lpstr>
      <vt:lpstr>RN Features</vt:lpstr>
      <vt:lpstr>RN Features (contd.)</vt:lpstr>
      <vt:lpstr>RN Features (contd.)</vt:lpstr>
      <vt:lpstr>RN Features (contd.)</vt:lpstr>
      <vt:lpstr>PowerPoint Presentation</vt:lpstr>
      <vt:lpstr>RN component life cycle phases</vt:lpstr>
      <vt:lpstr>RN component life cycle phases (contd.)</vt:lpstr>
      <vt:lpstr>RN component life cycle phases - methods (contd.)</vt:lpstr>
      <vt:lpstr>Mounting phase</vt:lpstr>
      <vt:lpstr>Mounting phase (contd.)</vt:lpstr>
      <vt:lpstr>Updating Phase</vt:lpstr>
      <vt:lpstr>Updating phase (contd.)</vt:lpstr>
      <vt:lpstr>Unmounting phase</vt:lpstr>
      <vt:lpstr>PowerPoint Presentation</vt:lpstr>
      <vt:lpstr>React Native - Class Component </vt:lpstr>
      <vt:lpstr>React Native - Class Component (contd.)</vt:lpstr>
      <vt:lpstr>React Native - Function Component </vt:lpstr>
      <vt:lpstr>React Native - Function Component (contd.)</vt:lpstr>
      <vt:lpstr>React Native - Component on iOS and Android</vt:lpstr>
      <vt:lpstr>PowerPoint Presentation</vt:lpstr>
      <vt:lpstr>Host Platform APIs</vt:lpstr>
      <vt:lpstr>Using Platform module - 1</vt:lpstr>
      <vt:lpstr>Using Platform module - 2</vt:lpstr>
      <vt:lpstr>Using Platform module – 2 (contd.)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Ngoc Tho (FE FPTU HN)</dc:creator>
  <cp:lastModifiedBy>Chu Dinh Phu 2 (FE Ban NCPT)</cp:lastModifiedBy>
  <cp:revision>225</cp:revision>
  <dcterms:created xsi:type="dcterms:W3CDTF">2021-08-08T14:50:46Z</dcterms:created>
  <dcterms:modified xsi:type="dcterms:W3CDTF">2023-09-20T19:55:09Z</dcterms:modified>
</cp:coreProperties>
</file>