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70" r:id="rId3"/>
    <p:sldId id="290" r:id="rId4"/>
    <p:sldId id="299" r:id="rId5"/>
    <p:sldId id="301" r:id="rId6"/>
    <p:sldId id="302" r:id="rId7"/>
    <p:sldId id="300" r:id="rId8"/>
    <p:sldId id="303" r:id="rId9"/>
    <p:sldId id="305" r:id="rId10"/>
    <p:sldId id="304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8" r:id="rId23"/>
    <p:sldId id="317" r:id="rId24"/>
    <p:sldId id="319" r:id="rId25"/>
    <p:sldId id="320" r:id="rId26"/>
    <p:sldId id="29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8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749"/>
    <p:restoredTop sz="96296"/>
  </p:normalViewPr>
  <p:slideViewPr>
    <p:cSldViewPr snapToGrid="0" snapToObjects="1">
      <p:cViewPr varScale="1">
        <p:scale>
          <a:sx n="88" d="100"/>
          <a:sy n="88" d="100"/>
        </p:scale>
        <p:origin x="46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8CFF6-E8D7-BA40-B8DF-AF92B3770902}" type="datetimeFigureOut">
              <a:t>9/21/2023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A926E-82D6-5F4B-8D0C-176071C182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82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7C7BC-6380-A34C-A16E-8031172A5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73382"/>
            <a:ext cx="9144000" cy="1655618"/>
          </a:xfrm>
          <a:prstGeom prst="rect">
            <a:avLst/>
          </a:prstGeom>
          <a:gradFill flip="none" rotWithShape="1">
            <a:gsLst>
              <a:gs pos="0">
                <a:schemeClr val="accent3">
                  <a:alpha val="0"/>
                  <a:lumMod val="0"/>
                  <a:lumOff val="100000"/>
                </a:schemeClr>
              </a:gs>
              <a:gs pos="100000">
                <a:schemeClr val="accent2">
                  <a:lumMod val="94000"/>
                  <a:lumOff val="6000"/>
                  <a:alpha val="76000"/>
                </a:schemeClr>
              </a:gs>
            </a:gsLst>
            <a:lin ang="5400000" scaled="1"/>
            <a:tileRect/>
          </a:gradFill>
        </p:spPr>
        <p:txBody>
          <a:bodyPr anchor="ctr">
            <a:normAutofit/>
          </a:bodyPr>
          <a:lstStyle>
            <a:lvl1pPr algn="ctr">
              <a:defRPr sz="4400" b="1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829067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9B9A5-10F8-4342-B548-5B9DF91E2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FB5829-87E8-9F4C-AFDD-D68161D0C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8545" y="1536700"/>
            <a:ext cx="11901055" cy="46402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9FE0B-AA12-3A40-A7D4-4BCDE4E3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CE7C0B-FB14-1C4E-9742-545DB394AFE2}" type="datetime1"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D9FF6-682B-2447-B028-2D17D1E17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841C2-71AA-A24E-A53F-DADC82BF3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2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F68A58-903F-BD44-ADDC-3689244764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68AEF-DB38-E540-8EB0-D6496572A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5BF40-E139-084F-82DA-D13B59A502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46856E-F324-8E41-9DF3-0413EC7A5BA9}" type="datetime1"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D018A-9F36-2548-852B-D6D4E9AAD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CF1D9-2CE1-8B4C-AB27-BB24ACF4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0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C79AE-B9F0-124E-B4CF-9C9F9974BE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AA47EC-3873-914E-9C12-333496D18D75}" type="datetime1">
              <a:t>9/21/2023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FCA60-B9A6-FE46-92DE-07C311FFA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1B34EB-B4A1-8A48-BB7C-17EAA2B15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33363" indent="0">
              <a:tabLst/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A7AA1-749B-1C46-AEA0-4E04E44AE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</p:spPr>
        <p:txBody>
          <a:bodyPr/>
          <a:lstStyle>
            <a:lvl1pPr marL="344488" indent="-344488">
              <a:lnSpc>
                <a:spcPct val="130000"/>
              </a:lnSpc>
              <a:buClr>
                <a:srgbClr val="892912"/>
              </a:buClr>
              <a:buSzPct val="60000"/>
              <a:buFont typeface=".Lucida Grande UI Regular"/>
              <a:buChar char="◆"/>
              <a:tabLst/>
              <a:defRPr/>
            </a:lvl1pPr>
            <a:lvl2pPr marL="685800" indent="-341313">
              <a:lnSpc>
                <a:spcPct val="130000"/>
              </a:lnSpc>
              <a:buClr>
                <a:srgbClr val="C00000"/>
              </a:buClr>
              <a:buSzPct val="80000"/>
              <a:buFont typeface="Wingdings" pitchFamily="2" charset="2"/>
              <a:buChar char="§"/>
              <a:tabLst/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9D8BF2-FB3D-BC40-8840-5E148547656B}"/>
              </a:ext>
            </a:extLst>
          </p:cNvPr>
          <p:cNvSpPr txBox="1"/>
          <p:nvPr userDrawn="1"/>
        </p:nvSpPr>
        <p:spPr>
          <a:xfrm>
            <a:off x="0" y="681037"/>
            <a:ext cx="228600" cy="715963"/>
          </a:xfrm>
          <a:prstGeom prst="rect">
            <a:avLst/>
          </a:prstGeom>
          <a:solidFill>
            <a:srgbClr val="4E8F00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86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0B8CD-C7C5-FC46-88EA-95FF6C5E5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2A6A9-2F4D-A141-93DB-123C040BC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6CE37-8D3A-9D4A-8813-3E3CAAE411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33CB95-E960-A64B-AA3A-9F48B831C357}" type="datetime1"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6493B-C057-8240-958C-7FFBA5D18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5D90C-992B-5141-8687-5F197B8A1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7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EAEE-A89D-4646-8751-52D071CCB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CCA47-0ABC-4B44-BF49-FAC7755F6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73954-7859-474A-876F-92B6919A6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F1813-29DD-C84C-A29B-FF45FA6B4C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ADD5F5-6488-6A4A-B19B-5222E8C68D58}" type="datetime1"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74406-EDB6-294E-97C5-7AF0269B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1CC77-617D-1444-96CA-C53F9F58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05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2AC3F-19E5-624B-BB97-9E7A6B88F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C0204-0B7E-B240-BA8F-BDF19D142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15027-5538-5241-8865-4F310850E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885A9E-9045-FC4E-B737-C36A71E053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A4FB18-06AF-C94A-89B7-26D7D5ADAB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6259DD-3E59-F54C-8F3C-96405761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122212-294E-3145-8B8F-D478624ABDCA}" type="datetime1">
              <a:t>9/21/2023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D81BA8-A5D1-6141-8BCF-BA875D932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FAB57E-FECB-7240-AE70-1982B2E7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7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63F4A-AF60-994E-BD88-F9575F49F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23FD2-2486-F84E-A486-56626AF568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333590-212E-1649-A57D-70874B116EF8}" type="datetime1">
              <a:t>9/21/2023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EC1D9A-0586-334E-A307-46C2749F2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BE015-FA5A-AA4E-88BA-75A801A4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3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8D41AE-9839-8A48-A6F8-A00F0D359C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6A9BBD-1D8B-FC4A-AC07-1A7FC452DD37}" type="datetime1">
              <a:t>9/21/2023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268A07-7F35-5B4C-A5E9-A0E6DBC5A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6ED146-EDE0-C64B-B97C-6E58718DB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20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56131-74D4-CE43-BC06-7CAC03CCD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2DFB9-54C4-2E48-BF57-ECADE33C0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8A6AF5-C91D-334C-BDAE-08EE25DD2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FF77A-3676-AE40-84DF-45B1414188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235E85-EE8E-264D-A341-81369437C8EE}" type="datetime1"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DFE08-0ED1-C648-8C44-D5D3F192F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F602A-F215-DF43-9BC1-203161258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B2C1C-7675-474D-9480-DA9C9B14A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A216FC-2642-4B4E-8734-AB3ED694BD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4149C-5959-D64E-AFF5-2B75A5784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1CCD9-9411-5248-8D4C-C5FF061F09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B99E93-91B2-C94D-AEE4-066A5FAE6B55}" type="datetime1"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22723-2FD3-FB42-90FC-AA3D1DF99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1EE79-3786-574E-8D35-26D0628B2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2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55B8D27-3CCA-8349-AFED-A99615055A92}"/>
              </a:ext>
            </a:extLst>
          </p:cNvPr>
          <p:cNvSpPr txBox="1"/>
          <p:nvPr userDrawn="1"/>
        </p:nvSpPr>
        <p:spPr>
          <a:xfrm>
            <a:off x="0" y="6461294"/>
            <a:ext cx="12192000" cy="40393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9E17CB-5919-B64E-BC83-83C52D829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5863D-F8E7-D442-B275-2E9E6F129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545" y="1536700"/>
            <a:ext cx="11901055" cy="4640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C755D-65DA-5E4E-B634-65DE91792A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E5C558E9-1B93-E74F-8B96-263F2A78EC22}" type="datetime1">
              <a:t>9/21/2023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5610F-2CE6-FB48-B7D7-648123248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89B54F0-ACAA-B148-9265-2A8F79BF8221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26" name="Picture 2" descr="You too, embrace cross-platform development with React Native">
            <a:extLst>
              <a:ext uri="{FF2B5EF4-FFF2-40B4-BE49-F238E27FC236}">
                <a16:creationId xmlns:a16="http://schemas.microsoft.com/office/drawing/2014/main" id="{FF6480BA-1A2B-3FA0-773B-CF90DC3546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4101" y="57114"/>
            <a:ext cx="952499" cy="62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78142D-6D48-48A2-83B1-5FBEEEEC0974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4126"/>
            <a:ext cx="1182370" cy="575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61718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nack.expo.dev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xpo.dev/clien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java/openjdk/download" TargetMode="External"/><Relationship Id="rId2" Type="http://schemas.openxmlformats.org/officeDocument/2006/relationships/hyperlink" Target="https://nodejs.org/en/downloa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studio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85DB5-F775-C34E-B46C-304E0A4F1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8911" y="1589649"/>
            <a:ext cx="9974177" cy="1923572"/>
          </a:xfrm>
          <a:gradFill>
            <a:gsLst>
              <a:gs pos="87000">
                <a:schemeClr val="accent3">
                  <a:alpha val="0"/>
                  <a:lumMod val="0"/>
                  <a:lumOff val="100000"/>
                </a:schemeClr>
              </a:gs>
              <a:gs pos="100000">
                <a:schemeClr val="accent2">
                  <a:lumMod val="94000"/>
                  <a:lumOff val="6000"/>
                  <a:alpha val="76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en-US" dirty="0"/>
              <a:t>Building Your First Application </a:t>
            </a:r>
          </a:p>
        </p:txBody>
      </p:sp>
    </p:spTree>
    <p:extLst>
      <p:ext uri="{BB962C8B-B14F-4D97-AF65-F5344CB8AC3E}">
        <p14:creationId xmlns:p14="http://schemas.microsoft.com/office/powerpoint/2010/main" val="2499275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DE41B6-F7BD-F949-D1D4-DF3935AA3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B959CC-F345-6451-26FE-2475AB1AC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10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6F9058-2119-30B8-2B60-7F58279D6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Windows + Android (contd.)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816285-6882-EA8B-1403-D5A1A6C67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968" y="1342342"/>
            <a:ext cx="11180064" cy="4933950"/>
          </a:xfrm>
        </p:spPr>
        <p:txBody>
          <a:bodyPr>
            <a:normAutofit/>
          </a:bodyPr>
          <a:lstStyle/>
          <a:p>
            <a:r>
              <a:rPr lang="en-US" b="1" dirty="0"/>
              <a:t>Install the Android SDK</a:t>
            </a:r>
          </a:p>
          <a:p>
            <a:pPr lvl="1"/>
            <a:r>
              <a:rPr lang="en-US" b="0" i="0" u="none" strike="noStrike" dirty="0">
                <a:solidFill>
                  <a:srgbClr val="1C1E21"/>
                </a:solidFill>
                <a:effectLst/>
                <a:latin typeface="Optimistic Display"/>
              </a:rPr>
              <a:t>To do that, open Android Studio, click on "More Actions" button and select "SDK Manager".</a:t>
            </a:r>
            <a:endParaRPr lang="en-VN" dirty="0"/>
          </a:p>
        </p:txBody>
      </p:sp>
      <p:pic>
        <p:nvPicPr>
          <p:cNvPr id="5124" name="Picture 4" descr="Android Studio Welcome">
            <a:extLst>
              <a:ext uri="{FF2B5EF4-FFF2-40B4-BE49-F238E27FC236}">
                <a16:creationId xmlns:a16="http://schemas.microsoft.com/office/drawing/2014/main" id="{DF7BF2EC-D03D-E267-C425-76FF2CE0C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323" y="2838199"/>
            <a:ext cx="4425408" cy="3338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133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DE41B6-F7BD-F949-D1D4-DF3935AA3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B959CC-F345-6451-26FE-2475AB1AC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11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6F9058-2119-30B8-2B60-7F58279D6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Windows + Android (contd.)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816285-6882-EA8B-1403-D5A1A6C67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968" y="1549400"/>
            <a:ext cx="11180064" cy="493395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Install the Android SDK (contd.)</a:t>
            </a:r>
          </a:p>
          <a:p>
            <a:pPr lvl="1"/>
            <a:r>
              <a:rPr lang="en-US" dirty="0"/>
              <a:t>Select the “</a:t>
            </a:r>
            <a:r>
              <a:rPr lang="en-US" b="1" dirty="0"/>
              <a:t>SDK Platforms</a:t>
            </a:r>
            <a:r>
              <a:rPr lang="en-US" i="1" dirty="0"/>
              <a:t>”</a:t>
            </a:r>
            <a:r>
              <a:rPr lang="en-US" dirty="0"/>
              <a:t> tab from within the SDK Manager, then check the box next to “</a:t>
            </a:r>
            <a:r>
              <a:rPr lang="en-US" b="1" dirty="0"/>
              <a:t>Show Package Details</a:t>
            </a:r>
            <a:r>
              <a:rPr lang="en-US" dirty="0"/>
              <a:t>” in the bottom right corner. Look for and expand the Android 13 (Tiramisu) entry, then make sure the following items are checked:</a:t>
            </a:r>
          </a:p>
          <a:p>
            <a:pPr lvl="2"/>
            <a:r>
              <a:rPr lang="en-US" dirty="0"/>
              <a:t>Android SDK Platform 33</a:t>
            </a:r>
          </a:p>
          <a:p>
            <a:pPr lvl="2"/>
            <a:r>
              <a:rPr lang="en-US" dirty="0"/>
              <a:t>Intel x86 Atom_64 System Image or Google APIs Intel x86 Atom System Image</a:t>
            </a:r>
          </a:p>
          <a:p>
            <a:pPr lvl="1"/>
            <a:r>
              <a:rPr lang="en-US" dirty="0"/>
              <a:t>Next, select the “</a:t>
            </a:r>
            <a:r>
              <a:rPr lang="en-US" b="1" dirty="0"/>
              <a:t>SDK Tools</a:t>
            </a:r>
            <a:r>
              <a:rPr lang="en-US" dirty="0"/>
              <a:t>” tab and check the box next to “</a:t>
            </a:r>
            <a:r>
              <a:rPr lang="en-US" b="1" dirty="0"/>
              <a:t>Show Package Details</a:t>
            </a:r>
            <a:r>
              <a:rPr lang="en-US" dirty="0"/>
              <a:t>” here as well. Look for and expand the Android SDK Build-Tools entry, then make sure that 33.0.0 is selected.</a:t>
            </a:r>
          </a:p>
          <a:p>
            <a:pPr lvl="1"/>
            <a:r>
              <a:rPr lang="en-US" dirty="0"/>
              <a:t>Finally, click “</a:t>
            </a:r>
            <a:r>
              <a:rPr lang="en-US" b="1" dirty="0"/>
              <a:t>Apply</a:t>
            </a:r>
            <a:r>
              <a:rPr lang="en-US" dirty="0"/>
              <a:t>” to download and install the Android SDK and related build tools.</a:t>
            </a:r>
          </a:p>
          <a:p>
            <a:pPr lvl="1"/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254819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256BA-DDF6-AC1D-573C-F2B430C26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81AB10-CFDA-9CAC-CF68-32CCAF339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12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FE37F4-309D-A8C4-5708-E79BFD9E6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681037"/>
            <a:ext cx="11824854" cy="476431"/>
          </a:xfrm>
        </p:spPr>
        <p:txBody>
          <a:bodyPr>
            <a:normAutofit fontScale="90000"/>
          </a:bodyPr>
          <a:lstStyle/>
          <a:p>
            <a:r>
              <a:rPr lang="en-VN" sz="3500" dirty="0"/>
              <a:t>Windows + Android (contd.)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A83DBD-1CBC-4C31-7A2C-C406FE1B5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968" y="1109268"/>
            <a:ext cx="11180064" cy="4627563"/>
          </a:xfrm>
        </p:spPr>
        <p:txBody>
          <a:bodyPr>
            <a:normAutofit/>
          </a:bodyPr>
          <a:lstStyle/>
          <a:p>
            <a:r>
              <a:rPr lang="en-US" sz="2200" b="1" dirty="0"/>
              <a:t>Configure the ANDROID_HOME environment variable</a:t>
            </a:r>
          </a:p>
          <a:p>
            <a:pPr lvl="1"/>
            <a:r>
              <a:rPr lang="en-US" sz="2000" dirty="0"/>
              <a:t>The React Native tools require some environment variables to be set up in order to build apps with native code.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1700" dirty="0"/>
              <a:t>Open the </a:t>
            </a:r>
            <a:r>
              <a:rPr lang="en-US" sz="1700" b="1" dirty="0"/>
              <a:t>Windows Control Panel</a:t>
            </a:r>
            <a:r>
              <a:rPr lang="en-US" sz="1700" dirty="0"/>
              <a:t>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1700" dirty="0"/>
              <a:t>Click on </a:t>
            </a:r>
            <a:r>
              <a:rPr lang="en-US" sz="1700" b="1" dirty="0"/>
              <a:t>User Accounts</a:t>
            </a:r>
            <a:r>
              <a:rPr lang="en-US" sz="1700" dirty="0"/>
              <a:t>, then click </a:t>
            </a:r>
            <a:r>
              <a:rPr lang="en-US" sz="1700" b="1" dirty="0"/>
              <a:t>User Accounts</a:t>
            </a:r>
            <a:r>
              <a:rPr lang="en-US" sz="1700" dirty="0"/>
              <a:t> again.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1700" dirty="0"/>
              <a:t>Click on </a:t>
            </a:r>
            <a:r>
              <a:rPr lang="en-US" sz="1700" b="1" dirty="0"/>
              <a:t>Change my environment variables</a:t>
            </a:r>
            <a:r>
              <a:rPr lang="en-US" sz="1700" dirty="0"/>
              <a:t>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1700" dirty="0"/>
              <a:t>Click on </a:t>
            </a:r>
            <a:r>
              <a:rPr lang="en-US" sz="1700" b="1" dirty="0"/>
              <a:t>New...</a:t>
            </a:r>
            <a:r>
              <a:rPr lang="en-US" sz="1700" dirty="0"/>
              <a:t> to create a new </a:t>
            </a:r>
            <a:r>
              <a:rPr lang="en-US" sz="1700" b="1" dirty="0"/>
              <a:t>ANDROID_HOME </a:t>
            </a:r>
            <a:r>
              <a:rPr lang="en-US" sz="1700" dirty="0"/>
              <a:t>user variable that points to the path to your Android SDK:</a:t>
            </a:r>
          </a:p>
          <a:p>
            <a:pPr lvl="2"/>
            <a:endParaRPr lang="en-VN" dirty="0"/>
          </a:p>
        </p:txBody>
      </p:sp>
      <p:pic>
        <p:nvPicPr>
          <p:cNvPr id="7170" name="Picture 2" descr="ANDROID_HOME Environment Variable">
            <a:extLst>
              <a:ext uri="{FF2B5EF4-FFF2-40B4-BE49-F238E27FC236}">
                <a16:creationId xmlns:a16="http://schemas.microsoft.com/office/drawing/2014/main" id="{EA8237EC-8492-F886-C032-DE481918C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560" y="4475579"/>
            <a:ext cx="7348879" cy="1856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476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256BA-DDF6-AC1D-573C-F2B430C26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81AB10-CFDA-9CAC-CF68-32CCAF339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13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FE37F4-309D-A8C4-5708-E79BFD9E6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681037"/>
            <a:ext cx="11824854" cy="476431"/>
          </a:xfrm>
        </p:spPr>
        <p:txBody>
          <a:bodyPr>
            <a:normAutofit fontScale="90000"/>
          </a:bodyPr>
          <a:lstStyle/>
          <a:p>
            <a:r>
              <a:rPr lang="en-VN" sz="3500" dirty="0"/>
              <a:t>Windows + Android (contd.)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A83DBD-1CBC-4C31-7A2C-C406FE1B5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968" y="1109268"/>
            <a:ext cx="11180064" cy="5607218"/>
          </a:xfrm>
        </p:spPr>
        <p:txBody>
          <a:bodyPr>
            <a:normAutofit/>
          </a:bodyPr>
          <a:lstStyle/>
          <a:p>
            <a:r>
              <a:rPr lang="en-US" sz="2200" b="1" dirty="0"/>
              <a:t>Configure the ANDROID_HOME environment variable</a:t>
            </a:r>
          </a:p>
          <a:p>
            <a:pPr lvl="1"/>
            <a:r>
              <a:rPr lang="en-US" sz="2200" dirty="0"/>
              <a:t>The SDK is installed, by default, at the following location: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r>
              <a:rPr lang="en-US" sz="2200" dirty="0"/>
              <a:t>You can find the actual location of the SDK in the Android Studio "Settings" dialog, under</a:t>
            </a:r>
            <a:r>
              <a:rPr lang="en-US" sz="2200" b="1" dirty="0"/>
              <a:t> Appearance &amp; Behavior</a:t>
            </a:r>
            <a:r>
              <a:rPr lang="en-US" sz="2200" dirty="0"/>
              <a:t> → </a:t>
            </a:r>
            <a:r>
              <a:rPr lang="en-US" sz="2200" b="1" dirty="0"/>
              <a:t>System Settings</a:t>
            </a:r>
            <a:r>
              <a:rPr lang="en-US" sz="2200" dirty="0"/>
              <a:t> → </a:t>
            </a:r>
            <a:r>
              <a:rPr lang="en-US" sz="2200" b="1" dirty="0"/>
              <a:t>Android SDK</a:t>
            </a:r>
            <a:r>
              <a:rPr lang="en-US" sz="2200" dirty="0"/>
              <a:t>.</a:t>
            </a:r>
          </a:p>
          <a:p>
            <a:pPr lvl="1"/>
            <a:r>
              <a:rPr lang="en-US" sz="2200" dirty="0"/>
              <a:t>Open a new Command Prompt window to ensure the new environment variable is loaded before proceeding to the next step.</a:t>
            </a:r>
          </a:p>
          <a:p>
            <a:pPr lvl="2"/>
            <a:r>
              <a:rPr lang="en-US" sz="1800" dirty="0"/>
              <a:t>Open </a:t>
            </a:r>
            <a:r>
              <a:rPr lang="en-US" sz="1800" b="1" dirty="0" err="1"/>
              <a:t>powershell</a:t>
            </a:r>
            <a:endParaRPr lang="en-US" sz="1800" b="1" dirty="0"/>
          </a:p>
          <a:p>
            <a:pPr lvl="2"/>
            <a:r>
              <a:rPr lang="en-US" sz="1800" dirty="0"/>
              <a:t>Copy and paste </a:t>
            </a:r>
            <a:r>
              <a:rPr lang="en-US" sz="1800" b="1" dirty="0"/>
              <a:t>Get-</a:t>
            </a:r>
            <a:r>
              <a:rPr lang="en-US" sz="1800" b="1" dirty="0" err="1"/>
              <a:t>ChildItem</a:t>
            </a:r>
            <a:r>
              <a:rPr lang="en-US" sz="1800" b="1" dirty="0"/>
              <a:t> -Path Env:\</a:t>
            </a:r>
            <a:r>
              <a:rPr lang="en-US" sz="1800" dirty="0"/>
              <a:t> into </a:t>
            </a:r>
            <a:r>
              <a:rPr lang="en-US" sz="1800" dirty="0" err="1"/>
              <a:t>powershell</a:t>
            </a:r>
            <a:endParaRPr lang="en-US" sz="1800" dirty="0"/>
          </a:p>
          <a:p>
            <a:pPr lvl="2"/>
            <a:r>
              <a:rPr lang="en-US" sz="1800" dirty="0"/>
              <a:t>Verify </a:t>
            </a:r>
            <a:r>
              <a:rPr lang="en-US" sz="1800" b="1" dirty="0"/>
              <a:t>ANDROID_HOME</a:t>
            </a:r>
            <a:r>
              <a:rPr lang="en-US" sz="1800" dirty="0"/>
              <a:t> has been added</a:t>
            </a:r>
          </a:p>
          <a:p>
            <a:pPr lvl="2"/>
            <a:endParaRPr lang="en-VN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2A7485-C68F-6E43-2F65-E8867FD26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906" y="2277836"/>
            <a:ext cx="10267951" cy="77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456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256BA-DDF6-AC1D-573C-F2B430C26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81AB10-CFDA-9CAC-CF68-32CCAF339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14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FE37F4-309D-A8C4-5708-E79BFD9E6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681037"/>
            <a:ext cx="11824854" cy="476431"/>
          </a:xfrm>
        </p:spPr>
        <p:txBody>
          <a:bodyPr>
            <a:normAutofit fontScale="90000"/>
          </a:bodyPr>
          <a:lstStyle/>
          <a:p>
            <a:r>
              <a:rPr lang="en-VN" sz="3500" dirty="0"/>
              <a:t>Windows + Android (contd.)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A83DBD-1CBC-4C31-7A2C-C406FE1B5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968" y="1229011"/>
            <a:ext cx="11180064" cy="5374082"/>
          </a:xfrm>
        </p:spPr>
        <p:txBody>
          <a:bodyPr>
            <a:normAutofit/>
          </a:bodyPr>
          <a:lstStyle/>
          <a:p>
            <a:r>
              <a:rPr lang="en-US" sz="2400" b="1" dirty="0"/>
              <a:t>Add platform-tools to Path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200" dirty="0"/>
              <a:t>Open the </a:t>
            </a:r>
            <a:r>
              <a:rPr lang="en-US" sz="2200" b="1" dirty="0"/>
              <a:t>Windows Control Panel</a:t>
            </a:r>
            <a:r>
              <a:rPr lang="en-US" sz="2200" dirty="0"/>
              <a:t>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200" dirty="0"/>
              <a:t>Click on </a:t>
            </a:r>
            <a:r>
              <a:rPr lang="en-US" sz="2200" b="1" dirty="0"/>
              <a:t>User Accounts</a:t>
            </a:r>
            <a:r>
              <a:rPr lang="en-US" sz="2200" dirty="0"/>
              <a:t>, then click </a:t>
            </a:r>
            <a:r>
              <a:rPr lang="en-US" sz="2200" b="1" dirty="0"/>
              <a:t>User Accounts</a:t>
            </a:r>
            <a:r>
              <a:rPr lang="en-US" sz="2200" dirty="0"/>
              <a:t> again.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200" dirty="0"/>
              <a:t>Click on </a:t>
            </a:r>
            <a:r>
              <a:rPr lang="en-US" sz="2200" b="1" dirty="0"/>
              <a:t>Change my environment variables.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200" dirty="0"/>
              <a:t>Select the </a:t>
            </a:r>
            <a:r>
              <a:rPr lang="en-US" sz="2200" b="1" dirty="0"/>
              <a:t>Path</a:t>
            </a:r>
            <a:r>
              <a:rPr lang="en-US" sz="2200" dirty="0"/>
              <a:t> variable.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200" dirty="0"/>
              <a:t>Click </a:t>
            </a:r>
            <a:r>
              <a:rPr lang="en-US" sz="2200" b="1" dirty="0"/>
              <a:t>Edit</a:t>
            </a:r>
            <a:r>
              <a:rPr lang="en-US" sz="2200" dirty="0"/>
              <a:t>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200" dirty="0"/>
              <a:t>Click </a:t>
            </a:r>
            <a:r>
              <a:rPr lang="en-US" sz="2200" b="1" dirty="0"/>
              <a:t>New</a:t>
            </a:r>
            <a:r>
              <a:rPr lang="en-US" sz="2200" dirty="0"/>
              <a:t> and add the path to platform-tools to the list.</a:t>
            </a:r>
          </a:p>
          <a:p>
            <a:pPr marL="115888" indent="0">
              <a:buNone/>
            </a:pPr>
            <a:r>
              <a:rPr lang="en-US" sz="2400" b="1" dirty="0"/>
              <a:t>   The</a:t>
            </a:r>
            <a:r>
              <a:rPr lang="en-US" sz="2400" dirty="0"/>
              <a:t> default location for this folder is:</a:t>
            </a:r>
          </a:p>
          <a:p>
            <a:pPr lvl="2"/>
            <a:endParaRPr lang="en-V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9ADCF3-265F-5C20-B419-E3CACCD1D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57" y="5439228"/>
            <a:ext cx="10483465" cy="79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9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142831-B1FE-3B06-AEB6-27526ADFA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0C30F9-105C-8CF1-9567-E6E26AD8B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15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1B7462-0777-A731-634F-F092EE94F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Windows + Android (contd.)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1FEFFA-C06A-92BE-B454-27DB8BAE0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Creating a new application</a:t>
            </a:r>
          </a:p>
          <a:p>
            <a:pPr lvl="1"/>
            <a:r>
              <a:rPr lang="en-US" dirty="0"/>
              <a:t>If you previously installed a global react-native-cli package, please remove it as it may cause unexpected issues: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Let's create a new React Native project called “</a:t>
            </a:r>
            <a:r>
              <a:rPr lang="en-US" b="1" dirty="0" err="1"/>
              <a:t>AwesomeProject</a:t>
            </a:r>
            <a:r>
              <a:rPr lang="en-US" dirty="0"/>
              <a:t>”:</a:t>
            </a:r>
            <a:br>
              <a:rPr lang="en-US" dirty="0"/>
            </a:br>
            <a:endParaRPr lang="en-V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1F8395-822F-D46B-549F-3D5D6079C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00" y="3363689"/>
            <a:ext cx="10299700" cy="6420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026B2D-17A7-E16F-970C-ACB8F9433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699" y="5000172"/>
            <a:ext cx="10299699" cy="64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678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A65ED6-FA69-BC81-2186-75797BDDA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51EC3-9373-79E8-8E37-ECDB9EA31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16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AA9B57-7A24-FD2C-CC32-5800B7442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Windows + Android (contd.)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553015-F880-7FFC-D877-A70DDB0CE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Preparing the Android device</a:t>
            </a:r>
          </a:p>
          <a:p>
            <a:pPr lvl="1"/>
            <a:r>
              <a:rPr lang="en-US" dirty="0"/>
              <a:t>Using a virtual device</a:t>
            </a:r>
          </a:p>
          <a:p>
            <a:pPr lvl="2"/>
            <a:r>
              <a:rPr lang="en-US" dirty="0"/>
              <a:t>If you use Android Studio to open </a:t>
            </a:r>
            <a:r>
              <a:rPr lang="en-US" b="1" dirty="0"/>
              <a:t>./</a:t>
            </a:r>
            <a:r>
              <a:rPr lang="en-US" b="1" dirty="0" err="1"/>
              <a:t>AwesomeProject</a:t>
            </a:r>
            <a:r>
              <a:rPr lang="en-US" b="1" dirty="0"/>
              <a:t>/android</a:t>
            </a:r>
            <a:r>
              <a:rPr lang="en-US" dirty="0"/>
              <a:t>, you can see the list of available </a:t>
            </a:r>
            <a:r>
              <a:rPr lang="en-US" b="1" dirty="0"/>
              <a:t>Android Virtual Devices</a:t>
            </a:r>
            <a:r>
              <a:rPr lang="en-US" dirty="0"/>
              <a:t> (AVDs) by opening the "</a:t>
            </a:r>
            <a:r>
              <a:rPr lang="en-US" b="1" dirty="0"/>
              <a:t>AVD Manager</a:t>
            </a:r>
            <a:r>
              <a:rPr lang="en-US" dirty="0"/>
              <a:t>" from within Android Studio</a:t>
            </a:r>
          </a:p>
          <a:p>
            <a:pPr lvl="2"/>
            <a:r>
              <a:rPr lang="en-US" dirty="0"/>
              <a:t>If you have recently installed </a:t>
            </a:r>
            <a:r>
              <a:rPr lang="en-US" b="1" dirty="0"/>
              <a:t>Android Studio</a:t>
            </a:r>
            <a:r>
              <a:rPr lang="en-US" dirty="0"/>
              <a:t>, you will likely need to create a new AVD. Select "</a:t>
            </a:r>
            <a:r>
              <a:rPr lang="en-US" b="1" dirty="0"/>
              <a:t>Create Virtual Device...</a:t>
            </a:r>
            <a:r>
              <a:rPr lang="en-US" dirty="0"/>
              <a:t>", then pick any Phone from the list and click "Next", then select the </a:t>
            </a:r>
            <a:r>
              <a:rPr lang="en-US" b="1" dirty="0"/>
              <a:t>Tiramisu API Level 33 image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Click "Next" then "</a:t>
            </a:r>
            <a:r>
              <a:rPr lang="en-US" b="1" dirty="0"/>
              <a:t>Finish</a:t>
            </a:r>
            <a:r>
              <a:rPr lang="en-US" dirty="0"/>
              <a:t>" to create your AVD. At this point you should be able to click on the green triangle button next to your AVD to launch it, then proceed to the next step.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799345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A65ED6-FA69-BC81-2186-75797BDDA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51EC3-9373-79E8-8E37-ECDB9EA31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17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AA9B57-7A24-FD2C-CC32-5800B7442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Windows + Android (contd.)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553015-F880-7FFC-D877-A70DDB0CE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Running your React Native application</a:t>
            </a:r>
          </a:p>
          <a:p>
            <a:pPr lvl="1"/>
            <a:r>
              <a:rPr lang="en-US" dirty="0"/>
              <a:t>Step 1: Start Metro</a:t>
            </a:r>
          </a:p>
          <a:p>
            <a:pPr marL="3175" indent="0">
              <a:buNone/>
            </a:pPr>
            <a:r>
              <a:rPr lang="en-US" b="1" dirty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Step 2: Start your application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2810D5-3A5D-F88A-4A34-0B9012057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721" y="2841171"/>
            <a:ext cx="4212167" cy="762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3522BC2-5AED-517C-6549-118E3C3BC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720" y="4724400"/>
            <a:ext cx="4207565" cy="762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5FA4E0B-B459-0CF1-41CA-DB74DB5904F8}"/>
              </a:ext>
            </a:extLst>
          </p:cNvPr>
          <p:cNvSpPr txBox="1"/>
          <p:nvPr/>
        </p:nvSpPr>
        <p:spPr>
          <a:xfrm>
            <a:off x="6925374" y="2298841"/>
            <a:ext cx="50736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solidFill>
                  <a:srgbClr val="1C1E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everything is set up correctly, you should see your new app running in your Android emulator shortly.</a:t>
            </a:r>
            <a:endParaRPr lang="en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AwesomeProject on Android">
            <a:extLst>
              <a:ext uri="{FF2B5EF4-FFF2-40B4-BE49-F238E27FC236}">
                <a16:creationId xmlns:a16="http://schemas.microsoft.com/office/drawing/2014/main" id="{318C529C-748B-5D2E-E867-5BAB3080A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6591" y="3126733"/>
            <a:ext cx="1813180" cy="3257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136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361D431B-4A82-7440-9E7C-8C839B072D38}"/>
              </a:ext>
            </a:extLst>
          </p:cNvPr>
          <p:cNvSpPr txBox="1">
            <a:spLocks/>
          </p:cNvSpPr>
          <p:nvPr/>
        </p:nvSpPr>
        <p:spPr>
          <a:xfrm>
            <a:off x="1810512" y="2092960"/>
            <a:ext cx="8570976" cy="1336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Creating a new application</a:t>
            </a:r>
          </a:p>
          <a:p>
            <a:r>
              <a:rPr lang="en-US" dirty="0">
                <a:solidFill>
                  <a:schemeClr val="accent2"/>
                </a:solidFill>
              </a:rPr>
              <a:t>(using Expo Go)</a:t>
            </a:r>
          </a:p>
        </p:txBody>
      </p:sp>
    </p:spTree>
    <p:extLst>
      <p:ext uri="{BB962C8B-B14F-4D97-AF65-F5344CB8AC3E}">
        <p14:creationId xmlns:p14="http://schemas.microsoft.com/office/powerpoint/2010/main" val="96649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BBAF5A-2BC9-35EE-A3BE-5CA789247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626CF4-B208-6658-D0E6-35933A6CC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19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E6C403-7519-8109-69F4-BE44ED63E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Initialization</a:t>
            </a:r>
            <a:endParaRPr lang="en-VN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FF26DA3-4F03-4C74-D625-6249E6A3B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1" y="1513115"/>
            <a:ext cx="11692129" cy="2656113"/>
          </a:xfrm>
        </p:spPr>
        <p:txBody>
          <a:bodyPr>
            <a:normAutofit/>
          </a:bodyPr>
          <a:lstStyle/>
          <a:p>
            <a:r>
              <a:rPr lang="en-US" sz="2200" dirty="0"/>
              <a:t>Using Terminal in VS Code execute the command to create a project named "</a:t>
            </a:r>
            <a:r>
              <a:rPr lang="en-US" sz="2200" b="1" dirty="0" err="1"/>
              <a:t>MyFirstApp</a:t>
            </a:r>
            <a:r>
              <a:rPr lang="en-US" sz="2200" dirty="0"/>
              <a:t>":</a:t>
            </a:r>
          </a:p>
          <a:p>
            <a:pPr marL="0" indent="0">
              <a:buNone/>
            </a:pPr>
            <a:r>
              <a:rPr lang="en-US" sz="2200" dirty="0"/>
              <a:t>     &gt; </a:t>
            </a:r>
            <a:r>
              <a:rPr lang="en-US" sz="2200" b="1" dirty="0" err="1"/>
              <a:t>npx</a:t>
            </a:r>
            <a:r>
              <a:rPr lang="en-US" sz="2200" b="1" dirty="0"/>
              <a:t> create-expo-app </a:t>
            </a:r>
            <a:r>
              <a:rPr lang="en-US" sz="2200" b="1" dirty="0" err="1"/>
              <a:t>MyFirstApp</a:t>
            </a:r>
            <a:endParaRPr lang="en-US" sz="22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C4239D6-8A21-444B-8EF1-1C2AF107F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233" y="3189515"/>
            <a:ext cx="6467534" cy="310242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5161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9D449A-F220-C44D-A77E-1C8E8E8B9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9/21/2023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1A6452-5E9F-B048-9A47-DFC9B2046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6E135B-CA1A-254C-8767-64AE962FC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7BD0A8-0BC6-D241-93B9-70C2754B7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Setting up your environment</a:t>
            </a:r>
          </a:p>
          <a:p>
            <a:pPr lvl="1"/>
            <a:r>
              <a:rPr lang="en-US" dirty="0"/>
              <a:t>Using Expo Go</a:t>
            </a:r>
          </a:p>
          <a:p>
            <a:pPr lvl="1"/>
            <a:r>
              <a:rPr lang="en-US" dirty="0"/>
              <a:t>Using React Native CLI</a:t>
            </a:r>
          </a:p>
          <a:p>
            <a:r>
              <a:rPr lang="en-US" dirty="0"/>
              <a:t>Creating a new application</a:t>
            </a:r>
          </a:p>
          <a:p>
            <a:pPr lvl="1"/>
            <a:r>
              <a:rPr lang="en-US" dirty="0"/>
              <a:t>Project initialization</a:t>
            </a:r>
          </a:p>
          <a:p>
            <a:pPr lvl="1"/>
            <a:r>
              <a:rPr lang="en-US" dirty="0"/>
              <a:t>Passing and change state data between components</a:t>
            </a:r>
          </a:p>
          <a:p>
            <a:pPr lvl="1"/>
            <a:r>
              <a:rPr lang="en-US" dirty="0"/>
              <a:t>Run the application on a device emulator</a:t>
            </a:r>
          </a:p>
        </p:txBody>
      </p:sp>
    </p:spTree>
    <p:extLst>
      <p:ext uri="{BB962C8B-B14F-4D97-AF65-F5344CB8AC3E}">
        <p14:creationId xmlns:p14="http://schemas.microsoft.com/office/powerpoint/2010/main" val="3104478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F9205F-C59D-1631-3273-5D0D3830A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378387-9FD2-971A-23D2-0999D79F7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20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E6412E-44A7-213B-A340-4530283D5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Passing and change state data between components </a:t>
            </a:r>
            <a:endParaRPr lang="en-VN" sz="3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259264-DD0D-B2CB-0C4E-4C1A3C3D1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Props</a:t>
            </a:r>
            <a:r>
              <a:rPr lang="en-US" dirty="0"/>
              <a:t> is a JavaScript object that React components receive as a non-compliant installation to produce a React element.</a:t>
            </a:r>
          </a:p>
          <a:p>
            <a:r>
              <a:rPr lang="en-US" dirty="0"/>
              <a:t>They provide data flow between components. Transferring data (props) from one component to another as a parameter.</a:t>
            </a:r>
          </a:p>
          <a:p>
            <a:r>
              <a:rPr lang="en-US" dirty="0"/>
              <a:t>In the class section you need to define a component to which you assign your data and transfer it via the special React JSX syntax.</a:t>
            </a:r>
          </a:p>
        </p:txBody>
      </p:sp>
    </p:spTree>
    <p:extLst>
      <p:ext uri="{BB962C8B-B14F-4D97-AF65-F5344CB8AC3E}">
        <p14:creationId xmlns:p14="http://schemas.microsoft.com/office/powerpoint/2010/main" val="30105646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F9205F-C59D-1631-3273-5D0D3830A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378387-9FD2-971A-23D2-0999D79F7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21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E6412E-44A7-213B-A340-4530283D5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Props definition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259264-DD0D-B2CB-0C4E-4C1A3C3D1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2685" y="2437737"/>
            <a:ext cx="4909022" cy="2767001"/>
          </a:xfrm>
        </p:spPr>
        <p:txBody>
          <a:bodyPr>
            <a:normAutofit fontScale="92500"/>
          </a:bodyPr>
          <a:lstStyle/>
          <a:p>
            <a:r>
              <a:rPr lang="en-US" dirty="0"/>
              <a:t>In this example, data was a string variable. But </a:t>
            </a:r>
            <a:r>
              <a:rPr lang="en-US" b="1" dirty="0"/>
              <a:t>props</a:t>
            </a:r>
            <a:r>
              <a:rPr lang="en-US" dirty="0"/>
              <a:t> can be anything such as integers, objects, arrays, and even React components.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EEE444-D8C0-7E4F-0A49-A1DE8E1D7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53" y="1604711"/>
            <a:ext cx="6349093" cy="457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538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F9205F-C59D-1631-3273-5D0D3830A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378387-9FD2-971A-23D2-0999D79F7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22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E6412E-44A7-213B-A340-4530283D5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Props definition (contd.)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259264-DD0D-B2CB-0C4E-4C1A3C3D1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84" y="1397000"/>
            <a:ext cx="11495315" cy="4873171"/>
          </a:xfrm>
        </p:spPr>
        <p:txBody>
          <a:bodyPr>
            <a:normAutofit/>
          </a:bodyPr>
          <a:lstStyle/>
          <a:p>
            <a:r>
              <a:rPr lang="en-US" dirty="0"/>
              <a:t>Run the app on iOS and Android emulators: 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0FD613-1225-F959-F7E5-F51845E72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2198678"/>
            <a:ext cx="1881856" cy="407149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2BC4F4-8164-9F01-BB6F-AF59D054A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183" y="2198678"/>
            <a:ext cx="1879151" cy="407149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6512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F9205F-C59D-1631-3273-5D0D3830A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378387-9FD2-971A-23D2-0999D79F7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23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E6412E-44A7-213B-A340-4530283D5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 definition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259264-DD0D-B2CB-0C4E-4C1A3C3D1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971" y="1397000"/>
            <a:ext cx="3407229" cy="4862285"/>
          </a:xfrm>
        </p:spPr>
        <p:txBody>
          <a:bodyPr>
            <a:normAutofit/>
          </a:bodyPr>
          <a:lstStyle/>
          <a:p>
            <a:r>
              <a:rPr lang="en-US" dirty="0"/>
              <a:t>State is a JavaScript object that contains data that influences how a component looks in a particular area at a time.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C92D45-17BE-EFF1-BB0A-AF49AE130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046" y="834373"/>
            <a:ext cx="7210983" cy="534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5701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F9205F-C59D-1631-3273-5D0D3830A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378387-9FD2-971A-23D2-0999D79F7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24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E6412E-44A7-213B-A340-4530283D5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 definition (contd.)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259264-DD0D-B2CB-0C4E-4C1A3C3D1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84" y="1397000"/>
            <a:ext cx="11495315" cy="4873171"/>
          </a:xfrm>
        </p:spPr>
        <p:txBody>
          <a:bodyPr>
            <a:normAutofit/>
          </a:bodyPr>
          <a:lstStyle/>
          <a:p>
            <a:r>
              <a:rPr lang="en-US" dirty="0"/>
              <a:t>Run the app on iOS and Android emulators: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930A81-DD17-760B-68D0-6E5358D22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165" y="2163308"/>
            <a:ext cx="1947155" cy="421277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34265B-E9D3-97F2-B27E-9711E3A6D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8622" y="2163309"/>
            <a:ext cx="1947155" cy="421277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48164EB-535A-F178-6E8D-053BEC8253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6774" y="2163308"/>
            <a:ext cx="1947155" cy="421277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95E1E68-5976-4F01-0919-AFB2B18A2E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2383" y="2163308"/>
            <a:ext cx="1947155" cy="421277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6" name="Right Arrow 15">
            <a:extLst>
              <a:ext uri="{FF2B5EF4-FFF2-40B4-BE49-F238E27FC236}">
                <a16:creationId xmlns:a16="http://schemas.microsoft.com/office/drawing/2014/main" id="{B5EFE772-9BE0-75D7-90EE-93A8B7ECBC0A}"/>
              </a:ext>
            </a:extLst>
          </p:cNvPr>
          <p:cNvSpPr/>
          <p:nvPr/>
        </p:nvSpPr>
        <p:spPr>
          <a:xfrm>
            <a:off x="3237804" y="4060371"/>
            <a:ext cx="239486" cy="26125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54A6A00B-899A-1D89-CFB9-5C304A0F9CDC}"/>
              </a:ext>
            </a:extLst>
          </p:cNvPr>
          <p:cNvSpPr/>
          <p:nvPr/>
        </p:nvSpPr>
        <p:spPr>
          <a:xfrm>
            <a:off x="5908569" y="4060371"/>
            <a:ext cx="239486" cy="26125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B83355D6-6656-4706-7417-715C2260C63E}"/>
              </a:ext>
            </a:extLst>
          </p:cNvPr>
          <p:cNvSpPr/>
          <p:nvPr/>
        </p:nvSpPr>
        <p:spPr>
          <a:xfrm>
            <a:off x="8551078" y="4060371"/>
            <a:ext cx="239486" cy="26125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90374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F9205F-C59D-1631-3273-5D0D3830A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378387-9FD2-971A-23D2-0999D79F7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25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E6412E-44A7-213B-A340-4530283D5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 definition (contd.)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259264-DD0D-B2CB-0C4E-4C1A3C3D1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84" y="1397000"/>
            <a:ext cx="11495315" cy="4873171"/>
          </a:xfrm>
        </p:spPr>
        <p:txBody>
          <a:bodyPr>
            <a:normAutofit/>
          </a:bodyPr>
          <a:lstStyle/>
          <a:p>
            <a:r>
              <a:rPr lang="en-US" dirty="0"/>
              <a:t>Run the app on Android emulators: </a:t>
            </a:r>
          </a:p>
          <a:p>
            <a:endParaRPr lang="en-US" dirty="0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B5EFE772-9BE0-75D7-90EE-93A8B7ECBC0A}"/>
              </a:ext>
            </a:extLst>
          </p:cNvPr>
          <p:cNvSpPr/>
          <p:nvPr/>
        </p:nvSpPr>
        <p:spPr>
          <a:xfrm>
            <a:off x="3159532" y="4060371"/>
            <a:ext cx="239486" cy="26125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54A6A00B-899A-1D89-CFB9-5C304A0F9CDC}"/>
              </a:ext>
            </a:extLst>
          </p:cNvPr>
          <p:cNvSpPr/>
          <p:nvPr/>
        </p:nvSpPr>
        <p:spPr>
          <a:xfrm>
            <a:off x="5895840" y="4060371"/>
            <a:ext cx="239486" cy="26125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B83355D6-6656-4706-7417-715C2260C63E}"/>
              </a:ext>
            </a:extLst>
          </p:cNvPr>
          <p:cNvSpPr/>
          <p:nvPr/>
        </p:nvSpPr>
        <p:spPr>
          <a:xfrm>
            <a:off x="8672235" y="4060371"/>
            <a:ext cx="239486" cy="26125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5F28F3-8687-C001-E45F-11F75D530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1" y="2062795"/>
            <a:ext cx="1991061" cy="431396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8C3A1C-006C-176B-F5EB-97126673C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502" y="2062795"/>
            <a:ext cx="1991061" cy="431396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628869A-647D-3F07-2CC7-20A08C9D55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1603" y="2034017"/>
            <a:ext cx="1991061" cy="431396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9F8E407-CB6F-113D-8B4F-7DEB80AD94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6080" y="2034017"/>
            <a:ext cx="1991061" cy="431396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77756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D839BA-4038-714E-9384-252034FE2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t>9/21/2023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233739-4AB8-C94C-9A31-36CC3AB6C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26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1D4F9F-56D6-0441-A153-DB4AF2830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061B0B-00FE-1041-A2C6-8373ECDF0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In this session, we learned the following:</a:t>
            </a:r>
          </a:p>
          <a:p>
            <a:pPr lvl="1"/>
            <a:r>
              <a:rPr lang="en-US" dirty="0"/>
              <a:t>Step-by-Step to setting up your environment</a:t>
            </a:r>
          </a:p>
          <a:p>
            <a:pPr lvl="2"/>
            <a:r>
              <a:rPr lang="en-US" dirty="0"/>
              <a:t>Using Expo Go</a:t>
            </a:r>
          </a:p>
          <a:p>
            <a:pPr lvl="2"/>
            <a:r>
              <a:rPr lang="en-US" dirty="0"/>
              <a:t>Using React Native CLI</a:t>
            </a:r>
          </a:p>
          <a:p>
            <a:pPr lvl="1"/>
            <a:r>
              <a:rPr lang="en-US" dirty="0"/>
              <a:t>Understand to creating a new application</a:t>
            </a:r>
          </a:p>
          <a:p>
            <a:pPr lvl="2"/>
            <a:r>
              <a:rPr lang="en-US" dirty="0"/>
              <a:t>Project initialization</a:t>
            </a:r>
          </a:p>
          <a:p>
            <a:pPr lvl="2"/>
            <a:r>
              <a:rPr lang="en-US" dirty="0"/>
              <a:t>Passing and change state data between components</a:t>
            </a:r>
          </a:p>
          <a:p>
            <a:pPr lvl="2"/>
            <a:r>
              <a:rPr lang="en-US" dirty="0"/>
              <a:t>Run the application on a device emulator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419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361D431B-4A82-7440-9E7C-8C839B072D38}"/>
              </a:ext>
            </a:extLst>
          </p:cNvPr>
          <p:cNvSpPr txBox="1">
            <a:spLocks/>
          </p:cNvSpPr>
          <p:nvPr/>
        </p:nvSpPr>
        <p:spPr>
          <a:xfrm>
            <a:off x="1810512" y="2092960"/>
            <a:ext cx="8570976" cy="1336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Setting up your environment </a:t>
            </a:r>
          </a:p>
        </p:txBody>
      </p:sp>
    </p:spTree>
    <p:extLst>
      <p:ext uri="{BB962C8B-B14F-4D97-AF65-F5344CB8AC3E}">
        <p14:creationId xmlns:p14="http://schemas.microsoft.com/office/powerpoint/2010/main" val="4198283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DAD4EE-6D4E-FB65-10D7-D8F47BCF4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6E0233-B747-2C5D-87E7-21CB2D899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4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6EA47C-7286-71DC-D7E0-0433BC1E2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 Go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14D256-A729-9904-ACBF-1468AC030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549400"/>
            <a:ext cx="11180064" cy="321854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If you are new to mobile development, the easiest way to get started is with Expo Go.</a:t>
            </a:r>
          </a:p>
          <a:p>
            <a:r>
              <a:rPr lang="en-US" dirty="0"/>
              <a:t>Expo is a set of tools and services built around React Native.</a:t>
            </a:r>
          </a:p>
          <a:p>
            <a:r>
              <a:rPr lang="en-US" dirty="0"/>
              <a:t>You will only need a recent version of Node.js and a phone or emulator.</a:t>
            </a:r>
          </a:p>
          <a:p>
            <a:r>
              <a:rPr lang="en-US" dirty="0"/>
              <a:t>If you'd like to try out React Native directly in your web browser before installing any tools, you can try out</a:t>
            </a:r>
            <a:r>
              <a:rPr lang="en-US" b="0" i="0" u="none" strike="noStrike" dirty="0">
                <a:solidFill>
                  <a:srgbClr val="1C1E21"/>
                </a:solidFill>
                <a:effectLst/>
                <a:latin typeface="Optimistic Display"/>
              </a:rPr>
              <a:t> </a:t>
            </a:r>
            <a:r>
              <a:rPr lang="en-US" b="0" i="0" dirty="0">
                <a:effectLst/>
                <a:latin typeface="Optimistic Display"/>
                <a:hlinkClick r:id="rId2"/>
              </a:rPr>
              <a:t>Snack</a:t>
            </a:r>
            <a:endParaRPr lang="en-US" dirty="0"/>
          </a:p>
        </p:txBody>
      </p:sp>
      <p:pic>
        <p:nvPicPr>
          <p:cNvPr id="1026" name="Picture 2" descr="Expo - Flagsmith">
            <a:extLst>
              <a:ext uri="{FF2B5EF4-FFF2-40B4-BE49-F238E27FC236}">
                <a16:creationId xmlns:a16="http://schemas.microsoft.com/office/drawing/2014/main" id="{BE7FE0CE-D5E5-74E2-DD37-76D57F785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242" y="4636862"/>
            <a:ext cx="1977570" cy="1977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657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DAD4EE-6D4E-FB65-10D7-D8F47BCF4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6E0233-B747-2C5D-87E7-21CB2D899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5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6EA47C-7286-71DC-D7E0-0433BC1E2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 Go (contd.)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14D256-A729-9904-ACBF-1468AC030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549400"/>
            <a:ext cx="11180064" cy="4933950"/>
          </a:xfrm>
        </p:spPr>
        <p:txBody>
          <a:bodyPr>
            <a:normAutofit/>
          </a:bodyPr>
          <a:lstStyle/>
          <a:p>
            <a:r>
              <a:rPr lang="en-US" sz="2400" b="0" i="0" u="none" strike="noStrike" dirty="0">
                <a:solidFill>
                  <a:srgbClr val="1C1E21"/>
                </a:solidFill>
                <a:effectLst/>
              </a:rPr>
              <a:t>Run the following command to create a new React Native project called "</a:t>
            </a:r>
            <a:r>
              <a:rPr lang="en-US" sz="2400" b="1" i="0" u="none" strike="noStrike" dirty="0" err="1">
                <a:solidFill>
                  <a:srgbClr val="1C1E21"/>
                </a:solidFill>
                <a:effectLst/>
              </a:rPr>
              <a:t>AwesomeProject</a:t>
            </a:r>
            <a:r>
              <a:rPr lang="en-US" sz="2400" b="0" i="0" u="none" strike="noStrike" dirty="0">
                <a:solidFill>
                  <a:srgbClr val="1C1E21"/>
                </a:solidFill>
                <a:effectLst/>
              </a:rPr>
              <a:t>":</a:t>
            </a:r>
          </a:p>
          <a:p>
            <a:endParaRPr lang="en-US" dirty="0">
              <a:solidFill>
                <a:srgbClr val="1C1E21"/>
              </a:solidFill>
              <a:latin typeface="Optimistic Display"/>
            </a:endParaRPr>
          </a:p>
          <a:p>
            <a:endParaRPr lang="en-US" b="0" i="0" u="none" strike="noStrike" dirty="0">
              <a:solidFill>
                <a:srgbClr val="1C1E21"/>
              </a:solidFill>
              <a:effectLst/>
              <a:latin typeface="Optimistic Display"/>
            </a:endParaRPr>
          </a:p>
          <a:p>
            <a:endParaRPr lang="en-US" dirty="0">
              <a:solidFill>
                <a:srgbClr val="1C1E21"/>
              </a:solidFill>
              <a:latin typeface="Optimistic Display"/>
            </a:endParaRPr>
          </a:p>
          <a:p>
            <a:r>
              <a:rPr lang="en-US" b="0" i="0" u="none" strike="noStrike" dirty="0">
                <a:solidFill>
                  <a:srgbClr val="1C1E21"/>
                </a:solidFill>
                <a:effectLst/>
                <a:latin typeface="Optimistic Display"/>
              </a:rPr>
              <a:t>Or: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76DD7B-9C61-083E-6ACC-CA734BC35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423" y="2619596"/>
            <a:ext cx="8601151" cy="18102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8638A0-3838-FF63-DDBC-2F9D6FA80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424" y="4582226"/>
            <a:ext cx="8601150" cy="18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95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DAD4EE-6D4E-FB65-10D7-D8F47BCF4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6E0233-B747-2C5D-87E7-21CB2D899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6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6EA47C-7286-71DC-D7E0-0433BC1E2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 Go (contd.)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14D256-A729-9904-ACBF-1468AC030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445225"/>
            <a:ext cx="11180064" cy="4933950"/>
          </a:xfrm>
        </p:spPr>
        <p:txBody>
          <a:bodyPr>
            <a:normAutofit lnSpcReduction="10000"/>
          </a:bodyPr>
          <a:lstStyle/>
          <a:p>
            <a:r>
              <a:rPr lang="en-US" b="1" i="0" u="none" strike="noStrike" dirty="0">
                <a:solidFill>
                  <a:srgbClr val="1C1E21"/>
                </a:solidFill>
                <a:effectLst/>
              </a:rPr>
              <a:t>Running your React Native application</a:t>
            </a:r>
          </a:p>
          <a:p>
            <a:pPr lvl="1"/>
            <a:r>
              <a:rPr lang="en-US" b="0" i="0" u="none" strike="noStrike" dirty="0">
                <a:solidFill>
                  <a:srgbClr val="1C1E21"/>
                </a:solidFill>
                <a:effectLst/>
              </a:rPr>
              <a:t>Install the </a:t>
            </a:r>
            <a:r>
              <a:rPr lang="en-US" b="0" i="0" dirty="0">
                <a:effectLst/>
                <a:hlinkClick r:id="rId2"/>
              </a:rPr>
              <a:t>Expo Go</a:t>
            </a:r>
            <a:r>
              <a:rPr lang="en-US" b="0" i="0" u="none" strike="noStrike" dirty="0">
                <a:solidFill>
                  <a:srgbClr val="1C1E21"/>
                </a:solidFill>
                <a:effectLst/>
              </a:rPr>
              <a:t> app on your iOS or Android phone and connect to the same wireless network as your computer.</a:t>
            </a:r>
          </a:p>
          <a:p>
            <a:pPr lvl="1"/>
            <a:r>
              <a:rPr lang="en-US" i="0" u="none" strike="noStrike" dirty="0">
                <a:solidFill>
                  <a:srgbClr val="1C1E21"/>
                </a:solidFill>
                <a:effectLst/>
              </a:rPr>
              <a:t>On Android, use the Expo Go app to scan the QR code from your terminal to open your project. </a:t>
            </a:r>
          </a:p>
          <a:p>
            <a:pPr lvl="1"/>
            <a:r>
              <a:rPr lang="en-US" i="0" u="none" strike="noStrike" dirty="0">
                <a:solidFill>
                  <a:srgbClr val="1C1E21"/>
                </a:solidFill>
                <a:effectLst/>
              </a:rPr>
              <a:t>On iOS, use the built-in QR code scanner of the default iOS Camera app.</a:t>
            </a:r>
          </a:p>
          <a:p>
            <a:r>
              <a:rPr lang="en-US" b="1" i="0" u="none" strike="noStrike" dirty="0">
                <a:solidFill>
                  <a:srgbClr val="1C1E21"/>
                </a:solidFill>
                <a:effectLst/>
              </a:rPr>
              <a:t>Modifying your app</a:t>
            </a:r>
          </a:p>
          <a:p>
            <a:pPr lvl="1"/>
            <a:r>
              <a:rPr lang="en-US" b="0" i="0" u="none" strike="noStrike" dirty="0">
                <a:solidFill>
                  <a:srgbClr val="1C1E21"/>
                </a:solidFill>
                <a:effectLst/>
                <a:latin typeface="Optimistic Display"/>
              </a:rPr>
              <a:t>Open </a:t>
            </a:r>
            <a:r>
              <a:rPr lang="en-US" b="1" i="0" u="none" strike="noStrike" dirty="0" err="1">
                <a:solidFill>
                  <a:srgbClr val="1C1E21"/>
                </a:solidFill>
                <a:effectLst/>
                <a:latin typeface="Optimistic Display"/>
              </a:rPr>
              <a:t>App.js</a:t>
            </a:r>
            <a:r>
              <a:rPr lang="en-US" b="0" i="0" u="none" strike="noStrike" dirty="0">
                <a:solidFill>
                  <a:srgbClr val="1C1E21"/>
                </a:solidFill>
                <a:effectLst/>
                <a:latin typeface="Optimistic Display"/>
              </a:rPr>
              <a:t> in your text editor of choice and edit some lines. </a:t>
            </a:r>
          </a:p>
          <a:p>
            <a:pPr lvl="1"/>
            <a:r>
              <a:rPr lang="en-US" b="0" i="0" u="none" strike="noStrike" dirty="0">
                <a:solidFill>
                  <a:srgbClr val="1C1E21"/>
                </a:solidFill>
                <a:effectLst/>
                <a:latin typeface="Optimistic Display"/>
              </a:rPr>
              <a:t>The application should reload automatically once you save your changes.</a:t>
            </a:r>
          </a:p>
        </p:txBody>
      </p:sp>
    </p:spTree>
    <p:extLst>
      <p:ext uri="{BB962C8B-B14F-4D97-AF65-F5344CB8AC3E}">
        <p14:creationId xmlns:p14="http://schemas.microsoft.com/office/powerpoint/2010/main" val="1826908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DAD4EE-6D4E-FB65-10D7-D8F47BCF4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6E0233-B747-2C5D-87E7-21CB2D899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7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6EA47C-7286-71DC-D7E0-0433BC1E2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React Native CLI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14D256-A729-9904-ACBF-1468AC030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549400"/>
            <a:ext cx="11180064" cy="4816676"/>
          </a:xfrm>
        </p:spPr>
        <p:txBody>
          <a:bodyPr>
            <a:normAutofit/>
          </a:bodyPr>
          <a:lstStyle/>
          <a:p>
            <a:r>
              <a:rPr lang="en-US" dirty="0"/>
              <a:t>If you are already familiar with mobile development, you may want to use React Native CLI.</a:t>
            </a:r>
          </a:p>
          <a:p>
            <a:r>
              <a:rPr lang="en-US" dirty="0"/>
              <a:t>For example, if you are integrating React Native into an existing application, or if you ran "prebuild" from Expo to generate your project's native code, you'll need this section.</a:t>
            </a:r>
          </a:p>
          <a:p>
            <a:r>
              <a:rPr lang="en-US" b="1" dirty="0"/>
              <a:t>Development OS</a:t>
            </a:r>
          </a:p>
          <a:p>
            <a:pPr lvl="1"/>
            <a:r>
              <a:rPr lang="en-US" dirty="0"/>
              <a:t>Windows + Android</a:t>
            </a:r>
          </a:p>
          <a:p>
            <a:pPr lvl="1"/>
            <a:r>
              <a:rPr lang="en-US" dirty="0"/>
              <a:t>MacOS + iOS and MacOS + Android</a:t>
            </a:r>
          </a:p>
        </p:txBody>
      </p:sp>
    </p:spTree>
    <p:extLst>
      <p:ext uri="{BB962C8B-B14F-4D97-AF65-F5344CB8AC3E}">
        <p14:creationId xmlns:p14="http://schemas.microsoft.com/office/powerpoint/2010/main" val="620746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DE41B6-F7BD-F949-D1D4-DF3935AA3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B959CC-F345-6451-26FE-2475AB1AC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8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6F9058-2119-30B8-2B60-7F58279D6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Windows + Android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816285-6882-EA8B-1403-D5A1A6C67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Installing dependencies</a:t>
            </a:r>
          </a:p>
          <a:p>
            <a:pPr lvl="1"/>
            <a:r>
              <a:rPr lang="en-US" dirty="0"/>
              <a:t>We will need </a:t>
            </a:r>
            <a:r>
              <a:rPr lang="en-US" b="1" dirty="0"/>
              <a:t>Node</a:t>
            </a:r>
            <a:r>
              <a:rPr lang="en-US" dirty="0"/>
              <a:t>, the </a:t>
            </a:r>
            <a:r>
              <a:rPr lang="en-US" b="1" dirty="0"/>
              <a:t>React Native </a:t>
            </a:r>
            <a:r>
              <a:rPr lang="en-US" dirty="0"/>
              <a:t>command line interface, a </a:t>
            </a:r>
            <a:r>
              <a:rPr lang="en-US" b="1" dirty="0"/>
              <a:t>JDK</a:t>
            </a:r>
            <a:r>
              <a:rPr lang="en-US" dirty="0"/>
              <a:t>, and </a:t>
            </a:r>
            <a:r>
              <a:rPr lang="en-US" b="1" dirty="0"/>
              <a:t>Android Studio</a:t>
            </a:r>
            <a:r>
              <a:rPr lang="en-US" dirty="0"/>
              <a:t>.</a:t>
            </a:r>
          </a:p>
          <a:p>
            <a:r>
              <a:rPr lang="en-US" b="1" dirty="0"/>
              <a:t>Node (v18.16.0)</a:t>
            </a:r>
          </a:p>
          <a:p>
            <a:pPr lvl="1"/>
            <a:r>
              <a:rPr lang="en-US" dirty="0"/>
              <a:t>Download link: </a:t>
            </a:r>
            <a:r>
              <a:rPr lang="en-US" dirty="0">
                <a:hlinkClick r:id="rId2"/>
              </a:rPr>
              <a:t>https://nodejs.org/en/download</a:t>
            </a:r>
            <a:endParaRPr lang="en-US" dirty="0"/>
          </a:p>
          <a:p>
            <a:r>
              <a:rPr lang="en-US" b="1" dirty="0"/>
              <a:t>OpenJDK (v11.0.19 LTS)</a:t>
            </a:r>
          </a:p>
          <a:p>
            <a:pPr lvl="1"/>
            <a:r>
              <a:rPr lang="en-US" dirty="0"/>
              <a:t>Download link: </a:t>
            </a:r>
            <a:r>
              <a:rPr lang="en-US" dirty="0">
                <a:hlinkClick r:id="rId3"/>
              </a:rPr>
              <a:t>https://learn.microsoft.com/en-us/java/openjdk/download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955680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DE41B6-F7BD-F949-D1D4-DF3935AA3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B959CC-F345-6451-26FE-2475AB1AC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9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6F9058-2119-30B8-2B60-7F58279D6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Windows + Android (contd.)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816285-6882-EA8B-1403-D5A1A6C67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493134"/>
            <a:ext cx="11180064" cy="4990216"/>
          </a:xfrm>
        </p:spPr>
        <p:txBody>
          <a:bodyPr>
            <a:normAutofit/>
          </a:bodyPr>
          <a:lstStyle/>
          <a:p>
            <a:r>
              <a:rPr lang="en-US" b="1" i="0" u="none" strike="noStrike" dirty="0">
                <a:solidFill>
                  <a:srgbClr val="1C1E21"/>
                </a:solidFill>
                <a:effectLst/>
                <a:latin typeface="Optimistic Display"/>
              </a:rPr>
              <a:t>Install Android Studio</a:t>
            </a:r>
          </a:p>
          <a:p>
            <a:pPr lvl="1"/>
            <a:r>
              <a:rPr lang="en-US" dirty="0">
                <a:solidFill>
                  <a:srgbClr val="1C1E21"/>
                </a:solidFill>
              </a:rPr>
              <a:t>Download link: </a:t>
            </a:r>
            <a:r>
              <a:rPr lang="en-US" dirty="0">
                <a:solidFill>
                  <a:srgbClr val="1C1E21"/>
                </a:solidFill>
                <a:hlinkClick r:id="rId2"/>
              </a:rPr>
              <a:t>https://developer.android.com/studio/index.html</a:t>
            </a:r>
            <a:endParaRPr lang="en-US" dirty="0">
              <a:solidFill>
                <a:srgbClr val="1C1E21"/>
              </a:solidFill>
            </a:endParaRPr>
          </a:p>
          <a:p>
            <a:pPr lvl="1"/>
            <a:r>
              <a:rPr lang="en-US" i="0" u="none" strike="noStrike" dirty="0">
                <a:solidFill>
                  <a:srgbClr val="1C1E21"/>
                </a:solidFill>
                <a:effectLst/>
              </a:rPr>
              <a:t>While on Android Studio installation wizard, make sure the boxes next to all of the following items are checked:</a:t>
            </a:r>
          </a:p>
          <a:p>
            <a:pPr lvl="2"/>
            <a:r>
              <a:rPr lang="en-US" sz="2200" i="0" u="none" strike="noStrike" dirty="0">
                <a:solidFill>
                  <a:srgbClr val="1C1E21"/>
                </a:solidFill>
                <a:effectLst/>
              </a:rPr>
              <a:t>Android SDK</a:t>
            </a:r>
          </a:p>
          <a:p>
            <a:pPr lvl="2"/>
            <a:r>
              <a:rPr lang="en-US" sz="2200" i="0" u="none" strike="noStrike" dirty="0">
                <a:solidFill>
                  <a:srgbClr val="1C1E21"/>
                </a:solidFill>
                <a:effectLst/>
              </a:rPr>
              <a:t>Android SDK Platform</a:t>
            </a:r>
          </a:p>
          <a:p>
            <a:pPr lvl="2"/>
            <a:r>
              <a:rPr lang="en-US" sz="2200" i="0" u="none" strike="noStrike" dirty="0">
                <a:solidFill>
                  <a:srgbClr val="1C1E21"/>
                </a:solidFill>
                <a:effectLst/>
              </a:rPr>
              <a:t>Android Virtual Device</a:t>
            </a:r>
          </a:p>
          <a:p>
            <a:pPr lvl="2"/>
            <a:r>
              <a:rPr lang="en-US" sz="2200" i="0" u="none" strike="noStrike" dirty="0">
                <a:solidFill>
                  <a:srgbClr val="1C1E21"/>
                </a:solidFill>
                <a:effectLst/>
              </a:rPr>
              <a:t>If you are not already using Hyper-V: Performance (Intel ® HAXM)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827809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10216</TotalTime>
  <Words>1357</Words>
  <Application>Microsoft Office PowerPoint</Application>
  <PresentationFormat>Widescreen</PresentationFormat>
  <Paragraphs>181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.Lucida Grande UI Regular</vt:lpstr>
      <vt:lpstr>Arial</vt:lpstr>
      <vt:lpstr>Calibri</vt:lpstr>
      <vt:lpstr>Optimistic Display</vt:lpstr>
      <vt:lpstr>Wingdings</vt:lpstr>
      <vt:lpstr>Office Theme</vt:lpstr>
      <vt:lpstr>Building Your First Application </vt:lpstr>
      <vt:lpstr>Objectives</vt:lpstr>
      <vt:lpstr>PowerPoint Presentation</vt:lpstr>
      <vt:lpstr>Expo Go</vt:lpstr>
      <vt:lpstr>Expo Go (contd.)</vt:lpstr>
      <vt:lpstr>Expo Go (contd.)</vt:lpstr>
      <vt:lpstr>React Native CLI</vt:lpstr>
      <vt:lpstr>Windows + Android</vt:lpstr>
      <vt:lpstr>Windows + Android (contd.)</vt:lpstr>
      <vt:lpstr>Windows + Android (contd.)</vt:lpstr>
      <vt:lpstr>Windows + Android (contd.)</vt:lpstr>
      <vt:lpstr>Windows + Android (contd.)</vt:lpstr>
      <vt:lpstr>Windows + Android (contd.)</vt:lpstr>
      <vt:lpstr>Windows + Android (contd.)</vt:lpstr>
      <vt:lpstr>Windows + Android (contd.)</vt:lpstr>
      <vt:lpstr>Windows + Android (contd.)</vt:lpstr>
      <vt:lpstr>Windows + Android (contd.)</vt:lpstr>
      <vt:lpstr>PowerPoint Presentation</vt:lpstr>
      <vt:lpstr>Project Initialization</vt:lpstr>
      <vt:lpstr>Passing and change state data between components </vt:lpstr>
      <vt:lpstr>Props definition</vt:lpstr>
      <vt:lpstr>Props definition (contd.)</vt:lpstr>
      <vt:lpstr>State definition</vt:lpstr>
      <vt:lpstr>State definition (contd.)</vt:lpstr>
      <vt:lpstr>State definition (contd.)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 Ngoc Tho (FE FPTU HN)</dc:creator>
  <cp:lastModifiedBy>Chu Dinh Phu 2 (FE Ban NCPT)</cp:lastModifiedBy>
  <cp:revision>274</cp:revision>
  <dcterms:created xsi:type="dcterms:W3CDTF">2021-08-08T14:50:46Z</dcterms:created>
  <dcterms:modified xsi:type="dcterms:W3CDTF">2023-09-20T19:56:24Z</dcterms:modified>
</cp:coreProperties>
</file>