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70" r:id="rId3"/>
    <p:sldId id="290"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29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FA00"/>
    <a:srgbClr val="4E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749"/>
    <p:restoredTop sz="95816"/>
  </p:normalViewPr>
  <p:slideViewPr>
    <p:cSldViewPr snapToGrid="0" snapToObjects="1">
      <p:cViewPr varScale="1">
        <p:scale>
          <a:sx n="88" d="100"/>
          <a:sy n="88" d="100"/>
        </p:scale>
        <p:origin x="46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8CFF6-E8D7-BA40-B8DF-AF92B3770902}" type="datetimeFigureOut">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A926E-82D6-5F4B-8D0C-176071C18271}" type="slidenum">
              <a:t>‹#›</a:t>
            </a:fld>
            <a:endParaRPr lang="en-US"/>
          </a:p>
        </p:txBody>
      </p:sp>
    </p:spTree>
    <p:extLst>
      <p:ext uri="{BB962C8B-B14F-4D97-AF65-F5344CB8AC3E}">
        <p14:creationId xmlns:p14="http://schemas.microsoft.com/office/powerpoint/2010/main" val="288848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spTree>
    <p:extLst>
      <p:ext uri="{BB962C8B-B14F-4D97-AF65-F5344CB8AC3E}">
        <p14:creationId xmlns:p14="http://schemas.microsoft.com/office/powerpoint/2010/main" val="182906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B9A5-10F8-4342-B548-5B9DF91E231F}"/>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FB5829-87E8-9F4C-AFDD-D68161D0C942}"/>
              </a:ext>
            </a:extLst>
          </p:cNvPr>
          <p:cNvSpPr>
            <a:spLocks noGrp="1"/>
          </p:cNvSpPr>
          <p:nvPr>
            <p:ph type="body" orient="vert" idx="1"/>
          </p:nvPr>
        </p:nvSpPr>
        <p:spPr>
          <a:xfrm>
            <a:off x="138545" y="1536700"/>
            <a:ext cx="11901055" cy="46402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9FE0B-AA12-3A40-A7D4-4BCDE4E3D715}"/>
              </a:ext>
            </a:extLst>
          </p:cNvPr>
          <p:cNvSpPr>
            <a:spLocks noGrp="1"/>
          </p:cNvSpPr>
          <p:nvPr>
            <p:ph type="dt" sz="half" idx="10"/>
          </p:nvPr>
        </p:nvSpPr>
        <p:spPr>
          <a:xfrm>
            <a:off x="838200" y="6483350"/>
            <a:ext cx="2743200" cy="365125"/>
          </a:xfrm>
          <a:prstGeom prst="rect">
            <a:avLst/>
          </a:prstGeom>
        </p:spPr>
        <p:txBody>
          <a:bodyPr/>
          <a:lstStyle/>
          <a:p>
            <a:fld id="{63CE7C0B-FB14-1C4E-9742-545DB394AFE2}" type="datetime1">
              <a:t>9/21/2023</a:t>
            </a:fld>
            <a:endParaRPr lang="en-US"/>
          </a:p>
        </p:txBody>
      </p:sp>
      <p:sp>
        <p:nvSpPr>
          <p:cNvPr id="5" name="Footer Placeholder 4">
            <a:extLst>
              <a:ext uri="{FF2B5EF4-FFF2-40B4-BE49-F238E27FC236}">
                <a16:creationId xmlns:a16="http://schemas.microsoft.com/office/drawing/2014/main" id="{393D9FF6-682B-2447-B028-2D17D1E176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9E841C2-71AA-A24E-A53F-DADC82BF3BD1}"/>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260962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F68A58-903F-BD44-ADDC-36892447645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68AEF-DB38-E540-8EB0-D6496572A89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5BF40-E139-084F-82DA-D13B59A502D8}"/>
              </a:ext>
            </a:extLst>
          </p:cNvPr>
          <p:cNvSpPr>
            <a:spLocks noGrp="1"/>
          </p:cNvSpPr>
          <p:nvPr>
            <p:ph type="dt" sz="half" idx="10"/>
          </p:nvPr>
        </p:nvSpPr>
        <p:spPr>
          <a:xfrm>
            <a:off x="838200" y="6483350"/>
            <a:ext cx="2743200" cy="365125"/>
          </a:xfrm>
          <a:prstGeom prst="rect">
            <a:avLst/>
          </a:prstGeom>
        </p:spPr>
        <p:txBody>
          <a:bodyPr/>
          <a:lstStyle/>
          <a:p>
            <a:fld id="{7746856E-F324-8E41-9DF3-0413EC7A5BA9}" type="datetime1">
              <a:t>9/21/2023</a:t>
            </a:fld>
            <a:endParaRPr lang="en-US"/>
          </a:p>
        </p:txBody>
      </p:sp>
      <p:sp>
        <p:nvSpPr>
          <p:cNvPr id="5" name="Footer Placeholder 4">
            <a:extLst>
              <a:ext uri="{FF2B5EF4-FFF2-40B4-BE49-F238E27FC236}">
                <a16:creationId xmlns:a16="http://schemas.microsoft.com/office/drawing/2014/main" id="{676D018A-9F36-2548-852B-D6D4E9AAD62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3CF1D9-2CE1-8B4C-AB27-BB24ACF44CE3}"/>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11135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3C79AE-B9F0-124E-B4CF-9C9F9974BEAD}"/>
              </a:ext>
            </a:extLst>
          </p:cNvPr>
          <p:cNvSpPr>
            <a:spLocks noGrp="1"/>
          </p:cNvSpPr>
          <p:nvPr>
            <p:ph type="dt" sz="half" idx="10"/>
          </p:nvPr>
        </p:nvSpPr>
        <p:spPr>
          <a:xfrm>
            <a:off x="838200" y="6483350"/>
            <a:ext cx="2743200" cy="365125"/>
          </a:xfrm>
          <a:prstGeom prst="rect">
            <a:avLst/>
          </a:prstGeom>
        </p:spPr>
        <p:txBody>
          <a:bodyPr/>
          <a:lstStyle/>
          <a:p>
            <a:fld id="{13AA47EC-3873-914E-9C12-333496D18D75}" type="datetime1">
              <a:t>9/21/2023</a:t>
            </a:fld>
            <a:endParaRPr lang="en-US"/>
          </a:p>
        </p:txBody>
      </p:sp>
      <p:sp>
        <p:nvSpPr>
          <p:cNvPr id="6" name="Slide Number Placeholder 5">
            <a:extLst>
              <a:ext uri="{FF2B5EF4-FFF2-40B4-BE49-F238E27FC236}">
                <a16:creationId xmlns:a16="http://schemas.microsoft.com/office/drawing/2014/main" id="{01EFCA60-B9A6-FE46-92DE-07C311FFA5B6}"/>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
        <p:nvSpPr>
          <p:cNvPr id="2" name="Title 1">
            <a:extLst>
              <a:ext uri="{FF2B5EF4-FFF2-40B4-BE49-F238E27FC236}">
                <a16:creationId xmlns:a16="http://schemas.microsoft.com/office/drawing/2014/main" id="{931B34EB-B4A1-8A48-BB7C-17EAA2B15533}"/>
              </a:ext>
            </a:extLst>
          </p:cNvPr>
          <p:cNvSpPr>
            <a:spLocks noGrp="1"/>
          </p:cNvSpPr>
          <p:nvPr>
            <p:ph type="title"/>
          </p:nvPr>
        </p:nvSpPr>
        <p:spPr>
          <a:xfrm>
            <a:off x="228600" y="681037"/>
            <a:ext cx="11824854" cy="715963"/>
          </a:xfrm>
          <a:prstGeom prst="rect">
            <a:avLst/>
          </a:prstGeom>
        </p:spPr>
        <p:txBody>
          <a:bodyPr anchor="ctr">
            <a:normAutofit/>
          </a:bodyPr>
          <a:lstStyle>
            <a:lvl1pPr marL="233363" indent="0">
              <a:tabLst/>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B8AA7AA1-749B-1C46-AEA0-4E04E44AEA04}"/>
              </a:ext>
            </a:extLst>
          </p:cNvPr>
          <p:cNvSpPr>
            <a:spLocks noGrp="1"/>
          </p:cNvSpPr>
          <p:nvPr>
            <p:ph idx="1"/>
          </p:nvPr>
        </p:nvSpPr>
        <p:spPr>
          <a:xfrm>
            <a:off x="499872" y="1549400"/>
            <a:ext cx="11180064" cy="4627563"/>
          </a:xfrm>
          <a:prstGeom prst="rect">
            <a:avLst/>
          </a:prstGeom>
        </p:spPr>
        <p:txBody>
          <a:bodyPr/>
          <a:lstStyle>
            <a:lvl1pPr marL="344488" indent="-344488">
              <a:lnSpc>
                <a:spcPct val="130000"/>
              </a:lnSpc>
              <a:buClr>
                <a:srgbClr val="892912"/>
              </a:buClr>
              <a:buSzPct val="60000"/>
              <a:buFont typeface=".Lucida Grande UI Regular"/>
              <a:buChar char="◆"/>
              <a:tabLst/>
              <a:defRPr/>
            </a:lvl1pPr>
            <a:lvl2pPr marL="685800" indent="-341313">
              <a:lnSpc>
                <a:spcPct val="130000"/>
              </a:lnSpc>
              <a:buClr>
                <a:srgbClr val="C00000"/>
              </a:buClr>
              <a:buSzPct val="80000"/>
              <a:buFont typeface="Wingdings" pitchFamily="2" charset="2"/>
              <a:buChar char="§"/>
              <a:tabLst/>
              <a:defRPr/>
            </a:lvl2pPr>
            <a:lvl3pPr>
              <a:lnSpc>
                <a:spcPct val="130000"/>
              </a:lnSpc>
              <a:defRPr/>
            </a:lvl3pPr>
            <a:lvl4pPr>
              <a:lnSpc>
                <a:spcPct val="130000"/>
              </a:lnSpc>
              <a:defRPr/>
            </a:lvl4pPr>
            <a:lvl5pPr>
              <a:lnSpc>
                <a:spcPct val="13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B19D8BF2-FB3D-BC40-8840-5E148547656B}"/>
              </a:ext>
            </a:extLst>
          </p:cNvPr>
          <p:cNvSpPr txBox="1"/>
          <p:nvPr userDrawn="1"/>
        </p:nvSpPr>
        <p:spPr>
          <a:xfrm>
            <a:off x="0" y="681037"/>
            <a:ext cx="228600" cy="715963"/>
          </a:xfrm>
          <a:prstGeom prst="rect">
            <a:avLst/>
          </a:prstGeom>
          <a:solidFill>
            <a:srgbClr val="4E8F00"/>
          </a:solidFill>
        </p:spPr>
        <p:txBody>
          <a:bodyPr wrap="square" rtlCol="0">
            <a:spAutoFit/>
          </a:bodyPr>
          <a:lstStyle/>
          <a:p>
            <a:endParaRPr lang="en-US"/>
          </a:p>
        </p:txBody>
      </p:sp>
    </p:spTree>
    <p:extLst>
      <p:ext uri="{BB962C8B-B14F-4D97-AF65-F5344CB8AC3E}">
        <p14:creationId xmlns:p14="http://schemas.microsoft.com/office/powerpoint/2010/main" val="267178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B8CD-C7C5-FC46-88EA-95FF6C5E508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F2A6A9-2F4D-A141-93DB-123C040BC18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86CE37-8D3A-9D4A-8813-3E3CAAE411C5}"/>
              </a:ext>
            </a:extLst>
          </p:cNvPr>
          <p:cNvSpPr>
            <a:spLocks noGrp="1"/>
          </p:cNvSpPr>
          <p:nvPr>
            <p:ph type="dt" sz="half" idx="10"/>
          </p:nvPr>
        </p:nvSpPr>
        <p:spPr>
          <a:xfrm>
            <a:off x="838200" y="6483350"/>
            <a:ext cx="2743200" cy="365125"/>
          </a:xfrm>
          <a:prstGeom prst="rect">
            <a:avLst/>
          </a:prstGeom>
        </p:spPr>
        <p:txBody>
          <a:bodyPr/>
          <a:lstStyle/>
          <a:p>
            <a:fld id="{7933CB95-E960-A64B-AA3A-9F48B831C357}" type="datetime1">
              <a:t>9/21/2023</a:t>
            </a:fld>
            <a:endParaRPr lang="en-US"/>
          </a:p>
        </p:txBody>
      </p:sp>
      <p:sp>
        <p:nvSpPr>
          <p:cNvPr id="5" name="Footer Placeholder 4">
            <a:extLst>
              <a:ext uri="{FF2B5EF4-FFF2-40B4-BE49-F238E27FC236}">
                <a16:creationId xmlns:a16="http://schemas.microsoft.com/office/drawing/2014/main" id="{37F6493B-C057-8240-958C-7FFBA5D1870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765D90C-992B-5141-8687-5F197B8A11C0}"/>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20010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EAEE-A89D-4646-8751-52D071CCB80C}"/>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B6CCA47-0ABC-4B44-BF49-FAC7755F6D0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873954-7859-474A-876F-92B6919A6AB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F1813-29DD-C84C-A29B-FF45FA6B4CB9}"/>
              </a:ext>
            </a:extLst>
          </p:cNvPr>
          <p:cNvSpPr>
            <a:spLocks noGrp="1"/>
          </p:cNvSpPr>
          <p:nvPr>
            <p:ph type="dt" sz="half" idx="10"/>
          </p:nvPr>
        </p:nvSpPr>
        <p:spPr>
          <a:xfrm>
            <a:off x="838200" y="6483350"/>
            <a:ext cx="2743200" cy="365125"/>
          </a:xfrm>
          <a:prstGeom prst="rect">
            <a:avLst/>
          </a:prstGeom>
        </p:spPr>
        <p:txBody>
          <a:bodyPr/>
          <a:lstStyle/>
          <a:p>
            <a:fld id="{63ADD5F5-6488-6A4A-B19B-5222E8C68D58}" type="datetime1">
              <a:t>9/21/2023</a:t>
            </a:fld>
            <a:endParaRPr lang="en-US"/>
          </a:p>
        </p:txBody>
      </p:sp>
      <p:sp>
        <p:nvSpPr>
          <p:cNvPr id="6" name="Footer Placeholder 5">
            <a:extLst>
              <a:ext uri="{FF2B5EF4-FFF2-40B4-BE49-F238E27FC236}">
                <a16:creationId xmlns:a16="http://schemas.microsoft.com/office/drawing/2014/main" id="{A7B74406-EDB6-294E-97C5-7AF0269BBD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371CC77-617D-1444-96CA-C53F9F5857F2}"/>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400540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AC3F-19E5-624B-BB97-9E7A6B88FE5D}"/>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C6C0204-0B7E-B240-BA8F-BDF19D14202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715027-5538-5241-8865-4F310850EC23}"/>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885A9E-9045-FC4E-B737-C36A71E0535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4FB18-06AF-C94A-89B7-26D7D5ADAB9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6259DD-3E59-F54C-8F3C-9640576119C1}"/>
              </a:ext>
            </a:extLst>
          </p:cNvPr>
          <p:cNvSpPr>
            <a:spLocks noGrp="1"/>
          </p:cNvSpPr>
          <p:nvPr>
            <p:ph type="dt" sz="half" idx="10"/>
          </p:nvPr>
        </p:nvSpPr>
        <p:spPr>
          <a:xfrm>
            <a:off x="838200" y="6483350"/>
            <a:ext cx="2743200" cy="365125"/>
          </a:xfrm>
          <a:prstGeom prst="rect">
            <a:avLst/>
          </a:prstGeom>
        </p:spPr>
        <p:txBody>
          <a:bodyPr/>
          <a:lstStyle/>
          <a:p>
            <a:fld id="{3C122212-294E-3145-8B8F-D478624ABDCA}" type="datetime1">
              <a:t>9/21/2023</a:t>
            </a:fld>
            <a:endParaRPr lang="en-US"/>
          </a:p>
        </p:txBody>
      </p:sp>
      <p:sp>
        <p:nvSpPr>
          <p:cNvPr id="8" name="Footer Placeholder 7">
            <a:extLst>
              <a:ext uri="{FF2B5EF4-FFF2-40B4-BE49-F238E27FC236}">
                <a16:creationId xmlns:a16="http://schemas.microsoft.com/office/drawing/2014/main" id="{24D81BA8-A5D1-6141-8BCF-BA875D9327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7FAB57E-FECB-7240-AE70-1982B2E72D9C}"/>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64397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3F4A-AF60-994E-BD88-F9575F49F023}"/>
              </a:ext>
            </a:extLst>
          </p:cNvPr>
          <p:cNvSpPr>
            <a:spLocks noGrp="1"/>
          </p:cNvSpPr>
          <p:nvPr>
            <p:ph type="title"/>
          </p:nvPr>
        </p:nvSpPr>
        <p:spPr>
          <a:xfrm>
            <a:off x="838200" y="706436"/>
            <a:ext cx="10515600" cy="5762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2EB23FD2-2486-F84E-A486-56626AF568ED}"/>
              </a:ext>
            </a:extLst>
          </p:cNvPr>
          <p:cNvSpPr>
            <a:spLocks noGrp="1"/>
          </p:cNvSpPr>
          <p:nvPr>
            <p:ph type="dt" sz="half" idx="10"/>
          </p:nvPr>
        </p:nvSpPr>
        <p:spPr>
          <a:xfrm>
            <a:off x="838200" y="6483350"/>
            <a:ext cx="2743200" cy="365125"/>
          </a:xfrm>
          <a:prstGeom prst="rect">
            <a:avLst/>
          </a:prstGeom>
        </p:spPr>
        <p:txBody>
          <a:bodyPr/>
          <a:lstStyle/>
          <a:p>
            <a:fld id="{9A333590-212E-1649-A57D-70874B116EF8}" type="datetime1">
              <a:t>9/21/2023</a:t>
            </a:fld>
            <a:endParaRPr lang="en-US"/>
          </a:p>
        </p:txBody>
      </p:sp>
      <p:sp>
        <p:nvSpPr>
          <p:cNvPr id="4" name="Footer Placeholder 3">
            <a:extLst>
              <a:ext uri="{FF2B5EF4-FFF2-40B4-BE49-F238E27FC236}">
                <a16:creationId xmlns:a16="http://schemas.microsoft.com/office/drawing/2014/main" id="{9FEC1D9A-0586-334E-A307-46C2749F22F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B4BE015-FA5A-AA4E-88BA-75A801A4F3BC}"/>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3981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D41AE-9839-8A48-A6F8-A00F0D359C5B}"/>
              </a:ext>
            </a:extLst>
          </p:cNvPr>
          <p:cNvSpPr>
            <a:spLocks noGrp="1"/>
          </p:cNvSpPr>
          <p:nvPr>
            <p:ph type="dt" sz="half" idx="10"/>
          </p:nvPr>
        </p:nvSpPr>
        <p:spPr>
          <a:xfrm>
            <a:off x="838200" y="6483350"/>
            <a:ext cx="2743200" cy="365125"/>
          </a:xfrm>
          <a:prstGeom prst="rect">
            <a:avLst/>
          </a:prstGeom>
        </p:spPr>
        <p:txBody>
          <a:bodyPr/>
          <a:lstStyle/>
          <a:p>
            <a:fld id="{7A6A9BBD-1D8B-FC4A-AC07-1A7FC452DD37}" type="datetime1">
              <a:t>9/21/2023</a:t>
            </a:fld>
            <a:endParaRPr lang="en-US"/>
          </a:p>
        </p:txBody>
      </p:sp>
      <p:sp>
        <p:nvSpPr>
          <p:cNvPr id="3" name="Footer Placeholder 2">
            <a:extLst>
              <a:ext uri="{FF2B5EF4-FFF2-40B4-BE49-F238E27FC236}">
                <a16:creationId xmlns:a16="http://schemas.microsoft.com/office/drawing/2014/main" id="{37268A07-7F35-5B4C-A5E9-A0E6DBC5AD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6ED146-EDE0-C64B-B97C-6E58718DB798}"/>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68422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6131-74D4-CE43-BC06-7CAC03CCD4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F2DFB9-54C4-2E48-BF57-ECADE33C0AE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8A6AF5-C91D-334C-BDAE-08EE25DD29B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FF77A-3676-AE40-84DF-45B141418864}"/>
              </a:ext>
            </a:extLst>
          </p:cNvPr>
          <p:cNvSpPr>
            <a:spLocks noGrp="1"/>
          </p:cNvSpPr>
          <p:nvPr>
            <p:ph type="dt" sz="half" idx="10"/>
          </p:nvPr>
        </p:nvSpPr>
        <p:spPr>
          <a:xfrm>
            <a:off x="838200" y="6483350"/>
            <a:ext cx="2743200" cy="365125"/>
          </a:xfrm>
          <a:prstGeom prst="rect">
            <a:avLst/>
          </a:prstGeom>
        </p:spPr>
        <p:txBody>
          <a:bodyPr/>
          <a:lstStyle/>
          <a:p>
            <a:fld id="{B1235E85-EE8E-264D-A341-81369437C8EE}" type="datetime1">
              <a:t>9/21/2023</a:t>
            </a:fld>
            <a:endParaRPr lang="en-US"/>
          </a:p>
        </p:txBody>
      </p:sp>
      <p:sp>
        <p:nvSpPr>
          <p:cNvPr id="6" name="Footer Placeholder 5">
            <a:extLst>
              <a:ext uri="{FF2B5EF4-FFF2-40B4-BE49-F238E27FC236}">
                <a16:creationId xmlns:a16="http://schemas.microsoft.com/office/drawing/2014/main" id="{A7BDFE08-0ED1-C648-8C44-D5D3F192FA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9FF602A-F215-DF43-9BC1-203161258438}"/>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3446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2C1C-7675-474D-9480-DA9C9B14A4A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A216FC-2642-4B4E-8734-AB3ED694BD0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F4149C-5959-D64E-AFF5-2B75A578468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1CCD9-9411-5248-8D4C-C5FF061F0926}"/>
              </a:ext>
            </a:extLst>
          </p:cNvPr>
          <p:cNvSpPr>
            <a:spLocks noGrp="1"/>
          </p:cNvSpPr>
          <p:nvPr>
            <p:ph type="dt" sz="half" idx="10"/>
          </p:nvPr>
        </p:nvSpPr>
        <p:spPr>
          <a:xfrm>
            <a:off x="838200" y="6483350"/>
            <a:ext cx="2743200" cy="365125"/>
          </a:xfrm>
          <a:prstGeom prst="rect">
            <a:avLst/>
          </a:prstGeom>
        </p:spPr>
        <p:txBody>
          <a:bodyPr/>
          <a:lstStyle/>
          <a:p>
            <a:fld id="{AEB99E93-91B2-C94D-AEE4-066A5FAE6B55}" type="datetime1">
              <a:t>9/21/2023</a:t>
            </a:fld>
            <a:endParaRPr lang="en-US"/>
          </a:p>
        </p:txBody>
      </p:sp>
      <p:sp>
        <p:nvSpPr>
          <p:cNvPr id="6" name="Footer Placeholder 5">
            <a:extLst>
              <a:ext uri="{FF2B5EF4-FFF2-40B4-BE49-F238E27FC236}">
                <a16:creationId xmlns:a16="http://schemas.microsoft.com/office/drawing/2014/main" id="{D1D22723-2FD3-FB42-90FC-AA3D1DF99D7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6D1EE79-3786-574E-8D35-26D0628B23E2}"/>
              </a:ext>
            </a:extLst>
          </p:cNvPr>
          <p:cNvSpPr>
            <a:spLocks noGrp="1"/>
          </p:cNvSpPr>
          <p:nvPr>
            <p:ph type="sldNum" sz="quarter" idx="12"/>
          </p:nvPr>
        </p:nvSpPr>
        <p:spPr>
          <a:xfrm>
            <a:off x="8610600" y="6483350"/>
            <a:ext cx="2743200" cy="365125"/>
          </a:xfrm>
          <a:prstGeom prst="rect">
            <a:avLst/>
          </a:prstGeom>
        </p:spPr>
        <p:txBody>
          <a:bodyPr/>
          <a:lstStyle/>
          <a:p>
            <a:fld id="{289B54F0-ACAA-B148-9265-2A8F79BF8221}" type="slidenum">
              <a:t>‹#›</a:t>
            </a:fld>
            <a:endParaRPr lang="en-US"/>
          </a:p>
        </p:txBody>
      </p:sp>
    </p:spTree>
    <p:extLst>
      <p:ext uri="{BB962C8B-B14F-4D97-AF65-F5344CB8AC3E}">
        <p14:creationId xmlns:p14="http://schemas.microsoft.com/office/powerpoint/2010/main" val="168582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5B8D27-3CCA-8349-AFED-A99615055A92}"/>
              </a:ext>
            </a:extLst>
          </p:cNvPr>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Placeholder 1">
            <a:extLst>
              <a:ext uri="{FF2B5EF4-FFF2-40B4-BE49-F238E27FC236}">
                <a16:creationId xmlns:a16="http://schemas.microsoft.com/office/drawing/2014/main" id="{739E17CB-5919-B64E-BC83-83C52D82905E}"/>
              </a:ext>
            </a:extLst>
          </p:cNvPr>
          <p:cNvSpPr>
            <a:spLocks noGrp="1"/>
          </p:cNvSpPr>
          <p:nvPr>
            <p:ph type="title"/>
          </p:nvPr>
        </p:nvSpPr>
        <p:spPr>
          <a:xfrm>
            <a:off x="838200" y="706436"/>
            <a:ext cx="10515600" cy="5762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7D5863D-F8E7-D442-B275-2E9E6F12977B}"/>
              </a:ext>
            </a:extLst>
          </p:cNvPr>
          <p:cNvSpPr>
            <a:spLocks noGrp="1"/>
          </p:cNvSpPr>
          <p:nvPr>
            <p:ph type="body" idx="1"/>
          </p:nvPr>
        </p:nvSpPr>
        <p:spPr>
          <a:xfrm>
            <a:off x="138545" y="1536700"/>
            <a:ext cx="11901055" cy="46402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78C755D-65DA-5E4E-B634-65DE91792A78}"/>
              </a:ext>
            </a:extLst>
          </p:cNvPr>
          <p:cNvSpPr>
            <a:spLocks noGrp="1"/>
          </p:cNvSpPr>
          <p:nvPr>
            <p:ph type="dt" sz="half" idx="2"/>
          </p:nvPr>
        </p:nvSpPr>
        <p:spPr>
          <a:xfrm>
            <a:off x="838200" y="6483350"/>
            <a:ext cx="2743200" cy="365125"/>
          </a:xfrm>
          <a:prstGeom prst="rect">
            <a:avLst/>
          </a:prstGeom>
        </p:spPr>
        <p:txBody>
          <a:bodyPr vert="horz" lIns="91440" tIns="45720" rIns="91440" bIns="45720" rtlCol="0" anchor="ctr"/>
          <a:lstStyle>
            <a:lvl1pPr algn="l">
              <a:defRPr sz="1200">
                <a:solidFill>
                  <a:schemeClr val="tx1"/>
                </a:solidFill>
              </a:defRPr>
            </a:lvl1pPr>
          </a:lstStyle>
          <a:p>
            <a:fld id="{E5C558E9-1B93-E74F-8B96-263F2A78EC22}" type="datetime1">
              <a:t>9/21/2023</a:t>
            </a:fld>
            <a:endParaRPr lang="en-US"/>
          </a:p>
        </p:txBody>
      </p:sp>
      <p:sp>
        <p:nvSpPr>
          <p:cNvPr id="6" name="Slide Number Placeholder 5">
            <a:extLst>
              <a:ext uri="{FF2B5EF4-FFF2-40B4-BE49-F238E27FC236}">
                <a16:creationId xmlns:a16="http://schemas.microsoft.com/office/drawing/2014/main" id="{9D25610F-2CE6-FB48-B7D7-6481232489D3}"/>
              </a:ext>
            </a:extLst>
          </p:cNvPr>
          <p:cNvSpPr>
            <a:spLocks noGrp="1"/>
          </p:cNvSpPr>
          <p:nvPr>
            <p:ph type="sldNum" sz="quarter" idx="4"/>
          </p:nvPr>
        </p:nvSpPr>
        <p:spPr>
          <a:xfrm>
            <a:off x="8610600" y="6483350"/>
            <a:ext cx="2743200" cy="365125"/>
          </a:xfrm>
          <a:prstGeom prst="rect">
            <a:avLst/>
          </a:prstGeom>
        </p:spPr>
        <p:txBody>
          <a:bodyPr vert="horz" lIns="91440" tIns="45720" rIns="91440" bIns="45720" rtlCol="0" anchor="ctr"/>
          <a:lstStyle>
            <a:lvl1pPr algn="r">
              <a:defRPr sz="1200">
                <a:solidFill>
                  <a:schemeClr val="tx1"/>
                </a:solidFill>
              </a:defRPr>
            </a:lvl1pPr>
          </a:lstStyle>
          <a:p>
            <a:fld id="{289B54F0-ACAA-B148-9265-2A8F79BF8221}" type="slidenum">
              <a:rPr lang="en-US"/>
              <a:pPr/>
              <a:t>‹#›</a:t>
            </a:fld>
            <a:endParaRPr lang="en-US"/>
          </a:p>
        </p:txBody>
      </p:sp>
      <p:pic>
        <p:nvPicPr>
          <p:cNvPr id="1026" name="Picture 2" descr="You too, embrace cross-platform development with React Native">
            <a:extLst>
              <a:ext uri="{FF2B5EF4-FFF2-40B4-BE49-F238E27FC236}">
                <a16:creationId xmlns:a16="http://schemas.microsoft.com/office/drawing/2014/main" id="{FF6480BA-1A2B-3FA0-773B-CF90DC3546A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14101" y="57114"/>
            <a:ext cx="952499" cy="625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B78142D-6D48-48A2-83B1-5FBEEEEC0974}"/>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auto">
          <a:xfrm>
            <a:off x="0" y="4126"/>
            <a:ext cx="1182370" cy="575310"/>
          </a:xfrm>
          <a:prstGeom prst="rect">
            <a:avLst/>
          </a:prstGeom>
          <a:noFill/>
          <a:ln w="9525">
            <a:noFill/>
            <a:miter lim="800000"/>
            <a:headEnd/>
            <a:tailEnd/>
          </a:ln>
        </p:spPr>
      </p:pic>
    </p:spTree>
    <p:extLst>
      <p:ext uri="{BB962C8B-B14F-4D97-AF65-F5344CB8AC3E}">
        <p14:creationId xmlns:p14="http://schemas.microsoft.com/office/powerpoint/2010/main" val="46171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5DB5-F775-C34E-B46C-304E0A4F1D89}"/>
              </a:ext>
            </a:extLst>
          </p:cNvPr>
          <p:cNvSpPr>
            <a:spLocks noGrp="1"/>
          </p:cNvSpPr>
          <p:nvPr>
            <p:ph type="ctrTitle"/>
          </p:nvPr>
        </p:nvSpPr>
        <p:spPr>
          <a:xfrm>
            <a:off x="1108911" y="1589649"/>
            <a:ext cx="9974177" cy="1923572"/>
          </a:xfrm>
          <a:gradFill>
            <a:gsLst>
              <a:gs pos="87000">
                <a:schemeClr val="accent3">
                  <a:alpha val="0"/>
                  <a:lumMod val="0"/>
                  <a:lumOff val="100000"/>
                </a:schemeClr>
              </a:gs>
              <a:gs pos="100000">
                <a:schemeClr val="accent2">
                  <a:lumMod val="94000"/>
                  <a:lumOff val="6000"/>
                  <a:alpha val="76000"/>
                </a:schemeClr>
              </a:gs>
            </a:gsLst>
            <a:lin ang="5400000" scaled="1"/>
          </a:gradFill>
        </p:spPr>
        <p:txBody>
          <a:bodyPr>
            <a:normAutofit/>
          </a:bodyPr>
          <a:lstStyle/>
          <a:p>
            <a:pPr>
              <a:lnSpc>
                <a:spcPct val="114000"/>
              </a:lnSpc>
            </a:pPr>
            <a:r>
              <a:rPr lang="en-US" dirty="0"/>
              <a:t>Native Modules</a:t>
            </a:r>
          </a:p>
        </p:txBody>
      </p:sp>
    </p:spTree>
    <p:extLst>
      <p:ext uri="{BB962C8B-B14F-4D97-AF65-F5344CB8AC3E}">
        <p14:creationId xmlns:p14="http://schemas.microsoft.com/office/powerpoint/2010/main" val="2499275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6B4A9-1D3A-48E4-1689-5BC89D74D8BA}"/>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5255A256-B6B3-A70B-BEDB-1FC965DCBA35}"/>
              </a:ext>
            </a:extLst>
          </p:cNvPr>
          <p:cNvSpPr>
            <a:spLocks noGrp="1"/>
          </p:cNvSpPr>
          <p:nvPr>
            <p:ph type="sldNum" sz="quarter" idx="12"/>
          </p:nvPr>
        </p:nvSpPr>
        <p:spPr/>
        <p:txBody>
          <a:bodyPr/>
          <a:lstStyle/>
          <a:p>
            <a:fld id="{289B54F0-ACAA-B148-9265-2A8F79BF8221}" type="slidenum">
              <a:rPr lang="en-VN" smtClean="0"/>
              <a:t>10</a:t>
            </a:fld>
            <a:endParaRPr lang="en-VN"/>
          </a:p>
        </p:txBody>
      </p:sp>
      <p:sp>
        <p:nvSpPr>
          <p:cNvPr id="4" name="Title 3">
            <a:extLst>
              <a:ext uri="{FF2B5EF4-FFF2-40B4-BE49-F238E27FC236}">
                <a16:creationId xmlns:a16="http://schemas.microsoft.com/office/drawing/2014/main" id="{D0072C36-3EA7-59CA-9FAF-073EE61F2E39}"/>
              </a:ext>
            </a:extLst>
          </p:cNvPr>
          <p:cNvSpPr>
            <a:spLocks noGrp="1"/>
          </p:cNvSpPr>
          <p:nvPr>
            <p:ph type="title"/>
          </p:nvPr>
        </p:nvSpPr>
        <p:spPr/>
        <p:txBody>
          <a:bodyPr>
            <a:normAutofit/>
          </a:bodyPr>
          <a:lstStyle/>
          <a:p>
            <a:r>
              <a:rPr lang="en-US" dirty="0"/>
              <a:t>1. Initialize a new module</a:t>
            </a:r>
            <a:endParaRPr lang="en-VN" dirty="0"/>
          </a:p>
        </p:txBody>
      </p:sp>
      <p:sp>
        <p:nvSpPr>
          <p:cNvPr id="5" name="Content Placeholder 4">
            <a:extLst>
              <a:ext uri="{FF2B5EF4-FFF2-40B4-BE49-F238E27FC236}">
                <a16:creationId xmlns:a16="http://schemas.microsoft.com/office/drawing/2014/main" id="{F6E5ACE5-F399-4FA5-F33C-F0F6F98E9D00}"/>
              </a:ext>
            </a:extLst>
          </p:cNvPr>
          <p:cNvSpPr>
            <a:spLocks noGrp="1"/>
          </p:cNvSpPr>
          <p:nvPr>
            <p:ph idx="1"/>
          </p:nvPr>
        </p:nvSpPr>
        <p:spPr/>
        <p:txBody>
          <a:bodyPr/>
          <a:lstStyle/>
          <a:p>
            <a:pPr algn="just">
              <a:lnSpc>
                <a:spcPct val="150000"/>
              </a:lnSpc>
            </a:pPr>
            <a:r>
              <a:rPr lang="en-US" dirty="0"/>
              <a:t>First, we'll create a new module. On this demo we will use the name expo-settings/</a:t>
            </a:r>
            <a:r>
              <a:rPr lang="en-US" dirty="0" err="1"/>
              <a:t>ExpoSettings</a:t>
            </a:r>
            <a:r>
              <a:rPr lang="en-US" dirty="0"/>
              <a:t>. You can name it whatever you like, just adjust the instructions accordingly:</a:t>
            </a:r>
            <a:endParaRPr lang="en-VN" dirty="0"/>
          </a:p>
        </p:txBody>
      </p:sp>
      <p:pic>
        <p:nvPicPr>
          <p:cNvPr id="9" name="Picture 8">
            <a:extLst>
              <a:ext uri="{FF2B5EF4-FFF2-40B4-BE49-F238E27FC236}">
                <a16:creationId xmlns:a16="http://schemas.microsoft.com/office/drawing/2014/main" id="{4B011458-0E2D-E0A2-0B8C-114C1C624FBE}"/>
              </a:ext>
            </a:extLst>
          </p:cNvPr>
          <p:cNvPicPr>
            <a:picLocks noChangeAspect="1"/>
          </p:cNvPicPr>
          <p:nvPr/>
        </p:nvPicPr>
        <p:blipFill>
          <a:blip r:embed="rId2"/>
          <a:stretch>
            <a:fillRect/>
          </a:stretch>
        </p:blipFill>
        <p:spPr>
          <a:xfrm>
            <a:off x="939800" y="4080894"/>
            <a:ext cx="10740136" cy="1421489"/>
          </a:xfrm>
          <a:prstGeom prst="rect">
            <a:avLst/>
          </a:prstGeom>
        </p:spPr>
      </p:pic>
    </p:spTree>
    <p:extLst>
      <p:ext uri="{BB962C8B-B14F-4D97-AF65-F5344CB8AC3E}">
        <p14:creationId xmlns:p14="http://schemas.microsoft.com/office/powerpoint/2010/main" val="138729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A086E-A731-80E3-9341-C0957DD023E3}"/>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E3EFA82-95A0-3555-66C0-1FBC61451599}"/>
              </a:ext>
            </a:extLst>
          </p:cNvPr>
          <p:cNvSpPr>
            <a:spLocks noGrp="1"/>
          </p:cNvSpPr>
          <p:nvPr>
            <p:ph type="sldNum" sz="quarter" idx="12"/>
          </p:nvPr>
        </p:nvSpPr>
        <p:spPr/>
        <p:txBody>
          <a:bodyPr/>
          <a:lstStyle/>
          <a:p>
            <a:fld id="{289B54F0-ACAA-B148-9265-2A8F79BF8221}" type="slidenum">
              <a:rPr lang="en-VN" smtClean="0"/>
              <a:t>11</a:t>
            </a:fld>
            <a:endParaRPr lang="en-VN"/>
          </a:p>
        </p:txBody>
      </p:sp>
      <p:sp>
        <p:nvSpPr>
          <p:cNvPr id="4" name="Title 3">
            <a:extLst>
              <a:ext uri="{FF2B5EF4-FFF2-40B4-BE49-F238E27FC236}">
                <a16:creationId xmlns:a16="http://schemas.microsoft.com/office/drawing/2014/main" id="{C46539C2-148E-1180-E07A-C0B08FB7AD0A}"/>
              </a:ext>
            </a:extLst>
          </p:cNvPr>
          <p:cNvSpPr>
            <a:spLocks noGrp="1"/>
          </p:cNvSpPr>
          <p:nvPr>
            <p:ph type="title"/>
          </p:nvPr>
        </p:nvSpPr>
        <p:spPr/>
        <p:txBody>
          <a:bodyPr>
            <a:normAutofit/>
          </a:bodyPr>
          <a:lstStyle/>
          <a:p>
            <a:r>
              <a:rPr lang="en-US" dirty="0"/>
              <a:t>2. Set up our workspace</a:t>
            </a:r>
            <a:endParaRPr lang="en-VN" dirty="0"/>
          </a:p>
        </p:txBody>
      </p:sp>
      <p:sp>
        <p:nvSpPr>
          <p:cNvPr id="5" name="Content Placeholder 4">
            <a:extLst>
              <a:ext uri="{FF2B5EF4-FFF2-40B4-BE49-F238E27FC236}">
                <a16:creationId xmlns:a16="http://schemas.microsoft.com/office/drawing/2014/main" id="{564F1ADD-27A6-DE51-5E36-794097006DE6}"/>
              </a:ext>
            </a:extLst>
          </p:cNvPr>
          <p:cNvSpPr>
            <a:spLocks noGrp="1"/>
          </p:cNvSpPr>
          <p:nvPr>
            <p:ph idx="1"/>
          </p:nvPr>
        </p:nvSpPr>
        <p:spPr/>
        <p:txBody>
          <a:bodyPr/>
          <a:lstStyle/>
          <a:p>
            <a:pPr algn="just"/>
            <a:r>
              <a:rPr lang="en-US" dirty="0"/>
              <a:t>Now let's clean up the default module a little bit so we have more of a clean slate and delete the view module that we won't use in this guide.</a:t>
            </a:r>
            <a:endParaRPr lang="en-VN" dirty="0"/>
          </a:p>
        </p:txBody>
      </p:sp>
      <p:sp>
        <p:nvSpPr>
          <p:cNvPr id="7" name="TextBox 6">
            <a:extLst>
              <a:ext uri="{FF2B5EF4-FFF2-40B4-BE49-F238E27FC236}">
                <a16:creationId xmlns:a16="http://schemas.microsoft.com/office/drawing/2014/main" id="{0DDEF578-4F0C-D65E-B94B-A965C2182538}"/>
              </a:ext>
            </a:extLst>
          </p:cNvPr>
          <p:cNvSpPr txBox="1"/>
          <p:nvPr/>
        </p:nvSpPr>
        <p:spPr>
          <a:xfrm>
            <a:off x="582385" y="3628644"/>
            <a:ext cx="11117284" cy="1711366"/>
          </a:xfrm>
          <a:prstGeom prst="rect">
            <a:avLst/>
          </a:prstGeom>
          <a:solidFill>
            <a:schemeClr val="tx1"/>
          </a:solidFill>
        </p:spPr>
        <p:txBody>
          <a:bodyPr wrap="square">
            <a:spAutoFit/>
          </a:bodyPr>
          <a:lstStyle/>
          <a:p>
            <a:pPr>
              <a:lnSpc>
                <a:spcPct val="150000"/>
              </a:lnSpc>
            </a:pPr>
            <a:r>
              <a:rPr lang="en-US" dirty="0">
                <a:solidFill>
                  <a:schemeClr val="bg1"/>
                </a:solidFill>
              </a:rPr>
              <a:t>&gt; cd expo-settings</a:t>
            </a:r>
          </a:p>
          <a:p>
            <a:pPr>
              <a:lnSpc>
                <a:spcPct val="150000"/>
              </a:lnSpc>
            </a:pPr>
            <a:r>
              <a:rPr lang="en-US" dirty="0">
                <a:solidFill>
                  <a:schemeClr val="bg1"/>
                </a:solidFill>
              </a:rPr>
              <a:t>&gt; rm </a:t>
            </a:r>
            <a:r>
              <a:rPr lang="en-US" dirty="0" err="1">
                <a:solidFill>
                  <a:schemeClr val="bg1"/>
                </a:solidFill>
              </a:rPr>
              <a:t>ios</a:t>
            </a:r>
            <a:r>
              <a:rPr lang="en-US" dirty="0">
                <a:solidFill>
                  <a:schemeClr val="bg1"/>
                </a:solidFill>
              </a:rPr>
              <a:t>/</a:t>
            </a:r>
            <a:r>
              <a:rPr lang="en-US" dirty="0" err="1">
                <a:solidFill>
                  <a:schemeClr val="bg1"/>
                </a:solidFill>
              </a:rPr>
              <a:t>ExpoSettingsView.swift</a:t>
            </a:r>
            <a:endParaRPr lang="en-US" dirty="0">
              <a:solidFill>
                <a:schemeClr val="bg1"/>
              </a:solidFill>
            </a:endParaRPr>
          </a:p>
          <a:p>
            <a:pPr>
              <a:lnSpc>
                <a:spcPct val="150000"/>
              </a:lnSpc>
            </a:pPr>
            <a:r>
              <a:rPr lang="en-US" dirty="0">
                <a:solidFill>
                  <a:schemeClr val="bg1"/>
                </a:solidFill>
              </a:rPr>
              <a:t>&gt; rm android/</a:t>
            </a:r>
            <a:r>
              <a:rPr lang="en-US" dirty="0" err="1">
                <a:solidFill>
                  <a:schemeClr val="bg1"/>
                </a:solidFill>
              </a:rPr>
              <a:t>src</a:t>
            </a:r>
            <a:r>
              <a:rPr lang="en-US" dirty="0">
                <a:solidFill>
                  <a:schemeClr val="bg1"/>
                </a:solidFill>
              </a:rPr>
              <a:t>/main/java/expo/modules/settings/</a:t>
            </a:r>
            <a:r>
              <a:rPr lang="en-US" dirty="0" err="1">
                <a:solidFill>
                  <a:schemeClr val="bg1"/>
                </a:solidFill>
              </a:rPr>
              <a:t>ExpoSettingsView.kt</a:t>
            </a:r>
            <a:endParaRPr lang="en-US" dirty="0">
              <a:solidFill>
                <a:schemeClr val="bg1"/>
              </a:solidFill>
            </a:endParaRPr>
          </a:p>
          <a:p>
            <a:pPr>
              <a:lnSpc>
                <a:spcPct val="150000"/>
              </a:lnSpc>
            </a:pPr>
            <a:r>
              <a:rPr lang="en-US" dirty="0">
                <a:solidFill>
                  <a:schemeClr val="bg1"/>
                </a:solidFill>
              </a:rPr>
              <a:t>&gt; rm </a:t>
            </a:r>
            <a:r>
              <a:rPr lang="en-US" dirty="0" err="1">
                <a:solidFill>
                  <a:schemeClr val="bg1"/>
                </a:solidFill>
              </a:rPr>
              <a:t>src</a:t>
            </a:r>
            <a:r>
              <a:rPr lang="en-US" dirty="0">
                <a:solidFill>
                  <a:schemeClr val="bg1"/>
                </a:solidFill>
              </a:rPr>
              <a:t>/</a:t>
            </a:r>
            <a:r>
              <a:rPr lang="en-US" dirty="0" err="1">
                <a:solidFill>
                  <a:schemeClr val="bg1"/>
                </a:solidFill>
              </a:rPr>
              <a:t>ExpoSettingsView.tsx</a:t>
            </a:r>
            <a:r>
              <a:rPr lang="en-US" dirty="0">
                <a:solidFill>
                  <a:schemeClr val="bg1"/>
                </a:solidFill>
              </a:rPr>
              <a:t> </a:t>
            </a:r>
            <a:r>
              <a:rPr lang="en-US" dirty="0" err="1">
                <a:solidFill>
                  <a:schemeClr val="bg1"/>
                </a:solidFill>
              </a:rPr>
              <a:t>src</a:t>
            </a:r>
            <a:r>
              <a:rPr lang="en-US" dirty="0">
                <a:solidFill>
                  <a:schemeClr val="bg1"/>
                </a:solidFill>
              </a:rPr>
              <a:t>/</a:t>
            </a:r>
            <a:r>
              <a:rPr lang="en-US" dirty="0" err="1">
                <a:solidFill>
                  <a:schemeClr val="bg1"/>
                </a:solidFill>
              </a:rPr>
              <a:t>ExpoSettingsView.web.tsx</a:t>
            </a:r>
            <a:r>
              <a:rPr lang="en-US" dirty="0">
                <a:solidFill>
                  <a:schemeClr val="bg1"/>
                </a:solidFill>
              </a:rPr>
              <a:t> </a:t>
            </a:r>
            <a:r>
              <a:rPr lang="en-US" dirty="0" err="1">
                <a:solidFill>
                  <a:schemeClr val="bg1"/>
                </a:solidFill>
              </a:rPr>
              <a:t>src</a:t>
            </a:r>
            <a:r>
              <a:rPr lang="en-US" dirty="0">
                <a:solidFill>
                  <a:schemeClr val="bg1"/>
                </a:solidFill>
              </a:rPr>
              <a:t>/</a:t>
            </a:r>
            <a:r>
              <a:rPr lang="en-US" dirty="0" err="1">
                <a:solidFill>
                  <a:schemeClr val="bg1"/>
                </a:solidFill>
              </a:rPr>
              <a:t>ExpoSettingsModule.web.ts</a:t>
            </a:r>
            <a:r>
              <a:rPr lang="en-US" dirty="0">
                <a:solidFill>
                  <a:schemeClr val="bg1"/>
                </a:solidFill>
              </a:rPr>
              <a:t> </a:t>
            </a:r>
            <a:r>
              <a:rPr lang="en-US" dirty="0" err="1">
                <a:solidFill>
                  <a:schemeClr val="bg1"/>
                </a:solidFill>
              </a:rPr>
              <a:t>src</a:t>
            </a:r>
            <a:r>
              <a:rPr lang="en-US" dirty="0">
                <a:solidFill>
                  <a:schemeClr val="bg1"/>
                </a:solidFill>
              </a:rPr>
              <a:t>/</a:t>
            </a:r>
            <a:r>
              <a:rPr lang="en-US" dirty="0" err="1">
                <a:solidFill>
                  <a:schemeClr val="bg1"/>
                </a:solidFill>
              </a:rPr>
              <a:t>ExpoSettings.types.ts</a:t>
            </a:r>
            <a:endParaRPr lang="en-VN" dirty="0">
              <a:solidFill>
                <a:schemeClr val="bg1"/>
              </a:solidFill>
            </a:endParaRPr>
          </a:p>
        </p:txBody>
      </p:sp>
    </p:spTree>
    <p:extLst>
      <p:ext uri="{BB962C8B-B14F-4D97-AF65-F5344CB8AC3E}">
        <p14:creationId xmlns:p14="http://schemas.microsoft.com/office/powerpoint/2010/main" val="30666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A086E-A731-80E3-9341-C0957DD023E3}"/>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E3EFA82-95A0-3555-66C0-1FBC61451599}"/>
              </a:ext>
            </a:extLst>
          </p:cNvPr>
          <p:cNvSpPr>
            <a:spLocks noGrp="1"/>
          </p:cNvSpPr>
          <p:nvPr>
            <p:ph type="sldNum" sz="quarter" idx="12"/>
          </p:nvPr>
        </p:nvSpPr>
        <p:spPr/>
        <p:txBody>
          <a:bodyPr/>
          <a:lstStyle/>
          <a:p>
            <a:fld id="{289B54F0-ACAA-B148-9265-2A8F79BF8221}" type="slidenum">
              <a:rPr lang="en-VN" smtClean="0"/>
              <a:t>12</a:t>
            </a:fld>
            <a:endParaRPr lang="en-VN"/>
          </a:p>
        </p:txBody>
      </p:sp>
      <p:sp>
        <p:nvSpPr>
          <p:cNvPr id="4" name="Title 3">
            <a:extLst>
              <a:ext uri="{FF2B5EF4-FFF2-40B4-BE49-F238E27FC236}">
                <a16:creationId xmlns:a16="http://schemas.microsoft.com/office/drawing/2014/main" id="{C46539C2-148E-1180-E07A-C0B08FB7AD0A}"/>
              </a:ext>
            </a:extLst>
          </p:cNvPr>
          <p:cNvSpPr>
            <a:spLocks noGrp="1"/>
          </p:cNvSpPr>
          <p:nvPr>
            <p:ph type="title"/>
          </p:nvPr>
        </p:nvSpPr>
        <p:spPr/>
        <p:txBody>
          <a:bodyPr>
            <a:normAutofit/>
          </a:bodyPr>
          <a:lstStyle/>
          <a:p>
            <a:r>
              <a:rPr lang="en-US" dirty="0"/>
              <a:t>2. Set up our workspace (contd.)</a:t>
            </a:r>
            <a:endParaRPr lang="en-VN" dirty="0"/>
          </a:p>
        </p:txBody>
      </p:sp>
      <p:sp>
        <p:nvSpPr>
          <p:cNvPr id="5" name="Content Placeholder 4">
            <a:extLst>
              <a:ext uri="{FF2B5EF4-FFF2-40B4-BE49-F238E27FC236}">
                <a16:creationId xmlns:a16="http://schemas.microsoft.com/office/drawing/2014/main" id="{564F1ADD-27A6-DE51-5E36-794097006DE6}"/>
              </a:ext>
            </a:extLst>
          </p:cNvPr>
          <p:cNvSpPr>
            <a:spLocks noGrp="1"/>
          </p:cNvSpPr>
          <p:nvPr>
            <p:ph idx="1"/>
          </p:nvPr>
        </p:nvSpPr>
        <p:spPr/>
        <p:txBody>
          <a:bodyPr/>
          <a:lstStyle/>
          <a:p>
            <a:pPr algn="just"/>
            <a:r>
              <a:rPr lang="en-US" b="0" i="0" u="none" strike="noStrike" dirty="0">
                <a:solidFill>
                  <a:srgbClr val="11181C"/>
                </a:solidFill>
                <a:effectLst/>
                <a:latin typeface="__Inter_20951f"/>
              </a:rPr>
              <a:t>Find the following files and replace them with the provided minimal boilerplate:</a:t>
            </a:r>
            <a:endParaRPr lang="en-VN" dirty="0"/>
          </a:p>
        </p:txBody>
      </p:sp>
      <p:pic>
        <p:nvPicPr>
          <p:cNvPr id="10" name="Picture 9">
            <a:extLst>
              <a:ext uri="{FF2B5EF4-FFF2-40B4-BE49-F238E27FC236}">
                <a16:creationId xmlns:a16="http://schemas.microsoft.com/office/drawing/2014/main" id="{1B34FF42-79A2-1711-3E09-F8832A09AA89}"/>
              </a:ext>
            </a:extLst>
          </p:cNvPr>
          <p:cNvPicPr>
            <a:picLocks noChangeAspect="1"/>
          </p:cNvPicPr>
          <p:nvPr/>
        </p:nvPicPr>
        <p:blipFill>
          <a:blip r:embed="rId2"/>
          <a:stretch>
            <a:fillRect/>
          </a:stretch>
        </p:blipFill>
        <p:spPr>
          <a:xfrm>
            <a:off x="2203703" y="2820307"/>
            <a:ext cx="8174571" cy="3356656"/>
          </a:xfrm>
          <a:prstGeom prst="rect">
            <a:avLst/>
          </a:prstGeom>
        </p:spPr>
      </p:pic>
    </p:spTree>
    <p:extLst>
      <p:ext uri="{BB962C8B-B14F-4D97-AF65-F5344CB8AC3E}">
        <p14:creationId xmlns:p14="http://schemas.microsoft.com/office/powerpoint/2010/main" val="138569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A086E-A731-80E3-9341-C0957DD023E3}"/>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E3EFA82-95A0-3555-66C0-1FBC61451599}"/>
              </a:ext>
            </a:extLst>
          </p:cNvPr>
          <p:cNvSpPr>
            <a:spLocks noGrp="1"/>
          </p:cNvSpPr>
          <p:nvPr>
            <p:ph type="sldNum" sz="quarter" idx="12"/>
          </p:nvPr>
        </p:nvSpPr>
        <p:spPr/>
        <p:txBody>
          <a:bodyPr/>
          <a:lstStyle/>
          <a:p>
            <a:fld id="{289B54F0-ACAA-B148-9265-2A8F79BF8221}" type="slidenum">
              <a:rPr lang="en-VN" smtClean="0"/>
              <a:t>13</a:t>
            </a:fld>
            <a:endParaRPr lang="en-VN"/>
          </a:p>
        </p:txBody>
      </p:sp>
      <p:sp>
        <p:nvSpPr>
          <p:cNvPr id="4" name="Title 3">
            <a:extLst>
              <a:ext uri="{FF2B5EF4-FFF2-40B4-BE49-F238E27FC236}">
                <a16:creationId xmlns:a16="http://schemas.microsoft.com/office/drawing/2014/main" id="{C46539C2-148E-1180-E07A-C0B08FB7AD0A}"/>
              </a:ext>
            </a:extLst>
          </p:cNvPr>
          <p:cNvSpPr>
            <a:spLocks noGrp="1"/>
          </p:cNvSpPr>
          <p:nvPr>
            <p:ph type="title"/>
          </p:nvPr>
        </p:nvSpPr>
        <p:spPr/>
        <p:txBody>
          <a:bodyPr>
            <a:normAutofit/>
          </a:bodyPr>
          <a:lstStyle/>
          <a:p>
            <a:r>
              <a:rPr lang="en-US" dirty="0"/>
              <a:t>2. Set up our workspace (contd.)</a:t>
            </a:r>
            <a:endParaRPr lang="en-VN" dirty="0"/>
          </a:p>
        </p:txBody>
      </p:sp>
      <p:pic>
        <p:nvPicPr>
          <p:cNvPr id="9" name="Picture 8">
            <a:extLst>
              <a:ext uri="{FF2B5EF4-FFF2-40B4-BE49-F238E27FC236}">
                <a16:creationId xmlns:a16="http://schemas.microsoft.com/office/drawing/2014/main" id="{C0F39CA1-CE7F-725F-5B0B-D48045951121}"/>
              </a:ext>
            </a:extLst>
          </p:cNvPr>
          <p:cNvPicPr>
            <a:picLocks noChangeAspect="1"/>
          </p:cNvPicPr>
          <p:nvPr/>
        </p:nvPicPr>
        <p:blipFill>
          <a:blip r:embed="rId2"/>
          <a:stretch>
            <a:fillRect/>
          </a:stretch>
        </p:blipFill>
        <p:spPr>
          <a:xfrm>
            <a:off x="1295853" y="1469964"/>
            <a:ext cx="9600293" cy="4706999"/>
          </a:xfrm>
          <a:prstGeom prst="rect">
            <a:avLst/>
          </a:prstGeom>
        </p:spPr>
      </p:pic>
    </p:spTree>
    <p:extLst>
      <p:ext uri="{BB962C8B-B14F-4D97-AF65-F5344CB8AC3E}">
        <p14:creationId xmlns:p14="http://schemas.microsoft.com/office/powerpoint/2010/main" val="156778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A086E-A731-80E3-9341-C0957DD023E3}"/>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E3EFA82-95A0-3555-66C0-1FBC61451599}"/>
              </a:ext>
            </a:extLst>
          </p:cNvPr>
          <p:cNvSpPr>
            <a:spLocks noGrp="1"/>
          </p:cNvSpPr>
          <p:nvPr>
            <p:ph type="sldNum" sz="quarter" idx="12"/>
          </p:nvPr>
        </p:nvSpPr>
        <p:spPr/>
        <p:txBody>
          <a:bodyPr/>
          <a:lstStyle/>
          <a:p>
            <a:fld id="{289B54F0-ACAA-B148-9265-2A8F79BF8221}" type="slidenum">
              <a:rPr lang="en-VN" smtClean="0"/>
              <a:t>14</a:t>
            </a:fld>
            <a:endParaRPr lang="en-VN"/>
          </a:p>
        </p:txBody>
      </p:sp>
      <p:sp>
        <p:nvSpPr>
          <p:cNvPr id="4" name="Title 3">
            <a:extLst>
              <a:ext uri="{FF2B5EF4-FFF2-40B4-BE49-F238E27FC236}">
                <a16:creationId xmlns:a16="http://schemas.microsoft.com/office/drawing/2014/main" id="{C46539C2-148E-1180-E07A-C0B08FB7AD0A}"/>
              </a:ext>
            </a:extLst>
          </p:cNvPr>
          <p:cNvSpPr>
            <a:spLocks noGrp="1"/>
          </p:cNvSpPr>
          <p:nvPr>
            <p:ph type="title"/>
          </p:nvPr>
        </p:nvSpPr>
        <p:spPr/>
        <p:txBody>
          <a:bodyPr>
            <a:normAutofit/>
          </a:bodyPr>
          <a:lstStyle/>
          <a:p>
            <a:r>
              <a:rPr lang="en-US" dirty="0"/>
              <a:t>2. Set up our workspace (contd.)</a:t>
            </a:r>
            <a:endParaRPr lang="en-VN" dirty="0"/>
          </a:p>
        </p:txBody>
      </p:sp>
      <p:pic>
        <p:nvPicPr>
          <p:cNvPr id="6" name="Picture 5">
            <a:extLst>
              <a:ext uri="{FF2B5EF4-FFF2-40B4-BE49-F238E27FC236}">
                <a16:creationId xmlns:a16="http://schemas.microsoft.com/office/drawing/2014/main" id="{23845381-99DB-72B2-B43A-007FAAAE1997}"/>
              </a:ext>
            </a:extLst>
          </p:cNvPr>
          <p:cNvPicPr>
            <a:picLocks noChangeAspect="1"/>
          </p:cNvPicPr>
          <p:nvPr/>
        </p:nvPicPr>
        <p:blipFill>
          <a:blip r:embed="rId2"/>
          <a:stretch>
            <a:fillRect/>
          </a:stretch>
        </p:blipFill>
        <p:spPr>
          <a:xfrm>
            <a:off x="2254827" y="1453410"/>
            <a:ext cx="7772400" cy="4973530"/>
          </a:xfrm>
          <a:prstGeom prst="rect">
            <a:avLst/>
          </a:prstGeom>
        </p:spPr>
      </p:pic>
    </p:spTree>
    <p:extLst>
      <p:ext uri="{BB962C8B-B14F-4D97-AF65-F5344CB8AC3E}">
        <p14:creationId xmlns:p14="http://schemas.microsoft.com/office/powerpoint/2010/main" val="45784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610C93-EC20-ACF8-16B4-E284C3F6E5CD}"/>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6E5204C-D181-4F3F-CBFD-1456C5B72FD5}"/>
              </a:ext>
            </a:extLst>
          </p:cNvPr>
          <p:cNvSpPr>
            <a:spLocks noGrp="1"/>
          </p:cNvSpPr>
          <p:nvPr>
            <p:ph type="sldNum" sz="quarter" idx="12"/>
          </p:nvPr>
        </p:nvSpPr>
        <p:spPr/>
        <p:txBody>
          <a:bodyPr/>
          <a:lstStyle/>
          <a:p>
            <a:fld id="{289B54F0-ACAA-B148-9265-2A8F79BF8221}" type="slidenum">
              <a:rPr lang="en-VN" smtClean="0"/>
              <a:t>15</a:t>
            </a:fld>
            <a:endParaRPr lang="en-VN"/>
          </a:p>
        </p:txBody>
      </p:sp>
      <p:sp>
        <p:nvSpPr>
          <p:cNvPr id="4" name="Title 3">
            <a:extLst>
              <a:ext uri="{FF2B5EF4-FFF2-40B4-BE49-F238E27FC236}">
                <a16:creationId xmlns:a16="http://schemas.microsoft.com/office/drawing/2014/main" id="{3CE4D19A-E8E3-4411-C775-F8C839CE480B}"/>
              </a:ext>
            </a:extLst>
          </p:cNvPr>
          <p:cNvSpPr>
            <a:spLocks noGrp="1"/>
          </p:cNvSpPr>
          <p:nvPr>
            <p:ph type="title"/>
          </p:nvPr>
        </p:nvSpPr>
        <p:spPr/>
        <p:txBody>
          <a:bodyPr>
            <a:normAutofit/>
          </a:bodyPr>
          <a:lstStyle/>
          <a:p>
            <a:r>
              <a:rPr lang="en-US" dirty="0"/>
              <a:t>3. Run the example project</a:t>
            </a:r>
            <a:endParaRPr lang="en-VN" dirty="0"/>
          </a:p>
        </p:txBody>
      </p:sp>
      <p:sp>
        <p:nvSpPr>
          <p:cNvPr id="5" name="Content Placeholder 4">
            <a:extLst>
              <a:ext uri="{FF2B5EF4-FFF2-40B4-BE49-F238E27FC236}">
                <a16:creationId xmlns:a16="http://schemas.microsoft.com/office/drawing/2014/main" id="{962C3737-0DA7-D166-0A4E-C0134772AB1E}"/>
              </a:ext>
            </a:extLst>
          </p:cNvPr>
          <p:cNvSpPr>
            <a:spLocks noGrp="1"/>
          </p:cNvSpPr>
          <p:nvPr>
            <p:ph idx="1"/>
          </p:nvPr>
        </p:nvSpPr>
        <p:spPr/>
        <p:txBody>
          <a:bodyPr/>
          <a:lstStyle/>
          <a:p>
            <a:pPr algn="just"/>
            <a:r>
              <a:rPr lang="en-US" dirty="0"/>
              <a:t>Now let's run the example project to make sure everything is working. We'll need to start the TypeScript compiler to watch for changes and rebuild the module JavaScript, and separately in another terminal window we'll compile and run the example app.</a:t>
            </a:r>
          </a:p>
        </p:txBody>
      </p:sp>
      <p:pic>
        <p:nvPicPr>
          <p:cNvPr id="9" name="Picture 8">
            <a:extLst>
              <a:ext uri="{FF2B5EF4-FFF2-40B4-BE49-F238E27FC236}">
                <a16:creationId xmlns:a16="http://schemas.microsoft.com/office/drawing/2014/main" id="{3234FB9E-FC24-4EDA-6430-6EEB88404C93}"/>
              </a:ext>
            </a:extLst>
          </p:cNvPr>
          <p:cNvPicPr>
            <a:picLocks noChangeAspect="1"/>
          </p:cNvPicPr>
          <p:nvPr/>
        </p:nvPicPr>
        <p:blipFill>
          <a:blip r:embed="rId2"/>
          <a:stretch>
            <a:fillRect/>
          </a:stretch>
        </p:blipFill>
        <p:spPr>
          <a:xfrm>
            <a:off x="936171" y="4257221"/>
            <a:ext cx="10743765" cy="1644121"/>
          </a:xfrm>
          <a:prstGeom prst="rect">
            <a:avLst/>
          </a:prstGeom>
        </p:spPr>
      </p:pic>
    </p:spTree>
    <p:extLst>
      <p:ext uri="{BB962C8B-B14F-4D97-AF65-F5344CB8AC3E}">
        <p14:creationId xmlns:p14="http://schemas.microsoft.com/office/powerpoint/2010/main" val="320303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610C93-EC20-ACF8-16B4-E284C3F6E5CD}"/>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6E5204C-D181-4F3F-CBFD-1456C5B72FD5}"/>
              </a:ext>
            </a:extLst>
          </p:cNvPr>
          <p:cNvSpPr>
            <a:spLocks noGrp="1"/>
          </p:cNvSpPr>
          <p:nvPr>
            <p:ph type="sldNum" sz="quarter" idx="12"/>
          </p:nvPr>
        </p:nvSpPr>
        <p:spPr/>
        <p:txBody>
          <a:bodyPr/>
          <a:lstStyle/>
          <a:p>
            <a:fld id="{289B54F0-ACAA-B148-9265-2A8F79BF8221}" type="slidenum">
              <a:rPr lang="en-VN" smtClean="0"/>
              <a:t>16</a:t>
            </a:fld>
            <a:endParaRPr lang="en-VN"/>
          </a:p>
        </p:txBody>
      </p:sp>
      <p:sp>
        <p:nvSpPr>
          <p:cNvPr id="4" name="Title 3">
            <a:extLst>
              <a:ext uri="{FF2B5EF4-FFF2-40B4-BE49-F238E27FC236}">
                <a16:creationId xmlns:a16="http://schemas.microsoft.com/office/drawing/2014/main" id="{3CE4D19A-E8E3-4411-C775-F8C839CE480B}"/>
              </a:ext>
            </a:extLst>
          </p:cNvPr>
          <p:cNvSpPr>
            <a:spLocks noGrp="1"/>
          </p:cNvSpPr>
          <p:nvPr>
            <p:ph type="title"/>
          </p:nvPr>
        </p:nvSpPr>
        <p:spPr/>
        <p:txBody>
          <a:bodyPr>
            <a:normAutofit/>
          </a:bodyPr>
          <a:lstStyle/>
          <a:p>
            <a:r>
              <a:rPr lang="en-US" dirty="0"/>
              <a:t>3. Run the example project (contd.)</a:t>
            </a:r>
            <a:endParaRPr lang="en-VN" dirty="0"/>
          </a:p>
        </p:txBody>
      </p:sp>
      <p:sp>
        <p:nvSpPr>
          <p:cNvPr id="10" name="TextBox 9">
            <a:extLst>
              <a:ext uri="{FF2B5EF4-FFF2-40B4-BE49-F238E27FC236}">
                <a16:creationId xmlns:a16="http://schemas.microsoft.com/office/drawing/2014/main" id="{BABDEA23-B55E-26F6-DA7E-D1785965169C}"/>
              </a:ext>
            </a:extLst>
          </p:cNvPr>
          <p:cNvSpPr txBox="1"/>
          <p:nvPr/>
        </p:nvSpPr>
        <p:spPr>
          <a:xfrm>
            <a:off x="3041904" y="1703387"/>
            <a:ext cx="6096000" cy="1630190"/>
          </a:xfrm>
          <a:prstGeom prst="rect">
            <a:avLst/>
          </a:prstGeom>
          <a:solidFill>
            <a:schemeClr val="tx1"/>
          </a:solidFill>
        </p:spPr>
        <p:txBody>
          <a:bodyPr wrap="square">
            <a:spAutoFit/>
          </a:bodyPr>
          <a:lstStyle/>
          <a:p>
            <a:pPr>
              <a:lnSpc>
                <a:spcPct val="150000"/>
              </a:lnSpc>
            </a:pPr>
            <a:r>
              <a:rPr lang="en-VN" sz="2300" dirty="0">
                <a:solidFill>
                  <a:schemeClr val="bg1"/>
                </a:solidFill>
              </a:rPr>
              <a:t>&gt; cd example</a:t>
            </a:r>
          </a:p>
          <a:p>
            <a:pPr>
              <a:lnSpc>
                <a:spcPct val="150000"/>
              </a:lnSpc>
            </a:pPr>
            <a:r>
              <a:rPr lang="en-VN" sz="2300" dirty="0">
                <a:solidFill>
                  <a:schemeClr val="bg1"/>
                </a:solidFill>
              </a:rPr>
              <a:t>&gt; npx expo run:ios</a:t>
            </a:r>
          </a:p>
          <a:p>
            <a:pPr>
              <a:lnSpc>
                <a:spcPct val="150000"/>
              </a:lnSpc>
            </a:pPr>
            <a:r>
              <a:rPr lang="en-VN" sz="2300" dirty="0">
                <a:solidFill>
                  <a:schemeClr val="bg1"/>
                </a:solidFill>
              </a:rPr>
              <a:t>&gt; npx expo run:android</a:t>
            </a:r>
          </a:p>
        </p:txBody>
      </p:sp>
      <p:sp>
        <p:nvSpPr>
          <p:cNvPr id="11" name="Content Placeholder 4">
            <a:extLst>
              <a:ext uri="{FF2B5EF4-FFF2-40B4-BE49-F238E27FC236}">
                <a16:creationId xmlns:a16="http://schemas.microsoft.com/office/drawing/2014/main" id="{2CD45447-90E0-A624-CCF2-61AC3B044C40}"/>
              </a:ext>
            </a:extLst>
          </p:cNvPr>
          <p:cNvSpPr>
            <a:spLocks noGrp="1"/>
          </p:cNvSpPr>
          <p:nvPr>
            <p:ph idx="1"/>
          </p:nvPr>
        </p:nvSpPr>
        <p:spPr>
          <a:xfrm>
            <a:off x="499872" y="3668486"/>
            <a:ext cx="11180064" cy="2508477"/>
          </a:xfrm>
        </p:spPr>
        <p:txBody>
          <a:bodyPr/>
          <a:lstStyle/>
          <a:p>
            <a:pPr algn="just"/>
            <a:r>
              <a:rPr lang="en-US" dirty="0"/>
              <a:t>We should now see the text "</a:t>
            </a:r>
            <a:r>
              <a:rPr lang="en-US" b="1" dirty="0"/>
              <a:t>Theme: system</a:t>
            </a:r>
            <a:r>
              <a:rPr lang="en-US" dirty="0"/>
              <a:t>" in the center of the screen when we launch the example app. The value "</a:t>
            </a:r>
            <a:r>
              <a:rPr lang="en-US" b="1" dirty="0"/>
              <a:t>system</a:t>
            </a:r>
            <a:r>
              <a:rPr lang="en-US" dirty="0"/>
              <a:t>" is the result of synchronously calling the </a:t>
            </a:r>
            <a:r>
              <a:rPr lang="en-US" b="1" dirty="0" err="1"/>
              <a:t>getTheme</a:t>
            </a:r>
            <a:r>
              <a:rPr lang="en-US" b="1" dirty="0"/>
              <a:t>()</a:t>
            </a:r>
            <a:r>
              <a:rPr lang="en-US" dirty="0"/>
              <a:t> function in the native module. We'll change this value in the next step.</a:t>
            </a:r>
          </a:p>
        </p:txBody>
      </p:sp>
    </p:spTree>
    <p:extLst>
      <p:ext uri="{BB962C8B-B14F-4D97-AF65-F5344CB8AC3E}">
        <p14:creationId xmlns:p14="http://schemas.microsoft.com/office/powerpoint/2010/main" val="42439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92E7-BB0A-38E3-DA49-FB11BC4B296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E8AEC62-2069-0606-4C59-D233D4AC5F76}"/>
              </a:ext>
            </a:extLst>
          </p:cNvPr>
          <p:cNvSpPr>
            <a:spLocks noGrp="1"/>
          </p:cNvSpPr>
          <p:nvPr>
            <p:ph type="sldNum" sz="quarter" idx="12"/>
          </p:nvPr>
        </p:nvSpPr>
        <p:spPr/>
        <p:txBody>
          <a:bodyPr/>
          <a:lstStyle/>
          <a:p>
            <a:fld id="{289B54F0-ACAA-B148-9265-2A8F79BF8221}" type="slidenum">
              <a:rPr lang="en-VN" smtClean="0"/>
              <a:t>17</a:t>
            </a:fld>
            <a:endParaRPr lang="en-VN"/>
          </a:p>
        </p:txBody>
      </p:sp>
      <p:sp>
        <p:nvSpPr>
          <p:cNvPr id="4" name="Title 3">
            <a:extLst>
              <a:ext uri="{FF2B5EF4-FFF2-40B4-BE49-F238E27FC236}">
                <a16:creationId xmlns:a16="http://schemas.microsoft.com/office/drawing/2014/main" id="{6269843F-463C-27AC-809F-E29462D835B0}"/>
              </a:ext>
            </a:extLst>
          </p:cNvPr>
          <p:cNvSpPr>
            <a:spLocks noGrp="1"/>
          </p:cNvSpPr>
          <p:nvPr>
            <p:ph type="title"/>
          </p:nvPr>
        </p:nvSpPr>
        <p:spPr/>
        <p:txBody>
          <a:bodyPr>
            <a:normAutofit fontScale="90000"/>
          </a:bodyPr>
          <a:lstStyle/>
          <a:p>
            <a:r>
              <a:rPr lang="en-US" dirty="0"/>
              <a:t>4. Get, set, and persist the theme preference value</a:t>
            </a:r>
            <a:endParaRPr lang="en-VN" dirty="0"/>
          </a:p>
        </p:txBody>
      </p:sp>
      <p:sp>
        <p:nvSpPr>
          <p:cNvPr id="5" name="Content Placeholder 4">
            <a:extLst>
              <a:ext uri="{FF2B5EF4-FFF2-40B4-BE49-F238E27FC236}">
                <a16:creationId xmlns:a16="http://schemas.microsoft.com/office/drawing/2014/main" id="{C0191746-3CAA-6AB2-F17E-094638C9F2AA}"/>
              </a:ext>
            </a:extLst>
          </p:cNvPr>
          <p:cNvSpPr>
            <a:spLocks noGrp="1"/>
          </p:cNvSpPr>
          <p:nvPr>
            <p:ph idx="1"/>
          </p:nvPr>
        </p:nvSpPr>
        <p:spPr/>
        <p:txBody>
          <a:bodyPr/>
          <a:lstStyle/>
          <a:p>
            <a:pPr>
              <a:lnSpc>
                <a:spcPct val="150000"/>
              </a:lnSpc>
            </a:pPr>
            <a:r>
              <a:rPr lang="en-US" b="1" dirty="0"/>
              <a:t>iOS native module</a:t>
            </a:r>
          </a:p>
          <a:p>
            <a:pPr lvl="1">
              <a:lnSpc>
                <a:spcPct val="150000"/>
              </a:lnSpc>
            </a:pPr>
            <a:r>
              <a:rPr lang="en-US" dirty="0"/>
              <a:t>To read the value on iOS, we can look for a </a:t>
            </a:r>
            <a:r>
              <a:rPr lang="en-US" b="1" dirty="0" err="1"/>
              <a:t>UserDefaults</a:t>
            </a:r>
            <a:r>
              <a:rPr lang="en-US" dirty="0"/>
              <a:t> string under the key "theme", and fall back to "system" if there isn't any.</a:t>
            </a:r>
          </a:p>
          <a:p>
            <a:pPr lvl="1" algn="just">
              <a:lnSpc>
                <a:spcPct val="150000"/>
              </a:lnSpc>
            </a:pPr>
            <a:r>
              <a:rPr lang="en-US" dirty="0"/>
              <a:t>To set the value, we can use </a:t>
            </a:r>
            <a:r>
              <a:rPr lang="en-US" dirty="0" err="1"/>
              <a:t>UserDefaults's</a:t>
            </a:r>
            <a:r>
              <a:rPr lang="en-US" dirty="0"/>
              <a:t> </a:t>
            </a:r>
            <a:r>
              <a:rPr lang="en-US" b="1" dirty="0"/>
              <a:t>set(_:</a:t>
            </a:r>
            <a:r>
              <a:rPr lang="en-US" b="1" dirty="0" err="1"/>
              <a:t>forKey</a:t>
            </a:r>
            <a:r>
              <a:rPr lang="en-US" b="1" dirty="0"/>
              <a:t>:) </a:t>
            </a:r>
            <a:r>
              <a:rPr lang="en-US" dirty="0"/>
              <a:t>method. We'll make our </a:t>
            </a:r>
            <a:r>
              <a:rPr lang="en-US" b="1" dirty="0" err="1"/>
              <a:t>setTheme</a:t>
            </a:r>
            <a:r>
              <a:rPr lang="en-US" dirty="0"/>
              <a:t> function accept a value of type </a:t>
            </a:r>
            <a:r>
              <a:rPr lang="en-US" b="1" dirty="0"/>
              <a:t>String</a:t>
            </a:r>
            <a:r>
              <a:rPr lang="en-US" dirty="0"/>
              <a:t>.</a:t>
            </a:r>
            <a:endParaRPr lang="en-VN" dirty="0"/>
          </a:p>
        </p:txBody>
      </p:sp>
    </p:spTree>
    <p:extLst>
      <p:ext uri="{BB962C8B-B14F-4D97-AF65-F5344CB8AC3E}">
        <p14:creationId xmlns:p14="http://schemas.microsoft.com/office/powerpoint/2010/main" val="222029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92E7-BB0A-38E3-DA49-FB11BC4B296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E8AEC62-2069-0606-4C59-D233D4AC5F76}"/>
              </a:ext>
            </a:extLst>
          </p:cNvPr>
          <p:cNvSpPr>
            <a:spLocks noGrp="1"/>
          </p:cNvSpPr>
          <p:nvPr>
            <p:ph type="sldNum" sz="quarter" idx="12"/>
          </p:nvPr>
        </p:nvSpPr>
        <p:spPr/>
        <p:txBody>
          <a:bodyPr/>
          <a:lstStyle/>
          <a:p>
            <a:fld id="{289B54F0-ACAA-B148-9265-2A8F79BF8221}" type="slidenum">
              <a:rPr lang="en-VN" smtClean="0"/>
              <a:t>18</a:t>
            </a:fld>
            <a:endParaRPr lang="en-VN"/>
          </a:p>
        </p:txBody>
      </p:sp>
      <p:sp>
        <p:nvSpPr>
          <p:cNvPr id="4" name="Title 3">
            <a:extLst>
              <a:ext uri="{FF2B5EF4-FFF2-40B4-BE49-F238E27FC236}">
                <a16:creationId xmlns:a16="http://schemas.microsoft.com/office/drawing/2014/main" id="{6269843F-463C-27AC-809F-E29462D835B0}"/>
              </a:ext>
            </a:extLst>
          </p:cNvPr>
          <p:cNvSpPr>
            <a:spLocks noGrp="1"/>
          </p:cNvSpPr>
          <p:nvPr>
            <p:ph type="title"/>
          </p:nvPr>
        </p:nvSpPr>
        <p:spPr/>
        <p:txBody>
          <a:bodyPr>
            <a:normAutofit fontScale="90000"/>
          </a:bodyPr>
          <a:lstStyle/>
          <a:p>
            <a:r>
              <a:rPr lang="en-US" dirty="0"/>
              <a:t>4. Get, set, and persist the theme preference value</a:t>
            </a:r>
            <a:endParaRPr lang="en-VN" dirty="0"/>
          </a:p>
        </p:txBody>
      </p:sp>
      <p:pic>
        <p:nvPicPr>
          <p:cNvPr id="9" name="Picture 8">
            <a:extLst>
              <a:ext uri="{FF2B5EF4-FFF2-40B4-BE49-F238E27FC236}">
                <a16:creationId xmlns:a16="http://schemas.microsoft.com/office/drawing/2014/main" id="{B9463DD2-2DDA-6FE6-0EE0-33EA5EE69017}"/>
              </a:ext>
            </a:extLst>
          </p:cNvPr>
          <p:cNvPicPr>
            <a:picLocks noChangeAspect="1"/>
          </p:cNvPicPr>
          <p:nvPr/>
        </p:nvPicPr>
        <p:blipFill>
          <a:blip r:embed="rId2"/>
          <a:stretch>
            <a:fillRect/>
          </a:stretch>
        </p:blipFill>
        <p:spPr>
          <a:xfrm>
            <a:off x="1516917" y="1461634"/>
            <a:ext cx="9158166" cy="4715329"/>
          </a:xfrm>
          <a:prstGeom prst="rect">
            <a:avLst/>
          </a:prstGeom>
        </p:spPr>
      </p:pic>
    </p:spTree>
    <p:extLst>
      <p:ext uri="{BB962C8B-B14F-4D97-AF65-F5344CB8AC3E}">
        <p14:creationId xmlns:p14="http://schemas.microsoft.com/office/powerpoint/2010/main" val="38067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92E7-BB0A-38E3-DA49-FB11BC4B296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E8AEC62-2069-0606-4C59-D233D4AC5F76}"/>
              </a:ext>
            </a:extLst>
          </p:cNvPr>
          <p:cNvSpPr>
            <a:spLocks noGrp="1"/>
          </p:cNvSpPr>
          <p:nvPr>
            <p:ph type="sldNum" sz="quarter" idx="12"/>
          </p:nvPr>
        </p:nvSpPr>
        <p:spPr/>
        <p:txBody>
          <a:bodyPr/>
          <a:lstStyle/>
          <a:p>
            <a:fld id="{289B54F0-ACAA-B148-9265-2A8F79BF8221}" type="slidenum">
              <a:rPr lang="en-VN" smtClean="0"/>
              <a:t>19</a:t>
            </a:fld>
            <a:endParaRPr lang="en-VN"/>
          </a:p>
        </p:txBody>
      </p:sp>
      <p:sp>
        <p:nvSpPr>
          <p:cNvPr id="4" name="Title 3">
            <a:extLst>
              <a:ext uri="{FF2B5EF4-FFF2-40B4-BE49-F238E27FC236}">
                <a16:creationId xmlns:a16="http://schemas.microsoft.com/office/drawing/2014/main" id="{6269843F-463C-27AC-809F-E29462D835B0}"/>
              </a:ext>
            </a:extLst>
          </p:cNvPr>
          <p:cNvSpPr>
            <a:spLocks noGrp="1"/>
          </p:cNvSpPr>
          <p:nvPr>
            <p:ph type="title"/>
          </p:nvPr>
        </p:nvSpPr>
        <p:spPr/>
        <p:txBody>
          <a:bodyPr>
            <a:normAutofit fontScale="90000"/>
          </a:bodyPr>
          <a:lstStyle/>
          <a:p>
            <a:r>
              <a:rPr lang="en-US" dirty="0"/>
              <a:t>4. Get, set, and persist the theme preference value</a:t>
            </a:r>
            <a:endParaRPr lang="en-VN" dirty="0"/>
          </a:p>
        </p:txBody>
      </p:sp>
      <p:sp>
        <p:nvSpPr>
          <p:cNvPr id="5" name="Content Placeholder 4">
            <a:extLst>
              <a:ext uri="{FF2B5EF4-FFF2-40B4-BE49-F238E27FC236}">
                <a16:creationId xmlns:a16="http://schemas.microsoft.com/office/drawing/2014/main" id="{C0191746-3CAA-6AB2-F17E-094638C9F2AA}"/>
              </a:ext>
            </a:extLst>
          </p:cNvPr>
          <p:cNvSpPr>
            <a:spLocks noGrp="1"/>
          </p:cNvSpPr>
          <p:nvPr>
            <p:ph idx="1"/>
          </p:nvPr>
        </p:nvSpPr>
        <p:spPr/>
        <p:txBody>
          <a:bodyPr>
            <a:normAutofit lnSpcReduction="10000"/>
          </a:bodyPr>
          <a:lstStyle/>
          <a:p>
            <a:pPr>
              <a:lnSpc>
                <a:spcPct val="150000"/>
              </a:lnSpc>
            </a:pPr>
            <a:r>
              <a:rPr lang="en-US" b="1" dirty="0"/>
              <a:t>Android native module</a:t>
            </a:r>
          </a:p>
          <a:p>
            <a:pPr lvl="1" algn="just">
              <a:lnSpc>
                <a:spcPct val="160000"/>
              </a:lnSpc>
            </a:pPr>
            <a:r>
              <a:rPr lang="en-US" dirty="0"/>
              <a:t>To read the value, we can look for a </a:t>
            </a:r>
            <a:r>
              <a:rPr lang="en-US" b="1" dirty="0" err="1"/>
              <a:t>SharedPreferences</a:t>
            </a:r>
            <a:r>
              <a:rPr lang="en-US" dirty="0"/>
              <a:t> string under the key "theme", and fall back to "system" if there isn't any. We can get the </a:t>
            </a:r>
            <a:r>
              <a:rPr lang="en-US" b="1" dirty="0" err="1"/>
              <a:t>SharedPreferences</a:t>
            </a:r>
            <a:r>
              <a:rPr lang="en-US" dirty="0"/>
              <a:t> instance from the </a:t>
            </a:r>
            <a:r>
              <a:rPr lang="en-US" b="1" dirty="0" err="1"/>
              <a:t>reactContext</a:t>
            </a:r>
            <a:r>
              <a:rPr lang="en-US" dirty="0"/>
              <a:t> (a React Native </a:t>
            </a:r>
            <a:r>
              <a:rPr lang="en-US" b="1" dirty="0" err="1"/>
              <a:t>ContextWrapper</a:t>
            </a:r>
            <a:r>
              <a:rPr lang="en-US" dirty="0"/>
              <a:t>) using </a:t>
            </a:r>
            <a:r>
              <a:rPr lang="en-US" b="1" dirty="0" err="1"/>
              <a:t>getSharedPreferences</a:t>
            </a:r>
            <a:r>
              <a:rPr lang="en-US" b="1" dirty="0"/>
              <a:t>()</a:t>
            </a:r>
            <a:r>
              <a:rPr lang="en-US" dirty="0"/>
              <a:t>.</a:t>
            </a:r>
          </a:p>
          <a:p>
            <a:pPr lvl="1" algn="just">
              <a:lnSpc>
                <a:spcPct val="160000"/>
              </a:lnSpc>
            </a:pPr>
            <a:r>
              <a:rPr lang="en-US" dirty="0"/>
              <a:t>To set the value, we can use </a:t>
            </a:r>
            <a:r>
              <a:rPr lang="en-US" dirty="0" err="1"/>
              <a:t>SharedPreferences's</a:t>
            </a:r>
            <a:r>
              <a:rPr lang="en-US" dirty="0"/>
              <a:t> </a:t>
            </a:r>
            <a:r>
              <a:rPr lang="en-US" b="1" dirty="0"/>
              <a:t>edit()</a:t>
            </a:r>
            <a:r>
              <a:rPr lang="en-US" dirty="0"/>
              <a:t> method to get an Editor instance, and then use </a:t>
            </a:r>
            <a:r>
              <a:rPr lang="en-US" b="1" dirty="0" err="1"/>
              <a:t>putString</a:t>
            </a:r>
            <a:r>
              <a:rPr lang="en-US" b="1" dirty="0"/>
              <a:t>()</a:t>
            </a:r>
            <a:r>
              <a:rPr lang="en-US" dirty="0"/>
              <a:t> to set the value. We'll make our </a:t>
            </a:r>
            <a:r>
              <a:rPr lang="en-US" b="1" dirty="0" err="1"/>
              <a:t>setTheme</a:t>
            </a:r>
            <a:r>
              <a:rPr lang="en-US" dirty="0"/>
              <a:t> function accept a value of type </a:t>
            </a:r>
            <a:r>
              <a:rPr lang="en-US" b="1" dirty="0"/>
              <a:t>String</a:t>
            </a:r>
            <a:r>
              <a:rPr lang="en-US" dirty="0"/>
              <a:t>.</a:t>
            </a:r>
          </a:p>
        </p:txBody>
      </p:sp>
    </p:spTree>
    <p:extLst>
      <p:ext uri="{BB962C8B-B14F-4D97-AF65-F5344CB8AC3E}">
        <p14:creationId xmlns:p14="http://schemas.microsoft.com/office/powerpoint/2010/main" val="124718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D449A-F220-C44D-A77E-1C8E8E8B9814}"/>
              </a:ext>
            </a:extLst>
          </p:cNvPr>
          <p:cNvSpPr>
            <a:spLocks noGrp="1"/>
          </p:cNvSpPr>
          <p:nvPr>
            <p:ph type="dt" sz="half" idx="10"/>
          </p:nvPr>
        </p:nvSpPr>
        <p:spPr/>
        <p:txBody>
          <a:bodyPr/>
          <a:lstStyle/>
          <a:p>
            <a:fld id="{13AA47EC-3873-914E-9C12-333496D18D75}" type="datetime1">
              <a:rPr lang="en-US"/>
              <a:t>9/21/2023</a:t>
            </a:fld>
            <a:endParaRPr lang="en-US"/>
          </a:p>
        </p:txBody>
      </p:sp>
      <p:sp>
        <p:nvSpPr>
          <p:cNvPr id="3" name="Slide Number Placeholder 2">
            <a:extLst>
              <a:ext uri="{FF2B5EF4-FFF2-40B4-BE49-F238E27FC236}">
                <a16:creationId xmlns:a16="http://schemas.microsoft.com/office/drawing/2014/main" id="{981A6452-5E9F-B048-9A47-DFC9B20461D3}"/>
              </a:ext>
            </a:extLst>
          </p:cNvPr>
          <p:cNvSpPr>
            <a:spLocks noGrp="1"/>
          </p:cNvSpPr>
          <p:nvPr>
            <p:ph type="sldNum" sz="quarter" idx="12"/>
          </p:nvPr>
        </p:nvSpPr>
        <p:spPr/>
        <p:txBody>
          <a:bodyPr/>
          <a:lstStyle/>
          <a:p>
            <a:fld id="{289B54F0-ACAA-B148-9265-2A8F79BF8221}" type="slidenum">
              <a:rPr lang="en-US"/>
              <a:t>2</a:t>
            </a:fld>
            <a:endParaRPr lang="en-US"/>
          </a:p>
        </p:txBody>
      </p:sp>
      <p:sp>
        <p:nvSpPr>
          <p:cNvPr id="4" name="Title 3">
            <a:extLst>
              <a:ext uri="{FF2B5EF4-FFF2-40B4-BE49-F238E27FC236}">
                <a16:creationId xmlns:a16="http://schemas.microsoft.com/office/drawing/2014/main" id="{926E135B-CA1A-254C-8767-64AE962FC69B}"/>
              </a:ext>
            </a:extLst>
          </p:cNvPr>
          <p:cNvSpPr>
            <a:spLocks noGrp="1"/>
          </p:cNvSpPr>
          <p:nvPr>
            <p:ph type="title"/>
          </p:nvPr>
        </p:nvSpPr>
        <p:spPr/>
        <p:txBody>
          <a:bodyPr/>
          <a:lstStyle/>
          <a:p>
            <a:r>
              <a:rPr lang="en-US" dirty="0"/>
              <a:t>Objectives</a:t>
            </a:r>
          </a:p>
        </p:txBody>
      </p:sp>
      <p:sp>
        <p:nvSpPr>
          <p:cNvPr id="5" name="Content Placeholder 4">
            <a:extLst>
              <a:ext uri="{FF2B5EF4-FFF2-40B4-BE49-F238E27FC236}">
                <a16:creationId xmlns:a16="http://schemas.microsoft.com/office/drawing/2014/main" id="{107BD0A8-0BC6-D241-93B9-70C2754B77A6}"/>
              </a:ext>
            </a:extLst>
          </p:cNvPr>
          <p:cNvSpPr>
            <a:spLocks noGrp="1"/>
          </p:cNvSpPr>
          <p:nvPr>
            <p:ph idx="1"/>
          </p:nvPr>
        </p:nvSpPr>
        <p:spPr/>
        <p:txBody>
          <a:bodyPr>
            <a:normAutofit/>
          </a:bodyPr>
          <a:lstStyle/>
          <a:p>
            <a:pPr>
              <a:lnSpc>
                <a:spcPct val="150000"/>
              </a:lnSpc>
            </a:pPr>
            <a:r>
              <a:rPr lang="en-US" dirty="0"/>
              <a:t>Understand the Native modules</a:t>
            </a:r>
          </a:p>
          <a:p>
            <a:pPr>
              <a:lnSpc>
                <a:spcPct val="150000"/>
              </a:lnSpc>
            </a:pPr>
            <a:r>
              <a:rPr lang="en-US" dirty="0"/>
              <a:t>Native module setup</a:t>
            </a:r>
          </a:p>
          <a:p>
            <a:pPr>
              <a:lnSpc>
                <a:spcPct val="150000"/>
              </a:lnSpc>
            </a:pPr>
            <a:r>
              <a:rPr lang="en-US" dirty="0"/>
              <a:t>Creating a native module for Android and iOS</a:t>
            </a:r>
          </a:p>
        </p:txBody>
      </p:sp>
    </p:spTree>
    <p:extLst>
      <p:ext uri="{BB962C8B-B14F-4D97-AF65-F5344CB8AC3E}">
        <p14:creationId xmlns:p14="http://schemas.microsoft.com/office/powerpoint/2010/main" val="3104478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92E7-BB0A-38E3-DA49-FB11BC4B296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E8AEC62-2069-0606-4C59-D233D4AC5F76}"/>
              </a:ext>
            </a:extLst>
          </p:cNvPr>
          <p:cNvSpPr>
            <a:spLocks noGrp="1"/>
          </p:cNvSpPr>
          <p:nvPr>
            <p:ph type="sldNum" sz="quarter" idx="12"/>
          </p:nvPr>
        </p:nvSpPr>
        <p:spPr/>
        <p:txBody>
          <a:bodyPr/>
          <a:lstStyle/>
          <a:p>
            <a:fld id="{289B54F0-ACAA-B148-9265-2A8F79BF8221}" type="slidenum">
              <a:rPr lang="en-VN" smtClean="0"/>
              <a:t>20</a:t>
            </a:fld>
            <a:endParaRPr lang="en-VN"/>
          </a:p>
        </p:txBody>
      </p:sp>
      <p:sp>
        <p:nvSpPr>
          <p:cNvPr id="4" name="Title 3">
            <a:extLst>
              <a:ext uri="{FF2B5EF4-FFF2-40B4-BE49-F238E27FC236}">
                <a16:creationId xmlns:a16="http://schemas.microsoft.com/office/drawing/2014/main" id="{6269843F-463C-27AC-809F-E29462D835B0}"/>
              </a:ext>
            </a:extLst>
          </p:cNvPr>
          <p:cNvSpPr>
            <a:spLocks noGrp="1"/>
          </p:cNvSpPr>
          <p:nvPr>
            <p:ph type="title"/>
          </p:nvPr>
        </p:nvSpPr>
        <p:spPr/>
        <p:txBody>
          <a:bodyPr>
            <a:normAutofit fontScale="90000"/>
          </a:bodyPr>
          <a:lstStyle/>
          <a:p>
            <a:r>
              <a:rPr lang="en-US" dirty="0"/>
              <a:t>4. Get, set, and persist the theme preference value</a:t>
            </a:r>
            <a:endParaRPr lang="en-VN" dirty="0"/>
          </a:p>
        </p:txBody>
      </p:sp>
      <p:pic>
        <p:nvPicPr>
          <p:cNvPr id="9" name="Picture 8">
            <a:extLst>
              <a:ext uri="{FF2B5EF4-FFF2-40B4-BE49-F238E27FC236}">
                <a16:creationId xmlns:a16="http://schemas.microsoft.com/office/drawing/2014/main" id="{E5A432E0-B6C1-8C33-E1E1-A16DF595F4EA}"/>
              </a:ext>
            </a:extLst>
          </p:cNvPr>
          <p:cNvPicPr>
            <a:picLocks noChangeAspect="1"/>
          </p:cNvPicPr>
          <p:nvPr/>
        </p:nvPicPr>
        <p:blipFill>
          <a:blip r:embed="rId2"/>
          <a:stretch>
            <a:fillRect/>
          </a:stretch>
        </p:blipFill>
        <p:spPr>
          <a:xfrm>
            <a:off x="3239250" y="1531179"/>
            <a:ext cx="5713500" cy="4817991"/>
          </a:xfrm>
          <a:prstGeom prst="rect">
            <a:avLst/>
          </a:prstGeom>
        </p:spPr>
      </p:pic>
    </p:spTree>
    <p:extLst>
      <p:ext uri="{BB962C8B-B14F-4D97-AF65-F5344CB8AC3E}">
        <p14:creationId xmlns:p14="http://schemas.microsoft.com/office/powerpoint/2010/main" val="58409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92E7-BB0A-38E3-DA49-FB11BC4B296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E8AEC62-2069-0606-4C59-D233D4AC5F76}"/>
              </a:ext>
            </a:extLst>
          </p:cNvPr>
          <p:cNvSpPr>
            <a:spLocks noGrp="1"/>
          </p:cNvSpPr>
          <p:nvPr>
            <p:ph type="sldNum" sz="quarter" idx="12"/>
          </p:nvPr>
        </p:nvSpPr>
        <p:spPr/>
        <p:txBody>
          <a:bodyPr/>
          <a:lstStyle/>
          <a:p>
            <a:fld id="{289B54F0-ACAA-B148-9265-2A8F79BF8221}" type="slidenum">
              <a:rPr lang="en-VN" smtClean="0"/>
              <a:t>21</a:t>
            </a:fld>
            <a:endParaRPr lang="en-VN"/>
          </a:p>
        </p:txBody>
      </p:sp>
      <p:sp>
        <p:nvSpPr>
          <p:cNvPr id="4" name="Title 3">
            <a:extLst>
              <a:ext uri="{FF2B5EF4-FFF2-40B4-BE49-F238E27FC236}">
                <a16:creationId xmlns:a16="http://schemas.microsoft.com/office/drawing/2014/main" id="{6269843F-463C-27AC-809F-E29462D835B0}"/>
              </a:ext>
            </a:extLst>
          </p:cNvPr>
          <p:cNvSpPr>
            <a:spLocks noGrp="1"/>
          </p:cNvSpPr>
          <p:nvPr>
            <p:ph type="title"/>
          </p:nvPr>
        </p:nvSpPr>
        <p:spPr/>
        <p:txBody>
          <a:bodyPr>
            <a:normAutofit fontScale="90000"/>
          </a:bodyPr>
          <a:lstStyle/>
          <a:p>
            <a:r>
              <a:rPr lang="en-US" dirty="0"/>
              <a:t>4. Get, set, and persist the theme preference value</a:t>
            </a:r>
            <a:endParaRPr lang="en-VN" dirty="0"/>
          </a:p>
        </p:txBody>
      </p:sp>
      <p:sp>
        <p:nvSpPr>
          <p:cNvPr id="5" name="Content Placeholder 4">
            <a:extLst>
              <a:ext uri="{FF2B5EF4-FFF2-40B4-BE49-F238E27FC236}">
                <a16:creationId xmlns:a16="http://schemas.microsoft.com/office/drawing/2014/main" id="{C0191746-3CAA-6AB2-F17E-094638C9F2AA}"/>
              </a:ext>
            </a:extLst>
          </p:cNvPr>
          <p:cNvSpPr>
            <a:spLocks noGrp="1"/>
          </p:cNvSpPr>
          <p:nvPr>
            <p:ph idx="1"/>
          </p:nvPr>
        </p:nvSpPr>
        <p:spPr/>
        <p:txBody>
          <a:bodyPr>
            <a:normAutofit/>
          </a:bodyPr>
          <a:lstStyle/>
          <a:p>
            <a:pPr>
              <a:lnSpc>
                <a:spcPct val="150000"/>
              </a:lnSpc>
            </a:pPr>
            <a:r>
              <a:rPr lang="en-US" b="1" dirty="0"/>
              <a:t>TypeScript module</a:t>
            </a:r>
          </a:p>
          <a:p>
            <a:pPr lvl="1">
              <a:lnSpc>
                <a:spcPct val="150000"/>
              </a:lnSpc>
            </a:pPr>
            <a:r>
              <a:rPr lang="en-US" dirty="0"/>
              <a:t>Now we can call our native modules from TypeScript.</a:t>
            </a:r>
          </a:p>
        </p:txBody>
      </p:sp>
      <p:pic>
        <p:nvPicPr>
          <p:cNvPr id="7" name="Picture 6">
            <a:extLst>
              <a:ext uri="{FF2B5EF4-FFF2-40B4-BE49-F238E27FC236}">
                <a16:creationId xmlns:a16="http://schemas.microsoft.com/office/drawing/2014/main" id="{294905B1-F1CC-E571-BECC-2A73CDF49E6A}"/>
              </a:ext>
            </a:extLst>
          </p:cNvPr>
          <p:cNvPicPr>
            <a:picLocks noChangeAspect="1"/>
          </p:cNvPicPr>
          <p:nvPr/>
        </p:nvPicPr>
        <p:blipFill>
          <a:blip r:embed="rId2"/>
          <a:stretch>
            <a:fillRect/>
          </a:stretch>
        </p:blipFill>
        <p:spPr>
          <a:xfrm>
            <a:off x="1693548" y="2977243"/>
            <a:ext cx="8804904" cy="3199720"/>
          </a:xfrm>
          <a:prstGeom prst="rect">
            <a:avLst/>
          </a:prstGeom>
        </p:spPr>
      </p:pic>
    </p:spTree>
    <p:extLst>
      <p:ext uri="{BB962C8B-B14F-4D97-AF65-F5344CB8AC3E}">
        <p14:creationId xmlns:p14="http://schemas.microsoft.com/office/powerpoint/2010/main" val="3218389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92E7-BB0A-38E3-DA49-FB11BC4B296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E8AEC62-2069-0606-4C59-D233D4AC5F76}"/>
              </a:ext>
            </a:extLst>
          </p:cNvPr>
          <p:cNvSpPr>
            <a:spLocks noGrp="1"/>
          </p:cNvSpPr>
          <p:nvPr>
            <p:ph type="sldNum" sz="quarter" idx="12"/>
          </p:nvPr>
        </p:nvSpPr>
        <p:spPr/>
        <p:txBody>
          <a:bodyPr/>
          <a:lstStyle/>
          <a:p>
            <a:fld id="{289B54F0-ACAA-B148-9265-2A8F79BF8221}" type="slidenum">
              <a:rPr lang="en-VN" smtClean="0"/>
              <a:t>22</a:t>
            </a:fld>
            <a:endParaRPr lang="en-VN"/>
          </a:p>
        </p:txBody>
      </p:sp>
      <p:sp>
        <p:nvSpPr>
          <p:cNvPr id="4" name="Title 3">
            <a:extLst>
              <a:ext uri="{FF2B5EF4-FFF2-40B4-BE49-F238E27FC236}">
                <a16:creationId xmlns:a16="http://schemas.microsoft.com/office/drawing/2014/main" id="{6269843F-463C-27AC-809F-E29462D835B0}"/>
              </a:ext>
            </a:extLst>
          </p:cNvPr>
          <p:cNvSpPr>
            <a:spLocks noGrp="1"/>
          </p:cNvSpPr>
          <p:nvPr>
            <p:ph type="title"/>
          </p:nvPr>
        </p:nvSpPr>
        <p:spPr/>
        <p:txBody>
          <a:bodyPr>
            <a:normAutofit fontScale="90000"/>
          </a:bodyPr>
          <a:lstStyle/>
          <a:p>
            <a:r>
              <a:rPr lang="en-US" dirty="0"/>
              <a:t>4. Get, set, and persist the theme preference value</a:t>
            </a:r>
            <a:endParaRPr lang="en-VN" dirty="0"/>
          </a:p>
        </p:txBody>
      </p:sp>
      <p:sp>
        <p:nvSpPr>
          <p:cNvPr id="5" name="Content Placeholder 4">
            <a:extLst>
              <a:ext uri="{FF2B5EF4-FFF2-40B4-BE49-F238E27FC236}">
                <a16:creationId xmlns:a16="http://schemas.microsoft.com/office/drawing/2014/main" id="{C0191746-3CAA-6AB2-F17E-094638C9F2AA}"/>
              </a:ext>
            </a:extLst>
          </p:cNvPr>
          <p:cNvSpPr>
            <a:spLocks noGrp="1"/>
          </p:cNvSpPr>
          <p:nvPr>
            <p:ph idx="1"/>
          </p:nvPr>
        </p:nvSpPr>
        <p:spPr>
          <a:xfrm>
            <a:off x="505968" y="1299029"/>
            <a:ext cx="11180064" cy="4627563"/>
          </a:xfrm>
        </p:spPr>
        <p:txBody>
          <a:bodyPr>
            <a:normAutofit/>
          </a:bodyPr>
          <a:lstStyle/>
          <a:p>
            <a:pPr>
              <a:lnSpc>
                <a:spcPct val="150000"/>
              </a:lnSpc>
            </a:pPr>
            <a:r>
              <a:rPr lang="en-US" b="1" dirty="0"/>
              <a:t>Example app</a:t>
            </a:r>
          </a:p>
          <a:p>
            <a:pPr lvl="1">
              <a:lnSpc>
                <a:spcPct val="150000"/>
              </a:lnSpc>
            </a:pPr>
            <a:r>
              <a:rPr lang="en-US" dirty="0"/>
              <a:t>We can now use the Settings API in our example app.</a:t>
            </a:r>
          </a:p>
        </p:txBody>
      </p:sp>
      <p:pic>
        <p:nvPicPr>
          <p:cNvPr id="8" name="Picture 7">
            <a:extLst>
              <a:ext uri="{FF2B5EF4-FFF2-40B4-BE49-F238E27FC236}">
                <a16:creationId xmlns:a16="http://schemas.microsoft.com/office/drawing/2014/main" id="{D14E9A28-8494-C902-AB24-1C1FAEF47A5C}"/>
              </a:ext>
            </a:extLst>
          </p:cNvPr>
          <p:cNvPicPr>
            <a:picLocks noChangeAspect="1"/>
          </p:cNvPicPr>
          <p:nvPr/>
        </p:nvPicPr>
        <p:blipFill>
          <a:blip r:embed="rId2"/>
          <a:stretch>
            <a:fillRect/>
          </a:stretch>
        </p:blipFill>
        <p:spPr>
          <a:xfrm>
            <a:off x="2468789" y="2617583"/>
            <a:ext cx="7254421" cy="3754563"/>
          </a:xfrm>
          <a:prstGeom prst="rect">
            <a:avLst/>
          </a:prstGeom>
        </p:spPr>
      </p:pic>
    </p:spTree>
    <p:extLst>
      <p:ext uri="{BB962C8B-B14F-4D97-AF65-F5344CB8AC3E}">
        <p14:creationId xmlns:p14="http://schemas.microsoft.com/office/powerpoint/2010/main" val="3066330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92E7-BB0A-38E3-DA49-FB11BC4B296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DE8AEC62-2069-0606-4C59-D233D4AC5F76}"/>
              </a:ext>
            </a:extLst>
          </p:cNvPr>
          <p:cNvSpPr>
            <a:spLocks noGrp="1"/>
          </p:cNvSpPr>
          <p:nvPr>
            <p:ph type="sldNum" sz="quarter" idx="12"/>
          </p:nvPr>
        </p:nvSpPr>
        <p:spPr/>
        <p:txBody>
          <a:bodyPr/>
          <a:lstStyle/>
          <a:p>
            <a:fld id="{289B54F0-ACAA-B148-9265-2A8F79BF8221}" type="slidenum">
              <a:rPr lang="en-VN" smtClean="0"/>
              <a:t>23</a:t>
            </a:fld>
            <a:endParaRPr lang="en-VN"/>
          </a:p>
        </p:txBody>
      </p:sp>
      <p:sp>
        <p:nvSpPr>
          <p:cNvPr id="4" name="Title 3">
            <a:extLst>
              <a:ext uri="{FF2B5EF4-FFF2-40B4-BE49-F238E27FC236}">
                <a16:creationId xmlns:a16="http://schemas.microsoft.com/office/drawing/2014/main" id="{6269843F-463C-27AC-809F-E29462D835B0}"/>
              </a:ext>
            </a:extLst>
          </p:cNvPr>
          <p:cNvSpPr>
            <a:spLocks noGrp="1"/>
          </p:cNvSpPr>
          <p:nvPr>
            <p:ph type="title"/>
          </p:nvPr>
        </p:nvSpPr>
        <p:spPr/>
        <p:txBody>
          <a:bodyPr>
            <a:normAutofit fontScale="90000"/>
          </a:bodyPr>
          <a:lstStyle/>
          <a:p>
            <a:r>
              <a:rPr lang="en-US" dirty="0"/>
              <a:t>4. Get, set, and persist the theme preference value</a:t>
            </a:r>
            <a:endParaRPr lang="en-VN" dirty="0"/>
          </a:p>
        </p:txBody>
      </p:sp>
      <p:sp>
        <p:nvSpPr>
          <p:cNvPr id="5" name="Content Placeholder 4">
            <a:extLst>
              <a:ext uri="{FF2B5EF4-FFF2-40B4-BE49-F238E27FC236}">
                <a16:creationId xmlns:a16="http://schemas.microsoft.com/office/drawing/2014/main" id="{C0191746-3CAA-6AB2-F17E-094638C9F2AA}"/>
              </a:ext>
            </a:extLst>
          </p:cNvPr>
          <p:cNvSpPr>
            <a:spLocks noGrp="1"/>
          </p:cNvSpPr>
          <p:nvPr>
            <p:ph idx="1"/>
          </p:nvPr>
        </p:nvSpPr>
        <p:spPr>
          <a:xfrm>
            <a:off x="505968" y="1502229"/>
            <a:ext cx="11180064" cy="4424363"/>
          </a:xfrm>
        </p:spPr>
        <p:txBody>
          <a:bodyPr>
            <a:normAutofit/>
          </a:bodyPr>
          <a:lstStyle/>
          <a:p>
            <a:pPr algn="just">
              <a:lnSpc>
                <a:spcPct val="150000"/>
              </a:lnSpc>
            </a:pPr>
            <a:r>
              <a:rPr lang="en-US" dirty="0"/>
              <a:t>When we re-build and run the app, we'll see the "system" them is still set. When we press the button, nothing happens. When you reload the app, you'll see the theme has changed. This is because we're never fetching the new theme value and re-rendering the app. We'll fix this in the next step.</a:t>
            </a:r>
          </a:p>
        </p:txBody>
      </p:sp>
    </p:spTree>
    <p:extLst>
      <p:ext uri="{BB962C8B-B14F-4D97-AF65-F5344CB8AC3E}">
        <p14:creationId xmlns:p14="http://schemas.microsoft.com/office/powerpoint/2010/main" val="1923210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6629A-79E5-2A70-A0EC-5FE9D6A22DBE}"/>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FFA9E138-7EDD-B1E3-DEF5-196C5963B60F}"/>
              </a:ext>
            </a:extLst>
          </p:cNvPr>
          <p:cNvSpPr>
            <a:spLocks noGrp="1"/>
          </p:cNvSpPr>
          <p:nvPr>
            <p:ph type="sldNum" sz="quarter" idx="12"/>
          </p:nvPr>
        </p:nvSpPr>
        <p:spPr/>
        <p:txBody>
          <a:bodyPr/>
          <a:lstStyle/>
          <a:p>
            <a:fld id="{289B54F0-ACAA-B148-9265-2A8F79BF8221}" type="slidenum">
              <a:rPr lang="en-VN" smtClean="0"/>
              <a:t>24</a:t>
            </a:fld>
            <a:endParaRPr lang="en-VN"/>
          </a:p>
        </p:txBody>
      </p:sp>
      <p:sp>
        <p:nvSpPr>
          <p:cNvPr id="4" name="Title 3">
            <a:extLst>
              <a:ext uri="{FF2B5EF4-FFF2-40B4-BE49-F238E27FC236}">
                <a16:creationId xmlns:a16="http://schemas.microsoft.com/office/drawing/2014/main" id="{728E6D38-4A6E-4EE0-13A9-920B4F07D326}"/>
              </a:ext>
            </a:extLst>
          </p:cNvPr>
          <p:cNvSpPr>
            <a:spLocks noGrp="1"/>
          </p:cNvSpPr>
          <p:nvPr>
            <p:ph type="title"/>
          </p:nvPr>
        </p:nvSpPr>
        <p:spPr/>
        <p:txBody>
          <a:bodyPr>
            <a:normAutofit/>
          </a:bodyPr>
          <a:lstStyle/>
          <a:p>
            <a:r>
              <a:rPr lang="en-US" dirty="0"/>
              <a:t>5. Emit change events for the theme value</a:t>
            </a:r>
            <a:endParaRPr lang="en-VN" dirty="0"/>
          </a:p>
        </p:txBody>
      </p:sp>
      <p:sp>
        <p:nvSpPr>
          <p:cNvPr id="5" name="Content Placeholder 4">
            <a:extLst>
              <a:ext uri="{FF2B5EF4-FFF2-40B4-BE49-F238E27FC236}">
                <a16:creationId xmlns:a16="http://schemas.microsoft.com/office/drawing/2014/main" id="{60F7B9E2-9480-1B10-F11D-1C247408C754}"/>
              </a:ext>
            </a:extLst>
          </p:cNvPr>
          <p:cNvSpPr>
            <a:spLocks noGrp="1"/>
          </p:cNvSpPr>
          <p:nvPr>
            <p:ph idx="1"/>
          </p:nvPr>
        </p:nvSpPr>
        <p:spPr/>
        <p:txBody>
          <a:bodyPr/>
          <a:lstStyle/>
          <a:p>
            <a:pPr algn="just">
              <a:lnSpc>
                <a:spcPct val="150000"/>
              </a:lnSpc>
            </a:pPr>
            <a:r>
              <a:rPr lang="en-US" dirty="0"/>
              <a:t>We can ensure that developers using our API can react to changes in the theme value by emitting a change event when the value changes. </a:t>
            </a:r>
          </a:p>
          <a:p>
            <a:pPr algn="just">
              <a:lnSpc>
                <a:spcPct val="150000"/>
              </a:lnSpc>
            </a:pPr>
            <a:r>
              <a:rPr lang="en-US" dirty="0"/>
              <a:t>We'll use the Events definition component to describe events that our module can emit, </a:t>
            </a:r>
            <a:r>
              <a:rPr lang="en-US" b="1" dirty="0" err="1"/>
              <a:t>sendEvent</a:t>
            </a:r>
            <a:r>
              <a:rPr lang="en-US" dirty="0"/>
              <a:t> to emit the event from native, and the </a:t>
            </a:r>
            <a:r>
              <a:rPr lang="en-US" dirty="0" err="1"/>
              <a:t>EventEmitter</a:t>
            </a:r>
            <a:r>
              <a:rPr lang="en-US" dirty="0"/>
              <a:t> API to subscribe to events in JavaScript. Our event payload will be </a:t>
            </a:r>
            <a:r>
              <a:rPr lang="en-US" b="1" dirty="0"/>
              <a:t>{ theme: string }</a:t>
            </a:r>
            <a:r>
              <a:rPr lang="en-US" dirty="0"/>
              <a:t>.</a:t>
            </a:r>
          </a:p>
        </p:txBody>
      </p:sp>
    </p:spTree>
    <p:extLst>
      <p:ext uri="{BB962C8B-B14F-4D97-AF65-F5344CB8AC3E}">
        <p14:creationId xmlns:p14="http://schemas.microsoft.com/office/powerpoint/2010/main" val="2858968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6629A-79E5-2A70-A0EC-5FE9D6A22DBE}"/>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FFA9E138-7EDD-B1E3-DEF5-196C5963B60F}"/>
              </a:ext>
            </a:extLst>
          </p:cNvPr>
          <p:cNvSpPr>
            <a:spLocks noGrp="1"/>
          </p:cNvSpPr>
          <p:nvPr>
            <p:ph type="sldNum" sz="quarter" idx="12"/>
          </p:nvPr>
        </p:nvSpPr>
        <p:spPr/>
        <p:txBody>
          <a:bodyPr/>
          <a:lstStyle/>
          <a:p>
            <a:fld id="{289B54F0-ACAA-B148-9265-2A8F79BF8221}" type="slidenum">
              <a:rPr lang="en-VN" smtClean="0"/>
              <a:t>25</a:t>
            </a:fld>
            <a:endParaRPr lang="en-VN"/>
          </a:p>
        </p:txBody>
      </p:sp>
      <p:sp>
        <p:nvSpPr>
          <p:cNvPr id="4" name="Title 3">
            <a:extLst>
              <a:ext uri="{FF2B5EF4-FFF2-40B4-BE49-F238E27FC236}">
                <a16:creationId xmlns:a16="http://schemas.microsoft.com/office/drawing/2014/main" id="{728E6D38-4A6E-4EE0-13A9-920B4F07D326}"/>
              </a:ext>
            </a:extLst>
          </p:cNvPr>
          <p:cNvSpPr>
            <a:spLocks noGrp="1"/>
          </p:cNvSpPr>
          <p:nvPr>
            <p:ph type="title"/>
          </p:nvPr>
        </p:nvSpPr>
        <p:spPr/>
        <p:txBody>
          <a:bodyPr>
            <a:normAutofit/>
          </a:bodyPr>
          <a:lstStyle/>
          <a:p>
            <a:r>
              <a:rPr lang="en-US" dirty="0"/>
              <a:t>5. Emit change events for the theme value</a:t>
            </a:r>
            <a:endParaRPr lang="en-VN" dirty="0"/>
          </a:p>
        </p:txBody>
      </p:sp>
      <p:sp>
        <p:nvSpPr>
          <p:cNvPr id="5" name="Content Placeholder 4">
            <a:extLst>
              <a:ext uri="{FF2B5EF4-FFF2-40B4-BE49-F238E27FC236}">
                <a16:creationId xmlns:a16="http://schemas.microsoft.com/office/drawing/2014/main" id="{60F7B9E2-9480-1B10-F11D-1C247408C754}"/>
              </a:ext>
            </a:extLst>
          </p:cNvPr>
          <p:cNvSpPr>
            <a:spLocks noGrp="1"/>
          </p:cNvSpPr>
          <p:nvPr>
            <p:ph idx="1"/>
          </p:nvPr>
        </p:nvSpPr>
        <p:spPr>
          <a:xfrm>
            <a:off x="499871" y="1397000"/>
            <a:ext cx="11180064" cy="4627563"/>
          </a:xfrm>
        </p:spPr>
        <p:txBody>
          <a:bodyPr/>
          <a:lstStyle/>
          <a:p>
            <a:pPr algn="l"/>
            <a:r>
              <a:rPr lang="en-US" b="1" i="0" u="none" strike="noStrike" dirty="0">
                <a:effectLst/>
                <a:latin typeface="__Inter_20951f"/>
              </a:rPr>
              <a:t>iOS native module:</a:t>
            </a:r>
          </a:p>
        </p:txBody>
      </p:sp>
      <p:pic>
        <p:nvPicPr>
          <p:cNvPr id="7" name="Picture 6">
            <a:extLst>
              <a:ext uri="{FF2B5EF4-FFF2-40B4-BE49-F238E27FC236}">
                <a16:creationId xmlns:a16="http://schemas.microsoft.com/office/drawing/2014/main" id="{FE104783-6DC3-98CC-983E-08985AF0B545}"/>
              </a:ext>
            </a:extLst>
          </p:cNvPr>
          <p:cNvPicPr>
            <a:picLocks noChangeAspect="1"/>
          </p:cNvPicPr>
          <p:nvPr/>
        </p:nvPicPr>
        <p:blipFill>
          <a:blip r:embed="rId2"/>
          <a:stretch>
            <a:fillRect/>
          </a:stretch>
        </p:blipFill>
        <p:spPr>
          <a:xfrm>
            <a:off x="2844146" y="2063827"/>
            <a:ext cx="6491515" cy="4266330"/>
          </a:xfrm>
          <a:prstGeom prst="rect">
            <a:avLst/>
          </a:prstGeom>
        </p:spPr>
      </p:pic>
    </p:spTree>
    <p:extLst>
      <p:ext uri="{BB962C8B-B14F-4D97-AF65-F5344CB8AC3E}">
        <p14:creationId xmlns:p14="http://schemas.microsoft.com/office/powerpoint/2010/main" val="3290180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6629A-79E5-2A70-A0EC-5FE9D6A22DBE}"/>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FFA9E138-7EDD-B1E3-DEF5-196C5963B60F}"/>
              </a:ext>
            </a:extLst>
          </p:cNvPr>
          <p:cNvSpPr>
            <a:spLocks noGrp="1"/>
          </p:cNvSpPr>
          <p:nvPr>
            <p:ph type="sldNum" sz="quarter" idx="12"/>
          </p:nvPr>
        </p:nvSpPr>
        <p:spPr/>
        <p:txBody>
          <a:bodyPr/>
          <a:lstStyle/>
          <a:p>
            <a:fld id="{289B54F0-ACAA-B148-9265-2A8F79BF8221}" type="slidenum">
              <a:rPr lang="en-VN" smtClean="0"/>
              <a:t>26</a:t>
            </a:fld>
            <a:endParaRPr lang="en-VN"/>
          </a:p>
        </p:txBody>
      </p:sp>
      <p:sp>
        <p:nvSpPr>
          <p:cNvPr id="4" name="Title 3">
            <a:extLst>
              <a:ext uri="{FF2B5EF4-FFF2-40B4-BE49-F238E27FC236}">
                <a16:creationId xmlns:a16="http://schemas.microsoft.com/office/drawing/2014/main" id="{728E6D38-4A6E-4EE0-13A9-920B4F07D326}"/>
              </a:ext>
            </a:extLst>
          </p:cNvPr>
          <p:cNvSpPr>
            <a:spLocks noGrp="1"/>
          </p:cNvSpPr>
          <p:nvPr>
            <p:ph type="title"/>
          </p:nvPr>
        </p:nvSpPr>
        <p:spPr/>
        <p:txBody>
          <a:bodyPr>
            <a:normAutofit/>
          </a:bodyPr>
          <a:lstStyle/>
          <a:p>
            <a:r>
              <a:rPr lang="en-US" dirty="0"/>
              <a:t>5. Emit change events for the theme value</a:t>
            </a:r>
            <a:endParaRPr lang="en-VN" dirty="0"/>
          </a:p>
        </p:txBody>
      </p:sp>
      <p:sp>
        <p:nvSpPr>
          <p:cNvPr id="5" name="Content Placeholder 4">
            <a:extLst>
              <a:ext uri="{FF2B5EF4-FFF2-40B4-BE49-F238E27FC236}">
                <a16:creationId xmlns:a16="http://schemas.microsoft.com/office/drawing/2014/main" id="{60F7B9E2-9480-1B10-F11D-1C247408C754}"/>
              </a:ext>
            </a:extLst>
          </p:cNvPr>
          <p:cNvSpPr>
            <a:spLocks noGrp="1"/>
          </p:cNvSpPr>
          <p:nvPr>
            <p:ph idx="1"/>
          </p:nvPr>
        </p:nvSpPr>
        <p:spPr>
          <a:xfrm>
            <a:off x="505968" y="1277257"/>
            <a:ext cx="11180064" cy="4627563"/>
          </a:xfrm>
        </p:spPr>
        <p:txBody>
          <a:bodyPr/>
          <a:lstStyle/>
          <a:p>
            <a:pPr algn="l"/>
            <a:r>
              <a:rPr lang="en-US" b="1" i="0" u="none" strike="noStrike" dirty="0">
                <a:effectLst/>
                <a:latin typeface="__Inter_20951f"/>
              </a:rPr>
              <a:t>Android native module:</a:t>
            </a:r>
          </a:p>
        </p:txBody>
      </p:sp>
      <p:pic>
        <p:nvPicPr>
          <p:cNvPr id="8" name="Picture 7">
            <a:extLst>
              <a:ext uri="{FF2B5EF4-FFF2-40B4-BE49-F238E27FC236}">
                <a16:creationId xmlns:a16="http://schemas.microsoft.com/office/drawing/2014/main" id="{B67557BF-0FC5-1472-E8D0-35D44F1C7922}"/>
              </a:ext>
            </a:extLst>
          </p:cNvPr>
          <p:cNvPicPr>
            <a:picLocks noChangeAspect="1"/>
          </p:cNvPicPr>
          <p:nvPr/>
        </p:nvPicPr>
        <p:blipFill>
          <a:blip r:embed="rId2"/>
          <a:stretch>
            <a:fillRect/>
          </a:stretch>
        </p:blipFill>
        <p:spPr>
          <a:xfrm>
            <a:off x="4987653" y="1396999"/>
            <a:ext cx="5266690" cy="5009117"/>
          </a:xfrm>
          <a:prstGeom prst="rect">
            <a:avLst/>
          </a:prstGeom>
        </p:spPr>
      </p:pic>
    </p:spTree>
    <p:extLst>
      <p:ext uri="{BB962C8B-B14F-4D97-AF65-F5344CB8AC3E}">
        <p14:creationId xmlns:p14="http://schemas.microsoft.com/office/powerpoint/2010/main" val="486726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6629A-79E5-2A70-A0EC-5FE9D6A22DBE}"/>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FFA9E138-7EDD-B1E3-DEF5-196C5963B60F}"/>
              </a:ext>
            </a:extLst>
          </p:cNvPr>
          <p:cNvSpPr>
            <a:spLocks noGrp="1"/>
          </p:cNvSpPr>
          <p:nvPr>
            <p:ph type="sldNum" sz="quarter" idx="12"/>
          </p:nvPr>
        </p:nvSpPr>
        <p:spPr/>
        <p:txBody>
          <a:bodyPr/>
          <a:lstStyle/>
          <a:p>
            <a:fld id="{289B54F0-ACAA-B148-9265-2A8F79BF8221}" type="slidenum">
              <a:rPr lang="en-VN" smtClean="0"/>
              <a:t>27</a:t>
            </a:fld>
            <a:endParaRPr lang="en-VN"/>
          </a:p>
        </p:txBody>
      </p:sp>
      <p:sp>
        <p:nvSpPr>
          <p:cNvPr id="4" name="Title 3">
            <a:extLst>
              <a:ext uri="{FF2B5EF4-FFF2-40B4-BE49-F238E27FC236}">
                <a16:creationId xmlns:a16="http://schemas.microsoft.com/office/drawing/2014/main" id="{728E6D38-4A6E-4EE0-13A9-920B4F07D326}"/>
              </a:ext>
            </a:extLst>
          </p:cNvPr>
          <p:cNvSpPr>
            <a:spLocks noGrp="1"/>
          </p:cNvSpPr>
          <p:nvPr>
            <p:ph type="title"/>
          </p:nvPr>
        </p:nvSpPr>
        <p:spPr/>
        <p:txBody>
          <a:bodyPr>
            <a:normAutofit/>
          </a:bodyPr>
          <a:lstStyle/>
          <a:p>
            <a:r>
              <a:rPr lang="en-US" dirty="0"/>
              <a:t>5. Emit change events for the theme value</a:t>
            </a:r>
            <a:endParaRPr lang="en-VN" dirty="0"/>
          </a:p>
        </p:txBody>
      </p:sp>
      <p:sp>
        <p:nvSpPr>
          <p:cNvPr id="5" name="Content Placeholder 4">
            <a:extLst>
              <a:ext uri="{FF2B5EF4-FFF2-40B4-BE49-F238E27FC236}">
                <a16:creationId xmlns:a16="http://schemas.microsoft.com/office/drawing/2014/main" id="{60F7B9E2-9480-1B10-F11D-1C247408C754}"/>
              </a:ext>
            </a:extLst>
          </p:cNvPr>
          <p:cNvSpPr>
            <a:spLocks noGrp="1"/>
          </p:cNvSpPr>
          <p:nvPr>
            <p:ph idx="1"/>
          </p:nvPr>
        </p:nvSpPr>
        <p:spPr>
          <a:xfrm>
            <a:off x="505968" y="1277257"/>
            <a:ext cx="11180064" cy="4627563"/>
          </a:xfrm>
        </p:spPr>
        <p:txBody>
          <a:bodyPr/>
          <a:lstStyle/>
          <a:p>
            <a:pPr algn="l"/>
            <a:r>
              <a:rPr lang="en-US" b="1" i="0" u="none" strike="noStrike" dirty="0">
                <a:effectLst/>
                <a:latin typeface="__Inter_20951f"/>
              </a:rPr>
              <a:t>Example app</a:t>
            </a:r>
          </a:p>
        </p:txBody>
      </p:sp>
      <p:pic>
        <p:nvPicPr>
          <p:cNvPr id="7" name="Picture 6">
            <a:extLst>
              <a:ext uri="{FF2B5EF4-FFF2-40B4-BE49-F238E27FC236}">
                <a16:creationId xmlns:a16="http://schemas.microsoft.com/office/drawing/2014/main" id="{64139A35-E809-0D6A-C1D3-5DBB3AE21402}"/>
              </a:ext>
            </a:extLst>
          </p:cNvPr>
          <p:cNvPicPr>
            <a:picLocks noChangeAspect="1"/>
          </p:cNvPicPr>
          <p:nvPr/>
        </p:nvPicPr>
        <p:blipFill>
          <a:blip r:embed="rId2"/>
          <a:stretch>
            <a:fillRect/>
          </a:stretch>
        </p:blipFill>
        <p:spPr>
          <a:xfrm>
            <a:off x="3581400" y="1473200"/>
            <a:ext cx="6131852" cy="4851400"/>
          </a:xfrm>
          <a:prstGeom prst="rect">
            <a:avLst/>
          </a:prstGeom>
        </p:spPr>
      </p:pic>
    </p:spTree>
    <p:extLst>
      <p:ext uri="{BB962C8B-B14F-4D97-AF65-F5344CB8AC3E}">
        <p14:creationId xmlns:p14="http://schemas.microsoft.com/office/powerpoint/2010/main" val="4230721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839BA-4038-714E-9384-252034FE215A}"/>
              </a:ext>
            </a:extLst>
          </p:cNvPr>
          <p:cNvSpPr>
            <a:spLocks noGrp="1"/>
          </p:cNvSpPr>
          <p:nvPr>
            <p:ph type="dt" sz="half" idx="10"/>
          </p:nvPr>
        </p:nvSpPr>
        <p:spPr/>
        <p:txBody>
          <a:bodyPr/>
          <a:lstStyle/>
          <a:p>
            <a:fld id="{13AA47EC-3873-914E-9C12-333496D18D75}" type="datetime1">
              <a:t>9/21/2023</a:t>
            </a:fld>
            <a:endParaRPr lang="en-US"/>
          </a:p>
        </p:txBody>
      </p:sp>
      <p:sp>
        <p:nvSpPr>
          <p:cNvPr id="3" name="Slide Number Placeholder 2">
            <a:extLst>
              <a:ext uri="{FF2B5EF4-FFF2-40B4-BE49-F238E27FC236}">
                <a16:creationId xmlns:a16="http://schemas.microsoft.com/office/drawing/2014/main" id="{34233739-4AB8-C94C-9A31-36CC3AB6C210}"/>
              </a:ext>
            </a:extLst>
          </p:cNvPr>
          <p:cNvSpPr>
            <a:spLocks noGrp="1"/>
          </p:cNvSpPr>
          <p:nvPr>
            <p:ph type="sldNum" sz="quarter" idx="12"/>
          </p:nvPr>
        </p:nvSpPr>
        <p:spPr/>
        <p:txBody>
          <a:bodyPr/>
          <a:lstStyle/>
          <a:p>
            <a:fld id="{289B54F0-ACAA-B148-9265-2A8F79BF8221}" type="slidenum">
              <a:rPr lang="en-US"/>
              <a:t>28</a:t>
            </a:fld>
            <a:endParaRPr lang="en-US"/>
          </a:p>
        </p:txBody>
      </p:sp>
      <p:sp>
        <p:nvSpPr>
          <p:cNvPr id="4" name="Title 3">
            <a:extLst>
              <a:ext uri="{FF2B5EF4-FFF2-40B4-BE49-F238E27FC236}">
                <a16:creationId xmlns:a16="http://schemas.microsoft.com/office/drawing/2014/main" id="{8A1D4F9F-56D6-0441-A153-DB4AF28306F3}"/>
              </a:ext>
            </a:extLst>
          </p:cNvPr>
          <p:cNvSpPr>
            <a:spLocks noGrp="1"/>
          </p:cNvSpPr>
          <p:nvPr>
            <p:ph type="title"/>
          </p:nvPr>
        </p:nvSpPr>
        <p:spPr/>
        <p:txBody>
          <a:bodyPr/>
          <a:lstStyle/>
          <a:p>
            <a:r>
              <a:rPr lang="en-US"/>
              <a:t>Summary</a:t>
            </a:r>
          </a:p>
        </p:txBody>
      </p:sp>
      <p:sp>
        <p:nvSpPr>
          <p:cNvPr id="5" name="Content Placeholder 4">
            <a:extLst>
              <a:ext uri="{FF2B5EF4-FFF2-40B4-BE49-F238E27FC236}">
                <a16:creationId xmlns:a16="http://schemas.microsoft.com/office/drawing/2014/main" id="{30061B0B-00FE-1041-A2C6-8373ECDF00D8}"/>
              </a:ext>
            </a:extLst>
          </p:cNvPr>
          <p:cNvSpPr>
            <a:spLocks noGrp="1"/>
          </p:cNvSpPr>
          <p:nvPr>
            <p:ph idx="1"/>
          </p:nvPr>
        </p:nvSpPr>
        <p:spPr/>
        <p:txBody>
          <a:bodyPr>
            <a:normAutofit/>
          </a:bodyPr>
          <a:lstStyle/>
          <a:p>
            <a:pPr lvl="0">
              <a:lnSpc>
                <a:spcPct val="150000"/>
              </a:lnSpc>
            </a:pPr>
            <a:r>
              <a:rPr lang="en-US" dirty="0"/>
              <a:t>In this session, we learned the following:</a:t>
            </a:r>
          </a:p>
          <a:p>
            <a:pPr lvl="1">
              <a:lnSpc>
                <a:spcPct val="150000"/>
              </a:lnSpc>
            </a:pPr>
            <a:r>
              <a:rPr lang="en-US" dirty="0"/>
              <a:t>Understand what is the Native Modules</a:t>
            </a:r>
          </a:p>
          <a:p>
            <a:pPr lvl="1">
              <a:lnSpc>
                <a:spcPct val="150000"/>
              </a:lnSpc>
            </a:pPr>
            <a:r>
              <a:rPr lang="en-US" dirty="0"/>
              <a:t>Understand setup Native module on Android and iOS applications</a:t>
            </a:r>
          </a:p>
          <a:p>
            <a:pPr lvl="1">
              <a:lnSpc>
                <a:spcPct val="150000"/>
              </a:lnSpc>
            </a:pPr>
            <a:r>
              <a:rPr lang="en-US" dirty="0"/>
              <a:t>Demo creating a native module for Android </a:t>
            </a:r>
            <a:r>
              <a:rPr lang="en-US"/>
              <a:t>and iOS</a:t>
            </a:r>
            <a:endParaRPr lang="en-US" dirty="0"/>
          </a:p>
        </p:txBody>
      </p:sp>
    </p:spTree>
    <p:extLst>
      <p:ext uri="{BB962C8B-B14F-4D97-AF65-F5344CB8AC3E}">
        <p14:creationId xmlns:p14="http://schemas.microsoft.com/office/powerpoint/2010/main" val="119641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dirty="0">
                <a:solidFill>
                  <a:schemeClr val="accent2"/>
                </a:solidFill>
              </a:rPr>
              <a:t>Native modules?</a:t>
            </a:r>
          </a:p>
        </p:txBody>
      </p:sp>
    </p:spTree>
    <p:extLst>
      <p:ext uri="{BB962C8B-B14F-4D97-AF65-F5344CB8AC3E}">
        <p14:creationId xmlns:p14="http://schemas.microsoft.com/office/powerpoint/2010/main" val="419828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3A4C2-B8EF-CBF4-5DF4-DD749268D41C}"/>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0CF56CA5-6BA7-5D5B-CA34-F4558F2F7668}"/>
              </a:ext>
            </a:extLst>
          </p:cNvPr>
          <p:cNvSpPr>
            <a:spLocks noGrp="1"/>
          </p:cNvSpPr>
          <p:nvPr>
            <p:ph type="sldNum" sz="quarter" idx="12"/>
          </p:nvPr>
        </p:nvSpPr>
        <p:spPr/>
        <p:txBody>
          <a:bodyPr/>
          <a:lstStyle/>
          <a:p>
            <a:fld id="{289B54F0-ACAA-B148-9265-2A8F79BF8221}" type="slidenum">
              <a:rPr lang="en-VN" smtClean="0"/>
              <a:t>4</a:t>
            </a:fld>
            <a:endParaRPr lang="en-VN"/>
          </a:p>
        </p:txBody>
      </p:sp>
      <p:sp>
        <p:nvSpPr>
          <p:cNvPr id="4" name="Title 3">
            <a:extLst>
              <a:ext uri="{FF2B5EF4-FFF2-40B4-BE49-F238E27FC236}">
                <a16:creationId xmlns:a16="http://schemas.microsoft.com/office/drawing/2014/main" id="{7558769F-F410-BFA2-B008-920EB46C77BC}"/>
              </a:ext>
            </a:extLst>
          </p:cNvPr>
          <p:cNvSpPr>
            <a:spLocks noGrp="1"/>
          </p:cNvSpPr>
          <p:nvPr>
            <p:ph type="title"/>
          </p:nvPr>
        </p:nvSpPr>
        <p:spPr/>
        <p:txBody>
          <a:bodyPr>
            <a:normAutofit/>
          </a:bodyPr>
          <a:lstStyle/>
          <a:p>
            <a:r>
              <a:rPr lang="en-US" dirty="0"/>
              <a:t>What is the Native module?</a:t>
            </a:r>
            <a:endParaRPr lang="en-VN" dirty="0"/>
          </a:p>
        </p:txBody>
      </p:sp>
      <p:sp>
        <p:nvSpPr>
          <p:cNvPr id="5" name="Content Placeholder 4">
            <a:extLst>
              <a:ext uri="{FF2B5EF4-FFF2-40B4-BE49-F238E27FC236}">
                <a16:creationId xmlns:a16="http://schemas.microsoft.com/office/drawing/2014/main" id="{37030A44-3698-743D-54AE-A6E2E6190A74}"/>
              </a:ext>
            </a:extLst>
          </p:cNvPr>
          <p:cNvSpPr>
            <a:spLocks noGrp="1"/>
          </p:cNvSpPr>
          <p:nvPr>
            <p:ph idx="1"/>
          </p:nvPr>
        </p:nvSpPr>
        <p:spPr/>
        <p:txBody>
          <a:bodyPr/>
          <a:lstStyle/>
          <a:p>
            <a:pPr algn="just"/>
            <a:r>
              <a:rPr lang="en-US" b="0" i="0" u="none" strike="noStrike" dirty="0">
                <a:solidFill>
                  <a:srgbClr val="202124"/>
                </a:solidFill>
                <a:effectLst/>
              </a:rPr>
              <a:t>A native module is </a:t>
            </a:r>
            <a:r>
              <a:rPr lang="en-US" b="0" i="0" u="none" strike="noStrike" dirty="0">
                <a:solidFill>
                  <a:srgbClr val="040C28"/>
                </a:solidFill>
                <a:effectLst/>
              </a:rPr>
              <a:t>a set of </a:t>
            </a:r>
            <a:r>
              <a:rPr lang="en-US" dirty="0">
                <a:solidFill>
                  <a:srgbClr val="040C28"/>
                </a:solidFill>
              </a:rPr>
              <a:t>J</a:t>
            </a:r>
            <a:r>
              <a:rPr lang="en-US" b="0" i="0" u="none" strike="noStrike" dirty="0">
                <a:solidFill>
                  <a:srgbClr val="040C28"/>
                </a:solidFill>
                <a:effectLst/>
              </a:rPr>
              <a:t>avaScript functions that are implemented natively for each platform</a:t>
            </a:r>
            <a:r>
              <a:rPr lang="en-US" b="0" i="0" u="none" strike="noStrike" dirty="0">
                <a:solidFill>
                  <a:srgbClr val="202124"/>
                </a:solidFill>
                <a:effectLst/>
              </a:rPr>
              <a:t> (in our case is iOS and Android). </a:t>
            </a:r>
          </a:p>
          <a:p>
            <a:pPr algn="just"/>
            <a:r>
              <a:rPr lang="en-US" b="0" i="0" u="none" strike="noStrike" dirty="0">
                <a:solidFill>
                  <a:srgbClr val="202124"/>
                </a:solidFill>
                <a:effectLst/>
              </a:rPr>
              <a:t>It is used in cases where native capabilities are needed, that react native doesn't have a corresponding module yet, or when the native performance is better.</a:t>
            </a:r>
            <a:endParaRPr lang="en-VN" dirty="0"/>
          </a:p>
        </p:txBody>
      </p:sp>
    </p:spTree>
    <p:extLst>
      <p:ext uri="{BB962C8B-B14F-4D97-AF65-F5344CB8AC3E}">
        <p14:creationId xmlns:p14="http://schemas.microsoft.com/office/powerpoint/2010/main" val="328823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015BF-3C0B-EED1-0AE0-46237050988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EEBD938-FDC2-0CF4-D803-802DA940CBD0}"/>
              </a:ext>
            </a:extLst>
          </p:cNvPr>
          <p:cNvSpPr>
            <a:spLocks noGrp="1"/>
          </p:cNvSpPr>
          <p:nvPr>
            <p:ph type="sldNum" sz="quarter" idx="12"/>
          </p:nvPr>
        </p:nvSpPr>
        <p:spPr/>
        <p:txBody>
          <a:bodyPr/>
          <a:lstStyle/>
          <a:p>
            <a:fld id="{289B54F0-ACAA-B148-9265-2A8F79BF8221}" type="slidenum">
              <a:rPr lang="en-VN" smtClean="0"/>
              <a:t>5</a:t>
            </a:fld>
            <a:endParaRPr lang="en-VN"/>
          </a:p>
        </p:txBody>
      </p:sp>
      <p:sp>
        <p:nvSpPr>
          <p:cNvPr id="4" name="Title 3">
            <a:extLst>
              <a:ext uri="{FF2B5EF4-FFF2-40B4-BE49-F238E27FC236}">
                <a16:creationId xmlns:a16="http://schemas.microsoft.com/office/drawing/2014/main" id="{E8413A90-0B5E-67A9-B906-7F3C6BDFABB1}"/>
              </a:ext>
            </a:extLst>
          </p:cNvPr>
          <p:cNvSpPr>
            <a:spLocks noGrp="1"/>
          </p:cNvSpPr>
          <p:nvPr>
            <p:ph type="title"/>
          </p:nvPr>
        </p:nvSpPr>
        <p:spPr/>
        <p:txBody>
          <a:bodyPr>
            <a:normAutofit/>
          </a:bodyPr>
          <a:lstStyle/>
          <a:p>
            <a:r>
              <a:rPr lang="en-US" dirty="0"/>
              <a:t>Why do we need Native modules?</a:t>
            </a:r>
            <a:endParaRPr lang="en-VN" dirty="0"/>
          </a:p>
        </p:txBody>
      </p:sp>
      <p:sp>
        <p:nvSpPr>
          <p:cNvPr id="5" name="Content Placeholder 4">
            <a:extLst>
              <a:ext uri="{FF2B5EF4-FFF2-40B4-BE49-F238E27FC236}">
                <a16:creationId xmlns:a16="http://schemas.microsoft.com/office/drawing/2014/main" id="{6C95CDEA-C9BD-6444-8CB0-28243F0220E7}"/>
              </a:ext>
            </a:extLst>
          </p:cNvPr>
          <p:cNvSpPr>
            <a:spLocks noGrp="1"/>
          </p:cNvSpPr>
          <p:nvPr>
            <p:ph idx="1"/>
          </p:nvPr>
        </p:nvSpPr>
        <p:spPr/>
        <p:txBody>
          <a:bodyPr/>
          <a:lstStyle/>
          <a:p>
            <a:pPr>
              <a:lnSpc>
                <a:spcPct val="150000"/>
              </a:lnSpc>
            </a:pPr>
            <a:r>
              <a:rPr lang="en-US" dirty="0"/>
              <a:t>Sometimes a React Native app needs to access a native platform API that is not available by default in JavaScript, for example the native APIs to access Apple or Google Play.</a:t>
            </a:r>
          </a:p>
          <a:p>
            <a:pPr>
              <a:lnSpc>
                <a:spcPct val="150000"/>
              </a:lnSpc>
            </a:pPr>
            <a:r>
              <a:rPr lang="en-US" dirty="0"/>
              <a:t>Maybe you want to reuse some existing Objective-C, Swift, Java or C++ libraries without having to reimplement it in JavaScript, or write some high performance, multi-threaded code for things like image processing.</a:t>
            </a:r>
            <a:endParaRPr lang="en-VN" dirty="0"/>
          </a:p>
        </p:txBody>
      </p:sp>
    </p:spTree>
    <p:extLst>
      <p:ext uri="{BB962C8B-B14F-4D97-AF65-F5344CB8AC3E}">
        <p14:creationId xmlns:p14="http://schemas.microsoft.com/office/powerpoint/2010/main" val="395963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015BF-3C0B-EED1-0AE0-46237050988B}"/>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EEBD938-FDC2-0CF4-D803-802DA940CBD0}"/>
              </a:ext>
            </a:extLst>
          </p:cNvPr>
          <p:cNvSpPr>
            <a:spLocks noGrp="1"/>
          </p:cNvSpPr>
          <p:nvPr>
            <p:ph type="sldNum" sz="quarter" idx="12"/>
          </p:nvPr>
        </p:nvSpPr>
        <p:spPr/>
        <p:txBody>
          <a:bodyPr/>
          <a:lstStyle/>
          <a:p>
            <a:fld id="{289B54F0-ACAA-B148-9265-2A8F79BF8221}" type="slidenum">
              <a:rPr lang="en-VN" smtClean="0"/>
              <a:t>6</a:t>
            </a:fld>
            <a:endParaRPr lang="en-VN"/>
          </a:p>
        </p:txBody>
      </p:sp>
      <p:sp>
        <p:nvSpPr>
          <p:cNvPr id="4" name="Title 3">
            <a:extLst>
              <a:ext uri="{FF2B5EF4-FFF2-40B4-BE49-F238E27FC236}">
                <a16:creationId xmlns:a16="http://schemas.microsoft.com/office/drawing/2014/main" id="{E8413A90-0B5E-67A9-B906-7F3C6BDFABB1}"/>
              </a:ext>
            </a:extLst>
          </p:cNvPr>
          <p:cNvSpPr>
            <a:spLocks noGrp="1"/>
          </p:cNvSpPr>
          <p:nvPr>
            <p:ph type="title"/>
          </p:nvPr>
        </p:nvSpPr>
        <p:spPr/>
        <p:txBody>
          <a:bodyPr>
            <a:normAutofit/>
          </a:bodyPr>
          <a:lstStyle/>
          <a:p>
            <a:r>
              <a:rPr lang="en-US" dirty="0"/>
              <a:t>Why do we need Native modules?</a:t>
            </a:r>
            <a:endParaRPr lang="en-VN" dirty="0"/>
          </a:p>
        </p:txBody>
      </p:sp>
      <p:sp>
        <p:nvSpPr>
          <p:cNvPr id="5" name="Content Placeholder 4">
            <a:extLst>
              <a:ext uri="{FF2B5EF4-FFF2-40B4-BE49-F238E27FC236}">
                <a16:creationId xmlns:a16="http://schemas.microsoft.com/office/drawing/2014/main" id="{6C95CDEA-C9BD-6444-8CB0-28243F0220E7}"/>
              </a:ext>
            </a:extLst>
          </p:cNvPr>
          <p:cNvSpPr>
            <a:spLocks noGrp="1"/>
          </p:cNvSpPr>
          <p:nvPr>
            <p:ph idx="1"/>
          </p:nvPr>
        </p:nvSpPr>
        <p:spPr/>
        <p:txBody>
          <a:bodyPr/>
          <a:lstStyle/>
          <a:p>
            <a:pPr>
              <a:lnSpc>
                <a:spcPct val="150000"/>
              </a:lnSpc>
            </a:pPr>
            <a:r>
              <a:rPr lang="en-US" dirty="0"/>
              <a:t>The Native Module system exposes instances of Java/Objective-C/C++ (native) classes to JavaScript (JS) as JS objects, thereby allowing you to execute arbitrary native code from within JS.</a:t>
            </a:r>
          </a:p>
          <a:p>
            <a:pPr>
              <a:lnSpc>
                <a:spcPct val="150000"/>
              </a:lnSpc>
            </a:pPr>
            <a:r>
              <a:rPr lang="en-US" dirty="0"/>
              <a:t>While we don't expect this feature to be part of the usual development process, it is essential that it exists. If React Native doesn't export a native API that your JS app needs you should be able to export it yourself!</a:t>
            </a:r>
            <a:endParaRPr lang="en-VN" dirty="0"/>
          </a:p>
        </p:txBody>
      </p:sp>
    </p:spTree>
    <p:extLst>
      <p:ext uri="{BB962C8B-B14F-4D97-AF65-F5344CB8AC3E}">
        <p14:creationId xmlns:p14="http://schemas.microsoft.com/office/powerpoint/2010/main" val="407239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BA769-AC0A-DC8F-6A9D-E7073AFEADB8}"/>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E9487934-8DD6-C2D0-9133-E7913541B9FB}"/>
              </a:ext>
            </a:extLst>
          </p:cNvPr>
          <p:cNvSpPr>
            <a:spLocks noGrp="1"/>
          </p:cNvSpPr>
          <p:nvPr>
            <p:ph type="sldNum" sz="quarter" idx="12"/>
          </p:nvPr>
        </p:nvSpPr>
        <p:spPr/>
        <p:txBody>
          <a:bodyPr/>
          <a:lstStyle/>
          <a:p>
            <a:fld id="{289B54F0-ACAA-B148-9265-2A8F79BF8221}" type="slidenum">
              <a:rPr lang="en-VN" smtClean="0"/>
              <a:t>7</a:t>
            </a:fld>
            <a:endParaRPr lang="en-VN"/>
          </a:p>
        </p:txBody>
      </p:sp>
      <p:sp>
        <p:nvSpPr>
          <p:cNvPr id="4" name="Title 3">
            <a:extLst>
              <a:ext uri="{FF2B5EF4-FFF2-40B4-BE49-F238E27FC236}">
                <a16:creationId xmlns:a16="http://schemas.microsoft.com/office/drawing/2014/main" id="{120274D0-765B-9F11-264B-BB6CE97EB3F5}"/>
              </a:ext>
            </a:extLst>
          </p:cNvPr>
          <p:cNvSpPr>
            <a:spLocks noGrp="1"/>
          </p:cNvSpPr>
          <p:nvPr>
            <p:ph type="title"/>
          </p:nvPr>
        </p:nvSpPr>
        <p:spPr/>
        <p:txBody>
          <a:bodyPr>
            <a:normAutofit/>
          </a:bodyPr>
          <a:lstStyle/>
          <a:p>
            <a:r>
              <a:rPr lang="en-US" dirty="0"/>
              <a:t>Native module setup</a:t>
            </a:r>
            <a:endParaRPr lang="en-VN" dirty="0"/>
          </a:p>
        </p:txBody>
      </p:sp>
      <p:sp>
        <p:nvSpPr>
          <p:cNvPr id="5" name="Content Placeholder 4">
            <a:extLst>
              <a:ext uri="{FF2B5EF4-FFF2-40B4-BE49-F238E27FC236}">
                <a16:creationId xmlns:a16="http://schemas.microsoft.com/office/drawing/2014/main" id="{C077BD2B-A321-4691-3400-E24D8E0F112F}"/>
              </a:ext>
            </a:extLst>
          </p:cNvPr>
          <p:cNvSpPr>
            <a:spLocks noGrp="1"/>
          </p:cNvSpPr>
          <p:nvPr>
            <p:ph idx="1"/>
          </p:nvPr>
        </p:nvSpPr>
        <p:spPr/>
        <p:txBody>
          <a:bodyPr/>
          <a:lstStyle/>
          <a:p>
            <a:pPr>
              <a:lnSpc>
                <a:spcPct val="150000"/>
              </a:lnSpc>
            </a:pPr>
            <a:r>
              <a:rPr lang="en-US" dirty="0"/>
              <a:t>There are two ways to write a native module for your React Native application:</a:t>
            </a:r>
          </a:p>
          <a:p>
            <a:pPr lvl="1">
              <a:lnSpc>
                <a:spcPct val="150000"/>
              </a:lnSpc>
            </a:pPr>
            <a:r>
              <a:rPr lang="en-US" dirty="0"/>
              <a:t>1. Directly within your React Native application’s iOS/Android projects.</a:t>
            </a:r>
          </a:p>
          <a:p>
            <a:pPr lvl="1">
              <a:lnSpc>
                <a:spcPct val="150000"/>
              </a:lnSpc>
            </a:pPr>
            <a:r>
              <a:rPr lang="en-US" dirty="0"/>
              <a:t>2. As a NPM package that can be installed as a dependency by your/other React Native applications</a:t>
            </a:r>
            <a:r>
              <a:rPr lang="en-VN" dirty="0"/>
              <a:t>.</a:t>
            </a:r>
            <a:endParaRPr lang="en-US" dirty="0"/>
          </a:p>
        </p:txBody>
      </p:sp>
    </p:spTree>
    <p:extLst>
      <p:ext uri="{BB962C8B-B14F-4D97-AF65-F5344CB8AC3E}">
        <p14:creationId xmlns:p14="http://schemas.microsoft.com/office/powerpoint/2010/main" val="123003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dirty="0">
                <a:solidFill>
                  <a:schemeClr val="accent2"/>
                </a:solidFill>
              </a:rPr>
              <a:t>Creating a native module</a:t>
            </a:r>
          </a:p>
        </p:txBody>
      </p:sp>
    </p:spTree>
    <p:extLst>
      <p:ext uri="{BB962C8B-B14F-4D97-AF65-F5344CB8AC3E}">
        <p14:creationId xmlns:p14="http://schemas.microsoft.com/office/powerpoint/2010/main" val="413203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18D93-E517-01A3-D83A-5FE08D6DFDFD}"/>
              </a:ext>
            </a:extLst>
          </p:cNvPr>
          <p:cNvSpPr>
            <a:spLocks noGrp="1"/>
          </p:cNvSpPr>
          <p:nvPr>
            <p:ph type="dt" sz="half" idx="10"/>
          </p:nvPr>
        </p:nvSpPr>
        <p:spPr/>
        <p:txBody>
          <a:bodyPr/>
          <a:lstStyle/>
          <a:p>
            <a:fld id="{13AA47EC-3873-914E-9C12-333496D18D75}" type="datetime1">
              <a:rPr lang="en-VN" smtClean="0"/>
              <a:t>09/21/2023</a:t>
            </a:fld>
            <a:endParaRPr lang="en-US"/>
          </a:p>
        </p:txBody>
      </p:sp>
      <p:sp>
        <p:nvSpPr>
          <p:cNvPr id="3" name="Slide Number Placeholder 2">
            <a:extLst>
              <a:ext uri="{FF2B5EF4-FFF2-40B4-BE49-F238E27FC236}">
                <a16:creationId xmlns:a16="http://schemas.microsoft.com/office/drawing/2014/main" id="{36231A9E-6259-7060-6EE1-FB46E30C7127}"/>
              </a:ext>
            </a:extLst>
          </p:cNvPr>
          <p:cNvSpPr>
            <a:spLocks noGrp="1"/>
          </p:cNvSpPr>
          <p:nvPr>
            <p:ph type="sldNum" sz="quarter" idx="12"/>
          </p:nvPr>
        </p:nvSpPr>
        <p:spPr/>
        <p:txBody>
          <a:bodyPr/>
          <a:lstStyle/>
          <a:p>
            <a:fld id="{289B54F0-ACAA-B148-9265-2A8F79BF8221}" type="slidenum">
              <a:rPr lang="en-VN" smtClean="0"/>
              <a:t>9</a:t>
            </a:fld>
            <a:endParaRPr lang="en-VN"/>
          </a:p>
        </p:txBody>
      </p:sp>
      <p:sp>
        <p:nvSpPr>
          <p:cNvPr id="4" name="Title 3">
            <a:extLst>
              <a:ext uri="{FF2B5EF4-FFF2-40B4-BE49-F238E27FC236}">
                <a16:creationId xmlns:a16="http://schemas.microsoft.com/office/drawing/2014/main" id="{CC75DB0E-C5E0-2998-818A-222B509FB218}"/>
              </a:ext>
            </a:extLst>
          </p:cNvPr>
          <p:cNvSpPr>
            <a:spLocks noGrp="1"/>
          </p:cNvSpPr>
          <p:nvPr>
            <p:ph type="title"/>
          </p:nvPr>
        </p:nvSpPr>
        <p:spPr/>
        <p:txBody>
          <a:bodyPr>
            <a:normAutofit/>
          </a:bodyPr>
          <a:lstStyle/>
          <a:p>
            <a:r>
              <a:rPr lang="en-US" dirty="0"/>
              <a:t>Creating a native module</a:t>
            </a:r>
            <a:endParaRPr lang="en-VN" dirty="0"/>
          </a:p>
        </p:txBody>
      </p:sp>
      <p:sp>
        <p:nvSpPr>
          <p:cNvPr id="5" name="Content Placeholder 4">
            <a:extLst>
              <a:ext uri="{FF2B5EF4-FFF2-40B4-BE49-F238E27FC236}">
                <a16:creationId xmlns:a16="http://schemas.microsoft.com/office/drawing/2014/main" id="{12E2FB71-FF9D-C387-C210-FC6BCD6A0AD2}"/>
              </a:ext>
            </a:extLst>
          </p:cNvPr>
          <p:cNvSpPr>
            <a:spLocks noGrp="1"/>
          </p:cNvSpPr>
          <p:nvPr>
            <p:ph idx="1"/>
          </p:nvPr>
        </p:nvSpPr>
        <p:spPr/>
        <p:txBody>
          <a:bodyPr/>
          <a:lstStyle/>
          <a:p>
            <a:pPr algn="just">
              <a:lnSpc>
                <a:spcPct val="150000"/>
              </a:lnSpc>
            </a:pPr>
            <a:r>
              <a:rPr lang="en-US" dirty="0"/>
              <a:t>We are going to build a module that stores the user's preferred app theme - either dark, light, or system. We'll use </a:t>
            </a:r>
            <a:r>
              <a:rPr lang="en-US" b="1" dirty="0" err="1"/>
              <a:t>UserDefaults</a:t>
            </a:r>
            <a:r>
              <a:rPr lang="en-US" dirty="0"/>
              <a:t> on iOS and </a:t>
            </a:r>
            <a:r>
              <a:rPr lang="en-US" b="1" dirty="0" err="1"/>
              <a:t>SharedPreferences</a:t>
            </a:r>
            <a:r>
              <a:rPr lang="en-US" dirty="0"/>
              <a:t> on Android. It is possible to implement web support using </a:t>
            </a:r>
            <a:r>
              <a:rPr lang="en-US" b="1" dirty="0" err="1"/>
              <a:t>localStorage</a:t>
            </a:r>
            <a:endParaRPr lang="en-VN" b="1" dirty="0"/>
          </a:p>
        </p:txBody>
      </p:sp>
    </p:spTree>
    <p:extLst>
      <p:ext uri="{BB962C8B-B14F-4D97-AF65-F5344CB8AC3E}">
        <p14:creationId xmlns:p14="http://schemas.microsoft.com/office/powerpoint/2010/main" val="2555426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13616</TotalTime>
  <Words>1178</Words>
  <Application>Microsoft Office PowerPoint</Application>
  <PresentationFormat>Widescreen</PresentationFormat>
  <Paragraphs>123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.Lucida Grande UI Regular</vt:lpstr>
      <vt:lpstr>__Inter_20951f</vt:lpstr>
      <vt:lpstr>Arial</vt:lpstr>
      <vt:lpstr>Calibri</vt:lpstr>
      <vt:lpstr>Wingdings</vt:lpstr>
      <vt:lpstr>Office Theme</vt:lpstr>
      <vt:lpstr>Native Modules</vt:lpstr>
      <vt:lpstr>Objectives</vt:lpstr>
      <vt:lpstr>PowerPoint Presentation</vt:lpstr>
      <vt:lpstr>What is the Native module?</vt:lpstr>
      <vt:lpstr>Why do we need Native modules?</vt:lpstr>
      <vt:lpstr>Why do we need Native modules?</vt:lpstr>
      <vt:lpstr>Native module setup</vt:lpstr>
      <vt:lpstr>PowerPoint Presentation</vt:lpstr>
      <vt:lpstr>Creating a native module</vt:lpstr>
      <vt:lpstr>1. Initialize a new module</vt:lpstr>
      <vt:lpstr>2. Set up our workspace</vt:lpstr>
      <vt:lpstr>2. Set up our workspace (contd.)</vt:lpstr>
      <vt:lpstr>2. Set up our workspace (contd.)</vt:lpstr>
      <vt:lpstr>2. Set up our workspace (contd.)</vt:lpstr>
      <vt:lpstr>3. Run the example project</vt:lpstr>
      <vt:lpstr>3. Run the example project (contd.)</vt:lpstr>
      <vt:lpstr>4. Get, set, and persist the theme preference value</vt:lpstr>
      <vt:lpstr>4. Get, set, and persist the theme preference value</vt:lpstr>
      <vt:lpstr>4. Get, set, and persist the theme preference value</vt:lpstr>
      <vt:lpstr>4. Get, set, and persist the theme preference value</vt:lpstr>
      <vt:lpstr>4. Get, set, and persist the theme preference value</vt:lpstr>
      <vt:lpstr>4. Get, set, and persist the theme preference value</vt:lpstr>
      <vt:lpstr>4. Get, set, and persist the theme preference value</vt:lpstr>
      <vt:lpstr>5. Emit change events for the theme value</vt:lpstr>
      <vt:lpstr>5. Emit change events for the theme value</vt:lpstr>
      <vt:lpstr>5. Emit change events for the theme value</vt:lpstr>
      <vt:lpstr>5. Emit change events for the theme value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Ngoc Tho (FE FPTU HN)</dc:creator>
  <cp:lastModifiedBy>Chu Dinh Phu 2 (FE Ban NCPT)</cp:lastModifiedBy>
  <cp:revision>469</cp:revision>
  <dcterms:created xsi:type="dcterms:W3CDTF">2021-08-08T14:50:46Z</dcterms:created>
  <dcterms:modified xsi:type="dcterms:W3CDTF">2023-09-20T19:58:50Z</dcterms:modified>
</cp:coreProperties>
</file>