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5"/>
  </p:notesMasterIdLst>
  <p:sldIdLst>
    <p:sldId id="256" r:id="rId2"/>
    <p:sldId id="257" r:id="rId3"/>
    <p:sldId id="258" r:id="rId4"/>
    <p:sldId id="260" r:id="rId5"/>
    <p:sldId id="259" r:id="rId6"/>
    <p:sldId id="261" r:id="rId7"/>
    <p:sldId id="263" r:id="rId8"/>
    <p:sldId id="262" r:id="rId9"/>
    <p:sldId id="265" r:id="rId10"/>
    <p:sldId id="266" r:id="rId11"/>
    <p:sldId id="267" r:id="rId12"/>
    <p:sldId id="268" r:id="rId13"/>
    <p:sldId id="272" r:id="rId14"/>
    <p:sldId id="270" r:id="rId15"/>
    <p:sldId id="271" r:id="rId16"/>
    <p:sldId id="273" r:id="rId17"/>
    <p:sldId id="291" r:id="rId18"/>
    <p:sldId id="274" r:id="rId19"/>
    <p:sldId id="269" r:id="rId20"/>
    <p:sldId id="275" r:id="rId21"/>
    <p:sldId id="276" r:id="rId22"/>
    <p:sldId id="278" r:id="rId23"/>
    <p:sldId id="279" r:id="rId24"/>
    <p:sldId id="280" r:id="rId25"/>
    <p:sldId id="281" r:id="rId26"/>
    <p:sldId id="282" r:id="rId27"/>
    <p:sldId id="284" r:id="rId28"/>
    <p:sldId id="285" r:id="rId29"/>
    <p:sldId id="288" r:id="rId30"/>
    <p:sldId id="283" r:id="rId31"/>
    <p:sldId id="289" r:id="rId32"/>
    <p:sldId id="277" r:id="rId33"/>
    <p:sldId id="290" r:id="rId34"/>
  </p:sldIdLst>
  <p:sldSz cx="12192000" cy="6858000"/>
  <p:notesSz cx="6858000" cy="9144000"/>
  <p:defaultTextStyle>
    <a:defPPr>
      <a:defRPr lang="en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85F4"/>
    <a:srgbClr val="DF5247"/>
    <a:srgbClr val="DB4437"/>
    <a:srgbClr val="F2B500"/>
    <a:srgbClr val="0B9D58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38"/>
    <p:restoredTop sz="94579"/>
  </p:normalViewPr>
  <p:slideViewPr>
    <p:cSldViewPr snapToGrid="0" snapToObjects="1">
      <p:cViewPr varScale="1">
        <p:scale>
          <a:sx n="100" d="100"/>
          <a:sy n="100" d="100"/>
        </p:scale>
        <p:origin x="78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9ACC4A-4A8D-EA41-ACEB-DF873F10F923}" type="datetimeFigureOut">
              <a:rPr lang="en-VN" smtClean="0"/>
              <a:t>20/06/2021</a:t>
            </a:fld>
            <a:endParaRPr lang="en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F4C5E2-7A54-9E41-8004-67FF727661C2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104560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F4C5E2-7A54-9E41-8004-67FF727661C2}" type="slidenum">
              <a:rPr lang="en-VN" smtClean="0"/>
              <a:t>4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0396748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8A74C-3518-124F-ADEE-E170913F69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35FA2A-E958-9E4C-BFC7-1810507281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78AE37-76F9-1745-A24E-D72749FDF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05508-5FA4-3640-949C-F09599023161}" type="datetimeFigureOut">
              <a:rPr lang="en-VN" smtClean="0"/>
              <a:t>20/06/2021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39EA46-8E8C-8C4D-A813-A6A82031C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BF487E-1FB4-3141-B08B-9D5EA341A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07D06-616C-5A42-9F40-BF2BCD392022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5104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EB629-6871-AA40-BFB9-A28EFDEDE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C30E9F-BC91-E340-A763-45263C38E2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F177A8-DB47-F74B-BAE9-14B022637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05508-5FA4-3640-949C-F09599023161}" type="datetimeFigureOut">
              <a:rPr lang="en-VN" smtClean="0"/>
              <a:t>20/06/2021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6F5F95-BB61-E349-AFA6-AEA0ACAD0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BF24DD-10D1-7A49-BCD0-367678BF0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07D06-616C-5A42-9F40-BF2BCD392022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182258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51D747-16BF-174D-BF12-DE5BAF020A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43C9D7-3146-044B-B784-F47C3F94E8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8EE407-7DF6-014F-9AE6-44133F387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05508-5FA4-3640-949C-F09599023161}" type="datetimeFigureOut">
              <a:rPr lang="en-VN" smtClean="0"/>
              <a:t>20/06/2021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A0D2DF-9E04-8D4E-B865-F98EBF156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C7C97F-137D-7143-AF79-8D423CB94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07D06-616C-5A42-9F40-BF2BCD392022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592774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24B32-CFC0-564D-8337-157303060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95D524-B3EF-7F40-BE52-052B55F9FE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782F91-4B73-6C4A-8777-F35EE3872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05508-5FA4-3640-949C-F09599023161}" type="datetimeFigureOut">
              <a:rPr lang="en-VN" smtClean="0"/>
              <a:t>20/06/2021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903F14-82D8-A247-AFBB-492E74320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1F52F5-0153-FF4C-9265-54396632C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07D06-616C-5A42-9F40-BF2BCD392022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670890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CEC98-0DB2-0C4C-A88C-27BA94A2F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B7CB60-AD96-E44F-868A-ADBE2F57E7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1A75E0-1A4D-E040-BA40-C06BF20D7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05508-5FA4-3640-949C-F09599023161}" type="datetimeFigureOut">
              <a:rPr lang="en-VN" smtClean="0"/>
              <a:t>20/06/2021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6D148D-37E4-0848-BDA9-CB8293417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91976E-5F67-D443-8655-7DF4C4457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07D06-616C-5A42-9F40-BF2BCD392022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330495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93F33-0B27-5F41-9DF9-C0368BCCD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586FBF-E683-6F4E-A70B-253E5C618F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ACCDA8-167E-E04A-A853-E54E66FD96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42A0A6-9444-9449-8E11-24AC4198C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05508-5FA4-3640-949C-F09599023161}" type="datetimeFigureOut">
              <a:rPr lang="en-VN" smtClean="0"/>
              <a:t>20/06/2021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2BBC55-89DB-D645-8A28-AED81AD5C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D02FE4-4172-AB40-AAD7-C276A0C03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07D06-616C-5A42-9F40-BF2BCD392022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234653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258A6-141A-BB44-8B47-89009CDA0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F9ED2F-188F-4443-BE5E-26FAF30034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C834EF-A2FF-F948-9CDB-7B476F224A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A9DBAD-C666-6941-B14A-BDF4DE1DAF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A7583C-420D-1042-8A6D-7D931E4BB4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87B1DA-1608-7241-9453-83EDC6A94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05508-5FA4-3640-949C-F09599023161}" type="datetimeFigureOut">
              <a:rPr lang="en-VN" smtClean="0"/>
              <a:t>20/06/2021</a:t>
            </a:fld>
            <a:endParaRPr lang="en-V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DCB445-FCB8-C042-88C1-9D84E7FB8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B09856-B430-044D-B97F-FDC2B3D27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07D06-616C-5A42-9F40-BF2BCD392022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884361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74E5A-BFA2-D643-A08C-F3772BC24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AE5DC6-7559-C948-BDF7-74C96291A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05508-5FA4-3640-949C-F09599023161}" type="datetimeFigureOut">
              <a:rPr lang="en-VN" smtClean="0"/>
              <a:t>20/06/2021</a:t>
            </a:fld>
            <a:endParaRPr lang="en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74C32D-BB5A-BC45-9E2E-603C14602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A35006-BD80-2245-829A-65AEF7672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07D06-616C-5A42-9F40-BF2BCD392022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411348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8A6678-A217-854C-83D2-72A25146C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05508-5FA4-3640-949C-F09599023161}" type="datetimeFigureOut">
              <a:rPr lang="en-VN" smtClean="0"/>
              <a:t>20/06/2021</a:t>
            </a:fld>
            <a:endParaRPr lang="en-V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06715A-BAE0-E846-A7E2-6D104EC25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F8054E-7F72-C34F-899D-4CCF1B8AE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07D06-616C-5A42-9F40-BF2BCD392022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69502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4279F-0ADC-604B-9598-5B4CD03EF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24806-3A72-E04D-8C7C-B6330129AB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75E417-A046-0040-9817-90886C8FEC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AA9542-4527-6948-9DF2-EF5B283D1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05508-5FA4-3640-949C-F09599023161}" type="datetimeFigureOut">
              <a:rPr lang="en-VN" smtClean="0"/>
              <a:t>20/06/2021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C774F8-7E13-8848-A5A4-386842C05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0F3AC0-EB4B-7746-AC2B-8FD08742C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07D06-616C-5A42-9F40-BF2BCD392022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082547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39E3D-5F76-B648-BF2E-9B501FAE3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1C25EC-F43C-9443-8446-D37E644CE5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33CF7A-F38F-244B-A135-B0585224C9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1A0528-15E2-EE4A-A8CD-E91505185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05508-5FA4-3640-949C-F09599023161}" type="datetimeFigureOut">
              <a:rPr lang="en-VN" smtClean="0"/>
              <a:t>20/06/2021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0F2E42-D540-EE41-84A1-B69BC9B29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E7B4C0-7789-9B4A-905F-13D651371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07D06-616C-5A42-9F40-BF2BCD392022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269247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D3CD4C-643C-C04B-B048-AAA830D2D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C6806B-4C88-D94D-B247-8C296EE215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9F1FED-727E-3C49-B8AF-B21A06C031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405508-5FA4-3640-949C-F09599023161}" type="datetimeFigureOut">
              <a:rPr lang="en-VN" smtClean="0"/>
              <a:t>20/06/2021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482445-4A37-BB45-AD05-C79862EB77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8BAB17-F47E-2842-BA10-C4C988702D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E07D06-616C-5A42-9F40-BF2BCD392022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138249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gchung/Figure1-COVID-chestxray-dataset" TargetMode="External"/><Relationship Id="rId2" Type="http://schemas.openxmlformats.org/officeDocument/2006/relationships/hyperlink" Target="http://arxiv.org/abs/2003.11597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kaggle.com/tawsifurrahman/covid19-radiography-database" TargetMode="External"/><Relationship Id="rId4" Type="http://schemas.openxmlformats.org/officeDocument/2006/relationships/hyperlink" Target="https://github.com/agchung/Actualmed-COVID-chestxray-dataset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gchung/Figure1-COVID-chestxray-dataset" TargetMode="External"/><Relationship Id="rId2" Type="http://schemas.openxmlformats.org/officeDocument/2006/relationships/hyperlink" Target="http://arxiv.org/abs/2003.11597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kaggle.com/tawsifurrahman/covid19-radiography-database" TargetMode="External"/><Relationship Id="rId4" Type="http://schemas.openxmlformats.org/officeDocument/2006/relationships/hyperlink" Target="https://github.com/agchung/Actualmed-COVID-chestxray-dataset" TargetMode="Externa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F9504-FB3B-7048-AF24-0A896432E8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7ABB38-745E-2A48-8F4D-1D7CD5E6E4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0627077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38C28-0EB8-7D41-9D18-24AAC0B53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VN" sz="3500" dirty="0">
                <a:solidFill>
                  <a:srgbClr val="DB4437"/>
                </a:solidFill>
                <a:latin typeface="Bungee" pitchFamily="2" charset="77"/>
              </a:rPr>
              <a:t>Diagnostic imaging Covid19 via CXR</a:t>
            </a:r>
            <a:endParaRPr lang="en-VN" sz="35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210F42-B096-1A4B-9AFA-AF26A87B6A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VN" b="1" dirty="0"/>
              <a:t>Why not ?</a:t>
            </a:r>
          </a:p>
          <a:p>
            <a:r>
              <a:rPr lang="en-VN" dirty="0"/>
              <a:t>Difficulties in proper diagnosing with only chest X-ray (CXR) images, the technique itself requires other epidemiological characteristics and clinical manifestations for an improved accuracy</a:t>
            </a:r>
          </a:p>
          <a:p>
            <a:endParaRPr lang="en-VN" dirty="0"/>
          </a:p>
          <a:p>
            <a:r>
              <a:rPr lang="en-VN" dirty="0"/>
              <a:t>Mislead, then ambiguous between COVID-19 and pneumonia as a consequence</a:t>
            </a:r>
          </a:p>
          <a:p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41456482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61ABA-9DD2-DA4E-9716-197EA7156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VN" sz="3500" dirty="0">
                <a:solidFill>
                  <a:srgbClr val="DB4437"/>
                </a:solidFill>
                <a:latin typeface="Bungee" pitchFamily="2" charset="77"/>
              </a:rPr>
              <a:t>Diagnostic imaging Covid19 via CXR</a:t>
            </a:r>
            <a:endParaRPr lang="en-VN" sz="35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C779AA-D86F-C643-920A-0DA9852071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VN" dirty="0"/>
              <a:t>Patient 4780’s case, according to Ministry of Medicine:</a:t>
            </a:r>
          </a:p>
          <a:p>
            <a:r>
              <a:rPr lang="en-US" dirty="0"/>
              <a:t>58-years-old patient living in district 3 went to </a:t>
            </a:r>
            <a:r>
              <a:rPr lang="en-US" dirty="0" err="1"/>
              <a:t>Hòa</a:t>
            </a:r>
            <a:r>
              <a:rPr lang="en-US" dirty="0"/>
              <a:t> </a:t>
            </a:r>
            <a:r>
              <a:rPr lang="en-US" dirty="0" err="1"/>
              <a:t>Hảo</a:t>
            </a:r>
            <a:r>
              <a:rPr lang="en-US" dirty="0"/>
              <a:t> Medic center for examining</a:t>
            </a:r>
          </a:p>
          <a:p>
            <a:endParaRPr lang="en-US" dirty="0"/>
          </a:p>
          <a:p>
            <a:r>
              <a:rPr lang="en-US" dirty="0"/>
              <a:t>The radiologist there, however, did mis-examine the patient as pneumonia instead of Covid19 through analyzing CXR and CT-scan images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-&gt; Even experts in radiology might mis-examine the cases themselves </a:t>
            </a:r>
          </a:p>
          <a:p>
            <a:pPr marL="0" indent="0">
              <a:buNone/>
            </a:pPr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1213332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61ABA-9DD2-DA4E-9716-197EA7156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VN" sz="3500" dirty="0">
                <a:solidFill>
                  <a:srgbClr val="DB4437"/>
                </a:solidFill>
                <a:latin typeface="Bungee" pitchFamily="2" charset="77"/>
              </a:rPr>
              <a:t>Diagnostic imaging Covid19 via CXR</a:t>
            </a:r>
            <a:endParaRPr lang="en-VN" sz="35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C779AA-D86F-C643-920A-0DA9852071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VN" dirty="0"/>
              <a:t>Patient 4780’s case:</a:t>
            </a:r>
          </a:p>
          <a:p>
            <a:r>
              <a:rPr lang="en-US" dirty="0"/>
              <a:t>58-years-old patient living at district 3 went to </a:t>
            </a:r>
            <a:r>
              <a:rPr lang="en-US" dirty="0" err="1"/>
              <a:t>Hòa</a:t>
            </a:r>
            <a:r>
              <a:rPr lang="en-US" dirty="0"/>
              <a:t> </a:t>
            </a:r>
            <a:r>
              <a:rPr lang="en-US" dirty="0" err="1"/>
              <a:t>Hảo</a:t>
            </a:r>
            <a:r>
              <a:rPr lang="en-US" dirty="0"/>
              <a:t> Medic center for examining</a:t>
            </a:r>
          </a:p>
          <a:p>
            <a:endParaRPr lang="en-US" dirty="0"/>
          </a:p>
          <a:p>
            <a:r>
              <a:rPr lang="en-US" dirty="0"/>
              <a:t>The doctor there, however, did mis-examine the patient as pneumonia instead of Covid19 through analyzing CXR and CT-scan images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4285F4"/>
                </a:solidFill>
              </a:rPr>
              <a:t>-&gt; Thus, AI for this tailored specification is a high recommendation </a:t>
            </a:r>
          </a:p>
          <a:p>
            <a:pPr marL="0" indent="0">
              <a:buNone/>
            </a:pPr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19545950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Char"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9ABBB-F53D-3E46-A0AF-E4B0F7E0B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VN" sz="3500" dirty="0">
                <a:solidFill>
                  <a:srgbClr val="DB4437"/>
                </a:solidFill>
                <a:latin typeface="Bungee" pitchFamily="2" charset="77"/>
              </a:rPr>
              <a:t>Diagnostic imaging Covid19 via CXR</a:t>
            </a:r>
            <a:endParaRPr lang="en-VN" sz="35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DDB38F-DB95-434F-96E1-E1EA1AD378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5924"/>
            <a:ext cx="10515600" cy="4879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VN" b="1" dirty="0"/>
              <a:t>Why AI for diagnostic imaging with CXR images ? </a:t>
            </a:r>
          </a:p>
          <a:p>
            <a:r>
              <a:rPr lang="en-VN" b="1" dirty="0">
                <a:solidFill>
                  <a:srgbClr val="4285F4"/>
                </a:solidFill>
              </a:rPr>
              <a:t>Widespread test to identify positive cases</a:t>
            </a:r>
            <a:r>
              <a:rPr lang="en-VN" dirty="0"/>
              <a:t> first, then recheck by RT PCR</a:t>
            </a:r>
          </a:p>
          <a:p>
            <a:pPr marL="0" indent="0">
              <a:buNone/>
            </a:pPr>
            <a:endParaRPr lang="en-VN" dirty="0"/>
          </a:p>
          <a:p>
            <a:r>
              <a:rPr lang="en-VN" dirty="0"/>
              <a:t>With individuals exposed with COVID-19 or got treatment, it is recommendation </a:t>
            </a:r>
            <a:r>
              <a:rPr lang="en-VN" b="1" dirty="0">
                <a:solidFill>
                  <a:srgbClr val="4285F4"/>
                </a:solidFill>
              </a:rPr>
              <a:t>use X-ray diagnostic in the treating process </a:t>
            </a:r>
            <a:r>
              <a:rPr lang="en-VN" dirty="0"/>
              <a:t>until they are negative (with the X-ray diagnostic) and recheck by RT PCR</a:t>
            </a:r>
          </a:p>
          <a:p>
            <a:pPr marL="0" indent="0">
              <a:buNone/>
            </a:pPr>
            <a:r>
              <a:rPr lang="en-VN" dirty="0"/>
              <a:t>-&gt; Lower cost</a:t>
            </a:r>
          </a:p>
          <a:p>
            <a:pPr marL="0" indent="0">
              <a:buNone/>
            </a:pPr>
            <a:endParaRPr lang="en-VN" dirty="0"/>
          </a:p>
          <a:p>
            <a:r>
              <a:rPr lang="en-VN" b="1" dirty="0">
                <a:solidFill>
                  <a:srgbClr val="4285F4"/>
                </a:solidFill>
              </a:rPr>
              <a:t>Economize the human resources</a:t>
            </a:r>
          </a:p>
        </p:txBody>
      </p:sp>
    </p:spTree>
    <p:extLst>
      <p:ext uri="{BB962C8B-B14F-4D97-AF65-F5344CB8AC3E}">
        <p14:creationId xmlns:p14="http://schemas.microsoft.com/office/powerpoint/2010/main" val="36406091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003CC-B513-2745-9D5E-35641C659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700" y="137319"/>
            <a:ext cx="11074400" cy="1325563"/>
          </a:xfrm>
        </p:spPr>
        <p:txBody>
          <a:bodyPr>
            <a:normAutofit/>
          </a:bodyPr>
          <a:lstStyle/>
          <a:p>
            <a:r>
              <a:rPr lang="en-VN" sz="2400" dirty="0">
                <a:solidFill>
                  <a:srgbClr val="DB4437"/>
                </a:solidFill>
                <a:latin typeface="Bungee" pitchFamily="2" charset="77"/>
              </a:rPr>
              <a:t>Certain features to classify Covid19 with Pneumonia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1C76E8D-42E0-504E-AC65-BF400C42C284}"/>
              </a:ext>
            </a:extLst>
          </p:cNvPr>
          <p:cNvSpPr txBox="1">
            <a:spLocks/>
          </p:cNvSpPr>
          <p:nvPr/>
        </p:nvSpPr>
        <p:spPr>
          <a:xfrm>
            <a:off x="292100" y="4470400"/>
            <a:ext cx="12039600" cy="22502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dirty="0"/>
              <a:t>Representative CXR images of COVID-19 pneumonia (A), non-COVID-19 pneumonia (B), and the healthy (C)</a:t>
            </a:r>
          </a:p>
          <a:p>
            <a:pPr marL="0" indent="0" algn="ctr">
              <a:buNone/>
            </a:pPr>
            <a:endParaRPr lang="en-VN" sz="1100" dirty="0"/>
          </a:p>
          <a:p>
            <a:r>
              <a:rPr lang="en-VN" sz="1800" dirty="0"/>
              <a:t>Generally, similar to pneumonia, the density of lungs is increased in the case of COVID-19, which causes whiteness in the lungs on radiology</a:t>
            </a:r>
            <a:r>
              <a:rPr lang="en-VN" sz="1800" baseline="30000" dirty="0"/>
              <a:t>[3]</a:t>
            </a:r>
          </a:p>
          <a:p>
            <a:r>
              <a:rPr lang="en-VN" sz="1800" dirty="0"/>
              <a:t>An experienced radiologist can confirm the disease by the appearance of a ground-glass pattern due to the increased whiteness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935C0CE-683C-E146-B6BA-817EC590D7C6}"/>
              </a:ext>
            </a:extLst>
          </p:cNvPr>
          <p:cNvSpPr txBox="1">
            <a:spLocks/>
          </p:cNvSpPr>
          <p:nvPr/>
        </p:nvSpPr>
        <p:spPr>
          <a:xfrm>
            <a:off x="9193034" y="6465491"/>
            <a:ext cx="3124200" cy="459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VN" sz="1800" dirty="0">
                <a:solidFill>
                  <a:srgbClr val="4285F4"/>
                </a:solidFill>
              </a:rPr>
              <a:t>[3] </a:t>
            </a:r>
            <a:r>
              <a:rPr lang="en-US" sz="1800" dirty="0">
                <a:solidFill>
                  <a:srgbClr val="4285F4"/>
                </a:solidFill>
              </a:rPr>
              <a:t>Cleverley, J. et al. (2020)</a:t>
            </a:r>
            <a:endParaRPr lang="en-VN" sz="1800" dirty="0">
              <a:solidFill>
                <a:srgbClr val="4285F4"/>
              </a:solidFill>
            </a:endParaRPr>
          </a:p>
        </p:txBody>
      </p:sp>
      <p:pic>
        <p:nvPicPr>
          <p:cNvPr id="15" name="Picture 14" descr="A picture containing text&#10;&#10;Description automatically generated">
            <a:extLst>
              <a:ext uri="{FF2B5EF4-FFF2-40B4-BE49-F238E27FC236}">
                <a16:creationId xmlns:a16="http://schemas.microsoft.com/office/drawing/2014/main" id="{527E5C08-5D6A-2C4A-8070-8C8B3831A9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176" y="1412567"/>
            <a:ext cx="10515600" cy="2864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739203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9A3B4-FBC5-5A47-9A35-87C24B2E5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2766218"/>
            <a:ext cx="11493500" cy="1325563"/>
          </a:xfrm>
        </p:spPr>
        <p:txBody>
          <a:bodyPr/>
          <a:lstStyle/>
          <a:p>
            <a:r>
              <a:rPr lang="en-VN" dirty="0">
                <a:solidFill>
                  <a:srgbClr val="DB4437"/>
                </a:solidFill>
                <a:latin typeface="Bungee" pitchFamily="2" charset="77"/>
              </a:rPr>
              <a:t>Introduction to Covid</a:t>
            </a:r>
            <a:r>
              <a:rPr lang="en-VN" dirty="0">
                <a:solidFill>
                  <a:srgbClr val="DB4437"/>
                </a:solidFill>
                <a:latin typeface="+mn-lt"/>
              </a:rPr>
              <a:t>x </a:t>
            </a:r>
            <a:r>
              <a:rPr lang="en-VN" dirty="0">
                <a:solidFill>
                  <a:srgbClr val="DB4437"/>
                </a:solidFill>
                <a:latin typeface="Bungee" pitchFamily="2" charset="77"/>
              </a:rPr>
              <a:t>dataset</a:t>
            </a:r>
            <a:r>
              <a:rPr lang="en-VN" sz="3600" baseline="30000" dirty="0">
                <a:solidFill>
                  <a:srgbClr val="4285F4"/>
                </a:solidFill>
                <a:latin typeface="+mn-lt"/>
              </a:rPr>
              <a:t>[1-6]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1681EFC-B2D2-AB43-B236-3EB4E94C5970}"/>
              </a:ext>
            </a:extLst>
          </p:cNvPr>
          <p:cNvSpPr txBox="1">
            <a:spLocks/>
          </p:cNvSpPr>
          <p:nvPr/>
        </p:nvSpPr>
        <p:spPr>
          <a:xfrm>
            <a:off x="4686300" y="5953918"/>
            <a:ext cx="7505700" cy="71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VN" sz="1800" dirty="0"/>
          </a:p>
        </p:txBody>
      </p:sp>
    </p:spTree>
    <p:extLst>
      <p:ext uri="{BB962C8B-B14F-4D97-AF65-F5344CB8AC3E}">
        <p14:creationId xmlns:p14="http://schemas.microsoft.com/office/powerpoint/2010/main" val="3061425371"/>
      </p:ext>
    </p:extLst>
  </p:cSld>
  <p:clrMapOvr>
    <a:masterClrMapping/>
  </p:clrMapOvr>
  <p:transition spd="med">
    <p:cover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BD633-8D70-A04B-8D74-4A3DBF722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>
                <a:solidFill>
                  <a:srgbClr val="DB4437"/>
                </a:solidFill>
                <a:latin typeface="Bungee" pitchFamily="2" charset="77"/>
              </a:rPr>
              <a:t>Dataset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6AB55-D189-914A-B3CE-C310545E38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5124"/>
            <a:ext cx="10515600" cy="507047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[1] Wang, L., Lin, Z.Q. &amp; Wong, A. COVID-Net: a tailored deep convolutional neural network design for detection of COVID-19 cases from chest X-ray images. </a:t>
            </a:r>
            <a:r>
              <a:rPr lang="en-US" i="1" dirty="0"/>
              <a:t>Sci Rep</a:t>
            </a:r>
            <a:r>
              <a:rPr lang="en-US" dirty="0"/>
              <a:t> </a:t>
            </a:r>
            <a:r>
              <a:rPr lang="en-US" b="1" dirty="0"/>
              <a:t>10, </a:t>
            </a:r>
            <a:r>
              <a:rPr lang="en-US" dirty="0"/>
              <a:t>19549 (2020). https://</a:t>
            </a:r>
            <a:r>
              <a:rPr lang="en-US" dirty="0" err="1"/>
              <a:t>doi.org</a:t>
            </a:r>
            <a:r>
              <a:rPr lang="en-US" dirty="0"/>
              <a:t>/10.1038/s41598-020-76550-z</a:t>
            </a:r>
            <a:endParaRPr lang="en-VN" dirty="0"/>
          </a:p>
          <a:p>
            <a:pPr marL="0" indent="0">
              <a:buNone/>
            </a:pPr>
            <a:r>
              <a:rPr lang="en-VN" dirty="0"/>
              <a:t>[2] </a:t>
            </a:r>
            <a:r>
              <a:rPr lang="en-US" dirty="0"/>
              <a:t>Cohen, J. P., Morrison, P., &amp; Dao, L. COVID-19 image data collection. </a:t>
            </a:r>
            <a:r>
              <a:rPr lang="en-US" dirty="0">
                <a:hlinkClick r:id="rId2"/>
              </a:rPr>
              <a:t>arXiv:2003.11597</a:t>
            </a:r>
            <a:r>
              <a:rPr lang="en-US" dirty="0"/>
              <a:t>(2020)</a:t>
            </a:r>
          </a:p>
          <a:p>
            <a:pPr marL="0" indent="0">
              <a:buNone/>
            </a:pPr>
            <a:r>
              <a:rPr lang="en-US" dirty="0"/>
              <a:t>[3] Chung, A. Figure 1 COVID-19 chest x-ray data initiative. </a:t>
            </a:r>
            <a:r>
              <a:rPr lang="en-US" dirty="0">
                <a:hlinkClick r:id="rId3"/>
              </a:rPr>
              <a:t>https://github.com/agchung/Figure1-COVID-chestxray-dataset</a:t>
            </a:r>
            <a:r>
              <a:rPr lang="en-US" dirty="0"/>
              <a:t> (2020)</a:t>
            </a:r>
          </a:p>
          <a:p>
            <a:pPr marL="0" indent="0">
              <a:buNone/>
            </a:pPr>
            <a:r>
              <a:rPr lang="en-US" dirty="0"/>
              <a:t>[4] Chung, A. </a:t>
            </a:r>
            <a:r>
              <a:rPr lang="en-US" dirty="0" err="1"/>
              <a:t>Actualmed</a:t>
            </a:r>
            <a:r>
              <a:rPr lang="en-US" dirty="0"/>
              <a:t> COVID-19 chest x-ray data initiative. </a:t>
            </a:r>
            <a:r>
              <a:rPr lang="en-US" dirty="0">
                <a:hlinkClick r:id="rId4"/>
              </a:rPr>
              <a:t>https://github.com/agchung/Actualmed-COVID-chestxray-dataset</a:t>
            </a:r>
            <a:r>
              <a:rPr lang="en-US" dirty="0"/>
              <a:t> (2020)</a:t>
            </a:r>
          </a:p>
          <a:p>
            <a:pPr marL="0" indent="0">
              <a:buNone/>
            </a:pPr>
            <a:r>
              <a:rPr lang="en-US" dirty="0"/>
              <a:t>[5] Radiological Society of North America. COVID-19 radiography database. </a:t>
            </a:r>
            <a:r>
              <a:rPr lang="en-US" dirty="0">
                <a:hlinkClick r:id="rId5"/>
              </a:rPr>
              <a:t>https://www.kaggle.com/tawsifurrahman/covid19-radiography-database</a:t>
            </a:r>
            <a:r>
              <a:rPr lang="en-US" dirty="0"/>
              <a:t> (2019)</a:t>
            </a:r>
          </a:p>
          <a:p>
            <a:pPr marL="0" indent="0">
              <a:buNone/>
            </a:pPr>
            <a:r>
              <a:rPr lang="en-US" dirty="0"/>
              <a:t>[6] Radiological Society of North America. RSNA pneumonia detection challenge. </a:t>
            </a:r>
            <a:r>
              <a:rPr lang="en-US" i="1" dirty="0"/>
              <a:t>https://</a:t>
            </a:r>
            <a:r>
              <a:rPr lang="en-US" i="1" dirty="0" err="1"/>
              <a:t>www.kaggle.com</a:t>
            </a:r>
            <a:r>
              <a:rPr lang="en-US" i="1" dirty="0"/>
              <a:t>/c/</a:t>
            </a:r>
            <a:r>
              <a:rPr lang="en-US" i="1" dirty="0" err="1"/>
              <a:t>rsna</a:t>
            </a:r>
            <a:r>
              <a:rPr lang="en-US" i="1" dirty="0"/>
              <a:t>-pneumonia-detection-challenge/data</a:t>
            </a:r>
            <a:r>
              <a:rPr lang="en-US" dirty="0"/>
              <a:t> (2019).</a:t>
            </a:r>
          </a:p>
        </p:txBody>
      </p:sp>
    </p:spTree>
    <p:extLst>
      <p:ext uri="{BB962C8B-B14F-4D97-AF65-F5344CB8AC3E}">
        <p14:creationId xmlns:p14="http://schemas.microsoft.com/office/powerpoint/2010/main" val="2195107090"/>
      </p:ext>
    </p:extLst>
  </p:cSld>
  <p:clrMapOvr>
    <a:masterClrMapping/>
  </p:clrMapOvr>
  <p:transition spd="med">
    <p:split orient="vert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3AE04-93EB-CE42-BCEA-CBE5E3DE7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468044-2054-8141-87F9-EDFE83467C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1451089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3CC45-D8C0-F244-A59F-31BD31452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>
                <a:solidFill>
                  <a:srgbClr val="DB4437"/>
                </a:solidFill>
                <a:latin typeface="Bungee" pitchFamily="2" charset="77"/>
              </a:rPr>
              <a:t>COVID</a:t>
            </a:r>
            <a:r>
              <a:rPr lang="en-VN" dirty="0">
                <a:solidFill>
                  <a:srgbClr val="DB4437"/>
                </a:solidFill>
                <a:latin typeface="+mn-lt"/>
              </a:rPr>
              <a:t>x </a:t>
            </a:r>
            <a:r>
              <a:rPr lang="en-VN" dirty="0">
                <a:solidFill>
                  <a:srgbClr val="DB4437"/>
                </a:solidFill>
                <a:latin typeface="Bungee" pitchFamily="2" charset="77"/>
              </a:rPr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C3C73B-166E-A24B-BC0D-B50E26D679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VN" dirty="0"/>
              <a:t>20 000 CXR images with 3 classes, which are pneumonia, COVID-19 and normal from different patients</a:t>
            </a:r>
          </a:p>
          <a:p>
            <a:endParaRPr lang="en-VN" dirty="0"/>
          </a:p>
          <a:p>
            <a:r>
              <a:rPr lang="en-VN" dirty="0"/>
              <a:t>[1] provides us a medical-images transfering tools to convert .MRI to .JPEG and combine [2-6] datasets into a consistent set with no unnecessary information</a:t>
            </a:r>
          </a:p>
          <a:p>
            <a:pPr marL="0" indent="0">
              <a:buNone/>
            </a:pPr>
            <a:endParaRPr lang="en-VN" dirty="0"/>
          </a:p>
          <a:p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1841609127"/>
      </p:ext>
    </p:extLst>
  </p:cSld>
  <p:clrMapOvr>
    <a:masterClrMapping/>
  </p:clrMapOvr>
  <p:transition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3CC45-D8C0-F244-A59F-31BD31452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>
                <a:solidFill>
                  <a:srgbClr val="DB4437"/>
                </a:solidFill>
                <a:latin typeface="Bungee" pitchFamily="2" charset="77"/>
              </a:rPr>
              <a:t>COVID</a:t>
            </a:r>
            <a:r>
              <a:rPr lang="en-VN" dirty="0">
                <a:solidFill>
                  <a:srgbClr val="DB4437"/>
                </a:solidFill>
                <a:latin typeface="+mn-lt"/>
              </a:rPr>
              <a:t>x </a:t>
            </a:r>
            <a:r>
              <a:rPr lang="en-VN" dirty="0">
                <a:solidFill>
                  <a:srgbClr val="DB4437"/>
                </a:solidFill>
                <a:latin typeface="Bungee" pitchFamily="2" charset="77"/>
              </a:rPr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C3C73B-166E-A24B-BC0D-B50E26D679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VN" dirty="0"/>
              <a:t>Input: One CXR image</a:t>
            </a:r>
          </a:p>
          <a:p>
            <a:endParaRPr lang="en-VN" dirty="0"/>
          </a:p>
          <a:p>
            <a:r>
              <a:rPr lang="en-VN" dirty="0"/>
              <a:t>Output: Prediction of whether that patient is Pnemonia or COVID-19 or normal</a:t>
            </a:r>
          </a:p>
        </p:txBody>
      </p:sp>
    </p:spTree>
    <p:extLst>
      <p:ext uri="{BB962C8B-B14F-4D97-AF65-F5344CB8AC3E}">
        <p14:creationId xmlns:p14="http://schemas.microsoft.com/office/powerpoint/2010/main" val="1786523666"/>
      </p:ext>
    </p:extLst>
  </p:cSld>
  <p:clrMapOvr>
    <a:masterClrMapping/>
  </p:clrMapOvr>
  <p:transition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95C83-ABD9-9E43-B142-C29D4A27E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" y="2322909"/>
            <a:ext cx="11963400" cy="2212182"/>
          </a:xfrm>
        </p:spPr>
        <p:txBody>
          <a:bodyPr>
            <a:noAutofit/>
          </a:bodyPr>
          <a:lstStyle/>
          <a:p>
            <a:pPr algn="ctr"/>
            <a:r>
              <a:rPr lang="en-VN" sz="3600" dirty="0">
                <a:solidFill>
                  <a:srgbClr val="DB4437"/>
                </a:solidFill>
                <a:latin typeface="Bungee" pitchFamily="2" charset="77"/>
              </a:rPr>
              <a:t>detecting Covid-19 and Pneumonia</a:t>
            </a:r>
            <a:br>
              <a:rPr lang="en-VN" sz="3600" dirty="0">
                <a:solidFill>
                  <a:srgbClr val="DB4437"/>
                </a:solidFill>
                <a:latin typeface="Bungee" pitchFamily="2" charset="77"/>
              </a:rPr>
            </a:br>
            <a:r>
              <a:rPr lang="en-VN" sz="3600" dirty="0">
                <a:solidFill>
                  <a:srgbClr val="DB4437"/>
                </a:solidFill>
                <a:latin typeface="Bungee" pitchFamily="2" charset="77"/>
              </a:rPr>
              <a:t>with chest x-ray images</a:t>
            </a:r>
            <a:br>
              <a:rPr lang="en-VN" sz="3600" dirty="0">
                <a:solidFill>
                  <a:srgbClr val="DB4437"/>
                </a:solidFill>
                <a:latin typeface="Bungee" pitchFamily="2" charset="77"/>
              </a:rPr>
            </a:br>
            <a:r>
              <a:rPr lang="en-VN" sz="3600" dirty="0">
                <a:solidFill>
                  <a:srgbClr val="DB4437"/>
                </a:solidFill>
                <a:latin typeface="Bungee" pitchFamily="2" charset="77"/>
              </a:rPr>
              <a:t>using deep convolational neural network</a:t>
            </a:r>
          </a:p>
        </p:txBody>
      </p:sp>
    </p:spTree>
    <p:extLst>
      <p:ext uri="{BB962C8B-B14F-4D97-AF65-F5344CB8AC3E}">
        <p14:creationId xmlns:p14="http://schemas.microsoft.com/office/powerpoint/2010/main" val="41765870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7F804-3CDA-B947-94C6-FEF02950F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solidFill>
                  <a:srgbClr val="DB4437"/>
                </a:solidFill>
                <a:latin typeface="Bungee" pitchFamily="2" charset="77"/>
              </a:rPr>
              <a:t>S</a:t>
            </a:r>
            <a:r>
              <a:rPr lang="en-VN" sz="3200" dirty="0">
                <a:solidFill>
                  <a:srgbClr val="DB4437"/>
                </a:solidFill>
                <a:latin typeface="Bungee" pitchFamily="2" charset="77"/>
              </a:rPr>
              <a:t>olving problem </a:t>
            </a:r>
            <a:br>
              <a:rPr lang="en-VN" sz="3200" dirty="0">
                <a:solidFill>
                  <a:srgbClr val="DB4437"/>
                </a:solidFill>
                <a:latin typeface="Bungee" pitchFamily="2" charset="77"/>
              </a:rPr>
            </a:br>
            <a:r>
              <a:rPr lang="en-VN" sz="3200" dirty="0">
                <a:solidFill>
                  <a:srgbClr val="DB4437"/>
                </a:solidFill>
                <a:latin typeface="Bungee" pitchFamily="2" charset="77"/>
              </a:rPr>
              <a:t>with Deep Convolutional Neural Network</a:t>
            </a:r>
          </a:p>
        </p:txBody>
      </p:sp>
    </p:spTree>
    <p:extLst>
      <p:ext uri="{BB962C8B-B14F-4D97-AF65-F5344CB8AC3E}">
        <p14:creationId xmlns:p14="http://schemas.microsoft.com/office/powerpoint/2010/main" val="3699494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reveal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8CB16-1475-844B-906C-5F173AA87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>
                <a:solidFill>
                  <a:srgbClr val="DB4437"/>
                </a:solidFill>
                <a:latin typeface="Bungee" pitchFamily="2" charset="77"/>
                <a:cs typeface="Baghdad" pitchFamily="2" charset="-78"/>
              </a:rPr>
              <a:t>CNN</a:t>
            </a:r>
            <a:r>
              <a:rPr lang="en-VN" dirty="0">
                <a:solidFill>
                  <a:srgbClr val="DB4437"/>
                </a:solidFill>
                <a:latin typeface="+mn-lt"/>
                <a:cs typeface="Baghdad" pitchFamily="2" charset="-78"/>
              </a:rPr>
              <a:t>s</a:t>
            </a:r>
            <a:r>
              <a:rPr lang="en-VN" dirty="0">
                <a:solidFill>
                  <a:srgbClr val="DB4437"/>
                </a:solidFill>
                <a:latin typeface="Bungee" pitchFamily="2" charset="77"/>
                <a:cs typeface="Baghdad" pitchFamily="2" charset="-78"/>
              </a:rPr>
              <a:t> for classification </a:t>
            </a:r>
            <a:r>
              <a:rPr lang="en-VN" baseline="30000" dirty="0">
                <a:solidFill>
                  <a:srgbClr val="DB4437"/>
                </a:solidFill>
                <a:latin typeface="+mn-lt"/>
                <a:cs typeface="Baghdad" pitchFamily="2" charset="-78"/>
              </a:rPr>
              <a:t>[7]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D2084324-676C-744B-90F4-9AB8A5DA48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25650" y="1690688"/>
            <a:ext cx="8140700" cy="2781300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943B6C1-3F4D-9745-8187-176C15BCADF1}"/>
              </a:ext>
            </a:extLst>
          </p:cNvPr>
          <p:cNvSpPr txBox="1">
            <a:spLocks/>
          </p:cNvSpPr>
          <p:nvPr/>
        </p:nvSpPr>
        <p:spPr>
          <a:xfrm>
            <a:off x="838200" y="4471987"/>
            <a:ext cx="10515600" cy="20208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AutoNum type="arabicPeriod"/>
            </a:pPr>
            <a:r>
              <a:rPr lang="en-VN" sz="2000" b="1" dirty="0"/>
              <a:t>Convolution</a:t>
            </a:r>
            <a:r>
              <a:rPr lang="en-VN" sz="2000" dirty="0"/>
              <a:t>: Apply filters to generate feature maps</a:t>
            </a:r>
          </a:p>
          <a:p>
            <a:pPr marL="514350" indent="-514350">
              <a:buAutoNum type="arabicPeriod"/>
            </a:pPr>
            <a:r>
              <a:rPr lang="en-VN" sz="2000" b="1" dirty="0"/>
              <a:t>Activation</a:t>
            </a:r>
            <a:r>
              <a:rPr lang="en-VN" sz="2000" dirty="0"/>
              <a:t>: Often ReLU </a:t>
            </a:r>
          </a:p>
          <a:p>
            <a:pPr marL="514350" indent="-514350">
              <a:buAutoNum type="arabicPeriod"/>
            </a:pPr>
            <a:r>
              <a:rPr lang="en-VN" sz="2000" b="1" dirty="0"/>
              <a:t>Pooling</a:t>
            </a:r>
            <a:r>
              <a:rPr lang="en-VN" sz="2000" dirty="0"/>
              <a:t>: Down sampling operation on each feature map</a:t>
            </a:r>
            <a:endParaRPr lang="en-VN" sz="1400" dirty="0"/>
          </a:p>
          <a:p>
            <a:pPr marL="0" indent="0" algn="ctr">
              <a:buNone/>
            </a:pPr>
            <a:r>
              <a:rPr lang="en-VN" sz="2000" b="1" dirty="0"/>
              <a:t>Train model with images data</a:t>
            </a:r>
          </a:p>
          <a:p>
            <a:pPr marL="0" indent="0">
              <a:buNone/>
            </a:pPr>
            <a:endParaRPr lang="en-VN" sz="20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237A6DF-F38C-8E46-8AA3-D33744D27208}"/>
              </a:ext>
            </a:extLst>
          </p:cNvPr>
          <p:cNvSpPr txBox="1">
            <a:spLocks/>
          </p:cNvSpPr>
          <p:nvPr/>
        </p:nvSpPr>
        <p:spPr>
          <a:xfrm>
            <a:off x="9169400" y="6438899"/>
            <a:ext cx="3022600" cy="4191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VN" sz="2000" dirty="0">
                <a:solidFill>
                  <a:srgbClr val="4285F4"/>
                </a:solidFill>
              </a:rPr>
              <a:t>[7] K</a:t>
            </a:r>
            <a:r>
              <a:rPr lang="en-US" sz="2000" dirty="0" err="1">
                <a:solidFill>
                  <a:srgbClr val="4285F4"/>
                </a:solidFill>
              </a:rPr>
              <a:t>rizhevsky</a:t>
            </a:r>
            <a:r>
              <a:rPr lang="en-US" sz="2000" dirty="0">
                <a:solidFill>
                  <a:srgbClr val="4285F4"/>
                </a:solidFill>
              </a:rPr>
              <a:t> et al. (2012)</a:t>
            </a:r>
            <a:endParaRPr lang="en-VN" sz="2000" dirty="0">
              <a:solidFill>
                <a:srgbClr val="4285F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007508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ageCurlDouble"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7B491-F295-FE40-886B-74B25487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>
                <a:solidFill>
                  <a:srgbClr val="DF5247"/>
                </a:solidFill>
                <a:latin typeface="Bungee" pitchFamily="2" charset="77"/>
              </a:rPr>
              <a:t>Convolution operation</a:t>
            </a:r>
          </a:p>
        </p:txBody>
      </p:sp>
      <p:pic>
        <p:nvPicPr>
          <p:cNvPr id="5" name="Content Placeholder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CB5BF5EB-D574-C14B-9BEA-8C4E76EF3D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13025" y="1411407"/>
            <a:ext cx="7143750" cy="4018359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77F2745-E381-6146-938B-9A8AF17338B2}"/>
              </a:ext>
            </a:extLst>
          </p:cNvPr>
          <p:cNvSpPr txBox="1">
            <a:spLocks/>
          </p:cNvSpPr>
          <p:nvPr/>
        </p:nvSpPr>
        <p:spPr>
          <a:xfrm>
            <a:off x="838200" y="4724399"/>
            <a:ext cx="10515600" cy="1768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VN" sz="20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C7AAB6B-D456-1F44-A87A-7886442E7C7E}"/>
              </a:ext>
            </a:extLst>
          </p:cNvPr>
          <p:cNvSpPr/>
          <p:nvPr/>
        </p:nvSpPr>
        <p:spPr>
          <a:xfrm>
            <a:off x="3775965" y="4851399"/>
            <a:ext cx="45892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VN" b="1" dirty="0"/>
              <a:t>Learn weights of filters in convolutional layers</a:t>
            </a:r>
          </a:p>
        </p:txBody>
      </p:sp>
    </p:spTree>
    <p:extLst>
      <p:ext uri="{BB962C8B-B14F-4D97-AF65-F5344CB8AC3E}">
        <p14:creationId xmlns:p14="http://schemas.microsoft.com/office/powerpoint/2010/main" val="322560197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ageCurlDouble"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B47BF-D1C3-E648-ABE9-5CDDC5FCB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>
                <a:solidFill>
                  <a:srgbClr val="DF5247"/>
                </a:solidFill>
                <a:latin typeface="Bungee" pitchFamily="2" charset="77"/>
              </a:rPr>
              <a:t>Pooling</a:t>
            </a:r>
            <a:endParaRPr lang="en-VN" dirty="0">
              <a:solidFill>
                <a:srgbClr val="DF5247"/>
              </a:solidFill>
              <a:latin typeface="Bungee" pitchFamily="2" charset="77"/>
            </a:endParaRPr>
          </a:p>
        </p:txBody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56F9E37A-4D1C-584D-880A-947047DDFC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72357" y="1828305"/>
            <a:ext cx="5580986" cy="2328264"/>
          </a:xfr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438DB02-EB1E-AF4E-ACF1-03E761782842}"/>
              </a:ext>
            </a:extLst>
          </p:cNvPr>
          <p:cNvSpPr/>
          <p:nvPr/>
        </p:nvSpPr>
        <p:spPr>
          <a:xfrm>
            <a:off x="4070924" y="4851399"/>
            <a:ext cx="3999365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algn="ctr">
              <a:buAutoNum type="arabicPeriod"/>
            </a:pPr>
            <a:r>
              <a:rPr lang="en-VN" sz="2800" b="1" dirty="0"/>
              <a:t>Reduce dimensionality </a:t>
            </a:r>
          </a:p>
          <a:p>
            <a:pPr marL="342900" indent="-342900" algn="ctr">
              <a:buAutoNum type="arabicPeriod"/>
            </a:pPr>
            <a:r>
              <a:rPr lang="en-VN" sz="2800" b="1" dirty="0"/>
              <a:t>Spatial invariance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09D1A29-A2D8-054C-A121-4C0718012CB4}"/>
              </a:ext>
            </a:extLst>
          </p:cNvPr>
          <p:cNvSpPr/>
          <p:nvPr/>
        </p:nvSpPr>
        <p:spPr>
          <a:xfrm>
            <a:off x="5524501" y="2978649"/>
            <a:ext cx="1701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V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Stride = 2</a:t>
            </a:r>
          </a:p>
        </p:txBody>
      </p:sp>
    </p:spTree>
    <p:extLst>
      <p:ext uri="{BB962C8B-B14F-4D97-AF65-F5344CB8AC3E}">
        <p14:creationId xmlns:p14="http://schemas.microsoft.com/office/powerpoint/2010/main" val="409334668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ageCurlDouble"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0CA6E-BF1D-3A46-8095-EB31F9B7B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>
                <a:solidFill>
                  <a:srgbClr val="DF5247"/>
                </a:solidFill>
                <a:latin typeface="Bungee" pitchFamily="2" charset="77"/>
              </a:rPr>
              <a:t>Feature learning</a:t>
            </a:r>
          </a:p>
        </p:txBody>
      </p:sp>
      <p:pic>
        <p:nvPicPr>
          <p:cNvPr id="5" name="Content Placeholder 4" descr="Diagram, engineering drawing&#10;&#10;Description automatically generated">
            <a:extLst>
              <a:ext uri="{FF2B5EF4-FFF2-40B4-BE49-F238E27FC236}">
                <a16:creationId xmlns:a16="http://schemas.microsoft.com/office/drawing/2014/main" id="{BA0D5DF5-FAE2-8249-8133-0307617495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5749" y="1666876"/>
            <a:ext cx="9317439" cy="3150394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C1478A2-ED8F-C748-9811-4E903D89DD11}"/>
              </a:ext>
            </a:extLst>
          </p:cNvPr>
          <p:cNvSpPr/>
          <p:nvPr/>
        </p:nvSpPr>
        <p:spPr>
          <a:xfrm>
            <a:off x="887554" y="5086450"/>
            <a:ext cx="10416891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VN" sz="2800" dirty="0"/>
              <a:t>CONV and POOL layers output high-level features of input</a:t>
            </a:r>
          </a:p>
          <a:p>
            <a:pPr algn="ctr"/>
            <a:r>
              <a:rPr lang="en-VN" sz="2800" dirty="0"/>
              <a:t>Fully connected layer uses these features for classifying input image</a:t>
            </a:r>
          </a:p>
          <a:p>
            <a:pPr algn="ctr"/>
            <a:r>
              <a:rPr lang="en-VN" sz="2800" dirty="0"/>
              <a:t>Express output as </a:t>
            </a:r>
            <a:r>
              <a:rPr lang="en-VN" sz="2800" b="1" dirty="0">
                <a:solidFill>
                  <a:srgbClr val="DF5247"/>
                </a:solidFill>
              </a:rPr>
              <a:t>probability</a:t>
            </a:r>
            <a:r>
              <a:rPr lang="en-VN" sz="2800" dirty="0"/>
              <a:t> of image belonging to a particular class</a:t>
            </a:r>
          </a:p>
        </p:txBody>
      </p:sp>
    </p:spTree>
    <p:extLst>
      <p:ext uri="{BB962C8B-B14F-4D97-AF65-F5344CB8AC3E}">
        <p14:creationId xmlns:p14="http://schemas.microsoft.com/office/powerpoint/2010/main" val="50970619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ageCurlDouble"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33C2A-F567-6E45-AA86-2F73FAF79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>
                <a:solidFill>
                  <a:srgbClr val="DF5247"/>
                </a:solidFill>
                <a:latin typeface="Bungee" pitchFamily="2" charset="77"/>
              </a:rPr>
              <a:t>VGG19</a:t>
            </a:r>
            <a:r>
              <a:rPr lang="en-VN" baseline="30000" dirty="0">
                <a:solidFill>
                  <a:srgbClr val="DF5247"/>
                </a:solidFill>
                <a:latin typeface="+mn-lt"/>
              </a:rPr>
              <a:t>[11]</a:t>
            </a:r>
          </a:p>
        </p:txBody>
      </p:sp>
      <p:pic>
        <p:nvPicPr>
          <p:cNvPr id="9" name="Content Placeholder 8" descr="A picture containing chart&#10;&#10;Description automatically generated">
            <a:extLst>
              <a:ext uri="{FF2B5EF4-FFF2-40B4-BE49-F238E27FC236}">
                <a16:creationId xmlns:a16="http://schemas.microsoft.com/office/drawing/2014/main" id="{2EF2ECC7-592E-7944-9519-4859D3F0AC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383" y="1154906"/>
            <a:ext cx="3952034" cy="5633463"/>
          </a:xfr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B030C3E-1270-194F-AEF7-EE28E170364D}"/>
              </a:ext>
            </a:extLst>
          </p:cNvPr>
          <p:cNvSpPr txBox="1">
            <a:spLocks/>
          </p:cNvSpPr>
          <p:nvPr/>
        </p:nvSpPr>
        <p:spPr>
          <a:xfrm>
            <a:off x="5791200" y="3088085"/>
            <a:ext cx="6400800" cy="6818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[8] K. </a:t>
            </a:r>
            <a:r>
              <a:rPr lang="en-US" sz="2000" dirty="0" err="1"/>
              <a:t>Simonyan</a:t>
            </a:r>
            <a:r>
              <a:rPr lang="en-US" sz="2000" dirty="0"/>
              <a:t> et al., Very deep convolutional networks for large-scale image recognition, 2015.</a:t>
            </a:r>
            <a:endParaRPr lang="en-VN" sz="2000" dirty="0"/>
          </a:p>
        </p:txBody>
      </p:sp>
    </p:spTree>
    <p:extLst>
      <p:ext uri="{BB962C8B-B14F-4D97-AF65-F5344CB8AC3E}">
        <p14:creationId xmlns:p14="http://schemas.microsoft.com/office/powerpoint/2010/main" val="2954073752"/>
      </p:ext>
    </p:extLst>
  </p:cSld>
  <p:clrMapOvr>
    <a:masterClrMapping/>
  </p:clrMapOvr>
  <p:transition spd="slow">
    <p:randomBar dir="vert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91D7B-88FC-8F49-A569-4BABDC43B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>
                <a:solidFill>
                  <a:srgbClr val="DF5247"/>
                </a:solidFill>
                <a:latin typeface="Bungee" pitchFamily="2" charset="77"/>
              </a:rPr>
              <a:t>resnet50</a:t>
            </a:r>
          </a:p>
        </p:txBody>
      </p:sp>
      <p:pic>
        <p:nvPicPr>
          <p:cNvPr id="7" name="Picture 6" descr="Chart, diagram&#10;&#10;Description automatically generated">
            <a:extLst>
              <a:ext uri="{FF2B5EF4-FFF2-40B4-BE49-F238E27FC236}">
                <a16:creationId xmlns:a16="http://schemas.microsoft.com/office/drawing/2014/main" id="{9CBB3FA3-DA72-F64F-B0FE-62F692018E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7250" y="1553772"/>
            <a:ext cx="5397500" cy="414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00952"/>
      </p:ext>
    </p:extLst>
  </p:cSld>
  <p:clrMapOvr>
    <a:masterClrMapping/>
  </p:clrMapOvr>
  <p:transition spd="med">
    <p:randomBar dir="vert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49854-3041-F143-81FC-8372C6495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1750" y="2931319"/>
            <a:ext cx="7251700" cy="1234282"/>
          </a:xfrm>
        </p:spPr>
        <p:txBody>
          <a:bodyPr/>
          <a:lstStyle/>
          <a:p>
            <a:r>
              <a:rPr lang="en-VN" dirty="0">
                <a:solidFill>
                  <a:srgbClr val="DF5247"/>
                </a:solidFill>
                <a:latin typeface="Bungee" pitchFamily="2" charset="77"/>
              </a:rPr>
              <a:t>Evaluating methods</a:t>
            </a:r>
          </a:p>
        </p:txBody>
      </p:sp>
    </p:spTree>
    <p:extLst>
      <p:ext uri="{BB962C8B-B14F-4D97-AF65-F5344CB8AC3E}">
        <p14:creationId xmlns:p14="http://schemas.microsoft.com/office/powerpoint/2010/main" val="3059226435"/>
      </p:ext>
    </p:extLst>
  </p:cSld>
  <p:clrMapOvr>
    <a:masterClrMapping/>
  </p:clrMapOvr>
  <p:transition spd="slow"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70D9A-9E75-1A49-9FCF-653AF0B50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VN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1C227491-8D72-F349-9E8D-5D05DE9EE0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25787" y="365125"/>
            <a:ext cx="5940425" cy="3899714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13D7742-37DE-4047-A12D-F71D79C1D701}"/>
              </a:ext>
            </a:extLst>
          </p:cNvPr>
          <p:cNvSpPr txBox="1">
            <a:spLocks/>
          </p:cNvSpPr>
          <p:nvPr/>
        </p:nvSpPr>
        <p:spPr>
          <a:xfrm>
            <a:off x="838200" y="4521199"/>
            <a:ext cx="10515600" cy="21082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VN" dirty="0"/>
              <a:t>Sensitivity (recall): if a patient has the disease, what is the probability that the model predicts positive ?</a:t>
            </a:r>
          </a:p>
          <a:p>
            <a:r>
              <a:rPr lang="en-VN" dirty="0"/>
              <a:t>Positive predictive value – PPV (precision): if a model prediction is positive, what is the probability that a patient has the disease ?</a:t>
            </a:r>
          </a:p>
        </p:txBody>
      </p:sp>
    </p:spTree>
    <p:extLst>
      <p:ext uri="{BB962C8B-B14F-4D97-AF65-F5344CB8AC3E}">
        <p14:creationId xmlns:p14="http://schemas.microsoft.com/office/powerpoint/2010/main" val="1259483948"/>
      </p:ext>
    </p:extLst>
  </p:cSld>
  <p:clrMapOvr>
    <a:masterClrMapping/>
  </p:clrMapOvr>
  <p:transition spd="med">
    <p:split orient="vert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70D9A-9E75-1A49-9FCF-653AF0B50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VN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1C227491-8D72-F349-9E8D-5D05DE9EE0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25787" y="365125"/>
            <a:ext cx="5940425" cy="3899714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813D7742-37DE-4047-A12D-F71D79C1D70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4521199"/>
                <a:ext cx="10515600" cy="210820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VN" b="1" dirty="0"/>
                  <a:t>F1-score:</a:t>
                </a:r>
                <a:r>
                  <a:rPr lang="en-VN" dirty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V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f>
                            <m:fPr>
                              <m:ctrlPr>
                                <a:rPr lang="en-VN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VN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𝑟𝑒𝑐𝑎𝑙𝑙</m:t>
                                  </m:r>
                                </m:den>
                              </m:f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 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𝑝𝑟𝑒𝑐𝑖𝑠𝑖𝑜𝑛</m:t>
                                  </m:r>
                                </m:den>
                              </m:f>
                            </m:e>
                          </m:d>
                        </m:den>
                      </m:f>
                    </m:oMath>
                  </m:oMathPara>
                </a14:m>
                <a:endParaRPr lang="en-VN" dirty="0"/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813D7742-37DE-4047-A12D-F71D79C1D7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521199"/>
                <a:ext cx="10515600" cy="2108201"/>
              </a:xfrm>
              <a:prstGeom prst="rect">
                <a:avLst/>
              </a:prstGeom>
              <a:blipFill>
                <a:blip r:embed="rId3"/>
                <a:stretch>
                  <a:fillRect l="-1206" t="-4790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58889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AB722-8E5C-7242-9E8A-4E1D27F03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DB4437"/>
                </a:solidFill>
                <a:latin typeface="Bungee" pitchFamily="2" charset="77"/>
              </a:rPr>
              <a:t>A MINOR LOOKING INTO STATISTICS</a:t>
            </a:r>
            <a:endParaRPr lang="en-VN" sz="4000" dirty="0">
              <a:solidFill>
                <a:srgbClr val="DB4437"/>
              </a:solidFill>
              <a:latin typeface="Bungee" pitchFamily="2" charset="77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2F1C4A-0355-D240-B490-9A03A7482E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09196"/>
            <a:ext cx="10515600" cy="3030351"/>
          </a:xfrm>
        </p:spPr>
        <p:txBody>
          <a:bodyPr/>
          <a:lstStyle/>
          <a:p>
            <a:r>
              <a:rPr lang="en-VN" dirty="0"/>
              <a:t>Until 7h00, May 23</a:t>
            </a:r>
            <a:r>
              <a:rPr lang="en-VN" baseline="30000" dirty="0"/>
              <a:t>rd </a:t>
            </a:r>
            <a:r>
              <a:rPr lang="en-VN" dirty="0"/>
              <a:t>2021 (GMT +07), there are more than </a:t>
            </a:r>
            <a:r>
              <a:rPr lang="en-VN" b="1" dirty="0">
                <a:solidFill>
                  <a:srgbClr val="0B9D58"/>
                </a:solidFill>
              </a:rPr>
              <a:t>167,02 millions</a:t>
            </a:r>
            <a:r>
              <a:rPr lang="en-VN" dirty="0"/>
              <a:t> Covid19 cases in total, s.t. more than </a:t>
            </a:r>
            <a:r>
              <a:rPr lang="en-VN" b="1" dirty="0">
                <a:solidFill>
                  <a:srgbClr val="0B9D58"/>
                </a:solidFill>
              </a:rPr>
              <a:t>147,97 millions recovered cases</a:t>
            </a:r>
            <a:r>
              <a:rPr lang="en-VN" dirty="0"/>
              <a:t> and </a:t>
            </a:r>
            <a:r>
              <a:rPr lang="en-VN" b="1" dirty="0">
                <a:solidFill>
                  <a:srgbClr val="0B9D58"/>
                </a:solidFill>
              </a:rPr>
              <a:t>3.467.879 deaths</a:t>
            </a:r>
            <a:r>
              <a:rPr lang="en-VN" b="1" baseline="30000" dirty="0"/>
              <a:t>1</a:t>
            </a:r>
          </a:p>
          <a:p>
            <a:r>
              <a:rPr lang="en-VN" dirty="0"/>
              <a:t>Last 24 hours, the world has recorded more than </a:t>
            </a:r>
            <a:r>
              <a:rPr lang="en-VN" b="1" dirty="0">
                <a:solidFill>
                  <a:srgbClr val="F2B500"/>
                </a:solidFill>
              </a:rPr>
              <a:t>557 000 cases </a:t>
            </a:r>
            <a:r>
              <a:rPr lang="en-VN" dirty="0"/>
              <a:t>and more than </a:t>
            </a:r>
            <a:r>
              <a:rPr lang="en-VN" b="1" dirty="0">
                <a:solidFill>
                  <a:srgbClr val="F2B500"/>
                </a:solidFill>
              </a:rPr>
              <a:t>10 300 deaths 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670234C-312D-434E-AE8D-8B552E7537DD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6486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VN" dirty="0"/>
              <a:t>Around the world: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F4A44D6-2682-664F-A4BC-224EE1FD8706}"/>
              </a:ext>
            </a:extLst>
          </p:cNvPr>
          <p:cNvSpPr txBox="1">
            <a:spLocks/>
          </p:cNvSpPr>
          <p:nvPr/>
        </p:nvSpPr>
        <p:spPr>
          <a:xfrm>
            <a:off x="1384300" y="5844241"/>
            <a:ext cx="10515600" cy="6486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V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[1] According to worldmeters.info</a:t>
            </a:r>
          </a:p>
        </p:txBody>
      </p:sp>
    </p:spTree>
    <p:extLst>
      <p:ext uri="{BB962C8B-B14F-4D97-AF65-F5344CB8AC3E}">
        <p14:creationId xmlns:p14="http://schemas.microsoft.com/office/powerpoint/2010/main" val="106879659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EEF6E-B989-894D-9186-43FD5133D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8250" y="2766218"/>
            <a:ext cx="4635500" cy="1325563"/>
          </a:xfrm>
        </p:spPr>
        <p:txBody>
          <a:bodyPr/>
          <a:lstStyle/>
          <a:p>
            <a:r>
              <a:rPr lang="en-US" dirty="0">
                <a:solidFill>
                  <a:srgbClr val="DF5247"/>
                </a:solidFill>
                <a:latin typeface="Bungee" pitchFamily="2" charset="77"/>
              </a:rPr>
              <a:t>F</a:t>
            </a:r>
            <a:r>
              <a:rPr lang="en-VN" dirty="0">
                <a:solidFill>
                  <a:srgbClr val="DF5247"/>
                </a:solidFill>
                <a:latin typeface="Bungee" pitchFamily="2" charset="77"/>
              </a:rPr>
              <a:t>uture work</a:t>
            </a:r>
          </a:p>
        </p:txBody>
      </p:sp>
    </p:spTree>
    <p:extLst>
      <p:ext uri="{BB962C8B-B14F-4D97-AF65-F5344CB8AC3E}">
        <p14:creationId xmlns:p14="http://schemas.microsoft.com/office/powerpoint/2010/main" val="3513323122"/>
      </p:ext>
    </p:extLst>
  </p:cSld>
  <p:clrMapOvr>
    <a:masterClrMapping/>
  </p:clrMapOvr>
  <p:transition spd="med">
    <p:cover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D89959-B411-C64A-8907-333587E133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r>
              <a:rPr lang="en-VN" dirty="0"/>
              <a:t>In reality, many COVID-19 patients has little or none damages around their lungs. Thus, their cases are classified as atype</a:t>
            </a:r>
          </a:p>
          <a:p>
            <a:endParaRPr lang="en-VN" dirty="0"/>
          </a:p>
          <a:p>
            <a:r>
              <a:rPr lang="en-VN" dirty="0"/>
              <a:t>For more persuasive, there is a should in using object detection problem</a:t>
            </a:r>
          </a:p>
          <a:p>
            <a:endParaRPr lang="en-VN" dirty="0"/>
          </a:p>
          <a:p>
            <a:r>
              <a:rPr lang="en-VN" dirty="0"/>
              <a:t>We also have to combine more data from patients for a better examination, e.g. age, race, gender, weight</a:t>
            </a:r>
          </a:p>
        </p:txBody>
      </p:sp>
    </p:spTree>
    <p:extLst>
      <p:ext uri="{BB962C8B-B14F-4D97-AF65-F5344CB8AC3E}">
        <p14:creationId xmlns:p14="http://schemas.microsoft.com/office/powerpoint/2010/main" val="3022422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EDDCA-6856-EA41-8901-8B4367176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>
                <a:solidFill>
                  <a:srgbClr val="DF5247"/>
                </a:solidFill>
                <a:latin typeface="Bungee" pitchFamily="2" charset="77"/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2154F5-D164-DE44-94A9-27AB188F6E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9074"/>
            <a:ext cx="10515600" cy="5448926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VN" dirty="0"/>
              <a:t>[1] </a:t>
            </a:r>
            <a:r>
              <a:rPr lang="en-US" dirty="0"/>
              <a:t>Cleverley, J.; Piper, J.; Jones, M.M. The role of chest radiography in confirming covid-19 pneumonia. </a:t>
            </a:r>
            <a:r>
              <a:rPr lang="en-US" i="1" dirty="0"/>
              <a:t>BMJ </a:t>
            </a:r>
            <a:r>
              <a:rPr lang="en-US" b="1" dirty="0"/>
              <a:t>2020</a:t>
            </a:r>
            <a:r>
              <a:rPr lang="en-US" dirty="0"/>
              <a:t>, 370. </a:t>
            </a:r>
          </a:p>
          <a:p>
            <a:pPr marL="0" indent="0">
              <a:buNone/>
            </a:pPr>
            <a:r>
              <a:rPr lang="en-US" dirty="0"/>
              <a:t>[2] Wang, L., Lin, Z.Q. &amp; Wong, A. COVID-Net: a tailored deep convolutional neural network design for detection of COVID-19 cases from chest X-ray images. </a:t>
            </a:r>
            <a:r>
              <a:rPr lang="en-US" i="1" dirty="0"/>
              <a:t>Sci Rep</a:t>
            </a:r>
            <a:r>
              <a:rPr lang="en-US" dirty="0"/>
              <a:t> </a:t>
            </a:r>
            <a:r>
              <a:rPr lang="en-US" b="1" dirty="0"/>
              <a:t>10, </a:t>
            </a:r>
            <a:r>
              <a:rPr lang="en-US" dirty="0"/>
              <a:t>19549 (2020). https://</a:t>
            </a:r>
            <a:r>
              <a:rPr lang="en-US" dirty="0" err="1"/>
              <a:t>doi.org</a:t>
            </a:r>
            <a:r>
              <a:rPr lang="en-US" dirty="0"/>
              <a:t>/10.1038/s41598-020-76550-z</a:t>
            </a:r>
            <a:endParaRPr lang="en-VN" dirty="0"/>
          </a:p>
          <a:p>
            <a:pPr marL="0" indent="0">
              <a:buNone/>
            </a:pPr>
            <a:r>
              <a:rPr lang="en-VN" dirty="0"/>
              <a:t>[3] </a:t>
            </a:r>
            <a:r>
              <a:rPr lang="en-US" dirty="0"/>
              <a:t>Cohen, J. P., Morrison, P., &amp; Dao, L. COVID-19 image data collection. </a:t>
            </a:r>
            <a:r>
              <a:rPr lang="en-US" dirty="0">
                <a:hlinkClick r:id="rId2"/>
              </a:rPr>
              <a:t>arXiv:2003.11597</a:t>
            </a:r>
            <a:r>
              <a:rPr lang="en-US" dirty="0"/>
              <a:t>(2020)</a:t>
            </a:r>
          </a:p>
          <a:p>
            <a:pPr marL="0" indent="0">
              <a:buNone/>
            </a:pPr>
            <a:r>
              <a:rPr lang="en-US" dirty="0"/>
              <a:t>[4] Chung, A. Figure 1 COVID-19 chest x-ray data initiative. </a:t>
            </a:r>
            <a:r>
              <a:rPr lang="en-US" dirty="0">
                <a:hlinkClick r:id="rId3"/>
              </a:rPr>
              <a:t>https://github.com/agchung/Figure1-COVID-chestxray-dataset</a:t>
            </a:r>
            <a:r>
              <a:rPr lang="en-US" dirty="0"/>
              <a:t> (2020)</a:t>
            </a:r>
          </a:p>
          <a:p>
            <a:pPr marL="0" indent="0">
              <a:buNone/>
            </a:pPr>
            <a:r>
              <a:rPr lang="en-US" dirty="0"/>
              <a:t>[5] Chung, A. </a:t>
            </a:r>
            <a:r>
              <a:rPr lang="en-US" dirty="0" err="1"/>
              <a:t>Actualmed</a:t>
            </a:r>
            <a:r>
              <a:rPr lang="en-US" dirty="0"/>
              <a:t> COVID-19 chest x-ray data initiative. </a:t>
            </a:r>
            <a:r>
              <a:rPr lang="en-US" dirty="0">
                <a:hlinkClick r:id="rId4"/>
              </a:rPr>
              <a:t>https://github.com/agchung/Actualmed-COVID-chestxray-dataset</a:t>
            </a:r>
            <a:r>
              <a:rPr lang="en-US" dirty="0"/>
              <a:t> (2020)</a:t>
            </a:r>
          </a:p>
          <a:p>
            <a:pPr marL="0" indent="0">
              <a:buNone/>
            </a:pPr>
            <a:r>
              <a:rPr lang="en-US" dirty="0"/>
              <a:t>[6] Radiological Society of North America. COVID-19 radiography database. </a:t>
            </a:r>
            <a:r>
              <a:rPr lang="en-US" dirty="0">
                <a:hlinkClick r:id="rId5"/>
              </a:rPr>
              <a:t>https://www.kaggle.com/tawsifurrahman/covid19-radiography-database</a:t>
            </a:r>
            <a:r>
              <a:rPr lang="en-US" dirty="0"/>
              <a:t> (2019)</a:t>
            </a:r>
          </a:p>
          <a:p>
            <a:pPr marL="0" indent="0">
              <a:buNone/>
            </a:pPr>
            <a:r>
              <a:rPr lang="en-US" dirty="0"/>
              <a:t>[7] Radiological Society of North America. RSNA pneumonia detection challenge. </a:t>
            </a:r>
            <a:r>
              <a:rPr lang="en-US" i="1" dirty="0"/>
              <a:t>https://</a:t>
            </a:r>
            <a:r>
              <a:rPr lang="en-US" i="1" dirty="0" err="1"/>
              <a:t>www.kaggle.com</a:t>
            </a:r>
            <a:r>
              <a:rPr lang="en-US" i="1" dirty="0"/>
              <a:t>/c/</a:t>
            </a:r>
            <a:r>
              <a:rPr lang="en-US" i="1" dirty="0" err="1"/>
              <a:t>rsna</a:t>
            </a:r>
            <a:r>
              <a:rPr lang="en-US" i="1" dirty="0"/>
              <a:t>-pneumonia-detection-challenge/data</a:t>
            </a:r>
            <a:r>
              <a:rPr lang="en-US" dirty="0"/>
              <a:t> (2019).</a:t>
            </a:r>
            <a:endParaRPr lang="en-VN" dirty="0"/>
          </a:p>
          <a:p>
            <a:pPr marL="0" indent="0">
              <a:buNone/>
            </a:pPr>
            <a:r>
              <a:rPr lang="en-VN" dirty="0"/>
              <a:t>[8] </a:t>
            </a:r>
            <a:r>
              <a:rPr lang="en-US" dirty="0" err="1"/>
              <a:t>Krizhevsky</a:t>
            </a:r>
            <a:r>
              <a:rPr lang="en-US" dirty="0"/>
              <a:t>, A., </a:t>
            </a:r>
            <a:r>
              <a:rPr lang="en-US" dirty="0" err="1"/>
              <a:t>Sutskever</a:t>
            </a:r>
            <a:r>
              <a:rPr lang="en-US" dirty="0"/>
              <a:t>, I. &amp; Hinton, G. E. (2012). ImageNet Classification with Deep Convolutional Neural Networks. In F. Pereira, C. J. C. Burges, L. </a:t>
            </a:r>
            <a:r>
              <a:rPr lang="en-US" dirty="0" err="1"/>
              <a:t>Bottou</a:t>
            </a:r>
            <a:r>
              <a:rPr lang="en-US" dirty="0"/>
              <a:t> &amp; K. Q. Weinberger (ed.), </a:t>
            </a:r>
            <a:r>
              <a:rPr lang="en-US" i="1" dirty="0"/>
              <a:t>Advances in Neural Information Processing Systems 25</a:t>
            </a:r>
            <a:r>
              <a:rPr lang="en-US" dirty="0"/>
              <a:t> (pp. 1097--1105) . Curran Associates, Inc. . </a:t>
            </a:r>
          </a:p>
          <a:p>
            <a:pPr marL="0" indent="0">
              <a:buNone/>
            </a:pPr>
            <a:r>
              <a:rPr lang="en-US"/>
              <a:t>[9] </a:t>
            </a:r>
            <a:r>
              <a:rPr lang="en-US" dirty="0"/>
              <a:t>K. </a:t>
            </a:r>
            <a:r>
              <a:rPr lang="en-US" dirty="0" err="1"/>
              <a:t>Simonyan</a:t>
            </a:r>
            <a:r>
              <a:rPr lang="en-US" dirty="0"/>
              <a:t> et al., Very deep convolutional networks for large-scale image recognition, 2015.</a:t>
            </a:r>
            <a:br>
              <a:rPr lang="en-US" dirty="0"/>
            </a:br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1555825918"/>
      </p:ext>
    </p:extLst>
  </p:cSld>
  <p:clrMapOvr>
    <a:masterClrMapping/>
  </p:clrMapOvr>
  <p:transition spd="slow">
    <p:push dir="u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FB164-87AA-B842-AE7F-9E5A8FFAF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4149929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AB722-8E5C-7242-9E8A-4E1D27F03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DB4437"/>
                </a:solidFill>
                <a:latin typeface="Bungee" pitchFamily="2" charset="77"/>
              </a:rPr>
              <a:t>A MINOR LOOKING INTO STATISTICS</a:t>
            </a:r>
            <a:endParaRPr lang="en-VN" sz="4000" dirty="0">
              <a:solidFill>
                <a:srgbClr val="DB4437"/>
              </a:solidFill>
              <a:latin typeface="Bungee" pitchFamily="2" charset="77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2F1C4A-0355-D240-B490-9A03A7482E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09196"/>
            <a:ext cx="10515600" cy="3030351"/>
          </a:xfrm>
        </p:spPr>
        <p:txBody>
          <a:bodyPr/>
          <a:lstStyle/>
          <a:p>
            <a:r>
              <a:rPr lang="en-VN" dirty="0"/>
              <a:t>Until 18h 21</a:t>
            </a:r>
            <a:r>
              <a:rPr lang="en-VN" baseline="30000" dirty="0"/>
              <a:t>st</a:t>
            </a:r>
            <a:r>
              <a:rPr lang="en-VN" dirty="0"/>
              <a:t> May 2021, it is recorded that there are </a:t>
            </a:r>
            <a:r>
              <a:rPr lang="en-VN" b="1" dirty="0">
                <a:solidFill>
                  <a:srgbClr val="4285F4"/>
                </a:solidFill>
              </a:rPr>
              <a:t>4941 cases</a:t>
            </a:r>
            <a:r>
              <a:rPr lang="en-VN" dirty="0"/>
              <a:t>, in which </a:t>
            </a:r>
            <a:r>
              <a:rPr lang="en-VN" b="1" dirty="0">
                <a:solidFill>
                  <a:srgbClr val="4285F4"/>
                </a:solidFill>
              </a:rPr>
              <a:t>2689 recovered </a:t>
            </a:r>
            <a:r>
              <a:rPr lang="en-VN" dirty="0"/>
              <a:t>cases and </a:t>
            </a:r>
            <a:r>
              <a:rPr lang="en-VN" b="1" dirty="0">
                <a:solidFill>
                  <a:srgbClr val="4285F4"/>
                </a:solidFill>
              </a:rPr>
              <a:t>41 deaths</a:t>
            </a:r>
            <a:r>
              <a:rPr lang="en-VN" b="1" baseline="30000" dirty="0"/>
              <a:t>1</a:t>
            </a:r>
            <a:endParaRPr lang="en-VN" baseline="30000" dirty="0"/>
          </a:p>
          <a:p>
            <a:endParaRPr lang="en-VN" dirty="0"/>
          </a:p>
          <a:p>
            <a:pPr marL="0" indent="0">
              <a:buNone/>
            </a:pPr>
            <a:r>
              <a:rPr lang="en-VN" sz="3200" b="1" dirty="0"/>
              <a:t>=&gt; It is urgent we take our actions to against this pandemic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670234C-312D-434E-AE8D-8B552E7537DD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6486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VN" dirty="0"/>
              <a:t>Around Vietnam: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E6534DD-780D-0E4F-998D-60A2DC4B018C}"/>
              </a:ext>
            </a:extLst>
          </p:cNvPr>
          <p:cNvSpPr txBox="1">
            <a:spLocks/>
          </p:cNvSpPr>
          <p:nvPr/>
        </p:nvSpPr>
        <p:spPr>
          <a:xfrm>
            <a:off x="6985000" y="5774484"/>
            <a:ext cx="5016500" cy="6103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VN" dirty="0"/>
              <a:t>[1] According to ncov.moh.gov.vn</a:t>
            </a:r>
          </a:p>
        </p:txBody>
      </p:sp>
    </p:spTree>
    <p:extLst>
      <p:ext uri="{BB962C8B-B14F-4D97-AF65-F5344CB8AC3E}">
        <p14:creationId xmlns:p14="http://schemas.microsoft.com/office/powerpoint/2010/main" val="14672157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75405-3F5A-FA46-9CFC-4F0A568EA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r>
              <a:rPr lang="en-VN" sz="3600" dirty="0">
                <a:solidFill>
                  <a:srgbClr val="DB4437"/>
                </a:solidFill>
                <a:latin typeface="Bungee" pitchFamily="2" charset="77"/>
              </a:rPr>
              <a:t>Real Time Polymerase Chain Reaction </a:t>
            </a:r>
          </a:p>
        </p:txBody>
      </p:sp>
    </p:spTree>
    <p:extLst>
      <p:ext uri="{BB962C8B-B14F-4D97-AF65-F5344CB8AC3E}">
        <p14:creationId xmlns:p14="http://schemas.microsoft.com/office/powerpoint/2010/main" val="1865431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checker/>
      </p:transition>
    </mc:Choice>
    <mc:Fallback xmlns="">
      <p:transition spd="slow">
        <p:checker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F8890-2983-544D-8BF0-8155D4DE8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VN" sz="3600" dirty="0">
                <a:solidFill>
                  <a:srgbClr val="DB4437"/>
                </a:solidFill>
                <a:latin typeface="Bungee" pitchFamily="2" charset="77"/>
              </a:rPr>
              <a:t>Real Time Polymerase Chain Reaction </a:t>
            </a:r>
            <a:endParaRPr lang="en-VN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F24B25-0A41-4D44-AC80-B657EDB0B9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V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Real time polmerase chain reaction (RT PCR) is a thermo-based DNA-cloning reaction. It can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detect SARS-CoV-2 ribonucleic acid (RNA) from respiratory specimens (collected through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nasopharyngeal or oropharyngeal swab</a:t>
            </a:r>
            <a:r>
              <a:rPr lang="en-US" dirty="0"/>
              <a:t>)</a:t>
            </a:r>
            <a:endParaRPr lang="en-V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V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Molecularly biological m</a:t>
            </a:r>
            <a:r>
              <a:rPr lang="en-V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edical test RT PCR can be understood as a testing method</a:t>
            </a:r>
            <a:r>
              <a:rPr lang="en-US" dirty="0"/>
              <a:t>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detecting specific gene sequences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within a complex mixture</a:t>
            </a:r>
          </a:p>
          <a:p>
            <a:pPr marL="0" indent="0">
              <a:buNone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11643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F8890-2983-544D-8BF0-8155D4DE8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VN" sz="3600" dirty="0">
                <a:solidFill>
                  <a:srgbClr val="DB4437"/>
                </a:solidFill>
                <a:latin typeface="Bungee" pitchFamily="2" charset="77"/>
              </a:rPr>
              <a:t>Real Time Polymerase Chain Reaction </a:t>
            </a:r>
            <a:endParaRPr lang="en-VN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F24B25-0A41-4D44-AC80-B657EDB0B9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98975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 high-reliability method</a:t>
            </a: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Since requiring dedicated machines in laboratories, RT PCR is only used when people are exposed to Covid19 due to the high time-consuming</a:t>
            </a: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result is inconsistent</a:t>
            </a: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RT PCR takes a maximum cost up to 734 000 VNĐ per one examination (according to circular </a:t>
            </a: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5834/BYT-KH-TC)</a:t>
            </a:r>
            <a:endParaRPr lang="en-V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05068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1323D-5168-E94B-9F47-38E491F1F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VN" dirty="0">
                <a:solidFill>
                  <a:srgbClr val="DB4437"/>
                </a:solidFill>
                <a:latin typeface="Bungee" pitchFamily="2" charset="77"/>
              </a:rPr>
              <a:t>Diagnostic imaging Covid19 via CXR</a:t>
            </a:r>
          </a:p>
        </p:txBody>
      </p:sp>
    </p:spTree>
    <p:extLst>
      <p:ext uri="{BB962C8B-B14F-4D97-AF65-F5344CB8AC3E}">
        <p14:creationId xmlns:p14="http://schemas.microsoft.com/office/powerpoint/2010/main" val="1358640225"/>
      </p:ext>
    </p:extLst>
  </p:cSld>
  <p:clrMapOvr>
    <a:masterClrMapping/>
  </p:clrMapOvr>
  <p:transition spd="med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376BE-7576-CA4D-B921-419DB5540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VN" sz="3500" dirty="0">
                <a:solidFill>
                  <a:srgbClr val="DB4437"/>
                </a:solidFill>
                <a:latin typeface="Bungee" pitchFamily="2" charset="77"/>
              </a:rPr>
              <a:t>Diagnostic imaging Covid19 via CXR</a:t>
            </a:r>
            <a:endParaRPr lang="en-VN" sz="35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20CCC1-BF25-1847-9D91-5E58B2B191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VN" b="1" dirty="0"/>
              <a:t>Why ?</a:t>
            </a:r>
          </a:p>
          <a:p>
            <a:r>
              <a:rPr lang="en-VN" dirty="0"/>
              <a:t>Diagnostic imaging is a relatively faster technique in comparison with the RT PCR</a:t>
            </a:r>
          </a:p>
          <a:p>
            <a:endParaRPr lang="en-VN" dirty="0"/>
          </a:p>
          <a:p>
            <a:r>
              <a:rPr lang="en-VN" dirty="0"/>
              <a:t>Lower cost, just more than 100 000 VNĐ per examination</a:t>
            </a:r>
          </a:p>
        </p:txBody>
      </p:sp>
    </p:spTree>
    <p:extLst>
      <p:ext uri="{BB962C8B-B14F-4D97-AF65-F5344CB8AC3E}">
        <p14:creationId xmlns:p14="http://schemas.microsoft.com/office/powerpoint/2010/main" val="16257287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544</TotalTime>
  <Words>1450</Words>
  <Application>Microsoft Macintosh PowerPoint</Application>
  <PresentationFormat>Widescreen</PresentationFormat>
  <Paragraphs>122</Paragraphs>
  <Slides>33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Arial</vt:lpstr>
      <vt:lpstr>Bungee</vt:lpstr>
      <vt:lpstr>Calibri</vt:lpstr>
      <vt:lpstr>Calibri Light</vt:lpstr>
      <vt:lpstr>Cambria Math</vt:lpstr>
      <vt:lpstr>Times New Roman</vt:lpstr>
      <vt:lpstr>Office Theme</vt:lpstr>
      <vt:lpstr>PowerPoint Presentation</vt:lpstr>
      <vt:lpstr>detecting Covid-19 and Pneumonia with chest x-ray images using deep convolational neural network</vt:lpstr>
      <vt:lpstr>A MINOR LOOKING INTO STATISTICS</vt:lpstr>
      <vt:lpstr>A MINOR LOOKING INTO STATISTICS</vt:lpstr>
      <vt:lpstr>Real Time Polymerase Chain Reaction </vt:lpstr>
      <vt:lpstr>Real Time Polymerase Chain Reaction </vt:lpstr>
      <vt:lpstr>Real Time Polymerase Chain Reaction </vt:lpstr>
      <vt:lpstr>Diagnostic imaging Covid19 via CXR</vt:lpstr>
      <vt:lpstr>Diagnostic imaging Covid19 via CXR</vt:lpstr>
      <vt:lpstr>Diagnostic imaging Covid19 via CXR</vt:lpstr>
      <vt:lpstr>Diagnostic imaging Covid19 via CXR</vt:lpstr>
      <vt:lpstr>Diagnostic imaging Covid19 via CXR</vt:lpstr>
      <vt:lpstr>Diagnostic imaging Covid19 via CXR</vt:lpstr>
      <vt:lpstr>Certain features to classify Covid19 with Pneumonia</vt:lpstr>
      <vt:lpstr>Introduction to Covidx dataset[1-6]</vt:lpstr>
      <vt:lpstr>Dataset sources</vt:lpstr>
      <vt:lpstr>PowerPoint Presentation</vt:lpstr>
      <vt:lpstr>COVIDx dataset</vt:lpstr>
      <vt:lpstr>COVIDx dataset</vt:lpstr>
      <vt:lpstr>Solving problem  with Deep Convolutional Neural Network</vt:lpstr>
      <vt:lpstr>CNNs for classification [7]</vt:lpstr>
      <vt:lpstr>Convolution operation</vt:lpstr>
      <vt:lpstr>Pooling</vt:lpstr>
      <vt:lpstr>Feature learning</vt:lpstr>
      <vt:lpstr>VGG19[11]</vt:lpstr>
      <vt:lpstr>resnet50</vt:lpstr>
      <vt:lpstr>Evaluating methods</vt:lpstr>
      <vt:lpstr>PowerPoint Presentation</vt:lpstr>
      <vt:lpstr>PowerPoint Presentation</vt:lpstr>
      <vt:lpstr>Future work</vt:lpstr>
      <vt:lpstr>PowerPoint Presentation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Phạm Ngọc Tân</dc:creator>
  <cp:lastModifiedBy>Phạm Ngọc Tân</cp:lastModifiedBy>
  <cp:revision>43</cp:revision>
  <dcterms:created xsi:type="dcterms:W3CDTF">2021-06-18T07:05:25Z</dcterms:created>
  <dcterms:modified xsi:type="dcterms:W3CDTF">2021-06-20T03:27:36Z</dcterms:modified>
</cp:coreProperties>
</file>