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67" r:id="rId2"/>
    <p:sldId id="372" r:id="rId3"/>
    <p:sldId id="257" r:id="rId4"/>
    <p:sldId id="256" r:id="rId5"/>
    <p:sldId id="371" r:id="rId6"/>
    <p:sldId id="259" r:id="rId7"/>
    <p:sldId id="36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1D937"/>
    <a:srgbClr val="8DB4E3"/>
    <a:srgbClr val="94B8E4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AAB8DC"/>
              </a:solidFill>
              <a:prstDash val="solid"/>
              <a:round/>
            </a:ln>
          </a:left>
          <a:right>
            <a:ln w="12700" cap="flat">
              <a:solidFill>
                <a:srgbClr val="AAB8DC"/>
              </a:solidFill>
              <a:prstDash val="solid"/>
              <a:round/>
            </a:ln>
          </a:right>
          <a:top>
            <a:ln w="12700" cap="flat">
              <a:solidFill>
                <a:srgbClr val="AAB8DC"/>
              </a:solidFill>
              <a:prstDash val="solid"/>
              <a:round/>
            </a:ln>
          </a:top>
          <a:bottom>
            <a:ln w="12700" cap="flat">
              <a:solidFill>
                <a:srgbClr val="AAB8DC"/>
              </a:solidFill>
              <a:prstDash val="solid"/>
              <a:round/>
            </a:ln>
          </a:bottom>
          <a:insideH>
            <a:ln w="12700" cap="flat">
              <a:solidFill>
                <a:srgbClr val="AAB8DC"/>
              </a:solidFill>
              <a:prstDash val="solid"/>
              <a:round/>
            </a:ln>
          </a:insideH>
          <a:insideV>
            <a:ln w="12700" cap="flat">
              <a:solidFill>
                <a:srgbClr val="AAB8DC"/>
              </a:solidFill>
              <a:prstDash val="solid"/>
              <a:round/>
            </a:ln>
          </a:insideV>
        </a:tcBdr>
        <a:fill>
          <a:solidFill>
            <a:srgbClr val="AAB8D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AB8DC"/>
              </a:solidFill>
              <a:prstDash val="solid"/>
              <a:round/>
            </a:ln>
          </a:left>
          <a:right>
            <a:ln w="25400" cap="flat">
              <a:solidFill>
                <a:srgbClr val="AAB8DC"/>
              </a:solidFill>
              <a:prstDash val="solid"/>
              <a:round/>
            </a:ln>
          </a:right>
          <a:top>
            <a:ln w="12700" cap="flat">
              <a:solidFill>
                <a:srgbClr val="AAB8DC"/>
              </a:solidFill>
              <a:prstDash val="solid"/>
              <a:round/>
            </a:ln>
          </a:top>
          <a:bottom>
            <a:ln w="12700" cap="flat">
              <a:solidFill>
                <a:srgbClr val="AAB8DC"/>
              </a:solidFill>
              <a:prstDash val="solid"/>
              <a:round/>
            </a:ln>
          </a:bottom>
          <a:insideH>
            <a:ln w="12700" cap="flat">
              <a:solidFill>
                <a:srgbClr val="AAB8DC"/>
              </a:solidFill>
              <a:prstDash val="solid"/>
              <a:round/>
            </a:ln>
          </a:insideH>
          <a:insideV>
            <a:ln w="12700" cap="flat">
              <a:solidFill>
                <a:srgbClr val="AAB8DC"/>
              </a:solidFill>
              <a:prstDash val="solid"/>
              <a:round/>
            </a:ln>
          </a:insideV>
        </a:tcBdr>
        <a:fill>
          <a:solidFill>
            <a:srgbClr val="AAB8DC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AB8DC"/>
              </a:solidFill>
              <a:prstDash val="solid"/>
              <a:round/>
            </a:ln>
          </a:left>
          <a:right>
            <a:ln w="12700" cap="flat">
              <a:solidFill>
                <a:srgbClr val="AAB8DC"/>
              </a:solidFill>
              <a:prstDash val="solid"/>
              <a:round/>
            </a:ln>
          </a:right>
          <a:top>
            <a:ln w="50800" cap="flat">
              <a:solidFill>
                <a:srgbClr val="AAB8DC"/>
              </a:solidFill>
              <a:prstDash val="solid"/>
              <a:round/>
            </a:ln>
          </a:top>
          <a:bottom>
            <a:ln w="12700" cap="flat">
              <a:solidFill>
                <a:srgbClr val="AAB8DC"/>
              </a:solidFill>
              <a:prstDash val="solid"/>
              <a:round/>
            </a:ln>
          </a:bottom>
          <a:insideH>
            <a:ln w="12700" cap="flat">
              <a:solidFill>
                <a:srgbClr val="AAB8DC"/>
              </a:solidFill>
              <a:prstDash val="solid"/>
              <a:round/>
            </a:ln>
          </a:insideH>
          <a:insideV>
            <a:ln w="12700" cap="flat">
              <a:solidFill>
                <a:srgbClr val="AAB8D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AB8DC"/>
              </a:solidFill>
              <a:prstDash val="solid"/>
              <a:round/>
            </a:ln>
          </a:left>
          <a:right>
            <a:ln w="12700" cap="flat">
              <a:solidFill>
                <a:srgbClr val="AAB8DC"/>
              </a:solidFill>
              <a:prstDash val="solid"/>
              <a:round/>
            </a:ln>
          </a:right>
          <a:top>
            <a:ln w="12700" cap="flat">
              <a:solidFill>
                <a:srgbClr val="AAB8DC"/>
              </a:solidFill>
              <a:prstDash val="solid"/>
              <a:round/>
            </a:ln>
          </a:top>
          <a:bottom>
            <a:ln w="25400" cap="flat">
              <a:solidFill>
                <a:srgbClr val="AAB8DC"/>
              </a:solidFill>
              <a:prstDash val="solid"/>
              <a:round/>
            </a:ln>
          </a:bottom>
          <a:insideH>
            <a:ln w="12700" cap="flat">
              <a:solidFill>
                <a:srgbClr val="AAB8DC"/>
              </a:solidFill>
              <a:prstDash val="solid"/>
              <a:round/>
            </a:ln>
          </a:insideH>
          <a:insideV>
            <a:ln w="12700" cap="flat">
              <a:solidFill>
                <a:srgbClr val="AAB8D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10" autoAdjust="0"/>
  </p:normalViewPr>
  <p:slideViewPr>
    <p:cSldViewPr>
      <p:cViewPr>
        <p:scale>
          <a:sx n="50" d="100"/>
          <a:sy n="50" d="100"/>
        </p:scale>
        <p:origin x="-108" y="1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613683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n-lt"/>
        <a:ea typeface="+mn-ea"/>
        <a:cs typeface="+mn-cs"/>
        <a:sym typeface="Lucida Grande"/>
      </a:defRPr>
    </a:lvl1pPr>
    <a:lvl2pPr indent="228600" defTabSz="457200" latinLnBrk="0">
      <a:defRPr sz="2200">
        <a:latin typeface="+mn-lt"/>
        <a:ea typeface="+mn-ea"/>
        <a:cs typeface="+mn-cs"/>
        <a:sym typeface="Lucida Grande"/>
      </a:defRPr>
    </a:lvl2pPr>
    <a:lvl3pPr indent="457200" defTabSz="457200" latinLnBrk="0">
      <a:defRPr sz="2200">
        <a:latin typeface="+mn-lt"/>
        <a:ea typeface="+mn-ea"/>
        <a:cs typeface="+mn-cs"/>
        <a:sym typeface="Lucida Grande"/>
      </a:defRPr>
    </a:lvl3pPr>
    <a:lvl4pPr indent="685800" defTabSz="457200" latinLnBrk="0">
      <a:defRPr sz="2200">
        <a:latin typeface="+mn-lt"/>
        <a:ea typeface="+mn-ea"/>
        <a:cs typeface="+mn-cs"/>
        <a:sym typeface="Lucida Grande"/>
      </a:defRPr>
    </a:lvl4pPr>
    <a:lvl5pPr indent="914400" defTabSz="457200" latinLnBrk="0">
      <a:defRPr sz="2200">
        <a:latin typeface="+mn-lt"/>
        <a:ea typeface="+mn-ea"/>
        <a:cs typeface="+mn-cs"/>
        <a:sym typeface="Lucida Grande"/>
      </a:defRPr>
    </a:lvl5pPr>
    <a:lvl6pPr indent="1143000" defTabSz="457200" latinLnBrk="0">
      <a:defRPr sz="2200">
        <a:latin typeface="+mn-lt"/>
        <a:ea typeface="+mn-ea"/>
        <a:cs typeface="+mn-cs"/>
        <a:sym typeface="Lucida Grande"/>
      </a:defRPr>
    </a:lvl6pPr>
    <a:lvl7pPr indent="1371600" defTabSz="457200" latinLnBrk="0">
      <a:defRPr sz="2200">
        <a:latin typeface="+mn-lt"/>
        <a:ea typeface="+mn-ea"/>
        <a:cs typeface="+mn-cs"/>
        <a:sym typeface="Lucida Grande"/>
      </a:defRPr>
    </a:lvl7pPr>
    <a:lvl8pPr indent="1600200" defTabSz="457200" latinLnBrk="0">
      <a:defRPr sz="2200">
        <a:latin typeface="+mn-lt"/>
        <a:ea typeface="+mn-ea"/>
        <a:cs typeface="+mn-cs"/>
        <a:sym typeface="Lucida Grande"/>
      </a:defRPr>
    </a:lvl8pPr>
    <a:lvl9pPr indent="1828800" defTabSz="457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线条"/>
          <p:cNvSpPr/>
          <p:nvPr/>
        </p:nvSpPr>
        <p:spPr>
          <a:xfrm>
            <a:off x="502442" y="12192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0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61" name="表格"/>
          <p:cNvGraphicFramePr/>
          <p:nvPr/>
        </p:nvGraphicFramePr>
        <p:xfrm>
          <a:off x="76200" y="13335000"/>
          <a:ext cx="242951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12/22/2016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iPod | iPhone | iPad Accessories - Apple Confidential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070225"/>
            <a:ext cx="10774365" cy="1279525"/>
          </a:xfrm>
          <a:prstGeom prst="rect">
            <a:avLst/>
          </a:prstGeom>
        </p:spPr>
        <p:txBody>
          <a:bodyPr anchor="b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正文级别 1…"/>
          <p:cNvSpPr txBox="1">
            <a:spLocks noGrp="1"/>
          </p:cNvSpPr>
          <p:nvPr>
            <p:ph type="body" sz="quarter" idx="21"/>
          </p:nvPr>
        </p:nvSpPr>
        <p:spPr>
          <a:xfrm>
            <a:off x="12387263" y="3070225"/>
            <a:ext cx="10777545" cy="127952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线条"/>
          <p:cNvSpPr/>
          <p:nvPr/>
        </p:nvSpPr>
        <p:spPr>
          <a:xfrm>
            <a:off x="515936" y="12446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01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2" name="Body Level One…"/>
          <p:cNvSpPr txBox="1">
            <a:spLocks noGrp="1"/>
          </p:cNvSpPr>
          <p:nvPr>
            <p:ph type="body" idx="1"/>
          </p:nvPr>
        </p:nvSpPr>
        <p:spPr>
          <a:xfrm>
            <a:off x="9532938" y="546100"/>
            <a:ext cx="13631863" cy="117062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1219200" y="546100"/>
            <a:ext cx="8021640" cy="2324100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204" name="正文级别 1…"/>
          <p:cNvSpPr txBox="1">
            <a:spLocks noGrp="1"/>
          </p:cNvSpPr>
          <p:nvPr>
            <p:ph type="body" sz="half" idx="21"/>
          </p:nvPr>
        </p:nvSpPr>
        <p:spPr>
          <a:xfrm>
            <a:off x="1219199" y="2870200"/>
            <a:ext cx="8021640" cy="9382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线条"/>
          <p:cNvSpPr/>
          <p:nvPr/>
        </p:nvSpPr>
        <p:spPr>
          <a:xfrm>
            <a:off x="515936" y="12446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3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214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5" name="图像"/>
          <p:cNvSpPr>
            <a:spLocks noGrp="1"/>
          </p:cNvSpPr>
          <p:nvPr>
            <p:ph type="pic" sz="half" idx="21"/>
          </p:nvPr>
        </p:nvSpPr>
        <p:spPr>
          <a:xfrm>
            <a:off x="4779962" y="1225550"/>
            <a:ext cx="14630402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6" name="Title Text"/>
          <p:cNvSpPr txBox="1">
            <a:spLocks noGrp="1"/>
          </p:cNvSpPr>
          <p:nvPr>
            <p:ph type="title"/>
          </p:nvPr>
        </p:nvSpPr>
        <p:spPr>
          <a:xfrm>
            <a:off x="4779962" y="9601200"/>
            <a:ext cx="14630402" cy="1133475"/>
          </a:xfrm>
          <a:prstGeom prst="rect">
            <a:avLst/>
          </a:prstGeom>
        </p:spPr>
        <p:txBody>
          <a:bodyPr lIns="45718" tIns="45718" rIns="45718" bIns="45718"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2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79962" y="10734675"/>
            <a:ext cx="14630402" cy="16097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2024/10/19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973991" y="10557054"/>
            <a:ext cx="436017" cy="44114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113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线条"/>
          <p:cNvSpPr/>
          <p:nvPr/>
        </p:nvSpPr>
        <p:spPr>
          <a:xfrm>
            <a:off x="502442" y="12700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4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85" name="表格"/>
          <p:cNvGraphicFramePr/>
          <p:nvPr/>
        </p:nvGraphicFramePr>
        <p:xfrm>
          <a:off x="76200" y="13335000"/>
          <a:ext cx="242951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400">
                          <a:solidFill>
                            <a:srgbClr val="737373"/>
                          </a:solidFill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400">
                          <a:solidFill>
                            <a:srgbClr val="737373"/>
                          </a:solidFill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线条"/>
          <p:cNvSpPr/>
          <p:nvPr/>
        </p:nvSpPr>
        <p:spPr>
          <a:xfrm>
            <a:off x="502442" y="127635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4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95" name="表格"/>
          <p:cNvGraphicFramePr/>
          <p:nvPr/>
        </p:nvGraphicFramePr>
        <p:xfrm>
          <a:off x="76200" y="13335000"/>
          <a:ext cx="242951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12/22/2016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iPod | iPhone | iPad Accessories - Apple Confidential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6" name="Body Level One…"/>
          <p:cNvSpPr txBox="1">
            <a:spLocks noGrp="1"/>
          </p:cNvSpPr>
          <p:nvPr>
            <p:ph type="body" idx="1"/>
          </p:nvPr>
        </p:nvSpPr>
        <p:spPr>
          <a:xfrm>
            <a:off x="9380538" y="571500"/>
            <a:ext cx="13631863" cy="117062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1219200" y="546100"/>
            <a:ext cx="8021640" cy="23241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98" name="正文级别 1…"/>
          <p:cNvSpPr txBox="1">
            <a:spLocks noGrp="1"/>
          </p:cNvSpPr>
          <p:nvPr>
            <p:ph type="body" sz="half" idx="21"/>
          </p:nvPr>
        </p:nvSpPr>
        <p:spPr>
          <a:xfrm>
            <a:off x="1219199" y="2870200"/>
            <a:ext cx="8021640" cy="9382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线条"/>
          <p:cNvSpPr/>
          <p:nvPr/>
        </p:nvSpPr>
        <p:spPr>
          <a:xfrm>
            <a:off x="565942" y="12700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7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08" name="表格"/>
          <p:cNvGraphicFramePr/>
          <p:nvPr/>
        </p:nvGraphicFramePr>
        <p:xfrm>
          <a:off x="76200" y="13335000"/>
          <a:ext cx="24295100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12/22/2016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sz="1400">
                          <a:solidFill>
                            <a:srgbClr val="737373"/>
                          </a:solidFill>
                          <a:sym typeface="Helvetica Neue Light"/>
                        </a:rPr>
                        <a:t>iPod | iPhone | iPad Accessories - Apple Confidential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9" name="图像"/>
          <p:cNvSpPr>
            <a:spLocks noGrp="1"/>
          </p:cNvSpPr>
          <p:nvPr>
            <p:ph type="pic" sz="half" idx="21"/>
          </p:nvPr>
        </p:nvSpPr>
        <p:spPr>
          <a:xfrm>
            <a:off x="4779962" y="1225550"/>
            <a:ext cx="14630402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4779962" y="9601200"/>
            <a:ext cx="14630402" cy="1133475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79962" y="10734675"/>
            <a:ext cx="14630402" cy="16097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线条"/>
          <p:cNvSpPr/>
          <p:nvPr/>
        </p:nvSpPr>
        <p:spPr>
          <a:xfrm>
            <a:off x="534192" y="12700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21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Title Text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marL="0" indent="0" algn="ctr">
              <a:buClrTx/>
              <a:buSzTx/>
              <a:buNone/>
            </a:lvl2pPr>
            <a:lvl3pPr marL="0" indent="0" algn="ctr">
              <a:buClrTx/>
              <a:buSzTx/>
              <a:buNone/>
            </a:lvl3pPr>
            <a:lvl4pPr marL="0" indent="0" algn="ctr">
              <a:buClrTx/>
              <a:buSzTx/>
              <a:buNone/>
            </a:lvl4pPr>
            <a:lvl5pPr marL="0" indent="0" algn="ctr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502442" y="1292225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2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43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1925638" y="8813800"/>
            <a:ext cx="20726402" cy="2724150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25638" y="5813425"/>
            <a:ext cx="20726402" cy="3000375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000"/>
            </a:lvl1pPr>
            <a:lvl2pPr marL="0" indent="0">
              <a:buClrTx/>
              <a:buSzTx/>
              <a:buNone/>
              <a:defRPr sz="2000"/>
            </a:lvl2pPr>
            <a:lvl3pPr marL="0" indent="0">
              <a:buClrTx/>
              <a:buSzTx/>
              <a:buNone/>
              <a:defRPr sz="2000"/>
            </a:lvl3pPr>
            <a:lvl4pPr marL="0" indent="0">
              <a:buClrTx/>
              <a:buSzTx/>
              <a:buNone/>
              <a:defRPr sz="2000"/>
            </a:lvl4pPr>
            <a:lvl5pPr marL="0" indent="0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线条"/>
          <p:cNvSpPr/>
          <p:nvPr/>
        </p:nvSpPr>
        <p:spPr>
          <a:xfrm>
            <a:off x="502442" y="127635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4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55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19112" y="0"/>
            <a:ext cx="334971" cy="3187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984250" indent="-222250">
              <a:defRPr sz="2800"/>
            </a:lvl2pPr>
            <a:lvl3pPr marL="1473200" indent="-266700">
              <a:defRPr sz="2800"/>
            </a:lvl3pPr>
            <a:lvl4pPr marL="1947333" indent="-296333">
              <a:defRPr sz="2800"/>
            </a:lvl4pPr>
            <a:lvl5pPr marL="2391833" indent="-296333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线条"/>
          <p:cNvSpPr/>
          <p:nvPr/>
        </p:nvSpPr>
        <p:spPr>
          <a:xfrm>
            <a:off x="502442" y="12700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6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67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19200" y="3070225"/>
            <a:ext cx="10774365" cy="1279525"/>
          </a:xfrm>
          <a:prstGeom prst="rect">
            <a:avLst/>
          </a:prstGeom>
        </p:spPr>
        <p:txBody>
          <a:bodyPr anchor="b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Title Text</a:t>
            </a:r>
          </a:p>
        </p:txBody>
      </p:sp>
      <p:sp>
        <p:nvSpPr>
          <p:cNvPr id="170" name="正文级别 1…"/>
          <p:cNvSpPr txBox="1">
            <a:spLocks noGrp="1"/>
          </p:cNvSpPr>
          <p:nvPr>
            <p:ph type="body" sz="quarter" idx="21"/>
          </p:nvPr>
        </p:nvSpPr>
        <p:spPr>
          <a:xfrm>
            <a:off x="12387263" y="3070225"/>
            <a:ext cx="10777545" cy="127952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线条"/>
          <p:cNvSpPr/>
          <p:nvPr/>
        </p:nvSpPr>
        <p:spPr>
          <a:xfrm>
            <a:off x="502442" y="12192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180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1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Title Text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756899"/>
            <a:ext cx="393701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02442" y="12446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矩形"/>
          <p:cNvSpPr/>
          <p:nvPr/>
        </p:nvSpPr>
        <p:spPr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defRPr sz="50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4" name="表格"/>
          <p:cNvGraphicFramePr/>
          <p:nvPr/>
        </p:nvGraphicFramePr>
        <p:xfrm>
          <a:off x="76200" y="13335000"/>
          <a:ext cx="24295100" cy="38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47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7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800"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66800" y="5370512"/>
            <a:ext cx="22237700" cy="9588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5149" y="10579099"/>
            <a:ext cx="393701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65" r:id="rId10"/>
    <p:sldLayoutId id="2147483666" r:id="rId11"/>
    <p:sldLayoutId id="2147483667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00A9FF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5080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9525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970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8415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860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7432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2004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6576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114800" marR="0" indent="-190500" algn="l" defTabSz="825500" rtl="0" latinLnBrk="0">
        <a:lnSpc>
          <a:spcPct val="8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线条"/>
          <p:cNvSpPr/>
          <p:nvPr/>
        </p:nvSpPr>
        <p:spPr>
          <a:xfrm>
            <a:off x="528636" y="6629400"/>
            <a:ext cx="23315616" cy="0"/>
          </a:xfrm>
          <a:prstGeom prst="line">
            <a:avLst/>
          </a:prstGeom>
          <a:ln w="12700">
            <a:solidFill>
              <a:srgbClr val="A3A3A3"/>
            </a:solidFill>
          </a:ln>
        </p:spPr>
        <p:txBody>
          <a:bodyPr lIns="45718" tIns="45718" rIns="45718" bIns="45718"/>
          <a:lstStyle/>
          <a:p>
            <a:pPr algn="l" defTabSz="457200">
              <a:defRPr sz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6" name="FIT KS | B937 P1 Quality Readiness Report"/>
          <p:cNvSpPr txBox="1"/>
          <p:nvPr/>
        </p:nvSpPr>
        <p:spPr>
          <a:xfrm>
            <a:off x="546100" y="5528403"/>
            <a:ext cx="222377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sz="5400">
                <a:solidFill>
                  <a:srgbClr val="00A9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sz="6000" dirty="0">
                <a:latin typeface="+mj-ea"/>
                <a:ea typeface="+mj-ea"/>
              </a:rPr>
              <a:t>FIT VN </a:t>
            </a:r>
            <a:r>
              <a:rPr sz="6000" dirty="0">
                <a:solidFill>
                  <a:srgbClr val="565656"/>
                </a:solidFill>
                <a:latin typeface="+mj-ea"/>
                <a:ea typeface="+mj-ea"/>
              </a:rPr>
              <a:t>| </a:t>
            </a:r>
            <a:r>
              <a:rPr lang="en-US" sz="6000" dirty="0">
                <a:solidFill>
                  <a:srgbClr val="565656"/>
                </a:solidFill>
                <a:latin typeface="+mj-ea"/>
                <a:ea typeface="+mj-ea"/>
              </a:rPr>
              <a:t>A305 </a:t>
            </a:r>
            <a:r>
              <a:rPr lang="en-US" altLang="zh-CN" sz="6000" dirty="0">
                <a:solidFill>
                  <a:srgbClr val="565656"/>
                </a:solidFill>
                <a:latin typeface="+mj-ea"/>
                <a:ea typeface="+mj-ea"/>
              </a:rPr>
              <a:t>glue information</a:t>
            </a:r>
            <a:endParaRPr sz="6000" dirty="0">
              <a:solidFill>
                <a:srgbClr val="56565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1"/>
          <p:cNvSpPr>
            <a:spLocks noChangeShapeType="1"/>
          </p:cNvSpPr>
          <p:nvPr/>
        </p:nvSpPr>
        <p:spPr bwMode="auto">
          <a:xfrm>
            <a:off x="600625" y="1246554"/>
            <a:ext cx="23315612" cy="0"/>
          </a:xfrm>
          <a:prstGeom prst="line">
            <a:avLst/>
          </a:prstGeom>
          <a:noFill/>
          <a:ln w="12700">
            <a:solidFill>
              <a:srgbClr val="A3A3A3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533400" y="1357274"/>
            <a:ext cx="20945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500" b="1" kern="0">
                <a:solidFill>
                  <a:srgbClr val="565656"/>
                </a:solidFill>
              </a:defRPr>
            </a:lvl1pPr>
          </a:lstStyle>
          <a:p>
            <a:r>
              <a:rPr lang="en-US" altLang="zh-TW" sz="3200" dirty="0">
                <a:ea typeface="新細明體" pitchFamily="18" charset="-120"/>
              </a:rPr>
              <a:t>Lot code : </a:t>
            </a:r>
            <a:r>
              <a:rPr lang="en-US" altLang="zh-TW" sz="3200" dirty="0"/>
              <a:t>G</a:t>
            </a:r>
            <a:r>
              <a:rPr lang="en-US" altLang="zh-CN" sz="3200" dirty="0"/>
              <a:t>lue </a:t>
            </a:r>
            <a:r>
              <a:rPr lang="en-US" altLang="zh-TW" sz="3200" dirty="0"/>
              <a:t>List</a:t>
            </a:r>
          </a:p>
          <a:p>
            <a:r>
              <a:rPr lang="en-US" altLang="zh-TW" sz="3200" dirty="0"/>
              <a:t> </a:t>
            </a:r>
            <a:endParaRPr lang="zh-TW" altLang="en-US" sz="3200" dirty="0"/>
          </a:p>
        </p:txBody>
      </p:sp>
      <p:sp>
        <p:nvSpPr>
          <p:cNvPr id="7" name="FIT VN B937 | SFC Process Flow For EVT Xác nhận lại các công đoạn">
            <a:extLst>
              <a:ext uri="{FF2B5EF4-FFF2-40B4-BE49-F238E27FC236}">
                <a16:creationId xmlns:a16="http://schemas.microsoft.com/office/drawing/2014/main" xmlns="" id="{4143EC74-6365-9E8E-77BF-E395F5D2BB25}"/>
              </a:ext>
            </a:extLst>
          </p:cNvPr>
          <p:cNvSpPr txBox="1">
            <a:spLocks/>
          </p:cNvSpPr>
          <p:nvPr/>
        </p:nvSpPr>
        <p:spPr>
          <a:xfrm>
            <a:off x="502442" y="304800"/>
            <a:ext cx="9575801" cy="704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080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525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970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415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indent="-190500" algn="l" defTabSz="825500" rtl="0" latinLnBrk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75000"/>
              <a:buFontTx/>
              <a:buChar char="•"/>
              <a:tabLst/>
              <a:defRPr sz="3000" b="0" i="0" u="none" strike="noStrike" cap="none" spc="0" baseline="0">
                <a:solidFill>
                  <a:srgbClr val="000000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indent="0" defTabSz="668654" hangingPunct="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>
                <a:solidFill>
                  <a:srgbClr val="00A9F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lang="en-US" sz="3600" dirty="0">
                <a:solidFill>
                  <a:srgbClr val="00A9FF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A305 FIT VN  </a:t>
            </a:r>
            <a:r>
              <a:rPr lang="en-US" sz="3600" dirty="0">
                <a:solidFill>
                  <a:srgbClr val="565656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| M</a:t>
            </a:r>
            <a:r>
              <a:rPr lang="en-US" altLang="zh-CN" sz="3600" dirty="0">
                <a:solidFill>
                  <a:srgbClr val="565656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aterial</a:t>
            </a:r>
            <a:r>
              <a:rPr lang="zh-CN" altLang="en-US" sz="3600" dirty="0">
                <a:solidFill>
                  <a:srgbClr val="565656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lang="en-US" altLang="zh-CN" sz="3600" dirty="0">
                <a:solidFill>
                  <a:srgbClr val="565656"/>
                </a:solidFill>
                <a:latin typeface="Arial Unicode MS"/>
                <a:ea typeface="Arial Unicode MS"/>
                <a:cs typeface="Arial Unicode MS"/>
                <a:sym typeface="Arial Unicode MS"/>
              </a:rPr>
              <a:t>information</a:t>
            </a:r>
            <a:endParaRPr lang="en-US" sz="3600" dirty="0">
              <a:solidFill>
                <a:srgbClr val="565656"/>
              </a:solidFill>
              <a:latin typeface="Arial Unicode MS"/>
              <a:ea typeface="Arial Unicode MS"/>
              <a:cs typeface="Arial Unicode MS"/>
              <a:sym typeface="Arial Unicode M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4723D9DF-1617-978F-FF80-B03A40342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2184710"/>
              </p:ext>
            </p:extLst>
          </p:nvPr>
        </p:nvGraphicFramePr>
        <p:xfrm>
          <a:off x="1295400" y="2545212"/>
          <a:ext cx="19049999" cy="9189590"/>
        </p:xfrm>
        <a:graphic>
          <a:graphicData uri="http://schemas.openxmlformats.org/drawingml/2006/table">
            <a:tbl>
              <a:tblPr/>
              <a:tblGrid>
                <a:gridCol w="1159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46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053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342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255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479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559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62394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41858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1093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  <a:t>NO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Helvetica"/>
                        </a:rPr>
                        <a:t>Station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  <a:t>Process Station Name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  <a:t>Glue type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  <a:t>Machine q’ty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  <a:t>FIT PN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  <a:t>Shelf life (day)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  <a:t>Thawing time 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  <a:t>Use time</a:t>
                      </a:r>
                      <a:b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</a:b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Helvetica"/>
                        </a:rPr>
                        <a:t>(H)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9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GC01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Dispense glue on Dummy wire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Loctite 401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903-0001-956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H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168 H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868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GC02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Dispensing glue on 5x core wires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Loctite 438 Glue For Laser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903-0001-925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 H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 H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59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GC03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Dispense glue on trim ring &amp; JACK side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Loctite 3542 glue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903-0002-824-V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 H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3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 GC04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Load Boot into glue dispensing fixture &amp; dispense glue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Loctite 3542 glue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903-0002-824-V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 H</a:t>
                      </a:r>
                    </a:p>
                  </a:txBody>
                  <a:tcPr marL="4678" marR="4678" marT="46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82299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12069369" y="10557054"/>
            <a:ext cx="245260" cy="441146"/>
          </a:xfrm>
        </p:spPr>
        <p:txBody>
          <a:bodyPr/>
          <a:lstStyle/>
          <a:p>
            <a:fld id="{73DA0BB7-265A-403C-9275-D587AB510EDC}" type="slidenum">
              <a:rPr lang="zh-TW" altLang="en-US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3241" y="187906"/>
            <a:ext cx="12573024" cy="106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810" tIns="38404" rIns="76810" bIns="38404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Glue BOX No. Barcode &amp; Label principle</a:t>
            </a:r>
            <a:r>
              <a:rPr lang="zh-CN" altLang="en-US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endParaRPr lang="en-US" altLang="zh-CN" sz="32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r>
              <a:rPr lang="zh-CN" altLang="en-US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外箱标签规则：</a:t>
            </a:r>
            <a:r>
              <a:rPr lang="en-US" altLang="zh-CN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lang="en-US" altLang="zh-TW" sz="32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3905128" y="9753601"/>
            <a:ext cx="17430872" cy="330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810" tIns="38404" rIns="76810" bIns="38404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70C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Remark:  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1.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This BOX barcode label used to check materials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lang="en-GB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Day, month and year code ,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between date code, FIT P/N and box serial number ( must not contain”_” ,“-” and spaces  )</a:t>
            </a:r>
          </a:p>
          <a:p>
            <a:pPr>
              <a:spcBef>
                <a:spcPct val="50000"/>
              </a:spcBef>
            </a:pPr>
            <a:r>
              <a:rPr lang="en-GB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Right code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</a:t>
            </a:r>
            <a:r>
              <a:rPr lang="en-US" altLang="zh-CN" sz="2800" dirty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903-0001-925</a:t>
            </a:r>
            <a:r>
              <a:rPr lang="en-US" altLang="zh-CN" sz="2800" dirty="0">
                <a:solidFill>
                  <a:srgbClr val="7030A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00001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GB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Wrong code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221026-903-0001-925-001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221026_903-0001-925_001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 903-0001-925 001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3. Suppliers will release the glue BOX barcode &amp; label according to the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principle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form that  FIT has given.  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3" name="群組 52"/>
          <p:cNvGrpSpPr>
            <a:grpSpLocks/>
          </p:cNvGrpSpPr>
          <p:nvPr/>
        </p:nvGrpSpPr>
        <p:grpSpPr bwMode="auto">
          <a:xfrm>
            <a:off x="4025444" y="2446315"/>
            <a:ext cx="5143536" cy="1125538"/>
            <a:chOff x="1044575" y="1357298"/>
            <a:chExt cx="1728788" cy="576262"/>
          </a:xfrm>
        </p:grpSpPr>
        <p:sp>
          <p:nvSpPr>
            <p:cNvPr id="11" name="AutoShape 72"/>
            <p:cNvSpPr>
              <a:spLocks noChangeArrowheads="1"/>
            </p:cNvSpPr>
            <p:nvPr/>
          </p:nvSpPr>
          <p:spPr bwMode="auto">
            <a:xfrm>
              <a:off x="1044575" y="1357298"/>
              <a:ext cx="1728788" cy="5762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altLang="zh-TW" sz="30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endParaRPr lang="en-US" altLang="zh-TW" sz="30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endParaRPr lang="en-US" altLang="zh-TW" sz="30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endParaRPr lang="en-US" altLang="zh-TW" sz="30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endParaRPr lang="en-US" altLang="zh-TW" sz="30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  <a:p>
              <a:endParaRPr lang="en-US" altLang="zh-TW" sz="3000" dirty="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pic>
          <p:nvPicPr>
            <p:cNvPr id="12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9055" y="1420784"/>
              <a:ext cx="1584325" cy="260350"/>
            </a:xfrm>
            <a:prstGeom prst="rect">
              <a:avLst/>
            </a:prstGeom>
            <a:noFill/>
            <a:ln w="1">
              <a:noFill/>
              <a:miter lim="800000"/>
              <a:headEnd/>
              <a:tailEnd/>
            </a:ln>
          </p:spPr>
        </p:pic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1123775" y="1655547"/>
              <a:ext cx="1630387" cy="165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3200" b="1" dirty="0">
                  <a:solidFill>
                    <a:srgbClr val="0000FF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YYMMDD</a:t>
              </a:r>
              <a:r>
                <a:rPr lang="en-US" altLang="zh-CN" sz="3200" b="1" dirty="0">
                  <a:solidFill>
                    <a:srgbClr val="92D050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P ··· P</a:t>
              </a:r>
              <a:r>
                <a:rPr lang="en-US" altLang="zh-CN" sz="3200" b="1" dirty="0">
                  <a:solidFill>
                    <a:srgbClr val="7030A0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CCCCC</a:t>
              </a:r>
            </a:p>
          </p:txBody>
        </p:sp>
      </p:grpSp>
      <p:sp>
        <p:nvSpPr>
          <p:cNvPr id="14" name="Rectangle 107"/>
          <p:cNvSpPr>
            <a:spLocks noChangeArrowheads="1"/>
          </p:cNvSpPr>
          <p:nvPr/>
        </p:nvSpPr>
        <p:spPr bwMode="auto">
          <a:xfrm>
            <a:off x="5523308" y="4691063"/>
            <a:ext cx="7246144" cy="5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3000" b="1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YYMMDD</a:t>
            </a:r>
            <a:r>
              <a:rPr lang="en-US" altLang="zh-CN" sz="3000" b="1" dirty="0">
                <a:solidFill>
                  <a:srgbClr val="92D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P···P</a:t>
            </a:r>
            <a:r>
              <a:rPr lang="en-US" altLang="zh-CN" sz="3000" b="1" dirty="0">
                <a:solidFill>
                  <a:srgbClr val="7030A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CC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CC</a:t>
            </a:r>
            <a:r>
              <a:rPr lang="en-US" altLang="zh-CN" sz="3000" b="1" dirty="0">
                <a:solidFill>
                  <a:srgbClr val="7030A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  <a:endParaRPr lang="en-US" altLang="zh-CN" sz="3000" dirty="0">
              <a:solidFill>
                <a:srgbClr val="7030A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48"/>
          <p:cNvSpPr txBox="1">
            <a:spLocks noChangeArrowheads="1"/>
          </p:cNvSpPr>
          <p:nvPr/>
        </p:nvSpPr>
        <p:spPr bwMode="auto">
          <a:xfrm>
            <a:off x="10860882" y="7392988"/>
            <a:ext cx="4831556" cy="130866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FIT P/N</a:t>
            </a:r>
          </a:p>
          <a:p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example</a:t>
            </a:r>
            <a:r>
              <a:rPr lang="zh-CN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If FIT P/N is 903-0001-925, then</a:t>
            </a:r>
            <a:r>
              <a:rPr lang="zh-CN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“</a:t>
            </a:r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P···P </a:t>
            </a:r>
            <a:r>
              <a:rPr lang="zh-CN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</a:t>
            </a:r>
            <a:r>
              <a:rPr lang="zh-CN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“</a:t>
            </a:r>
            <a:r>
              <a:rPr lang="en-US" altLang="zh-CN" sz="2000" dirty="0">
                <a:solidFill>
                  <a:srgbClr val="00B05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903-0001-925</a:t>
            </a:r>
            <a:r>
              <a:rPr lang="zh-CN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”</a:t>
            </a:r>
            <a:endParaRPr lang="en-US" altLang="zh-CN" sz="2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Character size related to P/N size. </a:t>
            </a:r>
          </a:p>
        </p:txBody>
      </p:sp>
      <p:sp>
        <p:nvSpPr>
          <p:cNvPr id="16" name="Text Box 179"/>
          <p:cNvSpPr txBox="1">
            <a:spLocks noChangeArrowheads="1"/>
          </p:cNvSpPr>
          <p:nvPr/>
        </p:nvSpPr>
        <p:spPr bwMode="auto">
          <a:xfrm>
            <a:off x="10858501" y="8699500"/>
            <a:ext cx="4833938" cy="130866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2000" b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Date </a:t>
            </a:r>
            <a:r>
              <a:rPr lang="en-US" altLang="zh-CN" sz="2000" b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code</a:t>
            </a:r>
            <a:r>
              <a:rPr lang="en-US" altLang="zh-CN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example</a:t>
            </a:r>
            <a:r>
              <a:rPr lang="zh-CN" altLang="en-US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Year=2022</a:t>
            </a:r>
            <a:r>
              <a:rPr lang="zh-CN" altLang="en-US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month=10</a:t>
            </a:r>
            <a:r>
              <a:rPr lang="zh-CN" altLang="en-US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，</a:t>
            </a:r>
            <a:r>
              <a:rPr lang="en-US" altLang="zh-CN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day=26</a:t>
            </a:r>
            <a:r>
              <a:rPr lang="zh-CN" altLang="en-US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，</a:t>
            </a:r>
            <a:endParaRPr lang="en-US" altLang="zh-CN" sz="200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r>
              <a:rPr lang="en-US" altLang="zh-CN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Then </a:t>
            </a:r>
            <a:r>
              <a:rPr lang="zh-CN" altLang="en-US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“ </a:t>
            </a:r>
            <a:r>
              <a:rPr lang="en-US" altLang="zh-CN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YYMMDD </a:t>
            </a:r>
            <a:r>
              <a:rPr lang="zh-CN" altLang="en-US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”</a:t>
            </a:r>
            <a:r>
              <a:rPr lang="en-US" altLang="zh-CN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</a:t>
            </a:r>
            <a:r>
              <a:rPr lang="zh-CN" altLang="en-US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“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</a:t>
            </a:r>
            <a:r>
              <a:rPr lang="en-US" altLang="zh-CN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zh-CN" altLang="en-US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”</a:t>
            </a:r>
            <a:r>
              <a:rPr lang="en-US" altLang="zh-CN" sz="20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</a:p>
          <a:p>
            <a:endParaRPr lang="en-US" altLang="zh-CN" sz="20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Line 184"/>
          <p:cNvSpPr>
            <a:spLocks noChangeShapeType="1"/>
          </p:cNvSpPr>
          <p:nvPr/>
        </p:nvSpPr>
        <p:spPr bwMode="auto">
          <a:xfrm>
            <a:off x="5503069" y="5334000"/>
            <a:ext cx="1379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85"/>
          <p:cNvSpPr>
            <a:spLocks noChangeShapeType="1"/>
          </p:cNvSpPr>
          <p:nvPr/>
        </p:nvSpPr>
        <p:spPr bwMode="auto">
          <a:xfrm>
            <a:off x="6216252" y="5362577"/>
            <a:ext cx="0" cy="3692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36"/>
          <p:cNvSpPr>
            <a:spLocks noChangeArrowheads="1"/>
          </p:cNvSpPr>
          <p:nvPr/>
        </p:nvSpPr>
        <p:spPr bwMode="auto">
          <a:xfrm>
            <a:off x="4025502" y="3810001"/>
            <a:ext cx="2827327" cy="44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810" tIns="38404" rIns="76810" bIns="38404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Encoding Principle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endParaRPr lang="zh-TW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20" name="直線單箭頭接點 49"/>
          <p:cNvCxnSpPr>
            <a:cxnSpLocks noChangeShapeType="1"/>
          </p:cNvCxnSpPr>
          <p:nvPr/>
        </p:nvCxnSpPr>
        <p:spPr bwMode="auto">
          <a:xfrm>
            <a:off x="8539163" y="6946900"/>
            <a:ext cx="2158602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" name="直線單箭頭接點 69"/>
          <p:cNvCxnSpPr>
            <a:cxnSpLocks noChangeShapeType="1"/>
          </p:cNvCxnSpPr>
          <p:nvPr/>
        </p:nvCxnSpPr>
        <p:spPr bwMode="auto">
          <a:xfrm>
            <a:off x="6216252" y="9067800"/>
            <a:ext cx="4486276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直線接點 72"/>
          <p:cNvCxnSpPr>
            <a:cxnSpLocks noChangeShapeType="1"/>
          </p:cNvCxnSpPr>
          <p:nvPr/>
        </p:nvCxnSpPr>
        <p:spPr bwMode="auto">
          <a:xfrm rot="5400000">
            <a:off x="6249987" y="6679805"/>
            <a:ext cx="2601914" cy="238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Line 224"/>
          <p:cNvSpPr>
            <a:spLocks noChangeShapeType="1"/>
          </p:cNvSpPr>
          <p:nvPr/>
        </p:nvSpPr>
        <p:spPr bwMode="auto">
          <a:xfrm>
            <a:off x="7085408" y="5334000"/>
            <a:ext cx="769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24"/>
          <p:cNvSpPr>
            <a:spLocks noChangeShapeType="1"/>
          </p:cNvSpPr>
          <p:nvPr/>
        </p:nvSpPr>
        <p:spPr bwMode="auto">
          <a:xfrm>
            <a:off x="8083152" y="5334000"/>
            <a:ext cx="769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79"/>
          <p:cNvSpPr txBox="1">
            <a:spLocks noChangeArrowheads="1"/>
          </p:cNvSpPr>
          <p:nvPr/>
        </p:nvSpPr>
        <p:spPr bwMode="auto">
          <a:xfrm>
            <a:off x="10860883" y="6270627"/>
            <a:ext cx="4836318" cy="10008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20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Box serial number</a:t>
            </a:r>
          </a:p>
          <a:p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example</a:t>
            </a:r>
            <a:r>
              <a:rPr lang="zh-CN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First case of parts, </a:t>
            </a:r>
          </a:p>
          <a:p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Then </a:t>
            </a:r>
            <a:r>
              <a:rPr lang="zh-CN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“ </a:t>
            </a:r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CCCCC</a:t>
            </a:r>
            <a:r>
              <a:rPr lang="zh-CN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=</a:t>
            </a:r>
            <a:r>
              <a:rPr lang="zh-CN" altLang="en-US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“ </a:t>
            </a:r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00</a:t>
            </a:r>
            <a:r>
              <a:rPr lang="en-US" altLang="zh-CN" sz="2000" dirty="0">
                <a:solidFill>
                  <a:srgbClr val="7030A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001</a:t>
            </a:r>
            <a:r>
              <a:rPr lang="en-US" altLang="zh-CN" sz="2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”,</a:t>
            </a:r>
          </a:p>
        </p:txBody>
      </p:sp>
      <p:cxnSp>
        <p:nvCxnSpPr>
          <p:cNvPr id="26" name="直線接點 60"/>
          <p:cNvCxnSpPr>
            <a:cxnSpLocks noChangeShapeType="1"/>
          </p:cNvCxnSpPr>
          <p:nvPr/>
        </p:nvCxnSpPr>
        <p:spPr bwMode="auto">
          <a:xfrm rot="5400000">
            <a:off x="7732314" y="6140849"/>
            <a:ext cx="1616076" cy="238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線單箭頭接點 49"/>
          <p:cNvCxnSpPr>
            <a:cxnSpLocks noChangeShapeType="1"/>
          </p:cNvCxnSpPr>
          <p:nvPr/>
        </p:nvCxnSpPr>
        <p:spPr bwMode="auto">
          <a:xfrm>
            <a:off x="7549753" y="7961312"/>
            <a:ext cx="3157538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投影片編號版面配置區 29"/>
          <p:cNvSpPr txBox="1">
            <a:spLocks/>
          </p:cNvSpPr>
          <p:nvPr/>
        </p:nvSpPr>
        <p:spPr>
          <a:xfrm>
            <a:off x="17068864" y="12985799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/>
          <a:p>
            <a:pPr algn="r" defTabSz="1828800" hangingPunct="1">
              <a:defRPr/>
            </a:pPr>
            <a:fld id="{73DA0BB7-265A-403C-9275-D587AB510EDC}" type="slidenum">
              <a:rPr lang="zh-TW" altLang="en-US"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pPr algn="r" defTabSz="1828800" hangingPunct="1">
                <a:defRPr/>
              </a:pPr>
              <a:t>3</a:t>
            </a:fld>
            <a:endParaRPr lang="zh-TW" altLang="en-US" sz="2400" kern="1200" dirty="0">
              <a:solidFill>
                <a:schemeClr val="tx1">
                  <a:tint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505200" y="12192001"/>
            <a:ext cx="170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rot="5400000">
            <a:off x="6856410" y="1203801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8894740" y="1200947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rot="5400000">
            <a:off x="10612428" y="1200947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14609780" y="1203801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12466640" y="1203801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6327468" y="12009472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1048992" y="2857473"/>
            <a:ext cx="166744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位流水码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線單箭頭接點 32"/>
          <p:cNvCxnSpPr>
            <a:cxnSpLocks/>
            <a:stCxn id="31" idx="1"/>
            <a:endCxn id="40" idx="3"/>
          </p:cNvCxnSpPr>
          <p:nvPr/>
        </p:nvCxnSpPr>
        <p:spPr>
          <a:xfrm flipH="1">
            <a:off x="8620099" y="3088306"/>
            <a:ext cx="2428893" cy="292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549752" y="3143224"/>
            <a:ext cx="1070347" cy="474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xmlns="" id="{C3D90340-3349-DCE5-93E7-2B7A03133D57}"/>
              </a:ext>
            </a:extLst>
          </p:cNvPr>
          <p:cNvSpPr txBox="1"/>
          <p:nvPr/>
        </p:nvSpPr>
        <p:spPr>
          <a:xfrm>
            <a:off x="533400" y="1295400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altLang="zh-TW" sz="3200" b="1" dirty="0">
                <a:solidFill>
                  <a:srgbClr val="565656"/>
                </a:solidFill>
                <a:latin typeface="Times New Roman" pitchFamily="18" charset="0"/>
                <a:cs typeface="Times New Roman" pitchFamily="18" charset="0"/>
              </a:rPr>
              <a:t>2.1  A204</a:t>
            </a:r>
            <a:r>
              <a:rPr lang="en-US" altLang="zh-TW" sz="3200" b="1" kern="0" dirty="0">
                <a:solidFill>
                  <a:srgbClr val="565656"/>
                </a:solidFill>
                <a:latin typeface="Times New Roman" pitchFamily="18" charset="0"/>
                <a:cs typeface="Times New Roman" pitchFamily="18" charset="0"/>
              </a:rPr>
              <a:t>  LOT NO Barcode proposal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4"/>
          <p:cNvSpPr>
            <a:spLocks noChangeArrowheads="1"/>
          </p:cNvSpPr>
          <p:nvPr/>
        </p:nvSpPr>
        <p:spPr bwMode="auto">
          <a:xfrm>
            <a:off x="904828" y="524568"/>
            <a:ext cx="12573024" cy="57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810" tIns="38404" rIns="76810" bIns="38404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Glue LOT No. Barcode (GLUE TUPE) &amp; Label principle(</a:t>
            </a:r>
            <a:r>
              <a:rPr lang="zh-CN" altLang="en-US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小包裝）：</a:t>
            </a:r>
            <a:r>
              <a:rPr lang="en-US" altLang="zh-CN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endParaRPr lang="en-US" altLang="zh-TW" sz="3200" b="1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3019" name="Text Box 44"/>
          <p:cNvSpPr txBox="1">
            <a:spLocks noChangeArrowheads="1"/>
          </p:cNvSpPr>
          <p:nvPr/>
        </p:nvSpPr>
        <p:spPr bwMode="auto">
          <a:xfrm>
            <a:off x="3333688" y="10070540"/>
            <a:ext cx="17430872" cy="321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810" tIns="38404" rIns="76810" bIns="38404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solidFill>
                  <a:srgbClr val="0070C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Remark:  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1.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This barcode label used to check materials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2.</a:t>
            </a:r>
            <a:r>
              <a:rPr lang="en-GB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Day, month and year code ,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FIT P/N and box serial number ( must not contain”_” ,“-” and spaces  )</a:t>
            </a:r>
          </a:p>
          <a:p>
            <a:pPr>
              <a:spcBef>
                <a:spcPct val="50000"/>
              </a:spcBef>
            </a:pPr>
            <a:r>
              <a:rPr lang="en-GB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Right code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220928</a:t>
            </a:r>
            <a:r>
              <a:rPr lang="en-US" altLang="zh-CN" sz="2400" dirty="0">
                <a:solidFill>
                  <a:srgbClr val="00B050"/>
                </a:solidFill>
                <a:latin typeface="SimSun (本文)"/>
                <a:ea typeface="新細明體" pitchFamily="18" charset="-120"/>
              </a:rPr>
              <a:t> 903-0001-925 </a:t>
            </a:r>
            <a:r>
              <a:rPr lang="en-US" altLang="zh-CN" sz="2400" dirty="0">
                <a:solidFill>
                  <a:srgbClr val="7030A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000011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GB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Wrong code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221026-090-0005-311V-00101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221026_090-0005-311V_00101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221026 090-0005-311V 00101</a:t>
            </a: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3. Suppliers will release the lot no barcode &amp; label according to the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principle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form that  FIT has given.  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2" name="群組 52"/>
          <p:cNvGrpSpPr>
            <a:grpSpLocks/>
          </p:cNvGrpSpPr>
          <p:nvPr/>
        </p:nvGrpSpPr>
        <p:grpSpPr bwMode="auto">
          <a:xfrm>
            <a:off x="4025444" y="2446315"/>
            <a:ext cx="5143536" cy="1125538"/>
            <a:chOff x="1044575" y="1357298"/>
            <a:chExt cx="1728788" cy="576262"/>
          </a:xfrm>
        </p:grpSpPr>
        <p:sp>
          <p:nvSpPr>
            <p:cNvPr id="43035" name="AutoShape 72"/>
            <p:cNvSpPr>
              <a:spLocks noChangeArrowheads="1"/>
            </p:cNvSpPr>
            <p:nvPr/>
          </p:nvSpPr>
          <p:spPr bwMode="auto">
            <a:xfrm>
              <a:off x="1044575" y="1357298"/>
              <a:ext cx="1728788" cy="57626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  <a:p>
              <a:endParaRPr lang="en-US" altLang="zh-TW" sz="3000" dirty="0">
                <a:latin typeface="SimSun (本文)"/>
                <a:ea typeface="新細明體" pitchFamily="18" charset="-120"/>
              </a:endParaRPr>
            </a:p>
          </p:txBody>
        </p:sp>
        <p:pic>
          <p:nvPicPr>
            <p:cNvPr id="43036" name="Picture 7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9055" y="1420784"/>
              <a:ext cx="1584325" cy="260350"/>
            </a:xfrm>
            <a:prstGeom prst="rect">
              <a:avLst/>
            </a:prstGeom>
            <a:noFill/>
            <a:ln w="1">
              <a:noFill/>
              <a:miter lim="800000"/>
              <a:headEnd/>
              <a:tailEnd/>
            </a:ln>
          </p:spPr>
        </p:pic>
        <p:sp>
          <p:nvSpPr>
            <p:cNvPr id="43037" name="Text Box 74"/>
            <p:cNvSpPr txBox="1">
              <a:spLocks noChangeArrowheads="1"/>
            </p:cNvSpPr>
            <p:nvPr/>
          </p:nvSpPr>
          <p:spPr bwMode="auto">
            <a:xfrm>
              <a:off x="1123775" y="1655547"/>
              <a:ext cx="1630387" cy="165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3200" b="1" dirty="0">
                  <a:solidFill>
                    <a:srgbClr val="0000FF"/>
                  </a:solidFill>
                  <a:latin typeface="SimSun (本文)"/>
                  <a:ea typeface="新細明體" pitchFamily="18" charset="-120"/>
                </a:rPr>
                <a:t>YYMMDD</a:t>
              </a:r>
              <a:r>
                <a:rPr lang="en-US" altLang="zh-CN" sz="3200" b="1" dirty="0">
                  <a:solidFill>
                    <a:srgbClr val="92D050"/>
                  </a:solidFill>
                  <a:latin typeface="SimSun (本文)"/>
                  <a:ea typeface="新細明體" pitchFamily="18" charset="-120"/>
                </a:rPr>
                <a:t>P ··· P</a:t>
              </a:r>
              <a:r>
                <a:rPr lang="en-US" altLang="zh-CN" sz="3200" b="1" dirty="0">
                  <a:solidFill>
                    <a:srgbClr val="7030A0"/>
                  </a:solidFill>
                  <a:latin typeface="SimSun (本文)"/>
                  <a:ea typeface="新細明體" pitchFamily="18" charset="-120"/>
                </a:rPr>
                <a:t>CCCCCC</a:t>
              </a:r>
            </a:p>
          </p:txBody>
        </p:sp>
      </p:grpSp>
      <p:sp>
        <p:nvSpPr>
          <p:cNvPr id="43021" name="Rectangle 107"/>
          <p:cNvSpPr>
            <a:spLocks noChangeArrowheads="1"/>
          </p:cNvSpPr>
          <p:nvPr/>
        </p:nvSpPr>
        <p:spPr bwMode="auto">
          <a:xfrm>
            <a:off x="5523308" y="4691063"/>
            <a:ext cx="7246144" cy="5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3000" b="1" dirty="0">
                <a:solidFill>
                  <a:srgbClr val="0000FF"/>
                </a:solidFill>
                <a:latin typeface="SimSun (本文)"/>
                <a:ea typeface="新細明體" pitchFamily="18" charset="-120"/>
              </a:rPr>
              <a:t>YYMMDD</a:t>
            </a:r>
            <a:r>
              <a:rPr lang="en-US" altLang="zh-CN" sz="3000" b="1" dirty="0">
                <a:solidFill>
                  <a:srgbClr val="92D050"/>
                </a:solidFill>
                <a:latin typeface="SimSun (本文)"/>
                <a:ea typeface="新細明體" pitchFamily="18" charset="-120"/>
              </a:rPr>
              <a:t>P···P</a:t>
            </a:r>
            <a:r>
              <a:rPr lang="en-US" altLang="zh-CN" sz="3000" b="1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CCCC</a:t>
            </a:r>
            <a:r>
              <a:rPr lang="en-US" altLang="zh-CN" sz="2800" b="1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C</a:t>
            </a:r>
            <a:r>
              <a:rPr lang="en-US" altLang="zh-CN" sz="3000" b="1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C</a:t>
            </a:r>
            <a:endParaRPr lang="en-US" altLang="zh-CN" sz="3000" dirty="0">
              <a:solidFill>
                <a:srgbClr val="7030A0"/>
              </a:solidFill>
              <a:latin typeface="SimSun (本文)"/>
              <a:ea typeface="新細明體" pitchFamily="18" charset="-120"/>
            </a:endParaRPr>
          </a:p>
        </p:txBody>
      </p:sp>
      <p:sp>
        <p:nvSpPr>
          <p:cNvPr id="43022" name="Text Box 148"/>
          <p:cNvSpPr txBox="1">
            <a:spLocks noChangeArrowheads="1"/>
          </p:cNvSpPr>
          <p:nvPr/>
        </p:nvSpPr>
        <p:spPr bwMode="auto">
          <a:xfrm>
            <a:off x="10860882" y="7392988"/>
            <a:ext cx="4831556" cy="106244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1600" b="1" dirty="0">
                <a:latin typeface="SimSun (本文)"/>
                <a:ea typeface="新細明體" pitchFamily="18" charset="-120"/>
              </a:rPr>
              <a:t>FIT P/N</a:t>
            </a:r>
          </a:p>
          <a:p>
            <a:r>
              <a:rPr lang="en-US" altLang="zh-CN" sz="1600" dirty="0">
                <a:latin typeface="SimSun (本文)"/>
                <a:ea typeface="新細明體" pitchFamily="18" charset="-120"/>
              </a:rPr>
              <a:t>For example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：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If FIT P/N is 903-0001-925, then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“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 P···P 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=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“</a:t>
            </a:r>
            <a:r>
              <a:rPr lang="en-US" altLang="zh-CN" sz="1600" dirty="0">
                <a:solidFill>
                  <a:srgbClr val="00B050"/>
                </a:solidFill>
                <a:latin typeface="SimSun (本文)"/>
                <a:ea typeface="新細明體" pitchFamily="18" charset="-120"/>
              </a:rPr>
              <a:t>903-0001-925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”</a:t>
            </a:r>
            <a:endParaRPr lang="en-US" altLang="zh-CN" sz="1600" dirty="0">
              <a:latin typeface="SimSun (本文)"/>
              <a:ea typeface="新細明體" pitchFamily="18" charset="-12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SimSun (本文)"/>
                <a:ea typeface="新細明體" pitchFamily="18" charset="-120"/>
              </a:rPr>
              <a:t>Character size related to P/N size. </a:t>
            </a:r>
          </a:p>
        </p:txBody>
      </p:sp>
      <p:sp>
        <p:nvSpPr>
          <p:cNvPr id="43024" name="Line 184"/>
          <p:cNvSpPr>
            <a:spLocks noChangeShapeType="1"/>
          </p:cNvSpPr>
          <p:nvPr/>
        </p:nvSpPr>
        <p:spPr bwMode="auto">
          <a:xfrm>
            <a:off x="5503069" y="5334000"/>
            <a:ext cx="13799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43025" name="Line 185"/>
          <p:cNvSpPr>
            <a:spLocks noChangeShapeType="1"/>
          </p:cNvSpPr>
          <p:nvPr/>
        </p:nvSpPr>
        <p:spPr bwMode="auto">
          <a:xfrm>
            <a:off x="6216252" y="5362577"/>
            <a:ext cx="0" cy="3692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43026" name="矩形 36"/>
          <p:cNvSpPr>
            <a:spLocks noChangeArrowheads="1"/>
          </p:cNvSpPr>
          <p:nvPr/>
        </p:nvSpPr>
        <p:spPr bwMode="auto">
          <a:xfrm>
            <a:off x="4025502" y="3810001"/>
            <a:ext cx="2827327" cy="44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810" tIns="38404" rIns="76810" bIns="38404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Encoding Principle</a:t>
            </a:r>
            <a:r>
              <a:rPr lang="zh-CN" altLang="en-US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：</a:t>
            </a:r>
            <a:endParaRPr lang="zh-TW" altLang="en-US" sz="2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cxnSp>
        <p:nvCxnSpPr>
          <p:cNvPr id="43027" name="直線單箭頭接點 49"/>
          <p:cNvCxnSpPr>
            <a:cxnSpLocks noChangeShapeType="1"/>
          </p:cNvCxnSpPr>
          <p:nvPr/>
        </p:nvCxnSpPr>
        <p:spPr bwMode="auto">
          <a:xfrm>
            <a:off x="8539163" y="6946900"/>
            <a:ext cx="2158602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8" name="直線單箭頭接點 69"/>
          <p:cNvCxnSpPr>
            <a:cxnSpLocks noChangeShapeType="1"/>
          </p:cNvCxnSpPr>
          <p:nvPr/>
        </p:nvCxnSpPr>
        <p:spPr bwMode="auto">
          <a:xfrm>
            <a:off x="6216252" y="9067800"/>
            <a:ext cx="4486276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029" name="直線接點 72"/>
          <p:cNvCxnSpPr>
            <a:cxnSpLocks noChangeShapeType="1"/>
          </p:cNvCxnSpPr>
          <p:nvPr/>
        </p:nvCxnSpPr>
        <p:spPr bwMode="auto">
          <a:xfrm rot="5400000">
            <a:off x="6249987" y="6679805"/>
            <a:ext cx="2601914" cy="238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030" name="Line 224"/>
          <p:cNvSpPr>
            <a:spLocks noChangeShapeType="1"/>
          </p:cNvSpPr>
          <p:nvPr/>
        </p:nvSpPr>
        <p:spPr bwMode="auto">
          <a:xfrm>
            <a:off x="7085408" y="5334000"/>
            <a:ext cx="769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43031" name="Line 224"/>
          <p:cNvSpPr>
            <a:spLocks noChangeShapeType="1"/>
          </p:cNvSpPr>
          <p:nvPr/>
        </p:nvSpPr>
        <p:spPr bwMode="auto">
          <a:xfrm>
            <a:off x="8083152" y="5334000"/>
            <a:ext cx="7691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76810" tIns="38404" rIns="76810" bIns="38404"/>
          <a:lstStyle/>
          <a:p>
            <a:endParaRPr lang="zh-TW" altLang="en-US" sz="2400" dirty="0"/>
          </a:p>
        </p:txBody>
      </p:sp>
      <p:sp>
        <p:nvSpPr>
          <p:cNvPr id="43032" name="Text Box 179"/>
          <p:cNvSpPr txBox="1">
            <a:spLocks noChangeArrowheads="1"/>
          </p:cNvSpPr>
          <p:nvPr/>
        </p:nvSpPr>
        <p:spPr bwMode="auto">
          <a:xfrm>
            <a:off x="10860883" y="6270627"/>
            <a:ext cx="4836318" cy="81622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1600" b="1" dirty="0">
                <a:latin typeface="SimSun (本文)"/>
                <a:ea typeface="新細明體" pitchFamily="18" charset="-120"/>
              </a:rPr>
              <a:t>Box serial number</a:t>
            </a:r>
          </a:p>
          <a:p>
            <a:r>
              <a:rPr lang="en-US" altLang="zh-CN" sz="1600" dirty="0">
                <a:latin typeface="SimSun (本文)"/>
                <a:ea typeface="新細明體" pitchFamily="18" charset="-120"/>
              </a:rPr>
              <a:t>For example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：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First case of parts, </a:t>
            </a:r>
          </a:p>
          <a:p>
            <a:r>
              <a:rPr lang="en-US" altLang="zh-CN" sz="1600" dirty="0">
                <a:latin typeface="SimSun (本文)"/>
                <a:ea typeface="新細明體" pitchFamily="18" charset="-120"/>
              </a:rPr>
              <a:t>Then 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CCCCC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=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1600" dirty="0">
                <a:solidFill>
                  <a:srgbClr val="7030A0"/>
                </a:solidFill>
                <a:latin typeface="SimSun (本文)"/>
                <a:ea typeface="新細明體" pitchFamily="18" charset="-120"/>
              </a:rPr>
              <a:t>000011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”,</a:t>
            </a:r>
          </a:p>
        </p:txBody>
      </p:sp>
      <p:cxnSp>
        <p:nvCxnSpPr>
          <p:cNvPr id="43033" name="直線接點 60"/>
          <p:cNvCxnSpPr>
            <a:cxnSpLocks noChangeShapeType="1"/>
          </p:cNvCxnSpPr>
          <p:nvPr/>
        </p:nvCxnSpPr>
        <p:spPr bwMode="auto">
          <a:xfrm rot="5400000">
            <a:off x="7732314" y="6140849"/>
            <a:ext cx="1616076" cy="238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034" name="直線單箭頭接點 49"/>
          <p:cNvCxnSpPr>
            <a:cxnSpLocks noChangeShapeType="1"/>
          </p:cNvCxnSpPr>
          <p:nvPr/>
        </p:nvCxnSpPr>
        <p:spPr bwMode="auto">
          <a:xfrm>
            <a:off x="7549753" y="7961312"/>
            <a:ext cx="3157538" cy="317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>
          <a:xfrm>
            <a:off x="19079834" y="13274903"/>
            <a:ext cx="245259" cy="44114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05200" y="12192001"/>
            <a:ext cx="1706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179"/>
          <p:cNvSpPr txBox="1">
            <a:spLocks noChangeArrowheads="1"/>
          </p:cNvSpPr>
          <p:nvPr/>
        </p:nvSpPr>
        <p:spPr bwMode="auto">
          <a:xfrm>
            <a:off x="10858501" y="8699500"/>
            <a:ext cx="4833938" cy="81622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lIns="76810" tIns="38404" rIns="76810" bIns="38404">
            <a:spAutoFit/>
          </a:bodyPr>
          <a:lstStyle/>
          <a:p>
            <a:r>
              <a:rPr lang="en-US" altLang="zh-CN" sz="1600" b="1" dirty="0">
                <a:latin typeface="SimSun (本文)"/>
                <a:ea typeface="新細明體" pitchFamily="18" charset="-120"/>
              </a:rPr>
              <a:t>Date code</a:t>
            </a:r>
          </a:p>
          <a:p>
            <a:r>
              <a:rPr lang="en-US" altLang="zh-CN" sz="1600" dirty="0">
                <a:latin typeface="SimSun (本文)"/>
                <a:ea typeface="新細明體" pitchFamily="18" charset="-120"/>
              </a:rPr>
              <a:t>For example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：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Year=2022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，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 month=10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，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day=26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，</a:t>
            </a:r>
            <a:endParaRPr lang="en-US" altLang="zh-CN" sz="1600" dirty="0">
              <a:latin typeface="SimSun (本文)"/>
              <a:ea typeface="新細明體" pitchFamily="18" charset="-120"/>
            </a:endParaRPr>
          </a:p>
          <a:p>
            <a:r>
              <a:rPr lang="en-US" altLang="zh-CN" sz="1600" dirty="0">
                <a:latin typeface="SimSun (本文)"/>
                <a:ea typeface="新細明體" pitchFamily="18" charset="-120"/>
              </a:rPr>
              <a:t>Then 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YYMMDD 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=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“ </a:t>
            </a:r>
            <a:r>
              <a:rPr lang="en-US" altLang="zh-CN" sz="1600" dirty="0">
                <a:solidFill>
                  <a:srgbClr val="0000FF"/>
                </a:solidFill>
                <a:latin typeface="SimSun (本文)"/>
                <a:ea typeface="新細明體" pitchFamily="18" charset="-120"/>
              </a:rPr>
              <a:t>221026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 </a:t>
            </a:r>
            <a:r>
              <a:rPr lang="zh-CN" altLang="en-US" sz="1600" dirty="0">
                <a:latin typeface="SimSun (本文)"/>
                <a:ea typeface="新細明體" pitchFamily="18" charset="-120"/>
              </a:rPr>
              <a:t>”</a:t>
            </a:r>
            <a:r>
              <a:rPr lang="en-US" altLang="zh-CN" sz="1600" dirty="0">
                <a:latin typeface="SimSun (本文)"/>
                <a:ea typeface="新細明體" pitchFamily="18" charset="-120"/>
              </a:rPr>
              <a:t>.</a:t>
            </a:r>
          </a:p>
        </p:txBody>
      </p:sp>
      <p:cxnSp>
        <p:nvCxnSpPr>
          <p:cNvPr id="36" name="直線單箭頭接點 35"/>
          <p:cNvCxnSpPr/>
          <p:nvPr/>
        </p:nvCxnSpPr>
        <p:spPr>
          <a:xfrm rot="5400000">
            <a:off x="6326148" y="1227617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5400000">
            <a:off x="8364478" y="1224763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5400000">
            <a:off x="10180624" y="1224763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14041452" y="1227617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5400000">
            <a:off x="12323764" y="1227617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>
            <a:off x="16038540" y="12247636"/>
            <a:ext cx="304800" cy="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823579" y="2857473"/>
            <a:ext cx="751209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6 </a:t>
            </a:r>
            <a:r>
              <a:rPr lang="zh-CN" altLang="en-US" sz="2400" dirty="0"/>
              <a:t>位流水码，带上</a:t>
            </a:r>
            <a:r>
              <a:rPr lang="en-US" altLang="zh-CN" sz="2400" dirty="0"/>
              <a:t>BOX</a:t>
            </a:r>
            <a:r>
              <a:rPr lang="zh-CN" altLang="en-US" sz="2400" dirty="0"/>
              <a:t>的流水码信息</a:t>
            </a:r>
            <a:endParaRPr lang="en-US" sz="2400" dirty="0"/>
          </a:p>
        </p:txBody>
      </p:sp>
      <p:cxnSp>
        <p:nvCxnSpPr>
          <p:cNvPr id="34" name="直線單箭頭接點 33"/>
          <p:cNvCxnSpPr>
            <a:cxnSpLocks/>
            <a:stCxn id="31" idx="1"/>
            <a:endCxn id="35" idx="3"/>
          </p:cNvCxnSpPr>
          <p:nvPr/>
        </p:nvCxnSpPr>
        <p:spPr>
          <a:xfrm flipH="1">
            <a:off x="8905851" y="3088306"/>
            <a:ext cx="1917728" cy="32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49752" y="3143224"/>
            <a:ext cx="1356099" cy="53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xmlns="" id="{550F7B2B-A42E-F781-9A79-D92391B1B671}"/>
              </a:ext>
            </a:extLst>
          </p:cNvPr>
          <p:cNvSpPr txBox="1"/>
          <p:nvPr/>
        </p:nvSpPr>
        <p:spPr>
          <a:xfrm>
            <a:off x="533400" y="1295400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altLang="zh-TW" sz="3200" b="1" dirty="0">
                <a:solidFill>
                  <a:srgbClr val="565656"/>
                </a:solidFill>
              </a:rPr>
              <a:t>2.4  A204</a:t>
            </a:r>
            <a:r>
              <a:rPr lang="en-US" altLang="zh-TW" sz="3200" b="1" kern="0" dirty="0">
                <a:solidFill>
                  <a:srgbClr val="565656"/>
                </a:solidFill>
              </a:rPr>
              <a:t>  LOT NO Barcode proposal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76565" y="857208"/>
            <a:ext cx="76177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针对胶水满箱数量小于</a:t>
            </a:r>
            <a:r>
              <a:rPr lang="en-US" altLang="zh-CN" sz="2400" b="1" dirty="0"/>
              <a:t>36</a:t>
            </a:r>
            <a:r>
              <a:rPr lang="zh-CN" altLang="en-US" sz="2400" b="1" dirty="0"/>
              <a:t>支：</a:t>
            </a:r>
            <a:endParaRPr lang="en-US" altLang="zh-CN" sz="2400" b="1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正常包装使用一个箱码</a:t>
            </a:r>
            <a:r>
              <a:rPr lang="en-US" altLang="zh-CN" sz="2400" dirty="0"/>
              <a:t>, </a:t>
            </a:r>
            <a:r>
              <a:rPr lang="zh-CN" altLang="en-US" sz="2400" dirty="0"/>
              <a:t>胶水单支按照</a:t>
            </a:r>
            <a:r>
              <a:rPr lang="en-US" altLang="zh-CN" sz="2400" dirty="0"/>
              <a:t>36</a:t>
            </a:r>
            <a:r>
              <a:rPr lang="zh-CN" altLang="en-US" sz="2400" dirty="0"/>
              <a:t>进制执行。</a:t>
            </a:r>
            <a:endParaRPr lang="en-US" sz="2400" dirty="0"/>
          </a:p>
          <a:p>
            <a:r>
              <a:rPr lang="en-US" altLang="zh-CN" sz="2400" dirty="0"/>
              <a:t>Example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箱码</a:t>
            </a:r>
            <a:r>
              <a:rPr lang="en-US" altLang="zh-CN" sz="2400" dirty="0"/>
              <a:t>:          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 </a:t>
            </a:r>
          </a:p>
          <a:p>
            <a:r>
              <a:rPr lang="zh-CN" altLang="en-US" sz="2400" dirty="0"/>
              <a:t>胶水单支：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      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   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472827" y="4714860"/>
            <a:ext cx="1743461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针对胶水满箱数量多于</a:t>
            </a:r>
            <a:r>
              <a:rPr lang="en-US" altLang="zh-CN" sz="2400" b="1" dirty="0"/>
              <a:t>36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新增小包装，每个小包装等于一个小箱码</a:t>
            </a:r>
            <a:r>
              <a:rPr lang="en-US" altLang="zh-CN" sz="2400" dirty="0"/>
              <a:t>,</a:t>
            </a:r>
            <a:r>
              <a:rPr lang="zh-CN" altLang="en-US" sz="2400" dirty="0"/>
              <a:t>里面胶水单支按照</a:t>
            </a:r>
            <a:r>
              <a:rPr lang="en-US" altLang="zh-CN" sz="2400" dirty="0"/>
              <a:t>36</a:t>
            </a:r>
            <a:r>
              <a:rPr lang="zh-CN" altLang="en-US" sz="2400" dirty="0"/>
              <a:t>进制执行。</a:t>
            </a:r>
            <a:endParaRPr lang="en-US" sz="2400" dirty="0"/>
          </a:p>
          <a:p>
            <a:r>
              <a:rPr lang="en-US" altLang="zh-CN" sz="2400" i="1" dirty="0"/>
              <a:t>Example</a:t>
            </a:r>
            <a:r>
              <a:rPr lang="zh-CN" altLang="en-US" sz="2400" i="1" dirty="0"/>
              <a:t>：</a:t>
            </a:r>
            <a:endParaRPr lang="en-US" altLang="zh-CN" sz="2400" i="1" dirty="0"/>
          </a:p>
          <a:p>
            <a:r>
              <a:rPr lang="en-US" altLang="zh-CN" sz="2400" dirty="0"/>
              <a:t>           I. </a:t>
            </a:r>
            <a:r>
              <a:rPr lang="zh-CN" altLang="en-US" sz="2400" dirty="0"/>
              <a:t>箱子装</a:t>
            </a:r>
            <a:r>
              <a:rPr lang="en-US" altLang="zh-CN" sz="2400" dirty="0"/>
              <a:t>100</a:t>
            </a:r>
            <a:r>
              <a:rPr lang="zh-CN" altLang="en-US" sz="2400" dirty="0"/>
              <a:t>支胶水</a:t>
            </a:r>
            <a:r>
              <a:rPr lang="en-US" altLang="zh-CN" sz="2400" dirty="0"/>
              <a:t>=&gt;</a:t>
            </a:r>
            <a:r>
              <a:rPr lang="zh-CN" altLang="en-US" sz="2400" dirty="0"/>
              <a:t>大箱外箱标签请参考（</a:t>
            </a: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</a:rPr>
              <a:t>Label </a:t>
            </a:r>
            <a:r>
              <a:rPr lang="zh-CN" altLang="en-US" sz="2400" i="1" dirty="0">
                <a:solidFill>
                  <a:schemeClr val="accent6">
                    <a:lumMod val="75000"/>
                  </a:schemeClr>
                </a:solidFill>
              </a:rPr>
              <a:t>管理作業辦法档案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          II. </a:t>
            </a:r>
            <a:r>
              <a:rPr lang="zh-CN" altLang="en-US" sz="2400" dirty="0"/>
              <a:t>里面胶水要分成</a:t>
            </a:r>
            <a:r>
              <a:rPr lang="en-US" altLang="zh-CN" sz="2400" dirty="0"/>
              <a:t>4</a:t>
            </a:r>
            <a:r>
              <a:rPr lang="zh-CN" altLang="en-US" sz="2400" dirty="0"/>
              <a:t>包（</a:t>
            </a:r>
            <a:r>
              <a:rPr lang="en-US" altLang="zh-CN" sz="2400" dirty="0"/>
              <a:t>3</a:t>
            </a:r>
            <a:r>
              <a:rPr lang="zh-CN" altLang="en-US" sz="2400" dirty="0"/>
              <a:t>包</a:t>
            </a:r>
            <a:r>
              <a:rPr lang="en-US" altLang="zh-CN" sz="2400" dirty="0"/>
              <a:t>30</a:t>
            </a:r>
            <a:r>
              <a:rPr lang="zh-CN" altLang="en-US" sz="2400" dirty="0"/>
              <a:t>支，</a:t>
            </a:r>
            <a:r>
              <a:rPr lang="en-US" altLang="zh-CN" sz="2400" dirty="0"/>
              <a:t>1</a:t>
            </a:r>
            <a:r>
              <a:rPr lang="zh-CN" altLang="en-US" sz="2400" dirty="0"/>
              <a:t>包</a:t>
            </a:r>
            <a:r>
              <a:rPr lang="en-US" altLang="zh-CN" sz="2400" dirty="0"/>
              <a:t>10</a:t>
            </a:r>
            <a:r>
              <a:rPr lang="zh-CN" altLang="en-US" sz="2400" dirty="0"/>
              <a:t>支）</a:t>
            </a:r>
            <a:r>
              <a:rPr lang="en-US" altLang="zh-CN" sz="2400" dirty="0"/>
              <a:t>=&gt;</a:t>
            </a:r>
            <a:r>
              <a:rPr lang="zh-CN" altLang="en-US" sz="2400" dirty="0"/>
              <a:t>包外要贴上箱码标签</a:t>
            </a:r>
            <a:endParaRPr lang="en-US" altLang="zh-CN" sz="2400" dirty="0"/>
          </a:p>
          <a:p>
            <a:r>
              <a:rPr lang="zh-CN" altLang="en-US" sz="2400" b="1" dirty="0"/>
              <a:t>箱码</a:t>
            </a:r>
            <a:r>
              <a:rPr lang="en-US" altLang="zh-CN" sz="2400" b="1" dirty="0"/>
              <a:t>:              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	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4 </a:t>
            </a:r>
          </a:p>
          <a:p>
            <a:r>
              <a:rPr lang="zh-CN" altLang="en-US" sz="2400" b="1" dirty="0"/>
              <a:t>胶水单支：</a:t>
            </a:r>
            <a:endParaRPr lang="en-US" altLang="zh-CN" sz="2400" b="1" dirty="0"/>
          </a:p>
          <a:p>
            <a:r>
              <a:rPr lang="zh-CN" altLang="en-US" sz="2400" dirty="0"/>
              <a:t>第一包里面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>
                <a:solidFill>
                  <a:srgbClr val="660033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/>
              <a:t>=&gt;</a:t>
            </a:r>
            <a:r>
              <a:rPr lang="zh-CN" altLang="en-US" sz="2400" dirty="0"/>
              <a:t>一共</a:t>
            </a:r>
            <a:r>
              <a:rPr lang="en-US" altLang="zh-CN" sz="2400" dirty="0"/>
              <a:t>30 </a:t>
            </a:r>
            <a:r>
              <a:rPr lang="zh-CN" altLang="en-US" sz="2400" dirty="0"/>
              <a:t>个码</a:t>
            </a:r>
            <a:endParaRPr lang="en-US" sz="2400" dirty="0"/>
          </a:p>
          <a:p>
            <a:r>
              <a:rPr lang="zh-CN" altLang="en-US" sz="2400" dirty="0"/>
              <a:t>第二包里面：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    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/>
              <a:t>=&gt;</a:t>
            </a:r>
            <a:r>
              <a:rPr lang="zh-CN" altLang="en-US" sz="2400" dirty="0"/>
              <a:t>一共</a:t>
            </a:r>
            <a:r>
              <a:rPr lang="en-US" altLang="zh-CN" sz="2400" dirty="0"/>
              <a:t>30 </a:t>
            </a:r>
            <a:r>
              <a:rPr lang="zh-CN" altLang="en-US" sz="2400" dirty="0"/>
              <a:t>个码</a:t>
            </a:r>
            <a:endParaRPr lang="en-US" sz="2400" dirty="0"/>
          </a:p>
          <a:p>
            <a:r>
              <a:rPr lang="zh-CN" altLang="en-US" sz="2400" dirty="0"/>
              <a:t>第三包。。。。</a:t>
            </a:r>
            <a:endParaRPr 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43129" y="-48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标签规则详细</a:t>
            </a:r>
            <a:r>
              <a:rPr lang="en-US" altLang="zh-CN" sz="4000" b="1" dirty="0"/>
              <a:t>&amp;</a:t>
            </a:r>
            <a:r>
              <a:rPr lang="zh-CN" altLang="en-US" sz="4000" b="1" dirty="0"/>
              <a:t>例如：</a:t>
            </a:r>
            <a:endParaRPr lang="en-US" sz="4000" b="1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3333688" y="714332"/>
            <a:ext cx="17002244" cy="3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6000" y="304800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标签规则详细</a:t>
            </a:r>
            <a:r>
              <a:rPr lang="en-US" altLang="zh-CN" sz="4000" b="1" dirty="0"/>
              <a:t>&amp;</a:t>
            </a:r>
            <a:r>
              <a:rPr lang="zh-CN" altLang="en-US" sz="4000" b="1" dirty="0"/>
              <a:t>例如：</a:t>
            </a:r>
            <a:endParaRPr lang="en-US" sz="4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21F3A16E-61F6-50FE-0BEC-B4C709CC5FF8}"/>
              </a:ext>
            </a:extLst>
          </p:cNvPr>
          <p:cNvSpPr txBox="1"/>
          <p:nvPr/>
        </p:nvSpPr>
        <p:spPr>
          <a:xfrm>
            <a:off x="533400" y="1295400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altLang="zh-TW" sz="3200" b="1" dirty="0">
                <a:solidFill>
                  <a:srgbClr val="565656"/>
                </a:solidFill>
              </a:rPr>
              <a:t>2.3  A204</a:t>
            </a:r>
            <a:r>
              <a:rPr lang="en-US" altLang="zh-TW" sz="3200" b="1" kern="0" dirty="0">
                <a:solidFill>
                  <a:srgbClr val="565656"/>
                </a:solidFill>
              </a:rPr>
              <a:t>  LOT NO Barcode proposal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811430ED-A674-79B7-52E7-5303D372CF73}"/>
              </a:ext>
            </a:extLst>
          </p:cNvPr>
          <p:cNvSpPr txBox="1"/>
          <p:nvPr/>
        </p:nvSpPr>
        <p:spPr>
          <a:xfrm>
            <a:off x="2895600" y="5614452"/>
            <a:ext cx="1743461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针对胶水和其他物料满箱数量多于</a:t>
            </a:r>
            <a:r>
              <a:rPr lang="en-US" altLang="zh-CN" sz="2400" b="1" dirty="0"/>
              <a:t>36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新增小包装，每个小包装等于一个小箱码</a:t>
            </a:r>
            <a:r>
              <a:rPr lang="en-US" altLang="zh-CN" sz="2400" dirty="0"/>
              <a:t>,</a:t>
            </a:r>
            <a:r>
              <a:rPr lang="zh-CN" altLang="en-US" sz="2400" dirty="0"/>
              <a:t>里面胶水单支按照</a:t>
            </a:r>
            <a:r>
              <a:rPr lang="en-US" altLang="zh-CN" sz="2400" dirty="0"/>
              <a:t>36</a:t>
            </a:r>
            <a:r>
              <a:rPr lang="zh-CN" altLang="en-US" sz="2400" dirty="0"/>
              <a:t>进制执行。</a:t>
            </a:r>
            <a:endParaRPr lang="en-US" sz="2400" dirty="0"/>
          </a:p>
          <a:p>
            <a:r>
              <a:rPr lang="en-US" altLang="zh-CN" sz="2400" i="1" dirty="0"/>
              <a:t>Example</a:t>
            </a:r>
            <a:r>
              <a:rPr lang="zh-CN" altLang="en-US" sz="2400" i="1" dirty="0"/>
              <a:t>：</a:t>
            </a:r>
            <a:endParaRPr lang="en-US" altLang="zh-CN" sz="2400" i="1" dirty="0"/>
          </a:p>
          <a:p>
            <a:r>
              <a:rPr lang="en-US" altLang="zh-CN" sz="2400" dirty="0"/>
              <a:t>           I. </a:t>
            </a:r>
            <a:r>
              <a:rPr lang="zh-CN" altLang="en-US" sz="2400" dirty="0"/>
              <a:t>箱子装</a:t>
            </a:r>
            <a:r>
              <a:rPr lang="en-US" altLang="zh-CN" sz="2400" dirty="0"/>
              <a:t>100</a:t>
            </a:r>
            <a:r>
              <a:rPr lang="zh-CN" altLang="en-US" sz="2400" dirty="0"/>
              <a:t>支胶水</a:t>
            </a:r>
            <a:r>
              <a:rPr lang="en-US" altLang="zh-CN" sz="2400" dirty="0"/>
              <a:t>=&gt;</a:t>
            </a:r>
            <a:r>
              <a:rPr lang="zh-CN" altLang="en-US" sz="2400" dirty="0"/>
              <a:t>大箱外箱标签请参考（</a:t>
            </a: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</a:rPr>
              <a:t>Label </a:t>
            </a:r>
            <a:r>
              <a:rPr lang="zh-CN" altLang="en-US" sz="2400" i="1" dirty="0">
                <a:solidFill>
                  <a:schemeClr val="accent6">
                    <a:lumMod val="75000"/>
                  </a:schemeClr>
                </a:solidFill>
              </a:rPr>
              <a:t>管理作業辦法档案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          II. </a:t>
            </a:r>
            <a:r>
              <a:rPr lang="zh-CN" altLang="en-US" sz="2400" dirty="0"/>
              <a:t>里面胶水要分成</a:t>
            </a:r>
            <a:r>
              <a:rPr lang="en-US" altLang="zh-CN" sz="2400" dirty="0"/>
              <a:t>4</a:t>
            </a:r>
            <a:r>
              <a:rPr lang="zh-CN" altLang="en-US" sz="2400" dirty="0"/>
              <a:t>包（</a:t>
            </a:r>
            <a:r>
              <a:rPr lang="en-US" altLang="zh-CN" sz="2400" dirty="0"/>
              <a:t>3</a:t>
            </a:r>
            <a:r>
              <a:rPr lang="zh-CN" altLang="en-US" sz="2400" dirty="0"/>
              <a:t>包</a:t>
            </a:r>
            <a:r>
              <a:rPr lang="en-US" altLang="zh-CN" sz="2400" dirty="0"/>
              <a:t>30</a:t>
            </a:r>
            <a:r>
              <a:rPr lang="zh-CN" altLang="en-US" sz="2400" dirty="0"/>
              <a:t>支，</a:t>
            </a:r>
            <a:r>
              <a:rPr lang="en-US" altLang="zh-CN" sz="2400" dirty="0"/>
              <a:t>1</a:t>
            </a:r>
            <a:r>
              <a:rPr lang="zh-CN" altLang="en-US" sz="2400" dirty="0"/>
              <a:t>包</a:t>
            </a:r>
            <a:r>
              <a:rPr lang="en-US" altLang="zh-CN" sz="2400" dirty="0"/>
              <a:t>10</a:t>
            </a:r>
            <a:r>
              <a:rPr lang="zh-CN" altLang="en-US" sz="2400" dirty="0"/>
              <a:t>支）</a:t>
            </a:r>
            <a:r>
              <a:rPr lang="en-US" altLang="zh-CN" sz="2400" dirty="0"/>
              <a:t>=&gt;</a:t>
            </a:r>
            <a:r>
              <a:rPr lang="zh-CN" altLang="en-US" sz="2400" dirty="0"/>
              <a:t>包外要贴上箱码标签</a:t>
            </a:r>
            <a:endParaRPr lang="en-US" altLang="zh-CN" sz="2400" dirty="0"/>
          </a:p>
          <a:p>
            <a:r>
              <a:rPr lang="zh-CN" altLang="en-US" sz="2400" b="1" dirty="0"/>
              <a:t>箱码</a:t>
            </a:r>
            <a:r>
              <a:rPr lang="en-US" altLang="zh-CN" sz="2400" b="1" dirty="0"/>
              <a:t>:              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	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4 </a:t>
            </a:r>
          </a:p>
          <a:p>
            <a:r>
              <a:rPr lang="zh-CN" altLang="en-US" sz="2400" b="1" dirty="0"/>
              <a:t>胶水单支：</a:t>
            </a:r>
            <a:endParaRPr lang="en-US" altLang="zh-CN" sz="2400" b="1" dirty="0"/>
          </a:p>
          <a:p>
            <a:r>
              <a:rPr lang="zh-CN" altLang="en-US" sz="2400" dirty="0"/>
              <a:t>第一包里面</a:t>
            </a:r>
            <a:r>
              <a:rPr lang="zh-CN" altLang="en-US" sz="2400" dirty="0">
                <a:solidFill>
                  <a:srgbClr val="0000FF"/>
                </a:solidFill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>
                <a:solidFill>
                  <a:srgbClr val="660033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altLang="zh-CN" sz="2400" dirty="0"/>
              <a:t>=&gt;</a:t>
            </a:r>
            <a:r>
              <a:rPr lang="zh-CN" altLang="en-US" sz="2400" dirty="0"/>
              <a:t>一共</a:t>
            </a:r>
            <a:r>
              <a:rPr lang="en-US" altLang="zh-CN" sz="2400" dirty="0"/>
              <a:t>30 </a:t>
            </a:r>
            <a:r>
              <a:rPr lang="zh-CN" altLang="en-US" sz="2400" dirty="0"/>
              <a:t>个码</a:t>
            </a:r>
            <a:endParaRPr lang="en-US" sz="2400" dirty="0"/>
          </a:p>
          <a:p>
            <a:r>
              <a:rPr lang="zh-CN" altLang="en-US" sz="2400" dirty="0"/>
              <a:t>第二包里面：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    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</a:t>
            </a:r>
            <a:r>
              <a:rPr lang="en-US" altLang="zh-CN" sz="2400" dirty="0"/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altLang="zh-CN" sz="2400" dirty="0"/>
              <a:t>=&gt;</a:t>
            </a:r>
            <a:r>
              <a:rPr lang="zh-CN" altLang="en-US" sz="2400" dirty="0"/>
              <a:t>一共</a:t>
            </a:r>
            <a:r>
              <a:rPr lang="en-US" altLang="zh-CN" sz="2400" dirty="0"/>
              <a:t>30 </a:t>
            </a:r>
            <a:r>
              <a:rPr lang="zh-CN" altLang="en-US" sz="2400" dirty="0"/>
              <a:t>个码</a:t>
            </a:r>
            <a:endParaRPr lang="en-US" sz="2400" dirty="0"/>
          </a:p>
          <a:p>
            <a:r>
              <a:rPr lang="zh-CN" altLang="en-US" sz="2400" dirty="0"/>
              <a:t>第三包。。。。</a:t>
            </a:r>
            <a:endParaRPr 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654892BD-99AE-6321-8268-0950A1C0B94B}"/>
              </a:ext>
            </a:extLst>
          </p:cNvPr>
          <p:cNvSpPr txBox="1"/>
          <p:nvPr/>
        </p:nvSpPr>
        <p:spPr>
          <a:xfrm>
            <a:off x="3621461" y="1804737"/>
            <a:ext cx="76177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针对</a:t>
            </a:r>
            <a:r>
              <a:rPr lang="zh-CN" altLang="en-US" sz="2400" b="1"/>
              <a:t>胶水和其他物料满</a:t>
            </a:r>
            <a:r>
              <a:rPr lang="zh-CN" altLang="en-US" sz="2400" b="1" dirty="0"/>
              <a:t>箱数量小于</a:t>
            </a:r>
            <a:r>
              <a:rPr lang="en-US" altLang="zh-CN" sz="2400" b="1" dirty="0"/>
              <a:t>36</a:t>
            </a:r>
            <a:r>
              <a:rPr lang="zh-CN" altLang="en-US" sz="2400" b="1" dirty="0"/>
              <a:t>支：</a:t>
            </a:r>
            <a:endParaRPr lang="en-US" altLang="zh-CN" sz="2400" b="1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正常包装使用一个箱码</a:t>
            </a:r>
            <a:r>
              <a:rPr lang="en-US" altLang="zh-CN" sz="2400" dirty="0"/>
              <a:t>, </a:t>
            </a:r>
            <a:r>
              <a:rPr lang="zh-CN" altLang="en-US" sz="2400" dirty="0"/>
              <a:t>胶水单支按照</a:t>
            </a:r>
            <a:r>
              <a:rPr lang="en-US" altLang="zh-CN" sz="2400" dirty="0"/>
              <a:t>36</a:t>
            </a:r>
            <a:r>
              <a:rPr lang="zh-CN" altLang="en-US" sz="2400" dirty="0"/>
              <a:t>进制执行。</a:t>
            </a:r>
            <a:endParaRPr lang="en-US" sz="2400" dirty="0"/>
          </a:p>
          <a:p>
            <a:r>
              <a:rPr lang="en-US" altLang="zh-CN" sz="2400" dirty="0"/>
              <a:t>Example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箱码</a:t>
            </a:r>
            <a:r>
              <a:rPr lang="en-US" altLang="zh-CN" sz="2400" dirty="0"/>
              <a:t>:          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 </a:t>
            </a:r>
          </a:p>
          <a:p>
            <a:r>
              <a:rPr lang="zh-CN" altLang="en-US" sz="2400" dirty="0"/>
              <a:t>胶水单支： </a:t>
            </a:r>
            <a:r>
              <a:rPr lang="en-US" altLang="zh-CN" sz="2400" dirty="0">
                <a:solidFill>
                  <a:srgbClr val="0000FF"/>
                </a:solidFill>
              </a:rPr>
              <a:t>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       </a:t>
            </a:r>
            <a:r>
              <a:rPr lang="en-US" altLang="zh-CN" sz="2400" dirty="0">
                <a:solidFill>
                  <a:srgbClr val="0000FF"/>
                </a:solidFill>
              </a:rPr>
              <a:t>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       </a:t>
            </a:r>
            <a:r>
              <a:rPr lang="en-US" altLang="zh-CN" sz="2400" dirty="0"/>
              <a:t>.....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                       260626</a:t>
            </a:r>
            <a:r>
              <a:rPr lang="en-US" altLang="zh-CN" sz="2400" dirty="0">
                <a:solidFill>
                  <a:srgbClr val="7030A0"/>
                </a:solidFill>
              </a:rPr>
              <a:t>090-0001-925</a:t>
            </a:r>
            <a:r>
              <a:rPr lang="en-US" altLang="zh-CN" sz="2400" dirty="0">
                <a:solidFill>
                  <a:srgbClr val="FF0000"/>
                </a:solidFill>
              </a:rPr>
              <a:t>00001</a:t>
            </a:r>
            <a:r>
              <a:rPr lang="en-US" altLang="zh-CN" sz="2400" dirty="0">
                <a:solidFill>
                  <a:srgbClr val="00B050"/>
                </a:solidFill>
              </a:rPr>
              <a:t>Z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-88900" y="13322300"/>
            <a:ext cx="24498300" cy="469900"/>
          </a:xfrm>
          <a:prstGeom prst="rect">
            <a:avLst/>
          </a:prstGeom>
          <a:solidFill>
            <a:srgbClr val="DEDEDE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pPr algn="ctr" defTabSz="825500">
              <a:buClr>
                <a:srgbClr val="FFFFFF"/>
              </a:buClr>
            </a:pPr>
            <a:endParaRPr lang="en-US" altLang="en-US" sz="5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1268" name="Rectangle 5"/>
          <p:cNvSpPr>
            <a:spLocks/>
          </p:cNvSpPr>
          <p:nvPr/>
        </p:nvSpPr>
        <p:spPr bwMode="auto">
          <a:xfrm>
            <a:off x="0" y="568325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69" name="Rectangle 6"/>
          <p:cNvSpPr>
            <a:spLocks/>
          </p:cNvSpPr>
          <p:nvPr/>
        </p:nvSpPr>
        <p:spPr bwMode="auto">
          <a:xfrm>
            <a:off x="0" y="568325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70" name="Rectangle 7"/>
          <p:cNvSpPr>
            <a:spLocks/>
          </p:cNvSpPr>
          <p:nvPr/>
        </p:nvSpPr>
        <p:spPr bwMode="auto">
          <a:xfrm>
            <a:off x="0" y="547370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71" name="Rectangle 8"/>
          <p:cNvSpPr>
            <a:spLocks/>
          </p:cNvSpPr>
          <p:nvPr/>
        </p:nvSpPr>
        <p:spPr bwMode="auto">
          <a:xfrm>
            <a:off x="0" y="547370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72" name="Rectangle 9"/>
          <p:cNvSpPr>
            <a:spLocks/>
          </p:cNvSpPr>
          <p:nvPr/>
        </p:nvSpPr>
        <p:spPr bwMode="auto">
          <a:xfrm>
            <a:off x="0" y="5473700"/>
            <a:ext cx="24384000" cy="0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11273" name="Text Box 11"/>
          <p:cNvSpPr txBox="1">
            <a:spLocks/>
          </p:cNvSpPr>
          <p:nvPr/>
        </p:nvSpPr>
        <p:spPr bwMode="auto">
          <a:xfrm>
            <a:off x="9296400" y="5714992"/>
            <a:ext cx="5867400" cy="1443038"/>
          </a:xfrm>
          <a:prstGeom prst="rect">
            <a:avLst/>
          </a:prstGeom>
          <a:noFill/>
          <a:ln w="38100">
            <a:noFill/>
            <a:miter lim="400000"/>
            <a:headEnd/>
            <a:tailEnd/>
          </a:ln>
        </p:spPr>
        <p:txBody>
          <a:bodyPr lIns="50800" tIns="50800" rIns="50800" bIns="50800">
            <a:spAutoFit/>
          </a:bodyPr>
          <a:lstStyle/>
          <a:p>
            <a:r>
              <a:rPr lang="en-US" altLang="zh-CN" sz="8800" b="1" dirty="0">
                <a:solidFill>
                  <a:schemeClr val="tx1"/>
                </a:solidFill>
                <a:latin typeface="Arial" pitchFamily="34" charset="0"/>
                <a:ea typeface="SimSun" pitchFamily="2" charset="-122"/>
              </a:rPr>
              <a:t>THE END</a:t>
            </a:r>
            <a:endParaRPr lang="zh-CN" altLang="en-US" sz="8800" b="1" dirty="0">
              <a:solidFill>
                <a:schemeClr val="tx1"/>
              </a:solidFill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95217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569</Words>
  <Application>Microsoft Office PowerPoint</Application>
  <PresentationFormat>自訂</PresentationFormat>
  <Paragraphs>176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White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V3109024</cp:lastModifiedBy>
  <cp:revision>398</cp:revision>
  <dcterms:modified xsi:type="dcterms:W3CDTF">2024-10-19T01:24:47Z</dcterms:modified>
</cp:coreProperties>
</file>