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9" r:id="rId17"/>
    <p:sldId id="276" r:id="rId18"/>
    <p:sldId id="281" r:id="rId19"/>
    <p:sldId id="282" r:id="rId20"/>
    <p:sldId id="283" r:id="rId21"/>
    <p:sldId id="284" r:id="rId22"/>
    <p:sldId id="286" r:id="rId23"/>
    <p:sldId id="285" r:id="rId24"/>
    <p:sldId id="275" r:id="rId25"/>
    <p:sldId id="287" r:id="rId26"/>
    <p:sldId id="288" r:id="rId27"/>
    <p:sldId id="289" r:id="rId28"/>
    <p:sldId id="291" r:id="rId29"/>
    <p:sldId id="292" r:id="rId30"/>
    <p:sldId id="294" r:id="rId31"/>
    <p:sldId id="295" r:id="rId32"/>
    <p:sldId id="280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2"/>
    <a:srgbClr val="990000"/>
    <a:srgbClr val="FFCC66"/>
    <a:srgbClr val="843BCD"/>
    <a:srgbClr val="BE1824"/>
    <a:srgbClr val="D33535"/>
    <a:srgbClr val="68A08F"/>
    <a:srgbClr val="848385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4FA04-326F-4620-8243-7DAE6F7DB0F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71E01-917B-4D1C-A72C-D9388779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1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DC02A-41CB-486A-9F1D-51C1C261F14D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8DF7F-8F9A-4FC5-B73C-82FB1034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216454" cy="6858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11/05/2017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121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9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5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124D1D6F-9FD0-422F-91B5-2457478953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9FD6-C10B-4483-B798-413B0A7C0E07}" type="datetime1">
              <a:rPr lang="vi-VN" smtClean="0"/>
              <a:pPr/>
              <a:t>19/05/2018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5C925-7520-4312-87C8-C22AB4EAB4A0}" type="datetimeFigureOut">
              <a:rPr lang="en-US" smtClean="0"/>
              <a:t>5/19/2018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sv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19" Type="http://schemas.openxmlformats.org/officeDocument/2006/relationships/image" Target="../media/image42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ocs.cuckoosandbox.org/en/latest/installation/hos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ocs.cuckoosandbox.org/en/latest/installation/gues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svg"/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svg"/><Relationship Id="rId5" Type="http://schemas.openxmlformats.org/officeDocument/2006/relationships/image" Target="../media/image57.svg"/><Relationship Id="rId15" Type="http://schemas.openxmlformats.org/officeDocument/2006/relationships/image" Target="../media/image67.sv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Relationship Id="rId1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2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211844" cy="6858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1415333" y="2690194"/>
            <a:ext cx="9334830" cy="2649919"/>
            <a:chOff x="4288932" y="4242510"/>
            <a:chExt cx="15705905" cy="4922568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6376753" y="4313804"/>
              <a:ext cx="11503509" cy="3601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6000" b="1" dirty="0">
                  <a:solidFill>
                    <a:schemeClr val="bg1"/>
                  </a:solidFill>
                  <a:latin typeface="Montserrat" pitchFamily="-65" charset="0"/>
                </a:rPr>
                <a:t>ZACHMAN  TOGAF &amp; SABSA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8932" y="4242510"/>
              <a:ext cx="15705905" cy="3426771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054" name="TextBox 14"/>
            <p:cNvSpPr txBox="1">
              <a:spLocks noChangeArrowheads="1"/>
            </p:cNvSpPr>
            <p:nvPr/>
          </p:nvSpPr>
          <p:spPr bwMode="auto">
            <a:xfrm>
              <a:off x="6417522" y="7850088"/>
              <a:ext cx="11422055" cy="1314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chemeClr val="bg1"/>
                  </a:solidFill>
                  <a:latin typeface="Montserrat Light" pitchFamily="-65" charset="0"/>
                </a:rPr>
                <a:t>ĐỀ TÀI TÌM HIỂU CÁC FRAMEWORK KIẾN TRÚC DOANH NGHIỆP </a:t>
              </a:r>
            </a:p>
            <a:p>
              <a:pPr algn="ctr"/>
              <a:r>
                <a:rPr lang="en-US" altLang="en-US" sz="2000" dirty="0">
                  <a:solidFill>
                    <a:schemeClr val="bg1"/>
                  </a:solidFill>
                  <a:latin typeface="Montserrat Light" pitchFamily="-65" charset="0"/>
                </a:rPr>
                <a:t>ZACHMAN, TOGAF &amp; SABSA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4" y="285887"/>
            <a:ext cx="2147382" cy="1731759"/>
          </a:xfrm>
          <a:prstGeom prst="rect">
            <a:avLst/>
          </a:prstGeom>
        </p:spPr>
      </p:pic>
      <p:sp>
        <p:nvSpPr>
          <p:cNvPr id="9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1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038600" y="6064801"/>
            <a:ext cx="4114800" cy="365125"/>
          </a:xfrm>
        </p:spPr>
        <p:txBody>
          <a:bodyPr/>
          <a:lstStyle/>
          <a:p>
            <a:r>
              <a:rPr lang="en-US" dirty="0"/>
              <a:t>21/05/2018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22B00DB-99A9-420F-AF3C-EBE63C8F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71" y="147746"/>
            <a:ext cx="3124200" cy="577151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3D6D33D-5A95-44E9-9BA0-B6F367C30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571" y="1399369"/>
            <a:ext cx="3124200" cy="507691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0E35D327-D302-4F6F-BF34-F47D376B5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571" y="812166"/>
            <a:ext cx="3124200" cy="5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294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050397" y="983261"/>
            <a:ext cx="1967311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MODULE HÓA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10</a:t>
            </a:fld>
            <a:endParaRPr lang="en-US"/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1901228" y="1910281"/>
            <a:ext cx="8446883" cy="3992578"/>
            <a:chOff x="2048919" y="3344019"/>
            <a:chExt cx="20391994" cy="4692614"/>
          </a:xfrm>
        </p:grpSpPr>
        <p:sp>
          <p:nvSpPr>
            <p:cNvPr id="39" name="Shape 1364"/>
            <p:cNvSpPr>
              <a:spLocks noChangeArrowheads="1"/>
            </p:cNvSpPr>
            <p:nvPr/>
          </p:nvSpPr>
          <p:spPr bwMode="auto">
            <a:xfrm>
              <a:off x="9855228" y="3344019"/>
              <a:ext cx="4779373" cy="1593125"/>
            </a:xfrm>
            <a:prstGeom prst="roundRect">
              <a:avLst>
                <a:gd name="adj" fmla="val 0"/>
              </a:avLst>
            </a:prstGeom>
            <a:ln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  <a:latin typeface="Montserrat Light" panose="00000400000000000000" pitchFamily="50" charset="0"/>
                  <a:ea typeface="Helvetica Neue" pitchFamily="-65" charset="0"/>
                  <a:sym typeface="Helvetica Neue" pitchFamily="-65" charset="0"/>
                </a:rPr>
                <a:t>Machinery Modules</a:t>
              </a:r>
            </a:p>
          </p:txBody>
        </p:sp>
        <p:sp>
          <p:nvSpPr>
            <p:cNvPr id="42" name="Shape 1365"/>
            <p:cNvSpPr>
              <a:spLocks noChangeArrowheads="1"/>
            </p:cNvSpPr>
            <p:nvPr/>
          </p:nvSpPr>
          <p:spPr bwMode="auto">
            <a:xfrm>
              <a:off x="985522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rgbClr val="FF8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600" cap="none" dirty="0">
                  <a:solidFill>
                    <a:schemeClr val="bg1"/>
                  </a:solidFill>
                  <a:latin typeface="Montserrat Light" panose="00000400000000000000" pitchFamily="50" charset="0"/>
                  <a:cs typeface="Lato Light"/>
                </a:rPr>
                <a:t>Analysis Packages</a:t>
              </a:r>
            </a:p>
          </p:txBody>
        </p:sp>
        <p:sp>
          <p:nvSpPr>
            <p:cNvPr id="43" name="Shape 1366"/>
            <p:cNvSpPr>
              <a:spLocks noChangeArrowheads="1"/>
            </p:cNvSpPr>
            <p:nvPr/>
          </p:nvSpPr>
          <p:spPr bwMode="auto">
            <a:xfrm>
              <a:off x="1766153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rgbClr val="5DC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600" cap="none" dirty="0">
                  <a:solidFill>
                    <a:schemeClr val="bg1"/>
                  </a:solidFill>
                  <a:latin typeface="Montserrat Light" panose="00000400000000000000" pitchFamily="50" charset="0"/>
                  <a:cs typeface="Lato Light"/>
                </a:rPr>
                <a:t>Reporting Modules</a:t>
              </a:r>
            </a:p>
          </p:txBody>
        </p:sp>
        <p:sp>
          <p:nvSpPr>
            <p:cNvPr id="44" name="Shape 1368"/>
            <p:cNvSpPr>
              <a:spLocks noChangeArrowheads="1"/>
            </p:cNvSpPr>
            <p:nvPr/>
          </p:nvSpPr>
          <p:spPr bwMode="auto">
            <a:xfrm>
              <a:off x="2048919" y="3344019"/>
              <a:ext cx="4779373" cy="159312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  <a:latin typeface="Montserrat Light" panose="00000400000000000000" pitchFamily="50" charset="0"/>
                  <a:ea typeface="Helvetica Neue" pitchFamily="-65" charset="0"/>
                  <a:sym typeface="Helvetica Neue" pitchFamily="-65" charset="0"/>
                </a:rPr>
                <a:t>Auxiliary Modules</a:t>
              </a:r>
            </a:p>
          </p:txBody>
        </p:sp>
        <p:sp>
          <p:nvSpPr>
            <p:cNvPr id="46" name="Shape 1369"/>
            <p:cNvSpPr>
              <a:spLocks noChangeArrowheads="1"/>
            </p:cNvSpPr>
            <p:nvPr/>
          </p:nvSpPr>
          <p:spPr bwMode="auto">
            <a:xfrm>
              <a:off x="17661540" y="3344019"/>
              <a:ext cx="4779373" cy="1593125"/>
            </a:xfrm>
            <a:prstGeom prst="roundRect">
              <a:avLst>
                <a:gd name="adj" fmla="val 0"/>
              </a:avLst>
            </a:prstGeom>
            <a:solidFill>
              <a:srgbClr val="843B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600" cap="none" dirty="0">
                  <a:solidFill>
                    <a:schemeClr val="bg1"/>
                  </a:solidFill>
                  <a:latin typeface="Montserrat Light" panose="00000400000000000000" pitchFamily="50" charset="0"/>
                  <a:cs typeface="Lato Light"/>
                </a:rPr>
                <a:t>Processing Modules</a:t>
              </a:r>
            </a:p>
          </p:txBody>
        </p:sp>
        <p:sp>
          <p:nvSpPr>
            <p:cNvPr id="47" name="Shape 1365"/>
            <p:cNvSpPr>
              <a:spLocks noChangeArrowheads="1"/>
            </p:cNvSpPr>
            <p:nvPr/>
          </p:nvSpPr>
          <p:spPr bwMode="auto">
            <a:xfrm>
              <a:off x="204891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rgbClr val="BE1824"/>
            </a:solidFill>
            <a:ln w="57150">
              <a:solidFill>
                <a:srgbClr val="C1C3C9"/>
              </a:solidFill>
              <a:miter lim="400000"/>
              <a:headEnd/>
              <a:tailEnd/>
            </a:ln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600" cap="none" dirty="0">
                  <a:solidFill>
                    <a:schemeClr val="bg1"/>
                  </a:solidFill>
                  <a:latin typeface="Montserrat Light" panose="00000400000000000000" pitchFamily="50" charset="0"/>
                  <a:cs typeface="Lato Light"/>
                </a:rPr>
                <a:t>Signatures</a:t>
              </a:r>
            </a:p>
          </p:txBody>
        </p:sp>
      </p:grpSp>
      <p:cxnSp>
        <p:nvCxnSpPr>
          <p:cNvPr id="8" name="Straight Connector 7"/>
          <p:cNvCxnSpPr>
            <a:stCxn id="44" idx="3"/>
            <a:endCxn id="39" idx="1"/>
          </p:cNvCxnSpPr>
          <p:nvPr/>
        </p:nvCxnSpPr>
        <p:spPr>
          <a:xfrm>
            <a:off x="3880966" y="2588014"/>
            <a:ext cx="125383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9" idx="3"/>
            <a:endCxn id="46" idx="1"/>
          </p:cNvCxnSpPr>
          <p:nvPr/>
        </p:nvCxnSpPr>
        <p:spPr>
          <a:xfrm>
            <a:off x="7114538" y="2588014"/>
            <a:ext cx="125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6" idx="2"/>
            <a:endCxn id="43" idx="0"/>
          </p:cNvCxnSpPr>
          <p:nvPr/>
        </p:nvCxnSpPr>
        <p:spPr>
          <a:xfrm>
            <a:off x="9358242" y="3265746"/>
            <a:ext cx="0" cy="12816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2" idx="3"/>
            <a:endCxn id="43" idx="1"/>
          </p:cNvCxnSpPr>
          <p:nvPr/>
        </p:nvCxnSpPr>
        <p:spPr>
          <a:xfrm>
            <a:off x="7114538" y="5225127"/>
            <a:ext cx="1253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7" idx="3"/>
            <a:endCxn id="42" idx="1"/>
          </p:cNvCxnSpPr>
          <p:nvPr/>
        </p:nvCxnSpPr>
        <p:spPr>
          <a:xfrm>
            <a:off x="3880966" y="5225127"/>
            <a:ext cx="125383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4" idx="2"/>
            <a:endCxn id="47" idx="0"/>
          </p:cNvCxnSpPr>
          <p:nvPr/>
        </p:nvCxnSpPr>
        <p:spPr>
          <a:xfrm>
            <a:off x="2891097" y="3265746"/>
            <a:ext cx="0" cy="12816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11/05/2017</a:t>
            </a:r>
          </a:p>
        </p:txBody>
      </p:sp>
    </p:spTree>
    <p:extLst>
      <p:ext uri="{BB962C8B-B14F-4D97-AF65-F5344CB8AC3E}">
        <p14:creationId xmlns:p14="http://schemas.microsoft.com/office/powerpoint/2010/main" val="26792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460378" y="983261"/>
            <a:ext cx="7147384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HOẠT ĐỘNG CỦA CÁC MODULE TRONG QUÁ TRÌNH PHÂN TÍCH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grpSp>
        <p:nvGrpSpPr>
          <p:cNvPr id="86" name="Group 73"/>
          <p:cNvGrpSpPr>
            <a:grpSpLocks/>
          </p:cNvGrpSpPr>
          <p:nvPr/>
        </p:nvGrpSpPr>
        <p:grpSpPr bwMode="auto">
          <a:xfrm>
            <a:off x="4606925" y="1897857"/>
            <a:ext cx="512763" cy="239713"/>
            <a:chOff x="3366566" y="1459073"/>
            <a:chExt cx="465169" cy="221445"/>
          </a:xfrm>
        </p:grpSpPr>
        <p:cxnSp>
          <p:nvCxnSpPr>
            <p:cNvPr id="87" name="Straight Connector 86"/>
            <p:cNvCxnSpPr/>
            <p:nvPr/>
          </p:nvCxnSpPr>
          <p:spPr>
            <a:xfrm flipH="1" flipV="1">
              <a:off x="3591950" y="1460540"/>
              <a:ext cx="239785" cy="21997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366566" y="1459073"/>
              <a:ext cx="225384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74"/>
          <p:cNvGrpSpPr>
            <a:grpSpLocks/>
          </p:cNvGrpSpPr>
          <p:nvPr/>
        </p:nvGrpSpPr>
        <p:grpSpPr bwMode="auto">
          <a:xfrm flipH="1">
            <a:off x="7463632" y="2439194"/>
            <a:ext cx="566738" cy="242888"/>
            <a:chOff x="3318534" y="1459155"/>
            <a:chExt cx="513201" cy="22136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3592385" y="1460602"/>
              <a:ext cx="239350" cy="219916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3318534" y="1459155"/>
              <a:ext cx="273851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81"/>
          <p:cNvGrpSpPr>
            <a:grpSpLocks/>
          </p:cNvGrpSpPr>
          <p:nvPr/>
        </p:nvGrpSpPr>
        <p:grpSpPr bwMode="auto">
          <a:xfrm flipV="1">
            <a:off x="4156075" y="4756944"/>
            <a:ext cx="502444" cy="239713"/>
            <a:chOff x="3376482" y="1459073"/>
            <a:chExt cx="455253" cy="221445"/>
          </a:xfrm>
        </p:grpSpPr>
        <p:cxnSp>
          <p:nvCxnSpPr>
            <p:cNvPr id="93" name="Straight Connector 92"/>
            <p:cNvCxnSpPr/>
            <p:nvPr/>
          </p:nvCxnSpPr>
          <p:spPr>
            <a:xfrm flipH="1" flipV="1">
              <a:off x="3592242" y="1460540"/>
              <a:ext cx="239493" cy="219978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3376482" y="1459073"/>
              <a:ext cx="215760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84"/>
          <p:cNvGrpSpPr>
            <a:grpSpLocks/>
          </p:cNvGrpSpPr>
          <p:nvPr/>
        </p:nvGrpSpPr>
        <p:grpSpPr bwMode="auto">
          <a:xfrm flipH="1" flipV="1">
            <a:off x="7199313" y="4887913"/>
            <a:ext cx="542132" cy="242888"/>
            <a:chOff x="3339387" y="1459155"/>
            <a:chExt cx="492348" cy="221363"/>
          </a:xfrm>
        </p:grpSpPr>
        <p:cxnSp>
          <p:nvCxnSpPr>
            <p:cNvPr id="96" name="Straight Connector 95"/>
            <p:cNvCxnSpPr/>
            <p:nvPr/>
          </p:nvCxnSpPr>
          <p:spPr>
            <a:xfrm flipH="1" flipV="1">
              <a:off x="3591688" y="1460602"/>
              <a:ext cx="240047" cy="219916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3339387" y="1459155"/>
              <a:ext cx="252301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Freeform 5"/>
          <p:cNvSpPr>
            <a:spLocks/>
          </p:cNvSpPr>
          <p:nvPr/>
        </p:nvSpPr>
        <p:spPr bwMode="auto">
          <a:xfrm>
            <a:off x="3971132" y="3047207"/>
            <a:ext cx="2055019" cy="2466975"/>
          </a:xfrm>
          <a:custGeom>
            <a:avLst/>
            <a:gdLst>
              <a:gd name="T0" fmla="*/ 2054906 w 496"/>
              <a:gd name="T1" fmla="*/ 1309955 h 595"/>
              <a:gd name="T2" fmla="*/ 2054906 w 496"/>
              <a:gd name="T3" fmla="*/ 1326537 h 595"/>
              <a:gd name="T4" fmla="*/ 2071478 w 496"/>
              <a:gd name="T5" fmla="*/ 1591844 h 595"/>
              <a:gd name="T6" fmla="*/ 2659778 w 496"/>
              <a:gd name="T7" fmla="*/ 2777436 h 595"/>
              <a:gd name="T8" fmla="*/ 3620943 w 496"/>
              <a:gd name="T9" fmla="*/ 3324632 h 595"/>
              <a:gd name="T10" fmla="*/ 4109812 w 496"/>
              <a:gd name="T11" fmla="*/ 3382668 h 595"/>
              <a:gd name="T12" fmla="*/ 4109812 w 496"/>
              <a:gd name="T13" fmla="*/ 4933058 h 595"/>
              <a:gd name="T14" fmla="*/ 3562942 w 496"/>
              <a:gd name="T15" fmla="*/ 4899895 h 595"/>
              <a:gd name="T16" fmla="*/ 1566037 w 496"/>
              <a:gd name="T17" fmla="*/ 3880120 h 595"/>
              <a:gd name="T18" fmla="*/ 513727 w 496"/>
              <a:gd name="T19" fmla="*/ 1591844 h 595"/>
              <a:gd name="T20" fmla="*/ 505441 w 496"/>
              <a:gd name="T21" fmla="*/ 1326537 h 595"/>
              <a:gd name="T22" fmla="*/ 505441 w 496"/>
              <a:gd name="T23" fmla="*/ 1309955 h 595"/>
              <a:gd name="T24" fmla="*/ 0 w 496"/>
              <a:gd name="T25" fmla="*/ 1309955 h 595"/>
              <a:gd name="T26" fmla="*/ 1300888 w 496"/>
              <a:gd name="T27" fmla="*/ 0 h 595"/>
              <a:gd name="T28" fmla="*/ 2593490 w 496"/>
              <a:gd name="T29" fmla="*/ 1309955 h 595"/>
              <a:gd name="T30" fmla="*/ 2054906 w 496"/>
              <a:gd name="T31" fmla="*/ 1309955 h 59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96"/>
              <a:gd name="T49" fmla="*/ 0 h 595"/>
              <a:gd name="T50" fmla="*/ 496 w 496"/>
              <a:gd name="T51" fmla="*/ 595 h 59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96" h="595">
                <a:moveTo>
                  <a:pt x="248" y="158"/>
                </a:moveTo>
                <a:cubicBezTo>
                  <a:pt x="248" y="158"/>
                  <a:pt x="248" y="159"/>
                  <a:pt x="248" y="160"/>
                </a:cubicBezTo>
                <a:cubicBezTo>
                  <a:pt x="248" y="171"/>
                  <a:pt x="249" y="182"/>
                  <a:pt x="250" y="192"/>
                </a:cubicBezTo>
                <a:cubicBezTo>
                  <a:pt x="257" y="247"/>
                  <a:pt x="281" y="295"/>
                  <a:pt x="321" y="335"/>
                </a:cubicBezTo>
                <a:cubicBezTo>
                  <a:pt x="355" y="369"/>
                  <a:pt x="393" y="391"/>
                  <a:pt x="437" y="401"/>
                </a:cubicBezTo>
                <a:cubicBezTo>
                  <a:pt x="456" y="406"/>
                  <a:pt x="475" y="408"/>
                  <a:pt x="496" y="408"/>
                </a:cubicBezTo>
                <a:cubicBezTo>
                  <a:pt x="496" y="595"/>
                  <a:pt x="496" y="595"/>
                  <a:pt x="496" y="595"/>
                </a:cubicBezTo>
                <a:cubicBezTo>
                  <a:pt x="474" y="595"/>
                  <a:pt x="452" y="594"/>
                  <a:pt x="430" y="591"/>
                </a:cubicBezTo>
                <a:cubicBezTo>
                  <a:pt x="338" y="578"/>
                  <a:pt x="258" y="537"/>
                  <a:pt x="189" y="468"/>
                </a:cubicBezTo>
                <a:cubicBezTo>
                  <a:pt x="112" y="390"/>
                  <a:pt x="69" y="299"/>
                  <a:pt x="62" y="192"/>
                </a:cubicBezTo>
                <a:cubicBezTo>
                  <a:pt x="61" y="182"/>
                  <a:pt x="61" y="171"/>
                  <a:pt x="61" y="160"/>
                </a:cubicBezTo>
                <a:cubicBezTo>
                  <a:pt x="61" y="159"/>
                  <a:pt x="61" y="158"/>
                  <a:pt x="61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157" y="0"/>
                  <a:pt x="157" y="0"/>
                  <a:pt x="157" y="0"/>
                </a:cubicBezTo>
                <a:cubicBezTo>
                  <a:pt x="313" y="158"/>
                  <a:pt x="313" y="158"/>
                  <a:pt x="313" y="158"/>
                </a:cubicBezTo>
                <a:lnTo>
                  <a:pt x="248" y="1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6" tIns="60963" rIns="121926" bIns="60963"/>
          <a:lstStyle/>
          <a:p>
            <a:endParaRPr lang="en-US" sz="900"/>
          </a:p>
        </p:txBody>
      </p:sp>
      <p:sp>
        <p:nvSpPr>
          <p:cNvPr id="99" name="Freeform 6"/>
          <p:cNvSpPr>
            <a:spLocks/>
          </p:cNvSpPr>
          <p:nvPr/>
        </p:nvSpPr>
        <p:spPr bwMode="auto">
          <a:xfrm>
            <a:off x="5363369" y="3702050"/>
            <a:ext cx="2472531" cy="2060575"/>
          </a:xfrm>
          <a:custGeom>
            <a:avLst/>
            <a:gdLst/>
            <a:ahLst/>
            <a:cxnLst>
              <a:cxn ang="0">
                <a:pos x="403" y="61"/>
              </a:cxn>
              <a:cxn ang="0">
                <a:pos x="410" y="2"/>
              </a:cxn>
              <a:cxn ang="0">
                <a:pos x="410" y="0"/>
              </a:cxn>
              <a:cxn ang="0">
                <a:pos x="597" y="0"/>
              </a:cxn>
              <a:cxn ang="0">
                <a:pos x="597" y="2"/>
              </a:cxn>
              <a:cxn ang="0">
                <a:pos x="592" y="68"/>
              </a:cxn>
              <a:cxn ang="0">
                <a:pos x="469" y="310"/>
              </a:cxn>
              <a:cxn ang="0">
                <a:pos x="161" y="437"/>
              </a:cxn>
              <a:cxn ang="0">
                <a:pos x="160" y="437"/>
              </a:cxn>
              <a:cxn ang="0">
                <a:pos x="160" y="497"/>
              </a:cxn>
              <a:cxn ang="0">
                <a:pos x="0" y="341"/>
              </a:cxn>
              <a:cxn ang="0">
                <a:pos x="160" y="185"/>
              </a:cxn>
              <a:cxn ang="0">
                <a:pos x="160" y="250"/>
              </a:cxn>
              <a:cxn ang="0">
                <a:pos x="161" y="250"/>
              </a:cxn>
              <a:cxn ang="0">
                <a:pos x="337" y="177"/>
              </a:cxn>
              <a:cxn ang="0">
                <a:pos x="403" y="61"/>
              </a:cxn>
            </a:cxnLst>
            <a:rect l="0" t="0" r="r" b="b"/>
            <a:pathLst>
              <a:path w="597" h="497">
                <a:moveTo>
                  <a:pt x="403" y="61"/>
                </a:moveTo>
                <a:cubicBezTo>
                  <a:pt x="408" y="42"/>
                  <a:pt x="410" y="22"/>
                  <a:pt x="410" y="2"/>
                </a:cubicBezTo>
                <a:cubicBezTo>
                  <a:pt x="410" y="1"/>
                  <a:pt x="410" y="0"/>
                  <a:pt x="410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597" y="0"/>
                  <a:pt x="597" y="1"/>
                  <a:pt x="597" y="2"/>
                </a:cubicBezTo>
                <a:cubicBezTo>
                  <a:pt x="597" y="24"/>
                  <a:pt x="595" y="46"/>
                  <a:pt x="592" y="68"/>
                </a:cubicBezTo>
                <a:cubicBezTo>
                  <a:pt x="579" y="160"/>
                  <a:pt x="538" y="241"/>
                  <a:pt x="469" y="310"/>
                </a:cubicBezTo>
                <a:cubicBezTo>
                  <a:pt x="384" y="395"/>
                  <a:pt x="281" y="437"/>
                  <a:pt x="161" y="437"/>
                </a:cubicBezTo>
                <a:cubicBezTo>
                  <a:pt x="161" y="437"/>
                  <a:pt x="160" y="437"/>
                  <a:pt x="160" y="437"/>
                </a:cubicBezTo>
                <a:cubicBezTo>
                  <a:pt x="160" y="497"/>
                  <a:pt x="160" y="497"/>
                  <a:pt x="160" y="497"/>
                </a:cubicBezTo>
                <a:cubicBezTo>
                  <a:pt x="0" y="341"/>
                  <a:pt x="0" y="341"/>
                  <a:pt x="0" y="341"/>
                </a:cubicBezTo>
                <a:cubicBezTo>
                  <a:pt x="160" y="185"/>
                  <a:pt x="160" y="185"/>
                  <a:pt x="160" y="185"/>
                </a:cubicBezTo>
                <a:cubicBezTo>
                  <a:pt x="160" y="250"/>
                  <a:pt x="160" y="250"/>
                  <a:pt x="160" y="250"/>
                </a:cubicBezTo>
                <a:cubicBezTo>
                  <a:pt x="160" y="250"/>
                  <a:pt x="161" y="250"/>
                  <a:pt x="161" y="250"/>
                </a:cubicBezTo>
                <a:cubicBezTo>
                  <a:pt x="230" y="250"/>
                  <a:pt x="288" y="226"/>
                  <a:pt x="337" y="177"/>
                </a:cubicBezTo>
                <a:cubicBezTo>
                  <a:pt x="371" y="143"/>
                  <a:pt x="393" y="104"/>
                  <a:pt x="403" y="61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21926" tIns="60963" rIns="121926" bIns="60963"/>
          <a:lstStyle/>
          <a:p>
            <a:pPr defTabSz="1375570">
              <a:defRPr/>
            </a:pPr>
            <a:endParaRPr lang="en-US" sz="900" dirty="0">
              <a:latin typeface="Lato Light"/>
              <a:cs typeface="Lato Light"/>
            </a:endParaRPr>
          </a:p>
        </p:txBody>
      </p:sp>
      <p:sp>
        <p:nvSpPr>
          <p:cNvPr id="100" name="Freeform 7"/>
          <p:cNvSpPr>
            <a:spLocks/>
          </p:cNvSpPr>
          <p:nvPr/>
        </p:nvSpPr>
        <p:spPr bwMode="auto">
          <a:xfrm>
            <a:off x="6026150" y="1897857"/>
            <a:ext cx="2061369" cy="2475706"/>
          </a:xfrm>
          <a:custGeom>
            <a:avLst/>
            <a:gdLst/>
            <a:ahLst/>
            <a:cxnLst>
              <a:cxn ang="0">
                <a:pos x="67" y="5"/>
              </a:cxn>
              <a:cxn ang="0">
                <a:pos x="309" y="129"/>
              </a:cxn>
              <a:cxn ang="0">
                <a:pos x="437" y="435"/>
              </a:cxn>
              <a:cxn ang="0">
                <a:pos x="498" y="435"/>
              </a:cxn>
              <a:cxn ang="0">
                <a:pos x="341" y="597"/>
              </a:cxn>
              <a:cxn ang="0">
                <a:pos x="184" y="435"/>
              </a:cxn>
              <a:cxn ang="0">
                <a:pos x="250" y="435"/>
              </a:cxn>
              <a:cxn ang="0">
                <a:pos x="177" y="261"/>
              </a:cxn>
              <a:cxn ang="0">
                <a:pos x="60" y="194"/>
              </a:cxn>
              <a:cxn ang="0">
                <a:pos x="1" y="188"/>
              </a:cxn>
              <a:cxn ang="0">
                <a:pos x="0" y="188"/>
              </a:cxn>
              <a:cxn ang="0">
                <a:pos x="0" y="0"/>
              </a:cxn>
              <a:cxn ang="0">
                <a:pos x="1" y="0"/>
              </a:cxn>
              <a:cxn ang="0">
                <a:pos x="67" y="5"/>
              </a:cxn>
            </a:cxnLst>
            <a:rect l="0" t="0" r="r" b="b"/>
            <a:pathLst>
              <a:path w="498" h="597">
                <a:moveTo>
                  <a:pt x="67" y="5"/>
                </a:moveTo>
                <a:cubicBezTo>
                  <a:pt x="159" y="18"/>
                  <a:pt x="240" y="59"/>
                  <a:pt x="309" y="129"/>
                </a:cubicBezTo>
                <a:cubicBezTo>
                  <a:pt x="394" y="213"/>
                  <a:pt x="436" y="315"/>
                  <a:pt x="437" y="435"/>
                </a:cubicBezTo>
                <a:cubicBezTo>
                  <a:pt x="498" y="435"/>
                  <a:pt x="498" y="435"/>
                  <a:pt x="498" y="435"/>
                </a:cubicBezTo>
                <a:cubicBezTo>
                  <a:pt x="341" y="597"/>
                  <a:pt x="341" y="597"/>
                  <a:pt x="341" y="597"/>
                </a:cubicBezTo>
                <a:cubicBezTo>
                  <a:pt x="184" y="435"/>
                  <a:pt x="184" y="435"/>
                  <a:pt x="184" y="435"/>
                </a:cubicBezTo>
                <a:cubicBezTo>
                  <a:pt x="250" y="435"/>
                  <a:pt x="250" y="435"/>
                  <a:pt x="250" y="435"/>
                </a:cubicBezTo>
                <a:cubicBezTo>
                  <a:pt x="249" y="367"/>
                  <a:pt x="225" y="309"/>
                  <a:pt x="177" y="261"/>
                </a:cubicBezTo>
                <a:cubicBezTo>
                  <a:pt x="143" y="227"/>
                  <a:pt x="104" y="205"/>
                  <a:pt x="60" y="194"/>
                </a:cubicBezTo>
                <a:cubicBezTo>
                  <a:pt x="41" y="190"/>
                  <a:pt x="21" y="188"/>
                  <a:pt x="1" y="188"/>
                </a:cubicBezTo>
                <a:cubicBezTo>
                  <a:pt x="1" y="188"/>
                  <a:pt x="0" y="188"/>
                  <a:pt x="0" y="188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24" y="0"/>
                  <a:pt x="46" y="2"/>
                  <a:pt x="67" y="5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lIns="121926" tIns="60963" rIns="121926" bIns="60963"/>
          <a:lstStyle/>
          <a:p>
            <a:pPr defTabSz="1375570">
              <a:defRPr/>
            </a:pPr>
            <a:endParaRPr lang="en-US" sz="900" dirty="0">
              <a:latin typeface="Lato Light"/>
              <a:cs typeface="Lato Light"/>
            </a:endParaRPr>
          </a:p>
        </p:txBody>
      </p:sp>
      <p:sp>
        <p:nvSpPr>
          <p:cNvPr id="101" name="Freeform 8"/>
          <p:cNvSpPr>
            <a:spLocks noEditPoints="1"/>
          </p:cNvSpPr>
          <p:nvPr/>
        </p:nvSpPr>
        <p:spPr bwMode="auto">
          <a:xfrm>
            <a:off x="4222750" y="1646238"/>
            <a:ext cx="2466182" cy="2055813"/>
          </a:xfrm>
          <a:custGeom>
            <a:avLst/>
            <a:gdLst>
              <a:gd name="T0" fmla="*/ 795715 w 595"/>
              <a:gd name="T1" fmla="*/ 2801366 h 496"/>
              <a:gd name="T2" fmla="*/ 787426 w 595"/>
              <a:gd name="T3" fmla="*/ 2801366 h 496"/>
              <a:gd name="T4" fmla="*/ 795715 w 595"/>
              <a:gd name="T5" fmla="*/ 2801366 h 496"/>
              <a:gd name="T6" fmla="*/ 3605582 w 595"/>
              <a:gd name="T7" fmla="*/ 0 h 496"/>
              <a:gd name="T8" fmla="*/ 4931773 w 595"/>
              <a:gd name="T9" fmla="*/ 1301226 h 496"/>
              <a:gd name="T10" fmla="*/ 3605582 w 595"/>
              <a:gd name="T11" fmla="*/ 2602452 h 496"/>
              <a:gd name="T12" fmla="*/ 3605582 w 595"/>
              <a:gd name="T13" fmla="*/ 2063728 h 496"/>
              <a:gd name="T14" fmla="*/ 2155060 w 595"/>
              <a:gd name="T15" fmla="*/ 2668757 h 496"/>
              <a:gd name="T16" fmla="*/ 1608007 w 595"/>
              <a:gd name="T17" fmla="*/ 3621884 h 496"/>
              <a:gd name="T18" fmla="*/ 1549986 w 595"/>
              <a:gd name="T19" fmla="*/ 4110880 h 496"/>
              <a:gd name="T20" fmla="*/ 0 w 595"/>
              <a:gd name="T21" fmla="*/ 4110880 h 496"/>
              <a:gd name="T22" fmla="*/ 41443 w 595"/>
              <a:gd name="T23" fmla="*/ 3555580 h 496"/>
              <a:gd name="T24" fmla="*/ 1060953 w 595"/>
              <a:gd name="T25" fmla="*/ 1574732 h 496"/>
              <a:gd name="T26" fmla="*/ 3605582 w 595"/>
              <a:gd name="T27" fmla="*/ 505572 h 496"/>
              <a:gd name="T28" fmla="*/ 3605582 w 595"/>
              <a:gd name="T29" fmla="*/ 0 h 49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95"/>
              <a:gd name="T46" fmla="*/ 0 h 496"/>
              <a:gd name="T47" fmla="*/ 595 w 595"/>
              <a:gd name="T48" fmla="*/ 496 h 49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95" h="496">
                <a:moveTo>
                  <a:pt x="96" y="338"/>
                </a:moveTo>
                <a:cubicBezTo>
                  <a:pt x="96" y="338"/>
                  <a:pt x="95" y="338"/>
                  <a:pt x="95" y="338"/>
                </a:cubicBezTo>
                <a:cubicBezTo>
                  <a:pt x="96" y="338"/>
                  <a:pt x="96" y="338"/>
                  <a:pt x="96" y="338"/>
                </a:cubicBezTo>
                <a:close/>
                <a:moveTo>
                  <a:pt x="435" y="0"/>
                </a:moveTo>
                <a:cubicBezTo>
                  <a:pt x="595" y="157"/>
                  <a:pt x="595" y="157"/>
                  <a:pt x="595" y="157"/>
                </a:cubicBezTo>
                <a:cubicBezTo>
                  <a:pt x="435" y="314"/>
                  <a:pt x="435" y="314"/>
                  <a:pt x="435" y="314"/>
                </a:cubicBezTo>
                <a:cubicBezTo>
                  <a:pt x="435" y="249"/>
                  <a:pt x="435" y="249"/>
                  <a:pt x="435" y="249"/>
                </a:cubicBezTo>
                <a:cubicBezTo>
                  <a:pt x="367" y="249"/>
                  <a:pt x="309" y="273"/>
                  <a:pt x="260" y="322"/>
                </a:cubicBezTo>
                <a:cubicBezTo>
                  <a:pt x="227" y="356"/>
                  <a:pt x="204" y="394"/>
                  <a:pt x="194" y="437"/>
                </a:cubicBezTo>
                <a:cubicBezTo>
                  <a:pt x="190" y="456"/>
                  <a:pt x="187" y="475"/>
                  <a:pt x="187" y="496"/>
                </a:cubicBezTo>
                <a:cubicBezTo>
                  <a:pt x="0" y="496"/>
                  <a:pt x="0" y="496"/>
                  <a:pt x="0" y="496"/>
                </a:cubicBezTo>
                <a:cubicBezTo>
                  <a:pt x="0" y="473"/>
                  <a:pt x="2" y="451"/>
                  <a:pt x="5" y="429"/>
                </a:cubicBezTo>
                <a:cubicBezTo>
                  <a:pt x="18" y="338"/>
                  <a:pt x="59" y="258"/>
                  <a:pt x="128" y="190"/>
                </a:cubicBezTo>
                <a:cubicBezTo>
                  <a:pt x="213" y="104"/>
                  <a:pt x="315" y="62"/>
                  <a:pt x="435" y="61"/>
                </a:cubicBezTo>
                <a:lnTo>
                  <a:pt x="4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6" tIns="60963" rIns="121926" bIns="60963"/>
          <a:lstStyle/>
          <a:p>
            <a:endParaRPr lang="en-US" sz="900"/>
          </a:p>
        </p:txBody>
      </p:sp>
      <p:sp>
        <p:nvSpPr>
          <p:cNvPr id="102" name="Text Placeholder 3"/>
          <p:cNvSpPr txBox="1">
            <a:spLocks/>
          </p:cNvSpPr>
          <p:nvPr/>
        </p:nvSpPr>
        <p:spPr bwMode="auto">
          <a:xfrm>
            <a:off x="5772247" y="1940695"/>
            <a:ext cx="55463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75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03" name="Text Placeholder 3"/>
          <p:cNvSpPr txBox="1">
            <a:spLocks/>
          </p:cNvSpPr>
          <p:nvPr/>
        </p:nvSpPr>
        <p:spPr bwMode="auto">
          <a:xfrm>
            <a:off x="7158135" y="3581376"/>
            <a:ext cx="55463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75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04" name="Text Placeholder 3"/>
          <p:cNvSpPr txBox="1">
            <a:spLocks/>
          </p:cNvSpPr>
          <p:nvPr/>
        </p:nvSpPr>
        <p:spPr bwMode="auto">
          <a:xfrm>
            <a:off x="5703985" y="4756920"/>
            <a:ext cx="55463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750" b="1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105" name="Group 59"/>
          <p:cNvGrpSpPr>
            <a:grpSpLocks/>
          </p:cNvGrpSpPr>
          <p:nvPr/>
        </p:nvGrpSpPr>
        <p:grpSpPr bwMode="auto">
          <a:xfrm>
            <a:off x="7921625" y="4641850"/>
            <a:ext cx="2507457" cy="749775"/>
            <a:chOff x="7154104" y="3109458"/>
            <a:chExt cx="2276195" cy="679692"/>
          </a:xfrm>
        </p:grpSpPr>
        <p:sp>
          <p:nvSpPr>
            <p:cNvPr id="106" name="TextBox 49"/>
            <p:cNvSpPr txBox="1">
              <a:spLocks noChangeArrowheads="1"/>
            </p:cNvSpPr>
            <p:nvPr/>
          </p:nvSpPr>
          <p:spPr bwMode="auto">
            <a:xfrm>
              <a:off x="7154104" y="3454340"/>
              <a:ext cx="2276195" cy="33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200" dirty="0" err="1"/>
                <a:t>Các</a:t>
              </a:r>
              <a:r>
                <a:rPr lang="en-US" altLang="en-US" sz="1200" dirty="0"/>
                <a:t> module processing </a:t>
              </a:r>
              <a:r>
                <a:rPr lang="en-US" altLang="en-US" sz="1200" dirty="0" err="1"/>
                <a:t>xử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lý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kết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quả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thô</a:t>
              </a:r>
              <a:r>
                <a:rPr lang="en-US" altLang="en-US" sz="1200" dirty="0"/>
                <a:t> đ</a:t>
              </a:r>
              <a:r>
                <a:rPr lang="vi-VN" altLang="en-US" sz="1200" dirty="0"/>
                <a:t>ư</a:t>
              </a:r>
              <a:r>
                <a:rPr lang="en-US" altLang="en-US" sz="1200" dirty="0" err="1"/>
                <a:t>ợc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trả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về</a:t>
              </a:r>
              <a:r>
                <a:rPr lang="en-US" altLang="en-US" sz="1200" dirty="0"/>
                <a:t>.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154104" y="3109458"/>
              <a:ext cx="1843860" cy="25110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1375570">
                <a:defRPr/>
              </a:pPr>
              <a:r>
                <a:rPr lang="en-US" dirty="0">
                  <a:solidFill>
                    <a:schemeClr val="accent4"/>
                  </a:solidFill>
                  <a:latin typeface="Lato Light"/>
                  <a:cs typeface="Lato Light"/>
                </a:rPr>
                <a:t>Processing Modules</a:t>
              </a:r>
            </a:p>
          </p:txBody>
        </p:sp>
      </p:grpSp>
      <p:grpSp>
        <p:nvGrpSpPr>
          <p:cNvPr id="108" name="Group 58"/>
          <p:cNvGrpSpPr>
            <a:grpSpLocks/>
          </p:cNvGrpSpPr>
          <p:nvPr/>
        </p:nvGrpSpPr>
        <p:grpSpPr bwMode="auto">
          <a:xfrm>
            <a:off x="8073232" y="2079626"/>
            <a:ext cx="2473325" cy="939338"/>
            <a:chOff x="7174424" y="1401231"/>
            <a:chExt cx="2276195" cy="851461"/>
          </a:xfrm>
        </p:grpSpPr>
        <p:sp>
          <p:nvSpPr>
            <p:cNvPr id="109" name="TextBox 52"/>
            <p:cNvSpPr txBox="1">
              <a:spLocks noChangeArrowheads="1"/>
            </p:cNvSpPr>
            <p:nvPr/>
          </p:nvSpPr>
          <p:spPr bwMode="auto">
            <a:xfrm>
              <a:off x="7174424" y="1750522"/>
              <a:ext cx="2276195" cy="502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200" dirty="0" err="1"/>
                <a:t>Các</a:t>
              </a:r>
              <a:r>
                <a:rPr lang="en-US" altLang="en-US" sz="1200" dirty="0"/>
                <a:t> module </a:t>
              </a:r>
              <a:r>
                <a:rPr lang="en-US" altLang="en-US" sz="1200" dirty="0" err="1"/>
                <a:t>trong</a:t>
              </a:r>
              <a:r>
                <a:rPr lang="en-US" altLang="en-US" sz="1200" dirty="0"/>
                <a:t> Machinery đ</a:t>
              </a:r>
              <a:r>
                <a:rPr lang="vi-VN" altLang="en-US" sz="1200" dirty="0"/>
                <a:t>ư</a:t>
              </a:r>
              <a:r>
                <a:rPr lang="en-US" altLang="en-US" sz="1200" dirty="0" err="1"/>
                <a:t>ợc</a:t>
              </a:r>
              <a:r>
                <a:rPr lang="en-US" altLang="en-US" sz="1200" dirty="0"/>
                <a:t> load </a:t>
              </a:r>
              <a:r>
                <a:rPr lang="en-US" altLang="en-US" sz="1200" dirty="0" err="1"/>
                <a:t>và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thao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tác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với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môi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tr</a:t>
              </a:r>
              <a:r>
                <a:rPr lang="vi-VN" altLang="en-US" sz="1200" dirty="0"/>
                <a:t>ư</a:t>
              </a:r>
              <a:r>
                <a:rPr lang="en-US" altLang="en-US" sz="1200" dirty="0" err="1"/>
                <a:t>ờng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máy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ảo</a:t>
              </a:r>
              <a:r>
                <a:rPr lang="en-US" altLang="en-US" sz="1200" dirty="0"/>
                <a:t>.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174424" y="1401231"/>
              <a:ext cx="1852547" cy="25108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1375570">
                <a:defRPr/>
              </a:pPr>
              <a:r>
                <a:rPr lang="en-US" dirty="0">
                  <a:solidFill>
                    <a:schemeClr val="accent3"/>
                  </a:solidFill>
                  <a:latin typeface="Lato Light"/>
                  <a:cs typeface="Lato Light"/>
                </a:rPr>
                <a:t>Machinery Modules</a:t>
              </a:r>
            </a:p>
          </p:txBody>
        </p:sp>
      </p:grpSp>
      <p:grpSp>
        <p:nvGrpSpPr>
          <p:cNvPr id="111" name="Group 56"/>
          <p:cNvGrpSpPr>
            <a:grpSpLocks/>
          </p:cNvGrpSpPr>
          <p:nvPr/>
        </p:nvGrpSpPr>
        <p:grpSpPr bwMode="auto">
          <a:xfrm>
            <a:off x="2186782" y="1648619"/>
            <a:ext cx="2279650" cy="932060"/>
            <a:chOff x="-296510" y="1392685"/>
            <a:chExt cx="2276196" cy="845207"/>
          </a:xfrm>
        </p:grpSpPr>
        <p:sp>
          <p:nvSpPr>
            <p:cNvPr id="112" name="TextBox 55"/>
            <p:cNvSpPr txBox="1">
              <a:spLocks noChangeArrowheads="1"/>
            </p:cNvSpPr>
            <p:nvPr/>
          </p:nvSpPr>
          <p:spPr bwMode="auto">
            <a:xfrm>
              <a:off x="-296510" y="1735518"/>
              <a:ext cx="2276196" cy="50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200" dirty="0" err="1"/>
                <a:t>Các</a:t>
              </a:r>
              <a:r>
                <a:rPr lang="en-US" altLang="en-US" sz="1200" dirty="0"/>
                <a:t> module </a:t>
              </a:r>
              <a:r>
                <a:rPr lang="en-US" altLang="en-US" sz="1200" dirty="0" err="1"/>
                <a:t>mở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rộng</a:t>
              </a:r>
              <a:r>
                <a:rPr lang="en-US" altLang="en-US" sz="1200" dirty="0"/>
                <a:t> đ</a:t>
              </a:r>
              <a:r>
                <a:rPr lang="vi-VN" altLang="en-US" sz="1200" dirty="0"/>
                <a:t>ư</a:t>
              </a:r>
              <a:r>
                <a:rPr lang="en-US" altLang="en-US" sz="1200" dirty="0" err="1"/>
                <a:t>ợc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khởi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động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và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chạy</a:t>
              </a:r>
              <a:r>
                <a:rPr lang="en-US" altLang="en-US" sz="1200" dirty="0"/>
                <a:t> song </a:t>
              </a:r>
              <a:r>
                <a:rPr lang="en-US" altLang="en-US" sz="1200" dirty="0" err="1"/>
                <a:t>song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quá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trình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phân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tích</a:t>
              </a:r>
              <a:r>
                <a:rPr lang="en-US" altLang="en-US" sz="1200" dirty="0"/>
                <a:t>.. </a:t>
              </a:r>
            </a:p>
          </p:txBody>
        </p:sp>
        <p:sp>
          <p:nvSpPr>
            <p:cNvPr id="113" name="Rectangle 56"/>
            <p:cNvSpPr>
              <a:spLocks noChangeArrowheads="1"/>
            </p:cNvSpPr>
            <p:nvPr/>
          </p:nvSpPr>
          <p:spPr bwMode="auto">
            <a:xfrm>
              <a:off x="166619" y="1392685"/>
              <a:ext cx="1813067" cy="25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en-US" sz="1800" dirty="0">
                  <a:solidFill>
                    <a:schemeClr val="accent2"/>
                  </a:solidFill>
                </a:rPr>
                <a:t>Auxiliary Modules</a:t>
              </a:r>
            </a:p>
          </p:txBody>
        </p:sp>
      </p:grpSp>
      <p:grpSp>
        <p:nvGrpSpPr>
          <p:cNvPr id="114" name="Group 56"/>
          <p:cNvGrpSpPr>
            <a:grpSpLocks/>
          </p:cNvGrpSpPr>
          <p:nvPr/>
        </p:nvGrpSpPr>
        <p:grpSpPr bwMode="auto">
          <a:xfrm>
            <a:off x="1559719" y="4484689"/>
            <a:ext cx="2453481" cy="918536"/>
            <a:chOff x="-296510" y="1279344"/>
            <a:chExt cx="2276196" cy="834605"/>
          </a:xfrm>
        </p:grpSpPr>
        <p:sp>
          <p:nvSpPr>
            <p:cNvPr id="115" name="TextBox 58"/>
            <p:cNvSpPr txBox="1">
              <a:spLocks noChangeArrowheads="1"/>
            </p:cNvSpPr>
            <p:nvPr/>
          </p:nvSpPr>
          <p:spPr bwMode="auto">
            <a:xfrm>
              <a:off x="-296510" y="1610572"/>
              <a:ext cx="2276196" cy="503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200" dirty="0" err="1"/>
                <a:t>Các</a:t>
              </a:r>
              <a:r>
                <a:rPr lang="en-US" altLang="en-US" sz="1200" dirty="0"/>
                <a:t> module Reporting </a:t>
              </a:r>
              <a:r>
                <a:rPr lang="en-US" altLang="en-US" sz="1200" dirty="0" err="1"/>
                <a:t>xử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lý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và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chuyển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kết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quả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đã</a:t>
              </a:r>
              <a:r>
                <a:rPr lang="en-US" altLang="en-US" sz="1200" dirty="0"/>
                <a:t> đ</a:t>
              </a:r>
              <a:r>
                <a:rPr lang="vi-VN" altLang="en-US" sz="1200" dirty="0"/>
                <a:t>ư</a:t>
              </a:r>
              <a:r>
                <a:rPr lang="en-US" altLang="en-US" sz="1200" dirty="0" err="1"/>
                <a:t>ợc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xử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lý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thành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các</a:t>
              </a:r>
              <a:r>
                <a:rPr lang="en-US" altLang="en-US" sz="1200" dirty="0"/>
                <a:t> format </a:t>
              </a:r>
              <a:r>
                <a:rPr lang="en-US" altLang="en-US" sz="1200" dirty="0" err="1"/>
                <a:t>đã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cài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đặt</a:t>
              </a:r>
              <a:r>
                <a:rPr lang="en-US" altLang="en-US" sz="1200" dirty="0"/>
                <a:t>.</a:t>
              </a:r>
            </a:p>
          </p:txBody>
        </p:sp>
        <p:sp>
          <p:nvSpPr>
            <p:cNvPr id="116" name="Rectangle 59"/>
            <p:cNvSpPr>
              <a:spLocks noChangeArrowheads="1"/>
            </p:cNvSpPr>
            <p:nvPr/>
          </p:nvSpPr>
          <p:spPr bwMode="auto">
            <a:xfrm>
              <a:off x="166584" y="1279344"/>
              <a:ext cx="1813102" cy="25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en-US" sz="1800" dirty="0">
                  <a:solidFill>
                    <a:schemeClr val="accent1"/>
                  </a:solidFill>
                </a:rPr>
                <a:t>Reporting Modules</a:t>
              </a:r>
            </a:p>
          </p:txBody>
        </p:sp>
      </p:grpSp>
      <p:sp>
        <p:nvSpPr>
          <p:cNvPr id="117" name="Freeform 9"/>
          <p:cNvSpPr>
            <a:spLocks/>
          </p:cNvSpPr>
          <p:nvPr/>
        </p:nvSpPr>
        <p:spPr bwMode="auto">
          <a:xfrm>
            <a:off x="3971132" y="3047207"/>
            <a:ext cx="1295400" cy="794544"/>
          </a:xfrm>
          <a:custGeom>
            <a:avLst/>
            <a:gdLst>
              <a:gd name="T0" fmla="*/ 2070132 w 313"/>
              <a:gd name="T1" fmla="*/ 1588374 h 192"/>
              <a:gd name="T2" fmla="*/ 513393 w 313"/>
              <a:gd name="T3" fmla="*/ 1588374 h 192"/>
              <a:gd name="T4" fmla="*/ 505112 w 313"/>
              <a:gd name="T5" fmla="*/ 1323645 h 192"/>
              <a:gd name="T6" fmla="*/ 505112 w 313"/>
              <a:gd name="T7" fmla="*/ 1307099 h 192"/>
              <a:gd name="T8" fmla="*/ 0 w 313"/>
              <a:gd name="T9" fmla="*/ 1307099 h 192"/>
              <a:gd name="T10" fmla="*/ 1300043 w 313"/>
              <a:gd name="T11" fmla="*/ 0 h 192"/>
              <a:gd name="T12" fmla="*/ 2591805 w 313"/>
              <a:gd name="T13" fmla="*/ 1307099 h 192"/>
              <a:gd name="T14" fmla="*/ 2053571 w 313"/>
              <a:gd name="T15" fmla="*/ 1307099 h 192"/>
              <a:gd name="T16" fmla="*/ 2053571 w 313"/>
              <a:gd name="T17" fmla="*/ 1323645 h 192"/>
              <a:gd name="T18" fmla="*/ 2070132 w 313"/>
              <a:gd name="T19" fmla="*/ 1588374 h 1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3"/>
              <a:gd name="T31" fmla="*/ 0 h 192"/>
              <a:gd name="T32" fmla="*/ 313 w 313"/>
              <a:gd name="T33" fmla="*/ 192 h 19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3" h="192">
                <a:moveTo>
                  <a:pt x="250" y="192"/>
                </a:moveTo>
                <a:cubicBezTo>
                  <a:pt x="62" y="192"/>
                  <a:pt x="62" y="192"/>
                  <a:pt x="62" y="192"/>
                </a:cubicBezTo>
                <a:cubicBezTo>
                  <a:pt x="61" y="182"/>
                  <a:pt x="61" y="171"/>
                  <a:pt x="61" y="160"/>
                </a:cubicBezTo>
                <a:cubicBezTo>
                  <a:pt x="61" y="159"/>
                  <a:pt x="61" y="158"/>
                  <a:pt x="61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157" y="0"/>
                  <a:pt x="157" y="0"/>
                  <a:pt x="157" y="0"/>
                </a:cubicBezTo>
                <a:cubicBezTo>
                  <a:pt x="313" y="158"/>
                  <a:pt x="313" y="158"/>
                  <a:pt x="313" y="158"/>
                </a:cubicBezTo>
                <a:cubicBezTo>
                  <a:pt x="248" y="158"/>
                  <a:pt x="248" y="158"/>
                  <a:pt x="248" y="158"/>
                </a:cubicBezTo>
                <a:cubicBezTo>
                  <a:pt x="248" y="158"/>
                  <a:pt x="248" y="159"/>
                  <a:pt x="248" y="160"/>
                </a:cubicBezTo>
                <a:cubicBezTo>
                  <a:pt x="248" y="171"/>
                  <a:pt x="249" y="182"/>
                  <a:pt x="250" y="1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6" tIns="60963" rIns="121926" bIns="60963"/>
          <a:lstStyle/>
          <a:p>
            <a:endParaRPr lang="en-US" sz="900"/>
          </a:p>
        </p:txBody>
      </p:sp>
      <p:sp>
        <p:nvSpPr>
          <p:cNvPr id="118" name="Text Placeholder 3"/>
          <p:cNvSpPr txBox="1">
            <a:spLocks/>
          </p:cNvSpPr>
          <p:nvPr/>
        </p:nvSpPr>
        <p:spPr bwMode="auto">
          <a:xfrm>
            <a:off x="4358975" y="3155926"/>
            <a:ext cx="55463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750" b="1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76198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84840" y="983261"/>
            <a:ext cx="2898464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MÔ HÌNH HOẠT ĐỘNG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sp>
        <p:nvSpPr>
          <p:cNvPr id="40" name="Freeform 45"/>
          <p:cNvSpPr>
            <a:spLocks noChangeArrowheads="1"/>
          </p:cNvSpPr>
          <p:nvPr/>
        </p:nvSpPr>
        <p:spPr bwMode="auto">
          <a:xfrm>
            <a:off x="2557218" y="2781870"/>
            <a:ext cx="1243584" cy="1242470"/>
          </a:xfrm>
          <a:custGeom>
            <a:avLst/>
            <a:gdLst>
              <a:gd name="T0" fmla="*/ 2147483647 w 588"/>
              <a:gd name="T1" fmla="*/ 2147483647 h 524"/>
              <a:gd name="T2" fmla="*/ 2147483647 w 588"/>
              <a:gd name="T3" fmla="*/ 2147483647 h 524"/>
              <a:gd name="T4" fmla="*/ 2147483647 w 588"/>
              <a:gd name="T5" fmla="*/ 2147483647 h 524"/>
              <a:gd name="T6" fmla="*/ 2147483647 w 588"/>
              <a:gd name="T7" fmla="*/ 2147483647 h 524"/>
              <a:gd name="T8" fmla="*/ 2147483647 w 588"/>
              <a:gd name="T9" fmla="*/ 2147483647 h 524"/>
              <a:gd name="T10" fmla="*/ 2147483647 w 588"/>
              <a:gd name="T11" fmla="*/ 2147483647 h 524"/>
              <a:gd name="T12" fmla="*/ 2147483647 w 588"/>
              <a:gd name="T13" fmla="*/ 2147483647 h 524"/>
              <a:gd name="T14" fmla="*/ 2147483647 w 588"/>
              <a:gd name="T15" fmla="*/ 2147483647 h 524"/>
              <a:gd name="T16" fmla="*/ 2147483647 w 588"/>
              <a:gd name="T17" fmla="*/ 2147483647 h 524"/>
              <a:gd name="T18" fmla="*/ 2147483647 w 588"/>
              <a:gd name="T19" fmla="*/ 2147483647 h 524"/>
              <a:gd name="T20" fmla="*/ 2147483647 w 588"/>
              <a:gd name="T21" fmla="*/ 2147483647 h 524"/>
              <a:gd name="T22" fmla="*/ 2147483647 w 588"/>
              <a:gd name="T23" fmla="*/ 2147483647 h 524"/>
              <a:gd name="T24" fmla="*/ 2147483647 w 588"/>
              <a:gd name="T25" fmla="*/ 2147483647 h 524"/>
              <a:gd name="T26" fmla="*/ 0 w 588"/>
              <a:gd name="T27" fmla="*/ 2147483647 h 524"/>
              <a:gd name="T28" fmla="*/ 0 w 588"/>
              <a:gd name="T29" fmla="*/ 2147483647 h 524"/>
              <a:gd name="T30" fmla="*/ 2147483647 w 588"/>
              <a:gd name="T31" fmla="*/ 0 h 524"/>
              <a:gd name="T32" fmla="*/ 2147483647 w 588"/>
              <a:gd name="T33" fmla="*/ 0 h 524"/>
              <a:gd name="T34" fmla="*/ 2147483647 w 588"/>
              <a:gd name="T35" fmla="*/ 2147483647 h 524"/>
              <a:gd name="T36" fmla="*/ 2147483647 w 588"/>
              <a:gd name="T37" fmla="*/ 2147483647 h 524"/>
              <a:gd name="T38" fmla="*/ 2147483647 w 588"/>
              <a:gd name="T39" fmla="*/ 2147483647 h 524"/>
              <a:gd name="T40" fmla="*/ 2147483647 w 588"/>
              <a:gd name="T41" fmla="*/ 2147483647 h 524"/>
              <a:gd name="T42" fmla="*/ 2147483647 w 588"/>
              <a:gd name="T43" fmla="*/ 2147483647 h 524"/>
              <a:gd name="T44" fmla="*/ 2147483647 w 588"/>
              <a:gd name="T45" fmla="*/ 2147483647 h 524"/>
              <a:gd name="T46" fmla="*/ 2147483647 w 588"/>
              <a:gd name="T47" fmla="*/ 2147483647 h 524"/>
              <a:gd name="T48" fmla="*/ 2147483647 w 588"/>
              <a:gd name="T49" fmla="*/ 2147483647 h 524"/>
              <a:gd name="T50" fmla="*/ 2147483647 w 588"/>
              <a:gd name="T51" fmla="*/ 2147483647 h 52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88" h="524">
                <a:moveTo>
                  <a:pt x="559" y="431"/>
                </a:moveTo>
                <a:lnTo>
                  <a:pt x="559" y="431"/>
                </a:lnTo>
                <a:cubicBezTo>
                  <a:pt x="417" y="431"/>
                  <a:pt x="417" y="431"/>
                  <a:pt x="417" y="431"/>
                </a:cubicBezTo>
                <a:cubicBezTo>
                  <a:pt x="382" y="431"/>
                  <a:pt x="382" y="431"/>
                  <a:pt x="382" y="431"/>
                </a:cubicBezTo>
                <a:cubicBezTo>
                  <a:pt x="382" y="480"/>
                  <a:pt x="382" y="480"/>
                  <a:pt x="382" y="480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23"/>
                  <a:pt x="417" y="523"/>
                  <a:pt x="417" y="523"/>
                </a:cubicBezTo>
                <a:cubicBezTo>
                  <a:pt x="170" y="523"/>
                  <a:pt x="170" y="523"/>
                  <a:pt x="170" y="523"/>
                </a:cubicBezTo>
                <a:cubicBezTo>
                  <a:pt x="170" y="516"/>
                  <a:pt x="170" y="516"/>
                  <a:pt x="170" y="516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431"/>
                  <a:pt x="212" y="431"/>
                  <a:pt x="212" y="431"/>
                </a:cubicBezTo>
                <a:cubicBezTo>
                  <a:pt x="170" y="431"/>
                  <a:pt x="170" y="431"/>
                  <a:pt x="170" y="431"/>
                </a:cubicBezTo>
                <a:cubicBezTo>
                  <a:pt x="29" y="431"/>
                  <a:pt x="29" y="431"/>
                  <a:pt x="29" y="431"/>
                </a:cubicBezTo>
                <a:cubicBezTo>
                  <a:pt x="15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5" y="0"/>
                  <a:pt x="29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73" y="0"/>
                  <a:pt x="587" y="7"/>
                  <a:pt x="587" y="28"/>
                </a:cubicBezTo>
                <a:cubicBezTo>
                  <a:pt x="587" y="403"/>
                  <a:pt x="587" y="403"/>
                  <a:pt x="587" y="403"/>
                </a:cubicBezTo>
                <a:cubicBezTo>
                  <a:pt x="587" y="417"/>
                  <a:pt x="573" y="431"/>
                  <a:pt x="559" y="431"/>
                </a:cubicBezTo>
                <a:close/>
                <a:moveTo>
                  <a:pt x="552" y="35"/>
                </a:moveTo>
                <a:lnTo>
                  <a:pt x="552" y="35"/>
                </a:lnTo>
                <a:cubicBezTo>
                  <a:pt x="43" y="35"/>
                  <a:pt x="43" y="35"/>
                  <a:pt x="43" y="35"/>
                </a:cubicBezTo>
                <a:cubicBezTo>
                  <a:pt x="43" y="353"/>
                  <a:pt x="43" y="353"/>
                  <a:pt x="43" y="353"/>
                </a:cubicBezTo>
                <a:cubicBezTo>
                  <a:pt x="552" y="353"/>
                  <a:pt x="552" y="353"/>
                  <a:pt x="552" y="353"/>
                </a:cubicBezTo>
                <a:lnTo>
                  <a:pt x="552" y="3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45"/>
          <p:cNvSpPr>
            <a:spLocks noChangeArrowheads="1"/>
          </p:cNvSpPr>
          <p:nvPr/>
        </p:nvSpPr>
        <p:spPr bwMode="auto">
          <a:xfrm>
            <a:off x="8999144" y="2781870"/>
            <a:ext cx="1243584" cy="1242470"/>
          </a:xfrm>
          <a:custGeom>
            <a:avLst/>
            <a:gdLst>
              <a:gd name="T0" fmla="*/ 2147483647 w 588"/>
              <a:gd name="T1" fmla="*/ 2147483647 h 524"/>
              <a:gd name="T2" fmla="*/ 2147483647 w 588"/>
              <a:gd name="T3" fmla="*/ 2147483647 h 524"/>
              <a:gd name="T4" fmla="*/ 2147483647 w 588"/>
              <a:gd name="T5" fmla="*/ 2147483647 h 524"/>
              <a:gd name="T6" fmla="*/ 2147483647 w 588"/>
              <a:gd name="T7" fmla="*/ 2147483647 h 524"/>
              <a:gd name="T8" fmla="*/ 2147483647 w 588"/>
              <a:gd name="T9" fmla="*/ 2147483647 h 524"/>
              <a:gd name="T10" fmla="*/ 2147483647 w 588"/>
              <a:gd name="T11" fmla="*/ 2147483647 h 524"/>
              <a:gd name="T12" fmla="*/ 2147483647 w 588"/>
              <a:gd name="T13" fmla="*/ 2147483647 h 524"/>
              <a:gd name="T14" fmla="*/ 2147483647 w 588"/>
              <a:gd name="T15" fmla="*/ 2147483647 h 524"/>
              <a:gd name="T16" fmla="*/ 2147483647 w 588"/>
              <a:gd name="T17" fmla="*/ 2147483647 h 524"/>
              <a:gd name="T18" fmla="*/ 2147483647 w 588"/>
              <a:gd name="T19" fmla="*/ 2147483647 h 524"/>
              <a:gd name="T20" fmla="*/ 2147483647 w 588"/>
              <a:gd name="T21" fmla="*/ 2147483647 h 524"/>
              <a:gd name="T22" fmla="*/ 2147483647 w 588"/>
              <a:gd name="T23" fmla="*/ 2147483647 h 524"/>
              <a:gd name="T24" fmla="*/ 2147483647 w 588"/>
              <a:gd name="T25" fmla="*/ 2147483647 h 524"/>
              <a:gd name="T26" fmla="*/ 0 w 588"/>
              <a:gd name="T27" fmla="*/ 2147483647 h 524"/>
              <a:gd name="T28" fmla="*/ 0 w 588"/>
              <a:gd name="T29" fmla="*/ 2147483647 h 524"/>
              <a:gd name="T30" fmla="*/ 2147483647 w 588"/>
              <a:gd name="T31" fmla="*/ 0 h 524"/>
              <a:gd name="T32" fmla="*/ 2147483647 w 588"/>
              <a:gd name="T33" fmla="*/ 0 h 524"/>
              <a:gd name="T34" fmla="*/ 2147483647 w 588"/>
              <a:gd name="T35" fmla="*/ 2147483647 h 524"/>
              <a:gd name="T36" fmla="*/ 2147483647 w 588"/>
              <a:gd name="T37" fmla="*/ 2147483647 h 524"/>
              <a:gd name="T38" fmla="*/ 2147483647 w 588"/>
              <a:gd name="T39" fmla="*/ 2147483647 h 524"/>
              <a:gd name="T40" fmla="*/ 2147483647 w 588"/>
              <a:gd name="T41" fmla="*/ 2147483647 h 524"/>
              <a:gd name="T42" fmla="*/ 2147483647 w 588"/>
              <a:gd name="T43" fmla="*/ 2147483647 h 524"/>
              <a:gd name="T44" fmla="*/ 2147483647 w 588"/>
              <a:gd name="T45" fmla="*/ 2147483647 h 524"/>
              <a:gd name="T46" fmla="*/ 2147483647 w 588"/>
              <a:gd name="T47" fmla="*/ 2147483647 h 524"/>
              <a:gd name="T48" fmla="*/ 2147483647 w 588"/>
              <a:gd name="T49" fmla="*/ 2147483647 h 524"/>
              <a:gd name="T50" fmla="*/ 2147483647 w 588"/>
              <a:gd name="T51" fmla="*/ 2147483647 h 52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88" h="524">
                <a:moveTo>
                  <a:pt x="559" y="431"/>
                </a:moveTo>
                <a:lnTo>
                  <a:pt x="559" y="431"/>
                </a:lnTo>
                <a:cubicBezTo>
                  <a:pt x="417" y="431"/>
                  <a:pt x="417" y="431"/>
                  <a:pt x="417" y="431"/>
                </a:cubicBezTo>
                <a:cubicBezTo>
                  <a:pt x="382" y="431"/>
                  <a:pt x="382" y="431"/>
                  <a:pt x="382" y="431"/>
                </a:cubicBezTo>
                <a:cubicBezTo>
                  <a:pt x="382" y="480"/>
                  <a:pt x="382" y="480"/>
                  <a:pt x="382" y="480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23"/>
                  <a:pt x="417" y="523"/>
                  <a:pt x="417" y="523"/>
                </a:cubicBezTo>
                <a:cubicBezTo>
                  <a:pt x="170" y="523"/>
                  <a:pt x="170" y="523"/>
                  <a:pt x="170" y="523"/>
                </a:cubicBezTo>
                <a:cubicBezTo>
                  <a:pt x="170" y="516"/>
                  <a:pt x="170" y="516"/>
                  <a:pt x="170" y="516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431"/>
                  <a:pt x="212" y="431"/>
                  <a:pt x="212" y="431"/>
                </a:cubicBezTo>
                <a:cubicBezTo>
                  <a:pt x="170" y="431"/>
                  <a:pt x="170" y="431"/>
                  <a:pt x="170" y="431"/>
                </a:cubicBezTo>
                <a:cubicBezTo>
                  <a:pt x="29" y="431"/>
                  <a:pt x="29" y="431"/>
                  <a:pt x="29" y="431"/>
                </a:cubicBezTo>
                <a:cubicBezTo>
                  <a:pt x="15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5" y="0"/>
                  <a:pt x="29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73" y="0"/>
                  <a:pt x="587" y="7"/>
                  <a:pt x="587" y="28"/>
                </a:cubicBezTo>
                <a:cubicBezTo>
                  <a:pt x="587" y="403"/>
                  <a:pt x="587" y="403"/>
                  <a:pt x="587" y="403"/>
                </a:cubicBezTo>
                <a:cubicBezTo>
                  <a:pt x="587" y="417"/>
                  <a:pt x="573" y="431"/>
                  <a:pt x="559" y="431"/>
                </a:cubicBezTo>
                <a:close/>
                <a:moveTo>
                  <a:pt x="552" y="35"/>
                </a:moveTo>
                <a:lnTo>
                  <a:pt x="552" y="35"/>
                </a:lnTo>
                <a:cubicBezTo>
                  <a:pt x="43" y="35"/>
                  <a:pt x="43" y="35"/>
                  <a:pt x="43" y="35"/>
                </a:cubicBezTo>
                <a:cubicBezTo>
                  <a:pt x="43" y="353"/>
                  <a:pt x="43" y="353"/>
                  <a:pt x="43" y="353"/>
                </a:cubicBezTo>
                <a:cubicBezTo>
                  <a:pt x="552" y="353"/>
                  <a:pt x="552" y="353"/>
                  <a:pt x="552" y="353"/>
                </a:cubicBezTo>
                <a:lnTo>
                  <a:pt x="552" y="35"/>
                </a:lnTo>
                <a:close/>
              </a:path>
            </a:pathLst>
          </a:custGeom>
          <a:solidFill>
            <a:srgbClr val="49B7B2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32" y="3269755"/>
            <a:ext cx="1457325" cy="266700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4" idx="1"/>
          </p:cNvCxnSpPr>
          <p:nvPr/>
        </p:nvCxnSpPr>
        <p:spPr>
          <a:xfrm flipH="1">
            <a:off x="3800802" y="3403105"/>
            <a:ext cx="16947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</p:cNvCxnSpPr>
          <p:nvPr/>
        </p:nvCxnSpPr>
        <p:spPr>
          <a:xfrm>
            <a:off x="6952857" y="3403105"/>
            <a:ext cx="2046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Documen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977" y="1244850"/>
            <a:ext cx="914400" cy="914400"/>
          </a:xfrm>
          <a:prstGeom prst="rect">
            <a:avLst/>
          </a:prstGeom>
        </p:spPr>
      </p:pic>
      <p:pic>
        <p:nvPicPr>
          <p:cNvPr id="55" name="Graphic 54" descr="Documen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7376" y="2205963"/>
            <a:ext cx="639841" cy="639841"/>
          </a:xfrm>
          <a:prstGeom prst="rect">
            <a:avLst/>
          </a:prstGeom>
        </p:spPr>
      </p:pic>
      <p:pic>
        <p:nvPicPr>
          <p:cNvPr id="56" name="Graphic 55" descr="Documen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4379" y="2875124"/>
            <a:ext cx="394631" cy="394631"/>
          </a:xfrm>
          <a:prstGeom prst="rect">
            <a:avLst/>
          </a:prstGeom>
        </p:spPr>
      </p:pic>
      <p:pic>
        <p:nvPicPr>
          <p:cNvPr id="57" name="Graphic 56" descr="Documen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208" y="3269755"/>
            <a:ext cx="266700" cy="266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49362" y="3630440"/>
            <a:ext cx="117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Vboxnet0</a:t>
            </a:r>
          </a:p>
          <a:p>
            <a:pPr algn="ctr"/>
            <a:r>
              <a:rPr lang="en-US" sz="1400" dirty="0"/>
              <a:t>192.168.56.1</a:t>
            </a:r>
          </a:p>
        </p:txBody>
      </p:sp>
      <p:pic>
        <p:nvPicPr>
          <p:cNvPr id="19" name="Graphic 18" descr="Magnifying glas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5481" y="1843133"/>
            <a:ext cx="632234" cy="63223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382717" y="4109766"/>
            <a:ext cx="1592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anose="00000500000000000000" pitchFamily="50" charset="0"/>
              </a:rPr>
              <a:t>Host Machine</a:t>
            </a:r>
          </a:p>
          <a:p>
            <a:pPr algn="ctr"/>
            <a:r>
              <a:rPr lang="en-US" sz="1400" dirty="0">
                <a:latin typeface="Montserrat" panose="00000500000000000000" pitchFamily="50" charset="0"/>
              </a:rPr>
              <a:t>192.168.1.2</a:t>
            </a:r>
          </a:p>
          <a:p>
            <a:pPr algn="ctr"/>
            <a:r>
              <a:rPr lang="en-US" sz="1400" dirty="0">
                <a:latin typeface="Montserrat" panose="00000500000000000000" pitchFamily="50" charset="0"/>
              </a:rPr>
              <a:t>Ubuntu 64bit</a:t>
            </a:r>
          </a:p>
          <a:p>
            <a:pPr algn="ctr"/>
            <a:r>
              <a:rPr lang="en-US" sz="1400" dirty="0">
                <a:latin typeface="Montserrat" panose="00000500000000000000" pitchFamily="50" charset="0"/>
              </a:rPr>
              <a:t>8GB RAM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773634" y="4117593"/>
            <a:ext cx="169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anose="00000500000000000000" pitchFamily="50" charset="0"/>
              </a:rPr>
              <a:t>Host Machine</a:t>
            </a:r>
          </a:p>
          <a:p>
            <a:pPr algn="ctr"/>
            <a:r>
              <a:rPr lang="en-US" sz="1400" dirty="0">
                <a:latin typeface="Montserrat" panose="00000500000000000000" pitchFamily="50" charset="0"/>
              </a:rPr>
              <a:t>192.168.56.10</a:t>
            </a:r>
          </a:p>
          <a:p>
            <a:pPr algn="ctr"/>
            <a:r>
              <a:rPr lang="en-US" sz="1400" dirty="0">
                <a:latin typeface="Montserrat" panose="00000500000000000000" pitchFamily="50" charset="0"/>
              </a:rPr>
              <a:t>Windows 7 64bit</a:t>
            </a:r>
          </a:p>
          <a:p>
            <a:pPr algn="ctr"/>
            <a:r>
              <a:rPr lang="en-US" sz="1400" dirty="0">
                <a:latin typeface="Montserrat" panose="00000500000000000000" pitchFamily="50" charset="0"/>
              </a:rPr>
              <a:t>2GB RAM</a:t>
            </a:r>
          </a:p>
        </p:txBody>
      </p:sp>
      <p:pic>
        <p:nvPicPr>
          <p:cNvPr id="21" name="Graphic 20" descr="Puzzl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20545" y="2196547"/>
            <a:ext cx="1105768" cy="11057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20545" y="2475367"/>
            <a:ext cx="110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Auxiliary Modules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2187" y="905682"/>
            <a:ext cx="110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Malicious File</a:t>
            </a:r>
          </a:p>
        </p:txBody>
      </p:sp>
      <p:pic>
        <p:nvPicPr>
          <p:cNvPr id="71" name="Graphic 70" descr="Puzzl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0545" y="4033936"/>
            <a:ext cx="1105768" cy="110576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720545" y="4312756"/>
            <a:ext cx="110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Machinery Modules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176570" y="4862945"/>
            <a:ext cx="1450138" cy="1650742"/>
          </a:xfrm>
          <a:prstGeom prst="star10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Virtual Box Machine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Win7x64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snapshot1</a:t>
            </a:r>
          </a:p>
        </p:txBody>
      </p:sp>
      <p:pic>
        <p:nvPicPr>
          <p:cNvPr id="75" name="Graphic 74" descr="Puzzl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99144" y="1584832"/>
            <a:ext cx="1105768" cy="110576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999144" y="1863652"/>
            <a:ext cx="110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Processing Modules</a:t>
            </a:r>
          </a:p>
        </p:txBody>
      </p:sp>
      <p:pic>
        <p:nvPicPr>
          <p:cNvPr id="26" name="Graphic 25" descr="Folder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3304" y="1433787"/>
            <a:ext cx="1027709" cy="102770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518800" y="1712433"/>
            <a:ext cx="94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Global Container</a:t>
            </a:r>
          </a:p>
        </p:txBody>
      </p:sp>
      <p:pic>
        <p:nvPicPr>
          <p:cNvPr id="29" name="Graphic 28" descr="Checklist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34072" y="2242089"/>
            <a:ext cx="574203" cy="574203"/>
          </a:xfrm>
          <a:prstGeom prst="rect">
            <a:avLst/>
          </a:prstGeom>
        </p:spPr>
      </p:pic>
      <p:pic>
        <p:nvPicPr>
          <p:cNvPr id="31" name="Graphic 30" descr="Gold bar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68004" y="1562085"/>
            <a:ext cx="503616" cy="503616"/>
          </a:xfrm>
          <a:prstGeom prst="rect">
            <a:avLst/>
          </a:prstGeom>
        </p:spPr>
      </p:pic>
      <p:pic>
        <p:nvPicPr>
          <p:cNvPr id="119" name="Graphic 118" descr="Puzzl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72199" y="1417601"/>
            <a:ext cx="1105768" cy="1105768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72199" y="1696421"/>
            <a:ext cx="110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Reporting Modules</a:t>
            </a:r>
          </a:p>
        </p:txBody>
      </p:sp>
      <p:pic>
        <p:nvPicPr>
          <p:cNvPr id="121" name="Graphic 120" descr="Gold bar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97209" y="1682382"/>
            <a:ext cx="503616" cy="50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5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06367 0.12014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0.0543 0.08634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414 0.04838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22708 3.7037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500"/>
                            </p:stCondLst>
                            <p:childTnLst>
                              <p:par>
                                <p:cTn id="90" presetID="56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13945 -0.35255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500"/>
                            </p:stCondLst>
                            <p:childTnLst>
                              <p:par>
                                <p:cTn id="9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09 3.7037E-6 L 0.49127 3.7037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6" presetID="15" presetClass="path" presetSubtype="0" repeatCount="3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.091 L 0.077 0.238 L -0.077 0.238 L -0.125 0.091 L 0 0 Z" pathEditMode="relative" ptsTypes="">
                                      <p:cBhvr>
                                        <p:cTn id="10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4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4500"/>
                            </p:stCondLst>
                            <p:childTnLst>
                              <p:par>
                                <p:cTn id="1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36" presetID="44" presetClass="path" presetSubtype="0" repeatCount="3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1204 L -0.0319 -0.04329 C -0.03855 -0.05023 -0.04844 -0.05393 -0.05899 -0.05393 C -0.07084 -0.05393 -0.08034 -0.05023 -0.08698 -0.04329 L -0.11875 -0.01204 " pathEditMode="relative" rAng="0" ptsTypes="AAAAA">
                                      <p:cBhvr>
                                        <p:cTn id="1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0"/>
                            </p:stCondLst>
                            <p:childTnLst>
                              <p:par>
                                <p:cTn id="1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500"/>
                            </p:stCondLst>
                            <p:childTnLst>
                              <p:par>
                                <p:cTn id="1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1000"/>
                            </p:stCondLst>
                            <p:childTnLst>
                              <p:par>
                                <p:cTn id="1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1000"/>
                            </p:stCondLst>
                            <p:childTnLst>
                              <p:par>
                                <p:cTn id="1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100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6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10013 -0.0004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3000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3000"/>
                            </p:stCondLst>
                            <p:childTnLst>
                              <p:par>
                                <p:cTn id="1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50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-0.00547 0.12755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700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12755 L -0.23255 0.12755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/>
      <p:bldP spid="22" grpId="0"/>
      <p:bldP spid="22" grpId="1"/>
      <p:bldP spid="22" grpId="2"/>
      <p:bldP spid="24" grpId="0"/>
      <p:bldP spid="24" grpId="1"/>
      <p:bldP spid="72" grpId="0"/>
      <p:bldP spid="72" grpId="1"/>
      <p:bldP spid="72" grpId="2"/>
      <p:bldP spid="73" grpId="0" animBg="1"/>
      <p:bldP spid="73" grpId="1" animBg="1"/>
      <p:bldP spid="73" grpId="3" animBg="1"/>
      <p:bldP spid="76" grpId="0"/>
      <p:bldP spid="76" grpId="1"/>
      <p:bldP spid="76" grpId="2"/>
      <p:bldP spid="27" grpId="0"/>
      <p:bldP spid="120" grpId="0"/>
      <p:bldP spid="120" grpId="1"/>
      <p:bldP spid="120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06199" y="983261"/>
            <a:ext cx="3055751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CÀI ĐẶT HOST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1" y="1984664"/>
            <a:ext cx="436417" cy="436417"/>
          </a:xfrm>
          <a:prstGeom prst="rect">
            <a:avLst/>
          </a:prstGeom>
        </p:spPr>
      </p:pic>
      <p:pic>
        <p:nvPicPr>
          <p:cNvPr id="38" name="Graphic 37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0" y="2421081"/>
            <a:ext cx="436417" cy="436417"/>
          </a:xfrm>
          <a:prstGeom prst="rect">
            <a:avLst/>
          </a:prstGeom>
        </p:spPr>
      </p:pic>
      <p:pic>
        <p:nvPicPr>
          <p:cNvPr id="39" name="Graphic 38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88" y="2893806"/>
            <a:ext cx="436417" cy="436417"/>
          </a:xfrm>
          <a:prstGeom prst="rect">
            <a:avLst/>
          </a:prstGeom>
        </p:spPr>
      </p:pic>
      <p:pic>
        <p:nvPicPr>
          <p:cNvPr id="42" name="Graphic 41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89" y="3712178"/>
            <a:ext cx="436417" cy="436417"/>
          </a:xfrm>
          <a:prstGeom prst="rect">
            <a:avLst/>
          </a:prstGeom>
        </p:spPr>
      </p:pic>
      <p:pic>
        <p:nvPicPr>
          <p:cNvPr id="43" name="Graphic 42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89" y="4130441"/>
            <a:ext cx="436417" cy="436417"/>
          </a:xfrm>
          <a:prstGeom prst="rect">
            <a:avLst/>
          </a:prstGeom>
        </p:spPr>
      </p:pic>
      <p:pic>
        <p:nvPicPr>
          <p:cNvPr id="44" name="Graphic 43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88" y="4586164"/>
            <a:ext cx="436417" cy="436417"/>
          </a:xfrm>
          <a:prstGeom prst="rect">
            <a:avLst/>
          </a:prstGeom>
        </p:spPr>
      </p:pic>
      <p:pic>
        <p:nvPicPr>
          <p:cNvPr id="45" name="Graphic 44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0" y="3275761"/>
            <a:ext cx="436417" cy="436417"/>
          </a:xfrm>
          <a:prstGeom prst="rect">
            <a:avLst/>
          </a:prstGeom>
        </p:spPr>
      </p:pic>
      <p:pic>
        <p:nvPicPr>
          <p:cNvPr id="46" name="Graphic 4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0" y="5039583"/>
            <a:ext cx="436417" cy="436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0136" y="1983514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" panose="00000500000000000000" pitchFamily="50" charset="0"/>
              </a:rPr>
              <a:t>Cập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nhật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hệ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thống</a:t>
            </a:r>
            <a:r>
              <a:rPr lang="en-US" sz="2000" dirty="0"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30136" y="2439234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" panose="00000500000000000000" pitchFamily="50" charset="0"/>
              </a:rPr>
              <a:t>Cài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đặt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các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th</a:t>
            </a:r>
            <a:r>
              <a:rPr lang="vi-VN" sz="2000" dirty="0">
                <a:latin typeface="Montserrat" panose="00000500000000000000" pitchFamily="50" charset="0"/>
              </a:rPr>
              <a:t>ư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viện</a:t>
            </a:r>
            <a:r>
              <a:rPr lang="en-US" sz="2000" dirty="0">
                <a:latin typeface="Montserrat" panose="00000500000000000000" pitchFamily="50" charset="0"/>
              </a:rPr>
              <a:t> Python.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30136" y="2875651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" panose="00000500000000000000" pitchFamily="50" charset="0"/>
              </a:rPr>
              <a:t>Cài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đặt</a:t>
            </a:r>
            <a:r>
              <a:rPr lang="en-US" sz="2000" dirty="0">
                <a:latin typeface="Montserrat" panose="00000500000000000000" pitchFamily="50" charset="0"/>
              </a:rPr>
              <a:t> MongoDB.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30136" y="3712178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" panose="00000500000000000000" pitchFamily="50" charset="0"/>
              </a:rPr>
              <a:t>Cài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đặt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TCPDump</a:t>
            </a:r>
            <a:r>
              <a:rPr lang="en-US" sz="2000" dirty="0"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0136" y="4112288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" panose="00000500000000000000" pitchFamily="50" charset="0"/>
              </a:rPr>
              <a:t>Cài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đặt</a:t>
            </a:r>
            <a:r>
              <a:rPr lang="en-US" sz="2000" dirty="0">
                <a:latin typeface="Montserrat" panose="00000500000000000000" pitchFamily="50" charset="0"/>
              </a:rPr>
              <a:t> Volatility.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30136" y="4562877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" panose="00000500000000000000" pitchFamily="50" charset="0"/>
              </a:rPr>
              <a:t>Cài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đặt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các</a:t>
            </a:r>
            <a:r>
              <a:rPr lang="en-US" sz="2000" dirty="0">
                <a:latin typeface="Montserrat" panose="00000500000000000000" pitchFamily="50" charset="0"/>
              </a:rPr>
              <a:t> plugin Volatility.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30136" y="5039583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" panose="00000500000000000000" pitchFamily="50" charset="0"/>
              </a:rPr>
              <a:t>Cài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đặt</a:t>
            </a:r>
            <a:r>
              <a:rPr lang="en-US" sz="2000" dirty="0">
                <a:latin typeface="Montserrat" panose="00000500000000000000" pitchFamily="50" charset="0"/>
              </a:rPr>
              <a:t> Cuckoo.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30136" y="3312068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" panose="00000500000000000000" pitchFamily="50" charset="0"/>
              </a:rPr>
              <a:t>Cài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đặt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Virtualbox</a:t>
            </a: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0313" y="3027549"/>
            <a:ext cx="5507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Open Sans"/>
              </a:rPr>
              <a:t>Tham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khảo</a:t>
            </a:r>
            <a:r>
              <a:rPr lang="en-US" sz="1600" dirty="0">
                <a:latin typeface="Open Sans"/>
              </a:rPr>
              <a:t>:</a:t>
            </a:r>
          </a:p>
          <a:p>
            <a:r>
              <a:rPr lang="en-US" sz="1600" dirty="0">
                <a:latin typeface="Open Sans"/>
                <a:hlinkClick r:id="rId4"/>
              </a:rPr>
              <a:t>http://docs.cuckoosandbox.org/en/latest/installation/host/</a:t>
            </a:r>
            <a:r>
              <a:rPr lang="en-US" sz="1600" dirty="0">
                <a:latin typeface="Open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87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7" grpId="0"/>
      <p:bldP spid="48" grpId="0"/>
      <p:bldP spid="49" grpId="0"/>
      <p:bldP spid="50" grpId="0"/>
      <p:bldP spid="51" grpId="0"/>
      <p:bldP spid="52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58112" y="983261"/>
            <a:ext cx="3151931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CÀI ĐẶT GUEST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1" y="1984664"/>
            <a:ext cx="436417" cy="436417"/>
          </a:xfrm>
          <a:prstGeom prst="rect">
            <a:avLst/>
          </a:prstGeom>
        </p:spPr>
      </p:pic>
      <p:pic>
        <p:nvPicPr>
          <p:cNvPr id="38" name="Graphic 37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0" y="2421081"/>
            <a:ext cx="436417" cy="436417"/>
          </a:xfrm>
          <a:prstGeom prst="rect">
            <a:avLst/>
          </a:prstGeom>
        </p:spPr>
      </p:pic>
      <p:pic>
        <p:nvPicPr>
          <p:cNvPr id="39" name="Graphic 38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0" y="2857498"/>
            <a:ext cx="436417" cy="436417"/>
          </a:xfrm>
          <a:prstGeom prst="rect">
            <a:avLst/>
          </a:prstGeom>
        </p:spPr>
      </p:pic>
      <p:pic>
        <p:nvPicPr>
          <p:cNvPr id="42" name="Graphic 41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89" y="3712178"/>
            <a:ext cx="436417" cy="436417"/>
          </a:xfrm>
          <a:prstGeom prst="rect">
            <a:avLst/>
          </a:prstGeom>
        </p:spPr>
      </p:pic>
      <p:pic>
        <p:nvPicPr>
          <p:cNvPr id="43" name="Graphic 42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89" y="4130441"/>
            <a:ext cx="436417" cy="436417"/>
          </a:xfrm>
          <a:prstGeom prst="rect">
            <a:avLst/>
          </a:prstGeom>
        </p:spPr>
      </p:pic>
      <p:pic>
        <p:nvPicPr>
          <p:cNvPr id="44" name="Graphic 43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88" y="4586164"/>
            <a:ext cx="436417" cy="436417"/>
          </a:xfrm>
          <a:prstGeom prst="rect">
            <a:avLst/>
          </a:prstGeom>
        </p:spPr>
      </p:pic>
      <p:pic>
        <p:nvPicPr>
          <p:cNvPr id="45" name="Graphic 44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0" y="3275761"/>
            <a:ext cx="436417" cy="436417"/>
          </a:xfrm>
          <a:prstGeom prst="rect">
            <a:avLst/>
          </a:prstGeom>
        </p:spPr>
      </p:pic>
      <p:pic>
        <p:nvPicPr>
          <p:cNvPr id="46" name="Graphic 4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0" y="5039583"/>
            <a:ext cx="436417" cy="436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0136" y="1983514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" panose="00000500000000000000" pitchFamily="50" charset="0"/>
              </a:rPr>
              <a:t>Cài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đặt</a:t>
            </a:r>
            <a:r>
              <a:rPr lang="en-US" sz="2000" dirty="0">
                <a:latin typeface="Montserrat" panose="00000500000000000000" pitchFamily="50" charset="0"/>
              </a:rPr>
              <a:t> Guest Additions </a:t>
            </a:r>
            <a:r>
              <a:rPr lang="en-US" sz="2000" dirty="0" err="1">
                <a:latin typeface="Montserrat" panose="00000500000000000000" pitchFamily="50" charset="0"/>
              </a:rPr>
              <a:t>với</a:t>
            </a:r>
            <a:r>
              <a:rPr lang="en-US" sz="2000" dirty="0">
                <a:latin typeface="Montserrat" panose="00000500000000000000" pitchFamily="50" charset="0"/>
              </a:rPr>
              <a:t> Virtual Box (</a:t>
            </a:r>
            <a:r>
              <a:rPr lang="en-US" sz="2000" dirty="0" err="1">
                <a:latin typeface="Montserrat" panose="00000500000000000000" pitchFamily="50" charset="0"/>
              </a:rPr>
              <a:t>VMTools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với</a:t>
            </a:r>
            <a:r>
              <a:rPr lang="en-US" sz="2000" dirty="0">
                <a:latin typeface="Montserrat" panose="00000500000000000000" pitchFamily="50" charset="0"/>
              </a:rPr>
              <a:t> VMWARE).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30136" y="2439234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" panose="00000500000000000000" pitchFamily="50" charset="0"/>
              </a:rPr>
              <a:t>Cài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đặt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môi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tr</a:t>
            </a:r>
            <a:r>
              <a:rPr lang="vi-VN" sz="2000" dirty="0">
                <a:latin typeface="Montserrat" panose="00000500000000000000" pitchFamily="50" charset="0"/>
              </a:rPr>
              <a:t>ư</a:t>
            </a:r>
            <a:r>
              <a:rPr lang="en-US" sz="2000" dirty="0" err="1">
                <a:latin typeface="Montserrat" panose="00000500000000000000" pitchFamily="50" charset="0"/>
              </a:rPr>
              <a:t>ờng</a:t>
            </a:r>
            <a:r>
              <a:rPr lang="en-US" sz="2000" dirty="0">
                <a:latin typeface="Montserrat" panose="00000500000000000000" pitchFamily="50" charset="0"/>
              </a:rPr>
              <a:t> Python.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30136" y="2875651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" panose="00000500000000000000" pitchFamily="50" charset="0"/>
              </a:rPr>
              <a:t>Tắt</a:t>
            </a:r>
            <a:r>
              <a:rPr lang="en-US" sz="2000" dirty="0">
                <a:latin typeface="Montserrat" panose="00000500000000000000" pitchFamily="50" charset="0"/>
              </a:rPr>
              <a:t> Firewall/ User Account Control/ Update.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30136" y="3712178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50" charset="0"/>
              </a:rPr>
              <a:t>Set card </a:t>
            </a:r>
            <a:r>
              <a:rPr lang="en-US" sz="2000" dirty="0" err="1">
                <a:latin typeface="Montserrat" panose="00000500000000000000" pitchFamily="50" charset="0"/>
              </a:rPr>
              <a:t>mạng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hostonly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cho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máy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ảo</a:t>
            </a:r>
            <a:r>
              <a:rPr lang="en-US" sz="2000" dirty="0"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0136" y="4112288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" panose="00000500000000000000" pitchFamily="50" charset="0"/>
              </a:rPr>
              <a:t>Cài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đặt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địa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chỉ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mạng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tĩnh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cho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máy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ảo</a:t>
            </a:r>
            <a:r>
              <a:rPr lang="en-US" sz="2000" dirty="0"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30136" y="4562877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50" charset="0"/>
              </a:rPr>
              <a:t>Copy file agent.py </a:t>
            </a:r>
            <a:r>
              <a:rPr lang="en-US" sz="2000" dirty="0" err="1">
                <a:latin typeface="Montserrat" panose="00000500000000000000" pitchFamily="50" charset="0"/>
              </a:rPr>
              <a:t>từ</a:t>
            </a:r>
            <a:r>
              <a:rPr lang="en-US" sz="2000" dirty="0">
                <a:latin typeface="Montserrat" panose="00000500000000000000" pitchFamily="50" charset="0"/>
              </a:rPr>
              <a:t> python </a:t>
            </a:r>
            <a:r>
              <a:rPr lang="en-US" sz="2000" dirty="0" err="1">
                <a:latin typeface="Montserrat" panose="00000500000000000000" pitchFamily="50" charset="0"/>
              </a:rPr>
              <a:t>lên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máy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ảo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và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chạy</a:t>
            </a:r>
            <a:r>
              <a:rPr lang="en-US" sz="2000" dirty="0"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30136" y="5039583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" panose="00000500000000000000" pitchFamily="50" charset="0"/>
              </a:rPr>
              <a:t>Tạo</a:t>
            </a:r>
            <a:r>
              <a:rPr lang="en-US" sz="2000" dirty="0">
                <a:latin typeface="Montserrat" panose="00000500000000000000" pitchFamily="50" charset="0"/>
              </a:rPr>
              <a:t> snapshot.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30136" y="3312068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" panose="00000500000000000000" pitchFamily="50" charset="0"/>
              </a:rPr>
              <a:t>Cài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đặt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các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phần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mềm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thuộc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bên</a:t>
            </a:r>
            <a:r>
              <a:rPr lang="en-US" sz="2000" dirty="0">
                <a:latin typeface="Montserrat" panose="00000500000000000000" pitchFamily="50" charset="0"/>
              </a:rPr>
              <a:t> </a:t>
            </a:r>
            <a:r>
              <a:rPr lang="en-US" sz="2000" dirty="0" err="1">
                <a:latin typeface="Montserrat" panose="00000500000000000000" pitchFamily="50" charset="0"/>
              </a:rPr>
              <a:t>thứ</a:t>
            </a:r>
            <a:r>
              <a:rPr lang="en-US" sz="2000" dirty="0">
                <a:latin typeface="Montserrat" panose="00000500000000000000" pitchFamily="50" charset="0"/>
              </a:rPr>
              <a:t> 3 (Office, Adobe Reader, Flash).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2017" y="5587256"/>
            <a:ext cx="5785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Open Sans"/>
              </a:rPr>
              <a:t>Tham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khảo</a:t>
            </a:r>
            <a:r>
              <a:rPr lang="en-US" sz="1600" dirty="0">
                <a:latin typeface="Open Sans"/>
              </a:rPr>
              <a:t>:</a:t>
            </a:r>
          </a:p>
          <a:p>
            <a:r>
              <a:rPr lang="en-US" sz="1600" dirty="0">
                <a:latin typeface="Open Sans"/>
                <a:hlinkClick r:id="rId4"/>
              </a:rPr>
              <a:t>http://docs.cuckoosandbox.org/en/latest/installation/guest/</a:t>
            </a:r>
            <a:r>
              <a:rPr lang="en-US" sz="1600" dirty="0">
                <a:latin typeface="Open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177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7" grpId="0"/>
      <p:bldP spid="48" grpId="0"/>
      <p:bldP spid="49" grpId="0"/>
      <p:bldP spid="50" grpId="0"/>
      <p:bldP spid="51" grpId="0"/>
      <p:bldP spid="52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250896" y="983261"/>
            <a:ext cx="1566369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CẤU HÌNH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pic>
        <p:nvPicPr>
          <p:cNvPr id="9" name="Graphic 8" descr="Lis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5344" y="1873348"/>
            <a:ext cx="870573" cy="870573"/>
          </a:xfrm>
          <a:prstGeom prst="rect">
            <a:avLst/>
          </a:prstGeom>
        </p:spPr>
      </p:pic>
      <p:pic>
        <p:nvPicPr>
          <p:cNvPr id="26" name="Graphic 25" descr="Lis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5344" y="3156885"/>
            <a:ext cx="870573" cy="870573"/>
          </a:xfrm>
          <a:prstGeom prst="rect">
            <a:avLst/>
          </a:prstGeom>
        </p:spPr>
      </p:pic>
      <p:pic>
        <p:nvPicPr>
          <p:cNvPr id="27" name="Graphic 26" descr="Lis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5344" y="4365284"/>
            <a:ext cx="870573" cy="8705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75917" y="1904886"/>
            <a:ext cx="287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CUCKOO.CONF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75916" y="3212228"/>
            <a:ext cx="287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AUXILIARY.CONF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75916" y="4449623"/>
            <a:ext cx="3373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VIRTUALBOX.CONF/ VMWARE.CONF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60483" y="2201536"/>
            <a:ext cx="41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50" charset="0"/>
              </a:rPr>
              <a:t>Tập</a:t>
            </a:r>
            <a:r>
              <a:rPr lang="en-US" sz="1200" dirty="0">
                <a:latin typeface="Montserrat" panose="00000500000000000000" pitchFamily="50" charset="0"/>
              </a:rPr>
              <a:t> tin </a:t>
            </a:r>
            <a:r>
              <a:rPr lang="en-US" sz="1200" dirty="0" err="1">
                <a:latin typeface="Montserrat" panose="00000500000000000000" pitchFamily="50" charset="0"/>
              </a:rPr>
              <a:t>cuckoo.conf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chứa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các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tùy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chọn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cấu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hình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chung</a:t>
            </a:r>
            <a:r>
              <a:rPr lang="en-US" sz="1200" dirty="0"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60483" y="3494711"/>
            <a:ext cx="41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50" charset="0"/>
              </a:rPr>
              <a:t>Tập</a:t>
            </a:r>
            <a:r>
              <a:rPr lang="en-US" sz="1200" dirty="0">
                <a:latin typeface="Montserrat" panose="00000500000000000000" pitchFamily="50" charset="0"/>
              </a:rPr>
              <a:t> tin </a:t>
            </a:r>
            <a:r>
              <a:rPr lang="en-US" sz="1200" dirty="0" err="1">
                <a:latin typeface="Montserrat" panose="00000500000000000000" pitchFamily="50" charset="0"/>
              </a:rPr>
              <a:t>auxiliary.conf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chứa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các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định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nghĩa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các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tùy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chọn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của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các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modue</a:t>
            </a:r>
            <a:r>
              <a:rPr lang="en-US" sz="1200" dirty="0">
                <a:latin typeface="Montserrat" panose="00000500000000000000" pitchFamily="50" charset="0"/>
              </a:rPr>
              <a:t> Auxiliary.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60483" y="4704758"/>
            <a:ext cx="41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Montserrat" panose="00000500000000000000" pitchFamily="50" charset="0"/>
              </a:rPr>
              <a:t>Tập tin virtualbox.conf định nghĩa cách Cuckoo tương tác với phần mềm ảo hóa Virtualbox</a:t>
            </a:r>
            <a:r>
              <a:rPr lang="en-US" sz="1200" dirty="0">
                <a:latin typeface="Montserrat" panose="00000500000000000000" pitchFamily="50" charset="0"/>
              </a:rPr>
              <a:t>.</a:t>
            </a:r>
          </a:p>
        </p:txBody>
      </p:sp>
      <p:pic>
        <p:nvPicPr>
          <p:cNvPr id="56" name="Graphic 55" descr="Lis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2699" y="1878551"/>
            <a:ext cx="870573" cy="870573"/>
          </a:xfrm>
          <a:prstGeom prst="rect">
            <a:avLst/>
          </a:prstGeom>
        </p:spPr>
      </p:pic>
      <p:pic>
        <p:nvPicPr>
          <p:cNvPr id="57" name="Graphic 56" descr="Lis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2699" y="3162088"/>
            <a:ext cx="870573" cy="870573"/>
          </a:xfrm>
          <a:prstGeom prst="rect">
            <a:avLst/>
          </a:prstGeom>
        </p:spPr>
      </p:pic>
      <p:pic>
        <p:nvPicPr>
          <p:cNvPr id="58" name="Graphic 57" descr="Lis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2699" y="4324868"/>
            <a:ext cx="870573" cy="87057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703272" y="1733442"/>
            <a:ext cx="287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PROCESSING.CONF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03271" y="3217431"/>
            <a:ext cx="287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MEMORY.CONF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03271" y="4278179"/>
            <a:ext cx="287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REPORTING.CONF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87838" y="2030092"/>
            <a:ext cx="4157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Montserrat" panose="00000500000000000000" pitchFamily="50" charset="0"/>
              </a:rPr>
              <a:t>Tập tin processing.conf cho phép enable/disable cấu hình của các module processing và xác định cách thức xử lý dữ liệu thô thu thập được trong quá trình phân tích.</a:t>
            </a:r>
            <a:endParaRPr lang="en-US" sz="1200" dirty="0">
              <a:latin typeface="Montserrat" panose="00000500000000000000" pitchFamily="50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87838" y="3499914"/>
            <a:ext cx="41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50" charset="0"/>
              </a:rPr>
              <a:t>Tập</a:t>
            </a:r>
            <a:r>
              <a:rPr lang="en-US" sz="1200" dirty="0">
                <a:latin typeface="Montserrat" panose="00000500000000000000" pitchFamily="50" charset="0"/>
              </a:rPr>
              <a:t> tin </a:t>
            </a:r>
            <a:r>
              <a:rPr lang="en-US" sz="1200" dirty="0" err="1">
                <a:latin typeface="Montserrat" panose="00000500000000000000" pitchFamily="50" charset="0"/>
              </a:rPr>
              <a:t>memory.conf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cho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phép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bật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tắt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các</a:t>
            </a:r>
            <a:r>
              <a:rPr lang="en-US" sz="1200" dirty="0">
                <a:latin typeface="Montserrat" panose="00000500000000000000" pitchFamily="50" charset="0"/>
              </a:rPr>
              <a:t> plugin </a:t>
            </a:r>
            <a:r>
              <a:rPr lang="en-US" sz="1200" dirty="0" err="1">
                <a:latin typeface="Montserrat" panose="00000500000000000000" pitchFamily="50" charset="0"/>
              </a:rPr>
              <a:t>dùng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để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phân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tích</a:t>
            </a:r>
            <a:r>
              <a:rPr lang="en-US" sz="1200" dirty="0">
                <a:latin typeface="Montserrat" panose="00000500000000000000" pitchFamily="50" charset="0"/>
              </a:rPr>
              <a:t> memory dump </a:t>
            </a:r>
            <a:r>
              <a:rPr lang="en-US" sz="1200" dirty="0" err="1">
                <a:latin typeface="Montserrat" panose="00000500000000000000" pitchFamily="50" charset="0"/>
              </a:rPr>
              <a:t>của</a:t>
            </a:r>
            <a:r>
              <a:rPr lang="en-US" sz="1200" dirty="0">
                <a:latin typeface="Montserrat" panose="00000500000000000000" pitchFamily="50" charset="0"/>
              </a:rPr>
              <a:t> volatility.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87838" y="4533314"/>
            <a:ext cx="41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50" charset="0"/>
              </a:rPr>
              <a:t>Tập</a:t>
            </a:r>
            <a:r>
              <a:rPr lang="en-US" sz="1200" dirty="0">
                <a:latin typeface="Montserrat" panose="00000500000000000000" pitchFamily="50" charset="0"/>
              </a:rPr>
              <a:t> tin </a:t>
            </a:r>
            <a:r>
              <a:rPr lang="en-US" sz="1200" dirty="0" err="1">
                <a:latin typeface="Montserrat" panose="00000500000000000000" pitchFamily="50" charset="0"/>
              </a:rPr>
              <a:t>reporting.conf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cho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phép</a:t>
            </a:r>
            <a:r>
              <a:rPr lang="en-US" sz="1200" dirty="0">
                <a:latin typeface="Montserrat" panose="00000500000000000000" pitchFamily="50" charset="0"/>
              </a:rPr>
              <a:t> enable/disable </a:t>
            </a:r>
            <a:r>
              <a:rPr lang="en-US" sz="1200" dirty="0" err="1">
                <a:latin typeface="Montserrat" panose="00000500000000000000" pitchFamily="50" charset="0"/>
              </a:rPr>
              <a:t>các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định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dạng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báo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cáo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mà</a:t>
            </a:r>
            <a:r>
              <a:rPr lang="en-US" sz="1200" dirty="0">
                <a:latin typeface="Montserrat" panose="00000500000000000000" pitchFamily="50" charset="0"/>
              </a:rPr>
              <a:t> Cuckoo Sandbox </a:t>
            </a:r>
            <a:r>
              <a:rPr lang="en-US" sz="1200" dirty="0" err="1">
                <a:latin typeface="Montserrat" panose="00000500000000000000" pitchFamily="50" charset="0"/>
              </a:rPr>
              <a:t>có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thể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xuất</a:t>
            </a:r>
            <a:r>
              <a:rPr lang="en-US" sz="1200" dirty="0">
                <a:latin typeface="Montserrat" panose="000005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</a:rPr>
              <a:t>ra</a:t>
            </a:r>
            <a:r>
              <a:rPr lang="en-US" sz="1200" dirty="0">
                <a:latin typeface="Montserrat" panose="00000500000000000000" pitchFamily="50" charset="0"/>
              </a:rPr>
              <a:t> (JSON, pdf, DB…).</a:t>
            </a:r>
          </a:p>
        </p:txBody>
      </p:sp>
    </p:spTree>
    <p:extLst>
      <p:ext uri="{BB962C8B-B14F-4D97-AF65-F5344CB8AC3E}">
        <p14:creationId xmlns:p14="http://schemas.microsoft.com/office/powerpoint/2010/main" val="1379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500"/>
                            </p:stCondLst>
                            <p:childTnLst>
                              <p:par>
                                <p:cTn id="15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6000"/>
                            </p:stCondLst>
                            <p:childTnLst>
                              <p:par>
                                <p:cTn id="20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500"/>
                            </p:stCondLst>
                            <p:childTnLst>
                              <p:par>
                                <p:cTn id="25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33" grpId="0"/>
      <p:bldP spid="41" grpId="0"/>
      <p:bldP spid="53" grpId="0"/>
      <p:bldP spid="55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54723" y="983261"/>
            <a:ext cx="1758728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KHỞI ĐỘNG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5854" y="1963972"/>
            <a:ext cx="326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$. </a:t>
            </a:r>
            <a:r>
              <a:rPr lang="en-US" sz="1200" dirty="0" err="1"/>
              <a:t>venv</a:t>
            </a:r>
            <a:r>
              <a:rPr lang="en-US" sz="1200" dirty="0"/>
              <a:t>/bin/active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venv</a:t>
            </a:r>
            <a:r>
              <a:rPr lang="en-US" sz="1200" dirty="0"/>
              <a:t>) $  cuckoo --</a:t>
            </a:r>
            <a:r>
              <a:rPr lang="en-US" sz="1200" dirty="0" err="1"/>
              <a:t>cwd</a:t>
            </a:r>
            <a:r>
              <a:rPr lang="en-US" sz="1200" dirty="0"/>
              <a:t> ~/.cuckoo/</a:t>
            </a:r>
          </a:p>
        </p:txBody>
      </p:sp>
      <p:pic>
        <p:nvPicPr>
          <p:cNvPr id="9" name="Picture 8" descr="A picture containing screensho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06" y="1689145"/>
            <a:ext cx="6752085" cy="46672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48254" y="2116372"/>
            <a:ext cx="326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venv</a:t>
            </a:r>
            <a:r>
              <a:rPr lang="en-US" sz="1200" dirty="0"/>
              <a:t>) $  cuckoo web </a:t>
            </a:r>
            <a:r>
              <a:rPr lang="en-US" sz="1200" dirty="0" err="1"/>
              <a:t>runserver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331" y="1677388"/>
            <a:ext cx="5691512" cy="4678962"/>
          </a:xfrm>
          <a:prstGeom prst="rect">
            <a:avLst/>
          </a:prstGeom>
        </p:spPr>
      </p:pic>
      <p:pic>
        <p:nvPicPr>
          <p:cNvPr id="12" name="Picture 11" descr="A picture containing text&#10;&#10;Description generated with very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73" y="1689145"/>
            <a:ext cx="6991350" cy="4133850"/>
          </a:xfrm>
          <a:prstGeom prst="rect">
            <a:avLst/>
          </a:prstGeom>
        </p:spPr>
      </p:pic>
      <p:pic>
        <p:nvPicPr>
          <p:cNvPr id="5" name="Picture 4" descr="A picture containing screenshot, monitor, indoor, computer&#10;&#10;Description generated with very high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60" y="1506439"/>
            <a:ext cx="9022175" cy="513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15502" y="983261"/>
            <a:ext cx="2637175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PHÂN TÍCH KẾT QUẢ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pic>
        <p:nvPicPr>
          <p:cNvPr id="5" name="Graphic 4" descr="H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787" y="1808443"/>
            <a:ext cx="576072" cy="576072"/>
          </a:xfrm>
          <a:prstGeom prst="rect">
            <a:avLst/>
          </a:prstGeom>
        </p:spPr>
      </p:pic>
      <p:pic>
        <p:nvPicPr>
          <p:cNvPr id="7" name="Graphic 6" descr="Newspap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8800" y="1808443"/>
            <a:ext cx="576072" cy="576072"/>
          </a:xfrm>
          <a:prstGeom prst="rect">
            <a:avLst/>
          </a:prstGeom>
        </p:spPr>
      </p:pic>
      <p:pic>
        <p:nvPicPr>
          <p:cNvPr id="9" name="Graphic 8" descr="Netwo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787" y="3677029"/>
            <a:ext cx="576072" cy="576072"/>
          </a:xfrm>
          <a:prstGeom prst="rect">
            <a:avLst/>
          </a:prstGeom>
        </p:spPr>
      </p:pic>
      <p:pic>
        <p:nvPicPr>
          <p:cNvPr id="11" name="Graphic 10" descr="Earth Globe America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787" y="4611322"/>
            <a:ext cx="576072" cy="576072"/>
          </a:xfrm>
          <a:prstGeom prst="rect">
            <a:avLst/>
          </a:prstGeom>
        </p:spPr>
      </p:pic>
      <p:pic>
        <p:nvPicPr>
          <p:cNvPr id="13" name="Graphic 12" descr="Documen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8800" y="3618121"/>
            <a:ext cx="576072" cy="576072"/>
          </a:xfrm>
          <a:prstGeom prst="rect">
            <a:avLst/>
          </a:prstGeom>
        </p:spPr>
      </p:pic>
      <p:pic>
        <p:nvPicPr>
          <p:cNvPr id="15" name="Graphic 14" descr="Book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0787" y="2742736"/>
            <a:ext cx="576072" cy="576072"/>
          </a:xfrm>
          <a:prstGeom prst="rect">
            <a:avLst/>
          </a:prstGeom>
        </p:spPr>
      </p:pic>
      <p:pic>
        <p:nvPicPr>
          <p:cNvPr id="17" name="Graphic 16" descr="Monthly calendar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8800" y="2736994"/>
            <a:ext cx="576072" cy="576072"/>
          </a:xfrm>
          <a:prstGeom prst="rect">
            <a:avLst/>
          </a:prstGeom>
        </p:spPr>
      </p:pic>
      <p:pic>
        <p:nvPicPr>
          <p:cNvPr id="19" name="Graphic 18" descr="Optical disc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38800" y="4611322"/>
            <a:ext cx="576072" cy="57607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42293" y="1807209"/>
            <a:ext cx="287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SUMMARY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6859" y="2103859"/>
            <a:ext cx="41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Open Sans"/>
              </a:rPr>
              <a:t>Các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báo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tóm</a:t>
            </a:r>
            <a:r>
              <a:rPr lang="en-US" sz="1200" dirty="0">
                <a:latin typeface="Open Sans"/>
              </a:rPr>
              <a:t> l</a:t>
            </a:r>
            <a:r>
              <a:rPr lang="vi-VN" sz="1200" dirty="0">
                <a:latin typeface="Montserrat" panose="00000500000000000000" pitchFamily="50" charset="0"/>
              </a:rPr>
              <a:t>ư</a:t>
            </a:r>
            <a:r>
              <a:rPr lang="en-US" sz="1200" dirty="0" err="1">
                <a:latin typeface="Open Sans"/>
              </a:rPr>
              <a:t>ợt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về</a:t>
            </a:r>
            <a:r>
              <a:rPr lang="en-US" sz="1200" dirty="0">
                <a:latin typeface="Open Sans"/>
              </a:rPr>
              <a:t> file </a:t>
            </a:r>
            <a:r>
              <a:rPr lang="en-US" sz="1200" dirty="0" err="1">
                <a:latin typeface="Open Sans"/>
              </a:rPr>
              <a:t>vừa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phân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tích</a:t>
            </a:r>
            <a:r>
              <a:rPr lang="en-US" sz="1200" dirty="0">
                <a:latin typeface="Open Sans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2293" y="2713986"/>
            <a:ext cx="287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STATIC ANALYSIS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26859" y="3010636"/>
            <a:ext cx="41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Open Sans"/>
              </a:rPr>
              <a:t>Các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báo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về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việc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phân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tích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tĩnh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tệp</a:t>
            </a:r>
            <a:r>
              <a:rPr lang="en-US" sz="1200" dirty="0">
                <a:latin typeface="Open Sans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57727" y="3617106"/>
            <a:ext cx="287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BEHAVI</a:t>
            </a:r>
            <a:r>
              <a:rPr lang="vi-VN" sz="1200" dirty="0">
                <a:latin typeface="Montserrat" panose="00000500000000000000" pitchFamily="50" charset="0"/>
              </a:rPr>
              <a:t>O</a:t>
            </a:r>
            <a:r>
              <a:rPr lang="en-US" sz="1200" dirty="0">
                <a:latin typeface="Montserrat" panose="00000500000000000000" pitchFamily="50" charset="0"/>
              </a:rPr>
              <a:t>RAL ANALYSIS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42293" y="3913756"/>
            <a:ext cx="41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Open Sans"/>
              </a:rPr>
              <a:t>Các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báo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về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hành</a:t>
            </a:r>
            <a:r>
              <a:rPr lang="en-US" sz="1200" dirty="0">
                <a:latin typeface="Open Sans"/>
              </a:rPr>
              <a:t> vi </a:t>
            </a:r>
            <a:r>
              <a:rPr lang="en-US" sz="1200" dirty="0" err="1">
                <a:latin typeface="Open Sans"/>
              </a:rPr>
              <a:t>của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tệp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khi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thực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thi</a:t>
            </a:r>
            <a:r>
              <a:rPr lang="en-US" sz="1200" dirty="0">
                <a:latin typeface="Open Sans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7727" y="4520226"/>
            <a:ext cx="287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NETWORK ANALYSIS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42293" y="4816876"/>
            <a:ext cx="41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Open Sans"/>
              </a:rPr>
              <a:t>Đây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là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báo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cáo</a:t>
            </a:r>
            <a:r>
              <a:rPr lang="en-US" sz="1200" dirty="0">
                <a:latin typeface="Open Sans"/>
              </a:rPr>
              <a:t> chi </a:t>
            </a:r>
            <a:r>
              <a:rPr lang="en-US" sz="1200" dirty="0" err="1">
                <a:latin typeface="Open Sans"/>
              </a:rPr>
              <a:t>tiết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các</a:t>
            </a:r>
            <a:r>
              <a:rPr lang="en-US" sz="1200" dirty="0">
                <a:latin typeface="Open Sans"/>
              </a:rPr>
              <a:t> request </a:t>
            </a:r>
            <a:r>
              <a:rPr lang="en-US" sz="1200" dirty="0" err="1">
                <a:latin typeface="Open Sans"/>
              </a:rPr>
              <a:t>mạng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mà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tệp</a:t>
            </a:r>
            <a:r>
              <a:rPr lang="en-US" sz="1200" dirty="0">
                <a:latin typeface="Open Sans"/>
              </a:rPr>
              <a:t> tin </a:t>
            </a:r>
            <a:r>
              <a:rPr lang="en-US" sz="1200" dirty="0" err="1">
                <a:latin typeface="Open Sans"/>
              </a:rPr>
              <a:t>đã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gửi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đi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và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các</a:t>
            </a:r>
            <a:r>
              <a:rPr lang="en-US" sz="1200" dirty="0">
                <a:latin typeface="Open Sans"/>
              </a:rPr>
              <a:t> response </a:t>
            </a:r>
            <a:r>
              <a:rPr lang="en-US" sz="1200" dirty="0" err="1">
                <a:latin typeface="Open Sans"/>
              </a:rPr>
              <a:t>trả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về</a:t>
            </a:r>
            <a:r>
              <a:rPr lang="en-US" sz="1200" dirty="0">
                <a:latin typeface="Open Sans"/>
              </a:rPr>
              <a:t> 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49178" y="1807209"/>
            <a:ext cx="287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DROPPED FILES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33744" y="2103859"/>
            <a:ext cx="41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Open Sans"/>
              </a:rPr>
              <a:t>Báo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các</a:t>
            </a:r>
            <a:r>
              <a:rPr lang="en-US" sz="1200" dirty="0">
                <a:latin typeface="Open Sans"/>
              </a:rPr>
              <a:t> file </a:t>
            </a:r>
            <a:r>
              <a:rPr lang="en-US" sz="1200" dirty="0" err="1">
                <a:latin typeface="Open Sans"/>
              </a:rPr>
              <a:t>mà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tệp</a:t>
            </a:r>
            <a:r>
              <a:rPr lang="en-US" sz="1200" dirty="0">
                <a:latin typeface="Open Sans"/>
              </a:rPr>
              <a:t> tin </a:t>
            </a:r>
            <a:r>
              <a:rPr lang="en-US" sz="1200" dirty="0" err="1">
                <a:latin typeface="Open Sans"/>
              </a:rPr>
              <a:t>đã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ra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hoặc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chỉnh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sửa</a:t>
            </a:r>
            <a:r>
              <a:rPr lang="en-US" sz="1200" dirty="0">
                <a:latin typeface="Open Sans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64612" y="2739417"/>
            <a:ext cx="287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DROPPED BUFFERS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9178" y="3036067"/>
            <a:ext cx="41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Open Sans"/>
              </a:rPr>
              <a:t>Báo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về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các</a:t>
            </a:r>
            <a:r>
              <a:rPr lang="en-US" sz="1200" dirty="0">
                <a:latin typeface="Open Sans"/>
              </a:rPr>
              <a:t> buffer đ</a:t>
            </a:r>
            <a:r>
              <a:rPr lang="vi-VN" sz="1200" dirty="0">
                <a:latin typeface="Open Sans"/>
              </a:rPr>
              <a:t>ư</a:t>
            </a:r>
            <a:r>
              <a:rPr lang="en-US" sz="1200" dirty="0" err="1">
                <a:latin typeface="Open Sans"/>
              </a:rPr>
              <a:t>ợc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ra.</a:t>
            </a:r>
            <a:endParaRPr lang="en-US" sz="1200" dirty="0">
              <a:latin typeface="Open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83967" y="3679452"/>
            <a:ext cx="287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PROCESS MEMORY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8533" y="3976102"/>
            <a:ext cx="41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Open Sans"/>
              </a:rPr>
              <a:t>Báo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về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các</a:t>
            </a:r>
            <a:r>
              <a:rPr lang="en-US" sz="1200" dirty="0">
                <a:latin typeface="Open Sans"/>
              </a:rPr>
              <a:t> process memory </a:t>
            </a:r>
            <a:r>
              <a:rPr lang="en-US" sz="1200" dirty="0" err="1">
                <a:latin typeface="Open Sans"/>
              </a:rPr>
              <a:t>mà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ch</a:t>
            </a:r>
            <a:r>
              <a:rPr lang="vi-VN" sz="1200" dirty="0">
                <a:latin typeface="Open Sans"/>
              </a:rPr>
              <a:t>ư</a:t>
            </a:r>
            <a:r>
              <a:rPr lang="en-US" sz="1200" dirty="0" err="1">
                <a:latin typeface="Open Sans"/>
              </a:rPr>
              <a:t>ơng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trình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đã</a:t>
            </a:r>
            <a:r>
              <a:rPr lang="en-US" sz="1200" dirty="0">
                <a:latin typeface="Open Sans"/>
              </a:rPr>
              <a:t> dump.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77840" y="4553843"/>
            <a:ext cx="287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COMPARE ANALYSIS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2406" y="4850493"/>
            <a:ext cx="41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/>
              </a:rPr>
              <a:t>So </a:t>
            </a:r>
            <a:r>
              <a:rPr lang="en-US" sz="1200" dirty="0" err="1">
                <a:latin typeface="Open Sans"/>
              </a:rPr>
              <a:t>sánh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hai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kết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quả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đã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phân</a:t>
            </a:r>
            <a:r>
              <a:rPr lang="en-US" sz="1200" dirty="0">
                <a:latin typeface="Open Sans"/>
              </a:rPr>
              <a:t> t.</a:t>
            </a:r>
          </a:p>
        </p:txBody>
      </p:sp>
    </p:spTree>
    <p:extLst>
      <p:ext uri="{BB962C8B-B14F-4D97-AF65-F5344CB8AC3E}">
        <p14:creationId xmlns:p14="http://schemas.microsoft.com/office/powerpoint/2010/main" val="31024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234684" y="983261"/>
            <a:ext cx="1598813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11656" y="4574506"/>
            <a:ext cx="7851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</a:t>
            </a:r>
            <a:r>
              <a:rPr lang="en-US" dirty="0">
                <a:latin typeface="Open Sans"/>
              </a:rPr>
              <a:t>Cho </a:t>
            </a:r>
            <a:r>
              <a:rPr lang="en-US" dirty="0" err="1">
                <a:latin typeface="Open Sans"/>
              </a:rPr>
              <a:t>biết</a:t>
            </a:r>
            <a:r>
              <a:rPr lang="en-US" dirty="0">
                <a:latin typeface="Open Sans"/>
              </a:rPr>
              <a:t> chi </a:t>
            </a:r>
            <a:r>
              <a:rPr lang="en-US" dirty="0" err="1">
                <a:latin typeface="Open Sans"/>
              </a:rPr>
              <a:t>tiết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về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tệp</a:t>
            </a:r>
            <a:r>
              <a:rPr lang="en-US" dirty="0">
                <a:latin typeface="Open Sans"/>
              </a:rPr>
              <a:t> (</a:t>
            </a:r>
            <a:r>
              <a:rPr lang="vi-VN" dirty="0">
                <a:latin typeface="Open Sans"/>
              </a:rPr>
              <a:t>ssdeep/YARA/SHA).</a:t>
            </a:r>
            <a:endParaRPr lang="vi-VN" sz="1200" dirty="0">
              <a:latin typeface="Open Sans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Signatures.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Screenshot của phiên phân tích.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Lưu lượng mạng (DNS/Host).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Các hoạt động liên quan đến File/Process/Registry.</a:t>
            </a:r>
            <a:endParaRPr lang="en-US" dirty="0"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12" y="1582926"/>
            <a:ext cx="7050555" cy="29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5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15977" y="983261"/>
            <a:ext cx="2236231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STATIC ANALYSIS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Open Sans"/>
              <a:cs typeface="Montserrat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33109" y="4340435"/>
            <a:ext cx="7851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Thông tin file PE (Checksum, Thời gian compile).</a:t>
            </a:r>
            <a:endParaRPr lang="vi-VN" sz="1200" dirty="0">
              <a:latin typeface="Open Sans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Thông tin Version (File metadata).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Các memory section (Virtual Size/Raw Size).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Imports (Kernel/System calls).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Strings.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Antivirus (Virus Total).</a:t>
            </a:r>
            <a:endParaRPr lang="en-US" dirty="0"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16" y="1591131"/>
            <a:ext cx="8058066" cy="26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8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8" y="0"/>
            <a:ext cx="12211844" cy="6858000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/>
          </a:p>
        </p:txBody>
      </p:sp>
      <p:grpSp>
        <p:nvGrpSpPr>
          <p:cNvPr id="3074" name="Group 11"/>
          <p:cNvGrpSpPr>
            <a:grpSpLocks/>
          </p:cNvGrpSpPr>
          <p:nvPr/>
        </p:nvGrpSpPr>
        <p:grpSpPr bwMode="auto">
          <a:xfrm>
            <a:off x="2859088" y="2355850"/>
            <a:ext cx="6435725" cy="1644650"/>
            <a:chOff x="5714696" y="4242508"/>
            <a:chExt cx="12872495" cy="3289789"/>
          </a:xfrm>
        </p:grpSpPr>
        <p:sp>
          <p:nvSpPr>
            <p:cNvPr id="3076" name="TextBox 12"/>
            <p:cNvSpPr txBox="1">
              <a:spLocks noChangeArrowheads="1"/>
            </p:cNvSpPr>
            <p:nvPr/>
          </p:nvSpPr>
          <p:spPr bwMode="auto">
            <a:xfrm>
              <a:off x="7323591" y="4559977"/>
              <a:ext cx="9609820" cy="2739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8300" b="1" dirty="0">
                  <a:solidFill>
                    <a:schemeClr val="bg1"/>
                  </a:solidFill>
                  <a:latin typeface="Montserrat" pitchFamily="-65" charset="0"/>
                </a:rPr>
                <a:t>ABOUT US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858246" y="1447137"/>
            <a:ext cx="306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/>
              </a:rPr>
              <a:t>GVHD: </a:t>
            </a:r>
            <a:r>
              <a:rPr lang="en-US" dirty="0" err="1">
                <a:solidFill>
                  <a:schemeClr val="bg1"/>
                </a:solidFill>
                <a:latin typeface="Montserrat Light"/>
              </a:rPr>
              <a:t>ThS</a:t>
            </a:r>
            <a:r>
              <a:rPr lang="en-US" dirty="0">
                <a:solidFill>
                  <a:schemeClr val="bg1"/>
                </a:solidFill>
                <a:latin typeface="Montserrat Light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Montserrat Light"/>
              </a:rPr>
              <a:t>Trần</a:t>
            </a:r>
            <a:r>
              <a:rPr lang="en-US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 Light"/>
              </a:rPr>
              <a:t>Tuấn</a:t>
            </a:r>
            <a:r>
              <a:rPr lang="en-US" dirty="0">
                <a:solidFill>
                  <a:schemeClr val="bg1"/>
                </a:solidFill>
                <a:latin typeface="Montserrat Ligh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 Light"/>
              </a:rPr>
              <a:t>Dũng</a:t>
            </a:r>
            <a:endParaRPr lang="en-US" dirty="0">
              <a:solidFill>
                <a:schemeClr val="bg1"/>
              </a:solidFill>
              <a:latin typeface="Montserrat Light"/>
            </a:endParaRPr>
          </a:p>
        </p:txBody>
      </p:sp>
      <p:pic>
        <p:nvPicPr>
          <p:cNvPr id="10" name="Graphic 9" descr="Use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466" y="4619548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43640" y="4476584"/>
            <a:ext cx="2790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/>
              </a:rPr>
              <a:t>VÕ MINH NGỌC</a:t>
            </a:r>
          </a:p>
          <a:p>
            <a:r>
              <a:rPr lang="en-US" dirty="0">
                <a:solidFill>
                  <a:schemeClr val="bg1"/>
                </a:solidFill>
                <a:latin typeface="Montserrat Light"/>
              </a:rPr>
              <a:t>VŨ TẤN PHONG</a:t>
            </a:r>
          </a:p>
          <a:p>
            <a:r>
              <a:rPr lang="en-US" dirty="0">
                <a:solidFill>
                  <a:schemeClr val="bg1"/>
                </a:solidFill>
                <a:latin typeface="Montserrat Light"/>
              </a:rPr>
              <a:t>NGUYỄN KIM SANG</a:t>
            </a:r>
          </a:p>
          <a:p>
            <a:r>
              <a:rPr lang="en-US" dirty="0">
                <a:solidFill>
                  <a:schemeClr val="bg1"/>
                </a:solidFill>
                <a:latin typeface="Montserrat Light"/>
              </a:rPr>
              <a:t>TRẦN THANH HUY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76" y="4299490"/>
            <a:ext cx="1927599" cy="1554515"/>
          </a:xfrm>
          <a:prstGeom prst="rect">
            <a:avLst/>
          </a:prstGeom>
        </p:spPr>
      </p:pic>
      <p:sp>
        <p:nvSpPr>
          <p:cNvPr id="19" name="Freeform 46"/>
          <p:cNvSpPr>
            <a:spLocks noChangeArrowheads="1"/>
          </p:cNvSpPr>
          <p:nvPr/>
        </p:nvSpPr>
        <p:spPr bwMode="auto">
          <a:xfrm>
            <a:off x="4304208" y="1287831"/>
            <a:ext cx="554038" cy="528638"/>
          </a:xfrm>
          <a:custGeom>
            <a:avLst/>
            <a:gdLst>
              <a:gd name="T0" fmla="*/ 436564 w 461"/>
              <a:gd name="T1" fmla="*/ 401355 h 443"/>
              <a:gd name="T2" fmla="*/ 436564 w 461"/>
              <a:gd name="T3" fmla="*/ 401355 h 443"/>
              <a:gd name="T4" fmla="*/ 341554 w 461"/>
              <a:gd name="T5" fmla="*/ 296239 h 443"/>
              <a:gd name="T6" fmla="*/ 372823 w 461"/>
              <a:gd name="T7" fmla="*/ 232929 h 443"/>
              <a:gd name="T8" fmla="*/ 394471 w 461"/>
              <a:gd name="T9" fmla="*/ 180371 h 443"/>
              <a:gd name="T10" fmla="*/ 383647 w 461"/>
              <a:gd name="T11" fmla="*/ 157675 h 443"/>
              <a:gd name="T12" fmla="*/ 394471 w 461"/>
              <a:gd name="T13" fmla="*/ 105117 h 443"/>
              <a:gd name="T14" fmla="*/ 276611 w 461"/>
              <a:gd name="T15" fmla="*/ 0 h 443"/>
              <a:gd name="T16" fmla="*/ 158750 w 461"/>
              <a:gd name="T17" fmla="*/ 105117 h 443"/>
              <a:gd name="T18" fmla="*/ 169574 w 461"/>
              <a:gd name="T19" fmla="*/ 157675 h 443"/>
              <a:gd name="T20" fmla="*/ 158750 w 461"/>
              <a:gd name="T21" fmla="*/ 180371 h 443"/>
              <a:gd name="T22" fmla="*/ 180398 w 461"/>
              <a:gd name="T23" fmla="*/ 232929 h 443"/>
              <a:gd name="T24" fmla="*/ 212870 w 461"/>
              <a:gd name="T25" fmla="*/ 296239 h 443"/>
              <a:gd name="T26" fmla="*/ 116658 w 461"/>
              <a:gd name="T27" fmla="*/ 401355 h 443"/>
              <a:gd name="T28" fmla="*/ 0 w 461"/>
              <a:gd name="T29" fmla="*/ 475415 h 443"/>
              <a:gd name="T30" fmla="*/ 0 w 461"/>
              <a:gd name="T31" fmla="*/ 527973 h 443"/>
              <a:gd name="T32" fmla="*/ 276611 w 461"/>
              <a:gd name="T33" fmla="*/ 527973 h 443"/>
              <a:gd name="T34" fmla="*/ 553221 w 461"/>
              <a:gd name="T35" fmla="*/ 527973 h 443"/>
              <a:gd name="T36" fmla="*/ 553221 w 461"/>
              <a:gd name="T37" fmla="*/ 475415 h 443"/>
              <a:gd name="T38" fmla="*/ 436564 w 461"/>
              <a:gd name="T39" fmla="*/ 401355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none" lIns="91424" tIns="45712" rIns="91424" bIns="45712" anchor="ctr"/>
          <a:lstStyle/>
          <a:p>
            <a:endParaRPr lang="en-US"/>
          </a:p>
        </p:txBody>
      </p:sp>
      <p:sp>
        <p:nvSpPr>
          <p:cNvPr id="12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2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11/05/2017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5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95440" y="983261"/>
            <a:ext cx="2877304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BEHAVIORAL ANALYSIS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Open Sans"/>
              <a:cs typeface="Montserrat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00889" y="4616454"/>
            <a:ext cx="785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Process Tree (Theo dõi luồng thực thi).</a:t>
            </a:r>
            <a:endParaRPr lang="vi-VN" sz="1200" dirty="0">
              <a:latin typeface="Open Sans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Các hành động của từng process.</a:t>
            </a:r>
            <a:endParaRPr lang="en-US" dirty="0"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09" y="1522951"/>
            <a:ext cx="8626679" cy="28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9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17848" y="983261"/>
            <a:ext cx="2632493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NETWORK ANALYSIS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Open Sans"/>
              <a:cs typeface="Montserrat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00889" y="4599676"/>
            <a:ext cx="785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Chi tiết từng loại traffic (DNS/TCP/UDP...).</a:t>
            </a:r>
            <a:endParaRPr lang="vi-VN" sz="1200" dirty="0">
              <a:latin typeface="Open Sans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Cung cấp file PCAP có thể download.</a:t>
            </a:r>
            <a:endParaRPr lang="en-US" dirty="0"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26" y="2052253"/>
            <a:ext cx="9226620" cy="22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99792" y="983261"/>
            <a:ext cx="2468602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PROCESS MEMORY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Open Sans"/>
              <a:cs typeface="Montserrat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00889" y="4851346"/>
            <a:ext cx="785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Liệt kê các file memory dump của từng process.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Cho phép download các file dump này.</a:t>
            </a:r>
            <a:endParaRPr lang="en-US" dirty="0"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78" y="1601655"/>
            <a:ext cx="9144741" cy="263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98619" y="983261"/>
            <a:ext cx="4270954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DROPPED FILES / DROPPED BUFFERS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Open Sans"/>
              <a:cs typeface="Montserrat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00889" y="5061071"/>
            <a:ext cx="7851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Liệt kê các tệp được tạo ra hoặc được chỉnh sửa.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Tra cứu tệp được tạo ra với VirusTotal.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Có thể download tệp để submit.</a:t>
            </a:r>
            <a:endParaRPr lang="en-US" dirty="0"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7" y="1446033"/>
            <a:ext cx="6279042" cy="338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457685" y="983261"/>
            <a:ext cx="1152793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769" y="2860645"/>
            <a:ext cx="1056749" cy="1211053"/>
          </a:xfrm>
          <a:prstGeom prst="rect">
            <a:avLst/>
          </a:prstGeom>
        </p:spPr>
      </p:pic>
      <p:sp>
        <p:nvSpPr>
          <p:cNvPr id="6" name="Speech Bubble: Rectangle with Corners Rounded 5"/>
          <p:cNvSpPr/>
          <p:nvPr/>
        </p:nvSpPr>
        <p:spPr>
          <a:xfrm>
            <a:off x="469129" y="2377221"/>
            <a:ext cx="1459685" cy="1057013"/>
          </a:xfrm>
          <a:prstGeom prst="wedgeRoundRect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 boring. Let’s have some fun with Sang.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429" y="2796770"/>
            <a:ext cx="1166724" cy="1274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97" y="3357323"/>
            <a:ext cx="1057275" cy="714375"/>
          </a:xfrm>
          <a:prstGeom prst="rect">
            <a:avLst/>
          </a:prstGeom>
        </p:spPr>
      </p:pic>
      <p:sp>
        <p:nvSpPr>
          <p:cNvPr id="13" name="Speech Bubble: Rectangle with Corners Rounded 12"/>
          <p:cNvSpPr/>
          <p:nvPr/>
        </p:nvSpPr>
        <p:spPr>
          <a:xfrm>
            <a:off x="8419606" y="1506438"/>
            <a:ext cx="1459685" cy="10570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OK.</a:t>
            </a:r>
          </a:p>
        </p:txBody>
      </p:sp>
      <p:sp>
        <p:nvSpPr>
          <p:cNvPr id="14" name="Speech Bubble: Rectangle with Corners Rounded 13"/>
          <p:cNvSpPr/>
          <p:nvPr/>
        </p:nvSpPr>
        <p:spPr>
          <a:xfrm>
            <a:off x="2547511" y="1506438"/>
            <a:ext cx="1459685" cy="10570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Hey Sang. Try out my new app.</a:t>
            </a:r>
          </a:p>
        </p:txBody>
      </p:sp>
      <p:sp>
        <p:nvSpPr>
          <p:cNvPr id="16" name="Speech Bubble: Rectangle with Corners Rounded 15"/>
          <p:cNvSpPr/>
          <p:nvPr/>
        </p:nvSpPr>
        <p:spPr>
          <a:xfrm>
            <a:off x="10310195" y="2377220"/>
            <a:ext cx="1459685" cy="1057013"/>
          </a:xfrm>
          <a:prstGeom prst="wedgeRoundRect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But wait, something’s wrong here.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810" y="4368892"/>
            <a:ext cx="1057275" cy="714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32" y="5318400"/>
            <a:ext cx="3054230" cy="985236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8419606" y="1506438"/>
            <a:ext cx="1459685" cy="10570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HAHA YOU CAN’T CATCH ME.</a:t>
            </a:r>
          </a:p>
        </p:txBody>
      </p:sp>
      <p:sp>
        <p:nvSpPr>
          <p:cNvPr id="10" name="Explosion: 14 Points 9"/>
          <p:cNvSpPr/>
          <p:nvPr/>
        </p:nvSpPr>
        <p:spPr>
          <a:xfrm>
            <a:off x="5457685" y="4401117"/>
            <a:ext cx="2506245" cy="195523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some backdoor activities</a:t>
            </a:r>
          </a:p>
        </p:txBody>
      </p:sp>
    </p:spTree>
    <p:extLst>
      <p:ext uri="{BB962C8B-B14F-4D97-AF65-F5344CB8AC3E}">
        <p14:creationId xmlns:p14="http://schemas.microsoft.com/office/powerpoint/2010/main" val="374080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3 -0.00116 L 0.31289 -0.00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-0.00182 0.1592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500"/>
                            </p:stCondLst>
                            <p:childTnLst>
                              <p:par>
                                <p:cTn id="5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500"/>
                            </p:stCondLst>
                            <p:childTnLst>
                              <p:par>
                                <p:cTn id="72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5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9" grpId="0" animBg="1"/>
      <p:bldP spid="10" grpId="0" animBg="1"/>
      <p:bldP spid="1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22181" y="983261"/>
            <a:ext cx="4423817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PHÂN TÍCH HÀNH VI FILE NHOM1.EXE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25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35" y="1506439"/>
            <a:ext cx="6961399" cy="3970996"/>
          </a:xfrm>
          <a:prstGeom prst="rect">
            <a:avLst/>
          </a:prstGeom>
        </p:spPr>
      </p:pic>
      <p:grpSp>
        <p:nvGrpSpPr>
          <p:cNvPr id="24" name="Group 74"/>
          <p:cNvGrpSpPr>
            <a:grpSpLocks/>
          </p:cNvGrpSpPr>
          <p:nvPr/>
        </p:nvGrpSpPr>
        <p:grpSpPr bwMode="auto">
          <a:xfrm flipH="1">
            <a:off x="9337465" y="3030865"/>
            <a:ext cx="566738" cy="242888"/>
            <a:chOff x="3318534" y="1459155"/>
            <a:chExt cx="513201" cy="221363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3592385" y="1460602"/>
              <a:ext cx="239350" cy="219916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318534" y="1459155"/>
              <a:ext cx="273851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904203" y="2800032"/>
            <a:ext cx="212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Open Sans"/>
              </a:rPr>
              <a:t>Số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điểm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mà</a:t>
            </a:r>
            <a:r>
              <a:rPr lang="en-US" sz="1200" dirty="0">
                <a:latin typeface="Open Sans"/>
              </a:rPr>
              <a:t> cuckoo </a:t>
            </a:r>
            <a:r>
              <a:rPr lang="en-US" sz="1200" dirty="0" err="1">
                <a:latin typeface="Open Sans"/>
              </a:rPr>
              <a:t>đánh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giá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là</a:t>
            </a:r>
            <a:r>
              <a:rPr lang="en-US" sz="1200" dirty="0">
                <a:latin typeface="Open Sans"/>
              </a:rPr>
              <a:t> </a:t>
            </a:r>
            <a:r>
              <a:rPr lang="en-US" sz="1200" b="1" dirty="0">
                <a:latin typeface="Open Sans"/>
              </a:rPr>
              <a:t>4.8/10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với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nhiều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hành</a:t>
            </a:r>
            <a:r>
              <a:rPr lang="en-US" sz="1200" dirty="0">
                <a:latin typeface="Open Sans"/>
              </a:rPr>
              <a:t> vi </a:t>
            </a:r>
            <a:r>
              <a:rPr lang="en-US" sz="1200" dirty="0" err="1">
                <a:latin typeface="Open Sans"/>
              </a:rPr>
              <a:t>đáng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ngờ</a:t>
            </a:r>
            <a:r>
              <a:rPr lang="en-US" sz="1200" dirty="0"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18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1" y="1630660"/>
            <a:ext cx="8023412" cy="36314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22181" y="983261"/>
            <a:ext cx="4423817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PHÂN TÍCH HÀNH VI FILE NHOM1.EXE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26</a:t>
            </a:fld>
            <a:endParaRPr lang="en-US"/>
          </a:p>
        </p:txBody>
      </p:sp>
      <p:grpSp>
        <p:nvGrpSpPr>
          <p:cNvPr id="24" name="Group 74"/>
          <p:cNvGrpSpPr>
            <a:grpSpLocks/>
          </p:cNvGrpSpPr>
          <p:nvPr/>
        </p:nvGrpSpPr>
        <p:grpSpPr bwMode="auto">
          <a:xfrm flipH="1">
            <a:off x="8418509" y="3066236"/>
            <a:ext cx="566738" cy="242888"/>
            <a:chOff x="3318534" y="1459155"/>
            <a:chExt cx="513201" cy="221363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3592385" y="1460602"/>
              <a:ext cx="239350" cy="219916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318534" y="1459155"/>
              <a:ext cx="273851" cy="0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012142" y="2587516"/>
            <a:ext cx="3099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</a:rPr>
              <a:t>Hai </a:t>
            </a:r>
            <a:r>
              <a:rPr lang="en-US" sz="1200" dirty="0" err="1">
                <a:latin typeface="Open Sans"/>
              </a:rPr>
              <a:t>hành</a:t>
            </a:r>
            <a:r>
              <a:rPr lang="en-US" sz="1200" dirty="0">
                <a:latin typeface="Open Sans"/>
              </a:rPr>
              <a:t> vi đ</a:t>
            </a:r>
            <a:r>
              <a:rPr lang="vi-VN" sz="1200" dirty="0">
                <a:latin typeface="Open Sans"/>
              </a:rPr>
              <a:t>ư</a:t>
            </a:r>
            <a:r>
              <a:rPr lang="en-US" sz="1200" dirty="0" err="1">
                <a:latin typeface="Open Sans"/>
              </a:rPr>
              <a:t>ợc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được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bắt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bằng</a:t>
            </a:r>
            <a:r>
              <a:rPr lang="en-US" sz="1200" dirty="0">
                <a:latin typeface="Open Sans"/>
              </a:rPr>
              <a:t> signature.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</a:rPr>
              <a:t>1 </a:t>
            </a:r>
            <a:r>
              <a:rPr lang="en-US" sz="1200" dirty="0" err="1">
                <a:latin typeface="Open Sans"/>
              </a:rPr>
              <a:t>hành</a:t>
            </a:r>
            <a:r>
              <a:rPr lang="en-US" sz="1200" dirty="0">
                <a:latin typeface="Open Sans"/>
              </a:rPr>
              <a:t> vi </a:t>
            </a:r>
            <a:r>
              <a:rPr lang="en-US" sz="1200" dirty="0" err="1">
                <a:latin typeface="Open Sans"/>
              </a:rPr>
              <a:t>tạo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một</a:t>
            </a:r>
            <a:r>
              <a:rPr lang="en-US" sz="1200" dirty="0">
                <a:latin typeface="Open Sans"/>
              </a:rPr>
              <a:t> process </a:t>
            </a:r>
            <a:r>
              <a:rPr lang="en-US" sz="1200" dirty="0" err="1">
                <a:latin typeface="Open Sans"/>
              </a:rPr>
              <a:t>chạy</a:t>
            </a:r>
            <a:r>
              <a:rPr lang="en-US" sz="1200" dirty="0">
                <a:latin typeface="Open Sans"/>
              </a:rPr>
              <a:t> command line </a:t>
            </a:r>
            <a:r>
              <a:rPr lang="en-US" sz="1200" b="1" dirty="0">
                <a:latin typeface="Open Sans"/>
              </a:rPr>
              <a:t>cmd</a:t>
            </a:r>
            <a:r>
              <a:rPr lang="en-US" sz="1200" dirty="0">
                <a:latin typeface="Open Sans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</a:rPr>
              <a:t>1 </a:t>
            </a:r>
            <a:r>
              <a:rPr lang="en-US" sz="1200" dirty="0" err="1">
                <a:latin typeface="Open Sans"/>
              </a:rPr>
              <a:t>hành</a:t>
            </a:r>
            <a:r>
              <a:rPr lang="en-US" sz="1200" dirty="0">
                <a:latin typeface="Open Sans"/>
              </a:rPr>
              <a:t> vi </a:t>
            </a:r>
            <a:r>
              <a:rPr lang="en-US" sz="1200" dirty="0" err="1">
                <a:latin typeface="Open Sans"/>
              </a:rPr>
              <a:t>tạo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và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thực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thi</a:t>
            </a:r>
            <a:r>
              <a:rPr lang="en-US" sz="1200" dirty="0">
                <a:latin typeface="Open Sans"/>
              </a:rPr>
              <a:t> 2 file </a:t>
            </a:r>
            <a:r>
              <a:rPr lang="en-US" sz="1200" dirty="0" err="1">
                <a:latin typeface="Open Sans"/>
              </a:rPr>
              <a:t>đáng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ngờ</a:t>
            </a:r>
            <a:r>
              <a:rPr lang="en-US" sz="1200" dirty="0"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02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51" y="1721925"/>
            <a:ext cx="5986462" cy="447689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22181" y="983261"/>
            <a:ext cx="4423817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PHÂN TÍCH HÀNH VI FILE NHOM1.EXE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27</a:t>
            </a:fld>
            <a:endParaRPr lang="en-US"/>
          </a:p>
        </p:txBody>
      </p:sp>
      <p:grpSp>
        <p:nvGrpSpPr>
          <p:cNvPr id="24" name="Group 74"/>
          <p:cNvGrpSpPr>
            <a:grpSpLocks/>
          </p:cNvGrpSpPr>
          <p:nvPr/>
        </p:nvGrpSpPr>
        <p:grpSpPr bwMode="auto">
          <a:xfrm flipH="1">
            <a:off x="7288959" y="3066236"/>
            <a:ext cx="566738" cy="242888"/>
            <a:chOff x="3318534" y="1459155"/>
            <a:chExt cx="513201" cy="221363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3592385" y="1460602"/>
              <a:ext cx="239350" cy="219916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318534" y="1459155"/>
              <a:ext cx="273851" cy="0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855696" y="2587516"/>
            <a:ext cx="3932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"/>
              </a:rPr>
              <a:t>Một</a:t>
            </a:r>
            <a:r>
              <a:rPr lang="en-US" sz="1200" dirty="0">
                <a:latin typeface="Open Sans"/>
              </a:rPr>
              <a:t> screenshot đ</a:t>
            </a:r>
            <a:r>
              <a:rPr lang="vi-VN" sz="1200" dirty="0">
                <a:latin typeface="Open Sans"/>
              </a:rPr>
              <a:t>ư</a:t>
            </a:r>
            <a:r>
              <a:rPr lang="en-US" sz="1200" dirty="0" err="1">
                <a:latin typeface="Open Sans"/>
              </a:rPr>
              <a:t>ợc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chụp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lại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trong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quá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trình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thực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thi</a:t>
            </a:r>
            <a:r>
              <a:rPr lang="en-US" sz="1200" dirty="0">
                <a:latin typeface="Open Sans"/>
              </a:rPr>
              <a:t> file </a:t>
            </a:r>
            <a:r>
              <a:rPr lang="en-US" sz="1200" b="1" dirty="0">
                <a:latin typeface="Open Sans"/>
              </a:rPr>
              <a:t>nhom1.exe</a:t>
            </a:r>
            <a:r>
              <a:rPr lang="en-US" sz="1200" dirty="0">
                <a:latin typeface="Open San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/>
              </a:rPr>
              <a:t>File text </a:t>
            </a:r>
            <a:r>
              <a:rPr lang="en-US" sz="1200" dirty="0" err="1">
                <a:latin typeface="Open Sans"/>
              </a:rPr>
              <a:t>có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tên</a:t>
            </a:r>
            <a:r>
              <a:rPr lang="en-US" sz="1200" dirty="0">
                <a:latin typeface="Open Sans"/>
              </a:rPr>
              <a:t> </a:t>
            </a:r>
            <a:r>
              <a:rPr lang="en-US" sz="1200" b="1" dirty="0">
                <a:latin typeface="Open Sans"/>
              </a:rPr>
              <a:t>a.txt </a:t>
            </a:r>
            <a:r>
              <a:rPr lang="en-US" sz="1200" dirty="0">
                <a:latin typeface="Open Sans"/>
              </a:rPr>
              <a:t>đ</a:t>
            </a:r>
            <a:r>
              <a:rPr lang="vi-VN" sz="1200" dirty="0">
                <a:latin typeface="Open Sans"/>
              </a:rPr>
              <a:t>ư</a:t>
            </a:r>
            <a:r>
              <a:rPr lang="en-US" sz="1200" dirty="0" err="1">
                <a:latin typeface="Open Sans"/>
              </a:rPr>
              <a:t>ợc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và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chạy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trên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màn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hình</a:t>
            </a:r>
            <a:r>
              <a:rPr lang="en-US" sz="1200" dirty="0">
                <a:latin typeface="Open Sans"/>
              </a:rPr>
              <a:t> desktop.</a:t>
            </a:r>
          </a:p>
        </p:txBody>
      </p:sp>
    </p:spTree>
    <p:extLst>
      <p:ext uri="{BB962C8B-B14F-4D97-AF65-F5344CB8AC3E}">
        <p14:creationId xmlns:p14="http://schemas.microsoft.com/office/powerpoint/2010/main" val="182704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7" y="2322233"/>
            <a:ext cx="7645578" cy="170291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22181" y="983261"/>
            <a:ext cx="4423817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PHÂN TÍCH HÀNH VI FILE NHOM1.EXE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28</a:t>
            </a:fld>
            <a:endParaRPr lang="en-US"/>
          </a:p>
        </p:txBody>
      </p:sp>
      <p:grpSp>
        <p:nvGrpSpPr>
          <p:cNvPr id="24" name="Group 74"/>
          <p:cNvGrpSpPr>
            <a:grpSpLocks/>
          </p:cNvGrpSpPr>
          <p:nvPr/>
        </p:nvGrpSpPr>
        <p:grpSpPr bwMode="auto">
          <a:xfrm flipH="1">
            <a:off x="7572326" y="2886910"/>
            <a:ext cx="566738" cy="242888"/>
            <a:chOff x="3318534" y="1459155"/>
            <a:chExt cx="513201" cy="221363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3592385" y="1460602"/>
              <a:ext cx="239350" cy="219916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318534" y="1459155"/>
              <a:ext cx="273851" cy="0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100964" y="2732149"/>
            <a:ext cx="393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"/>
              </a:rPr>
              <a:t>Các</a:t>
            </a:r>
            <a:r>
              <a:rPr lang="en-US" sz="1200" dirty="0">
                <a:latin typeface="Open Sans"/>
              </a:rPr>
              <a:t> DNS server </a:t>
            </a:r>
            <a:r>
              <a:rPr lang="en-US" sz="1200" dirty="0" err="1">
                <a:latin typeface="Open Sans"/>
              </a:rPr>
              <a:t>mà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nó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đã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thực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hiện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truy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vấn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đến</a:t>
            </a:r>
            <a:r>
              <a:rPr lang="en-US" sz="1200" dirty="0"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47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5" y="2140478"/>
            <a:ext cx="7906559" cy="304309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22181" y="983261"/>
            <a:ext cx="4423817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PHÂN TÍCH HÀNH VI FILE NHOM1.EXE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29</a:t>
            </a:fld>
            <a:endParaRPr lang="en-US"/>
          </a:p>
        </p:txBody>
      </p:sp>
      <p:grpSp>
        <p:nvGrpSpPr>
          <p:cNvPr id="24" name="Group 74"/>
          <p:cNvGrpSpPr>
            <a:grpSpLocks/>
          </p:cNvGrpSpPr>
          <p:nvPr/>
        </p:nvGrpSpPr>
        <p:grpSpPr bwMode="auto">
          <a:xfrm flipH="1">
            <a:off x="7814373" y="2886910"/>
            <a:ext cx="541729" cy="242888"/>
            <a:chOff x="3318534" y="1459155"/>
            <a:chExt cx="513201" cy="221363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3592385" y="1460602"/>
              <a:ext cx="239350" cy="219916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318534" y="1459155"/>
              <a:ext cx="273851" cy="0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343012" y="2732149"/>
            <a:ext cx="375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Open Sans"/>
              </a:rPr>
              <a:t>Các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gói</a:t>
            </a:r>
            <a:r>
              <a:rPr lang="en-US" sz="1200" dirty="0">
                <a:latin typeface="Open Sans"/>
              </a:rPr>
              <a:t> tin TCP </a:t>
            </a:r>
            <a:r>
              <a:rPr lang="en-US" sz="1200" dirty="0" err="1">
                <a:latin typeface="Open Sans"/>
              </a:rPr>
              <a:t>liên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tục</a:t>
            </a:r>
            <a:r>
              <a:rPr lang="en-US" sz="1200" dirty="0">
                <a:latin typeface="Open Sans"/>
              </a:rPr>
              <a:t> đ</a:t>
            </a:r>
            <a:r>
              <a:rPr lang="vi-VN" sz="1200" dirty="0">
                <a:latin typeface="Open Sans"/>
              </a:rPr>
              <a:t>ư</a:t>
            </a:r>
            <a:r>
              <a:rPr lang="en-US" sz="1200" dirty="0" err="1">
                <a:latin typeface="Open Sans"/>
              </a:rPr>
              <a:t>ợc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gửi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từ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một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máy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có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địa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chỉ</a:t>
            </a:r>
            <a:r>
              <a:rPr lang="en-US" sz="1200" dirty="0">
                <a:latin typeface="Open Sans"/>
              </a:rPr>
              <a:t> </a:t>
            </a:r>
            <a:r>
              <a:rPr lang="en-US" sz="1200" b="1" dirty="0">
                <a:latin typeface="Open Sans"/>
              </a:rPr>
              <a:t>192.168.43.145</a:t>
            </a:r>
            <a:r>
              <a:rPr lang="en-US" sz="1200" dirty="0">
                <a:latin typeface="Open Sans"/>
              </a:rPr>
              <a:t> (Attacker) </a:t>
            </a:r>
            <a:r>
              <a:rPr lang="en-US" sz="1200" b="1" dirty="0">
                <a:latin typeface="Open Sans"/>
              </a:rPr>
              <a:t>port 4445.</a:t>
            </a:r>
          </a:p>
        </p:txBody>
      </p:sp>
    </p:spTree>
    <p:extLst>
      <p:ext uri="{BB962C8B-B14F-4D97-AF65-F5344CB8AC3E}">
        <p14:creationId xmlns:p14="http://schemas.microsoft.com/office/powerpoint/2010/main" val="398083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92462" y="424285"/>
            <a:ext cx="6323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ENTERPRISE ARCHITECTURE LÀ GÌ ?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75132" y="983261"/>
            <a:ext cx="2117802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CÁC KHÁI NIỆM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773512" y="2442372"/>
            <a:ext cx="1693862" cy="2157526"/>
            <a:chOff x="5577517" y="4588584"/>
            <a:chExt cx="3388167" cy="3125654"/>
          </a:xfrm>
        </p:grpSpPr>
        <p:cxnSp>
          <p:nvCxnSpPr>
            <p:cNvPr id="11" name="Elbow Connector 56"/>
            <p:cNvCxnSpPr/>
            <p:nvPr/>
          </p:nvCxnSpPr>
          <p:spPr>
            <a:xfrm>
              <a:off x="5577517" y="4588584"/>
              <a:ext cx="3388167" cy="1180415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57"/>
            <p:cNvCxnSpPr/>
            <p:nvPr/>
          </p:nvCxnSpPr>
          <p:spPr>
            <a:xfrm flipV="1">
              <a:off x="5577517" y="7040214"/>
              <a:ext cx="3388167" cy="674024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72"/>
          <p:cNvGrpSpPr>
            <a:grpSpLocks/>
          </p:cNvGrpSpPr>
          <p:nvPr/>
        </p:nvGrpSpPr>
        <p:grpSpPr bwMode="auto">
          <a:xfrm flipH="1">
            <a:off x="7676127" y="2442372"/>
            <a:ext cx="1729127" cy="2157525"/>
            <a:chOff x="5577517" y="4588584"/>
            <a:chExt cx="3388167" cy="3125654"/>
          </a:xfrm>
        </p:grpSpPr>
        <p:cxnSp>
          <p:nvCxnSpPr>
            <p:cNvPr id="14" name="Elbow Connector 73"/>
            <p:cNvCxnSpPr/>
            <p:nvPr/>
          </p:nvCxnSpPr>
          <p:spPr>
            <a:xfrm>
              <a:off x="5577517" y="4588584"/>
              <a:ext cx="3388167" cy="1180415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74"/>
            <p:cNvCxnSpPr/>
            <p:nvPr/>
          </p:nvCxnSpPr>
          <p:spPr>
            <a:xfrm flipV="1">
              <a:off x="5577517" y="7040214"/>
              <a:ext cx="3388167" cy="674024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331305" y="1333481"/>
            <a:ext cx="2368392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just">
              <a:spcAft>
                <a:spcPts val="3200"/>
              </a:spcAft>
            </a:pP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Doanh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nghiệp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có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thể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được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định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nghĩa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như mô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tả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đơn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vị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tổ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chức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,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tổ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chức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hoặc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tập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hợp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các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tổ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chức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chia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sẻ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một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tập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hợp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các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mục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tiêu chung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và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cộng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tác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để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cung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cấp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các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sản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phẩm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hoặc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dịch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vụ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cụ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thể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cho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khách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hàng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.</a:t>
            </a:r>
            <a:endParaRPr lang="en-US" altLang="en-US" sz="1600" b="1" dirty="0">
              <a:solidFill>
                <a:schemeClr val="tx2"/>
              </a:solidFill>
              <a:latin typeface="Lato Regular" pitchFamily="-65" charset="0"/>
              <a:ea typeface="Open Sans" pitchFamily="-65" charset="0"/>
            </a:endParaRPr>
          </a:p>
        </p:txBody>
      </p:sp>
      <p:sp>
        <p:nvSpPr>
          <p:cNvPr id="19" name="TextBox 28"/>
          <p:cNvSpPr txBox="1">
            <a:spLocks noChangeArrowheads="1"/>
          </p:cNvSpPr>
          <p:nvPr/>
        </p:nvSpPr>
        <p:spPr bwMode="auto">
          <a:xfrm>
            <a:off x="304802" y="3850958"/>
            <a:ext cx="236839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just">
              <a:spcAft>
                <a:spcPts val="3200"/>
              </a:spcAft>
            </a:pP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Kiến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trúc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: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thuật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ngữ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này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đề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cập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đến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các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khái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niệm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cơ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bản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hoặc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các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thuộc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tính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của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một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hệ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thống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trong môi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trường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của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nó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,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thể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hiện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trong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các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yếu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tố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,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các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mối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quan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hệ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và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trong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các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nguyên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tắc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thiết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kế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và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tiến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hóa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của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nó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.</a:t>
            </a:r>
            <a:endParaRPr lang="en-US" altLang="en-US" sz="1600" b="1" dirty="0">
              <a:solidFill>
                <a:schemeClr val="tx2"/>
              </a:solidFill>
              <a:latin typeface="Lato Regular" pitchFamily="-65" charset="0"/>
              <a:ea typeface="Open Sans" pitchFamily="-65" charset="0"/>
            </a:endParaRPr>
          </a:p>
        </p:txBody>
      </p:sp>
      <p:sp>
        <p:nvSpPr>
          <p:cNvPr id="20" name="TextBox 28"/>
          <p:cNvSpPr txBox="1">
            <a:spLocks noChangeArrowheads="1"/>
          </p:cNvSpPr>
          <p:nvPr/>
        </p:nvSpPr>
        <p:spPr bwMode="auto">
          <a:xfrm>
            <a:off x="9518807" y="1154885"/>
            <a:ext cx="2548246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just">
              <a:spcAft>
                <a:spcPts val="3200"/>
              </a:spcAft>
            </a:pP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Enterprise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Architeture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(EA):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Kiến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trúc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doanh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nghiệp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là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một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phương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thức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được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định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nghĩa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rõ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ràng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giúp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tiến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hành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phân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tích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doanh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nghiệp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,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thiết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kế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,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lập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kế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hoạch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và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thực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hiện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,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sử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dụng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một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cách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tiếp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cận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toàn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diện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mọi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lúc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để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có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một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chiến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lược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phát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triển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và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thực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hiện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</a:t>
            </a:r>
            <a:r>
              <a:rPr lang="vi-VN" altLang="en-US" sz="1600" b="1" dirty="0" err="1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thành</a:t>
            </a: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 công.</a:t>
            </a:r>
            <a:endParaRPr lang="en-US" altLang="en-US" sz="1600" b="1" dirty="0">
              <a:solidFill>
                <a:schemeClr val="tx2"/>
              </a:solidFill>
              <a:latin typeface="Lato Regular" pitchFamily="-65" charset="0"/>
              <a:ea typeface="Open Sans" pitchFamily="-65" charset="0"/>
            </a:endParaRPr>
          </a:p>
        </p:txBody>
      </p:sp>
      <p:sp>
        <p:nvSpPr>
          <p:cNvPr id="21" name="TextBox 28"/>
          <p:cNvSpPr txBox="1">
            <a:spLocks noChangeArrowheads="1"/>
          </p:cNvSpPr>
          <p:nvPr/>
        </p:nvSpPr>
        <p:spPr bwMode="auto">
          <a:xfrm>
            <a:off x="9505572" y="3849253"/>
            <a:ext cx="230601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just">
              <a:spcAft>
                <a:spcPts val="3200"/>
              </a:spcAft>
            </a:pPr>
            <a:r>
              <a:rPr lang="vi-VN" altLang="en-US" sz="1600" b="1" dirty="0">
                <a:solidFill>
                  <a:schemeClr val="tx2"/>
                </a:solidFill>
                <a:latin typeface="Lato Regular" pitchFamily="-65" charset="0"/>
                <a:ea typeface="Open Sans" pitchFamily="-65" charset="0"/>
              </a:rPr>
              <a:t>Sandboxie là các phần mềm dựa trên cơ chế sandbox, cung cấp một môi trường để cách ly các phần mềm chạy bên trong nó với bên ngoài. </a:t>
            </a:r>
            <a:endParaRPr lang="en-US" altLang="en-US" sz="1600" b="1" dirty="0">
              <a:solidFill>
                <a:schemeClr val="tx2"/>
              </a:solidFill>
              <a:latin typeface="Lato Regular" pitchFamily="-65" charset="0"/>
              <a:ea typeface="Open Sans" pitchFamily="-65" charset="0"/>
            </a:endParaRPr>
          </a:p>
        </p:txBody>
      </p:sp>
      <p:sp>
        <p:nvSpPr>
          <p:cNvPr id="16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3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21/05/2018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Kết quả hình ảnh cho enterprise architecTURE">
            <a:extLst>
              <a:ext uri="{FF2B5EF4-FFF2-40B4-BE49-F238E27FC236}">
                <a16:creationId xmlns:a16="http://schemas.microsoft.com/office/drawing/2014/main" id="{91BF5581-ADAA-4B3E-B613-FA176F0F2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32" y="2769362"/>
            <a:ext cx="2857336" cy="197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34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59" y="2241177"/>
            <a:ext cx="7234585" cy="244736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22181" y="983261"/>
            <a:ext cx="4423817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PHÂN TÍCH HÀNH VI FILE NHOM1.EXE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30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14918" y="2563906"/>
            <a:ext cx="5190564" cy="41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5482" y="2745449"/>
            <a:ext cx="375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Open Sans"/>
              </a:rPr>
              <a:t>Một</a:t>
            </a:r>
            <a:r>
              <a:rPr lang="en-US" sz="1200" dirty="0">
                <a:latin typeface="Open Sans"/>
              </a:rPr>
              <a:t> file text </a:t>
            </a:r>
            <a:r>
              <a:rPr lang="en-US" sz="1200" dirty="0" err="1">
                <a:latin typeface="Open Sans"/>
              </a:rPr>
              <a:t>có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tên</a:t>
            </a:r>
            <a:r>
              <a:rPr lang="en-US" sz="1200" dirty="0">
                <a:latin typeface="Open Sans"/>
              </a:rPr>
              <a:t> </a:t>
            </a:r>
            <a:r>
              <a:rPr lang="en-US" sz="1200" b="1" dirty="0">
                <a:latin typeface="Open Sans"/>
              </a:rPr>
              <a:t>a.txt </a:t>
            </a:r>
            <a:r>
              <a:rPr lang="en-US" sz="1200" dirty="0">
                <a:latin typeface="Open Sans"/>
              </a:rPr>
              <a:t>đ</a:t>
            </a:r>
            <a:r>
              <a:rPr lang="vi-VN" sz="1200" dirty="0">
                <a:latin typeface="Open Sans"/>
              </a:rPr>
              <a:t>ư</a:t>
            </a:r>
            <a:r>
              <a:rPr lang="en-US" sz="1200" dirty="0" err="1">
                <a:latin typeface="Open Sans"/>
              </a:rPr>
              <a:t>ợc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ra</a:t>
            </a:r>
            <a:r>
              <a:rPr lang="en-US" sz="1200" dirty="0">
                <a:latin typeface="Open Sans"/>
              </a:rPr>
              <a:t> ở đ</a:t>
            </a:r>
            <a:r>
              <a:rPr lang="vi-VN" sz="1200" dirty="0">
                <a:latin typeface="Open Sans"/>
              </a:rPr>
              <a:t>ư</a:t>
            </a:r>
            <a:r>
              <a:rPr lang="en-US" sz="1200" dirty="0" err="1">
                <a:latin typeface="Open Sans"/>
              </a:rPr>
              <a:t>ờng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dẫn</a:t>
            </a:r>
            <a:r>
              <a:rPr lang="en-US" sz="1200" dirty="0">
                <a:latin typeface="Open Sans"/>
              </a:rPr>
              <a:t> </a:t>
            </a:r>
            <a:r>
              <a:rPr lang="en-US" sz="1200" b="1" dirty="0">
                <a:latin typeface="Open Sans"/>
              </a:rPr>
              <a:t>C:\Users\ngocvo\AppData\Local\a.txt.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14918" y="3025571"/>
            <a:ext cx="5190564" cy="41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05482" y="3207114"/>
            <a:ext cx="375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/>
              </a:rPr>
              <a:t>File </a:t>
            </a:r>
            <a:r>
              <a:rPr lang="en-US" sz="1200" b="1" dirty="0">
                <a:latin typeface="Open Sans"/>
              </a:rPr>
              <a:t>a.txt</a:t>
            </a:r>
            <a:r>
              <a:rPr lang="en-US" sz="1200" dirty="0">
                <a:latin typeface="Open Sans"/>
              </a:rPr>
              <a:t> đ</a:t>
            </a:r>
            <a:r>
              <a:rPr lang="vi-VN" sz="1200" dirty="0">
                <a:latin typeface="Open Sans"/>
              </a:rPr>
              <a:t>ư</a:t>
            </a:r>
            <a:r>
              <a:rPr lang="en-US" sz="1200" dirty="0" err="1">
                <a:latin typeface="Open Sans"/>
              </a:rPr>
              <a:t>ợc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tạo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ra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từ</a:t>
            </a:r>
            <a:r>
              <a:rPr lang="en-US" sz="1200" dirty="0">
                <a:latin typeface="Open Sans"/>
              </a:rPr>
              <a:t> process </a:t>
            </a:r>
            <a:r>
              <a:rPr lang="en-US" sz="1200" b="1" dirty="0">
                <a:latin typeface="Open Sans"/>
              </a:rPr>
              <a:t>cmd.exe.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14918" y="3299447"/>
            <a:ext cx="5190564" cy="41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05482" y="3480990"/>
            <a:ext cx="375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Open Sans"/>
              </a:rPr>
              <a:t>Loại</a:t>
            </a:r>
            <a:r>
              <a:rPr lang="en-US" sz="1200" dirty="0">
                <a:latin typeface="Open Sans"/>
              </a:rPr>
              <a:t> </a:t>
            </a:r>
            <a:r>
              <a:rPr lang="en-US" sz="1200" dirty="0" err="1">
                <a:latin typeface="Open Sans"/>
              </a:rPr>
              <a:t>tệp</a:t>
            </a:r>
            <a:r>
              <a:rPr lang="en-US" sz="1200" dirty="0">
                <a:latin typeface="Open Sans"/>
              </a:rPr>
              <a:t> </a:t>
            </a:r>
            <a:r>
              <a:rPr lang="en-US" sz="1200" b="1" dirty="0">
                <a:latin typeface="Open Sans"/>
              </a:rPr>
              <a:t>ASCII text.</a:t>
            </a:r>
          </a:p>
        </p:txBody>
      </p:sp>
    </p:spTree>
    <p:extLst>
      <p:ext uri="{BB962C8B-B14F-4D97-AF65-F5344CB8AC3E}">
        <p14:creationId xmlns:p14="http://schemas.microsoft.com/office/powerpoint/2010/main" val="30161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992" y="4195481"/>
            <a:ext cx="3457449" cy="21861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600890" y="983261"/>
            <a:ext cx="2866404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ĐÁNH GIÁ CUỐI CÙNG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31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43" y="1963267"/>
            <a:ext cx="3457449" cy="1972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42" y="4233655"/>
            <a:ext cx="3457449" cy="21480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991" y="1964071"/>
            <a:ext cx="3457449" cy="1970625"/>
          </a:xfrm>
          <a:prstGeom prst="rect">
            <a:avLst/>
          </a:prstGeom>
        </p:spPr>
      </p:pic>
      <p:pic>
        <p:nvPicPr>
          <p:cNvPr id="15" name="Picture 1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40" y="1940549"/>
            <a:ext cx="3457450" cy="22549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9440" y="4213808"/>
            <a:ext cx="3457449" cy="2236605"/>
          </a:xfrm>
          <a:prstGeom prst="rect">
            <a:avLst/>
          </a:prstGeom>
        </p:spPr>
      </p:pic>
      <p:sp>
        <p:nvSpPr>
          <p:cNvPr id="3" name="Thought Bubble: Cloud 2"/>
          <p:cNvSpPr/>
          <p:nvPr/>
        </p:nvSpPr>
        <p:spPr>
          <a:xfrm>
            <a:off x="3917576" y="2707770"/>
            <a:ext cx="4930588" cy="2232212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pen Sans"/>
              </a:rPr>
              <a:t>Với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các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dấu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hiệu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trên</a:t>
            </a:r>
            <a:r>
              <a:rPr lang="en-US" sz="1600" dirty="0">
                <a:latin typeface="Open Sans"/>
              </a:rPr>
              <a:t>, ta </a:t>
            </a:r>
            <a:r>
              <a:rPr lang="en-US" sz="1600" dirty="0" err="1">
                <a:latin typeface="Open Sans"/>
              </a:rPr>
              <a:t>nhận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định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đây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có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thể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là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một</a:t>
            </a:r>
            <a:r>
              <a:rPr lang="en-US" sz="1600" dirty="0">
                <a:latin typeface="Open Sans"/>
              </a:rPr>
              <a:t> backdoor </a:t>
            </a:r>
            <a:r>
              <a:rPr lang="en-US" sz="1600" dirty="0" err="1">
                <a:latin typeface="Open Sans"/>
              </a:rPr>
              <a:t>thực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hiện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kết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nối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tcp</a:t>
            </a:r>
            <a:r>
              <a:rPr lang="en-US" sz="1600" dirty="0">
                <a:latin typeface="Open Sans"/>
              </a:rPr>
              <a:t> ng</a:t>
            </a:r>
            <a:r>
              <a:rPr lang="vi-VN" sz="1600" dirty="0"/>
              <a:t>ư</a:t>
            </a:r>
            <a:r>
              <a:rPr lang="en-US" sz="1600" dirty="0" err="1">
                <a:latin typeface="Open Sans"/>
              </a:rPr>
              <a:t>ợc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về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máy</a:t>
            </a:r>
            <a:r>
              <a:rPr lang="en-US" sz="1600" dirty="0">
                <a:latin typeface="Open Sans"/>
              </a:rPr>
              <a:t> attacker (192.168.43.145:4445), </a:t>
            </a:r>
            <a:r>
              <a:rPr lang="en-US" sz="1600" dirty="0" err="1">
                <a:latin typeface="Open Sans"/>
              </a:rPr>
              <a:t>nhờ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đó</a:t>
            </a:r>
            <a:r>
              <a:rPr lang="en-US" sz="1600" dirty="0">
                <a:latin typeface="Open Sans"/>
              </a:rPr>
              <a:t> attacker </a:t>
            </a:r>
            <a:r>
              <a:rPr lang="en-US" sz="1600" dirty="0" err="1">
                <a:latin typeface="Open Sans"/>
              </a:rPr>
              <a:t>có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thể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chiếm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quyền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thực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thi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của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máy</a:t>
            </a:r>
            <a:r>
              <a:rPr lang="en-US" sz="1600" dirty="0">
                <a:latin typeface="Open Sans"/>
              </a:rPr>
              <a:t> ta.</a:t>
            </a:r>
          </a:p>
        </p:txBody>
      </p:sp>
    </p:spTree>
    <p:extLst>
      <p:ext uri="{BB962C8B-B14F-4D97-AF65-F5344CB8AC3E}">
        <p14:creationId xmlns:p14="http://schemas.microsoft.com/office/powerpoint/2010/main" val="73836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248500" y="983261"/>
            <a:ext cx="1571177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ĐÁNH GIÁ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5399" y="1945708"/>
            <a:ext cx="287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50" charset="0"/>
              </a:rPr>
              <a:t>Advantages</a:t>
            </a:r>
            <a:endParaRPr lang="en-US" sz="1200" dirty="0">
              <a:latin typeface="Montserrat" panose="000005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3400" y="1945708"/>
            <a:ext cx="287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50" charset="0"/>
              </a:rPr>
              <a:t>Disadvantages</a:t>
            </a:r>
            <a:endParaRPr lang="en-US" sz="1200" dirty="0">
              <a:latin typeface="Montserrat" panose="000005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2965" y="2465294"/>
            <a:ext cx="4867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Open Sans"/>
              </a:rPr>
              <a:t>Miễn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phí</a:t>
            </a:r>
            <a:r>
              <a:rPr lang="en-US" dirty="0">
                <a:latin typeface="Open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Open Sans"/>
              </a:rPr>
              <a:t>Open-Source.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Open Sans"/>
              </a:rPr>
              <a:t>Đ</a:t>
            </a:r>
            <a:r>
              <a:rPr lang="vi-VN" dirty="0"/>
              <a:t>ư</a:t>
            </a:r>
            <a:r>
              <a:rPr lang="en-US" dirty="0" err="1">
                <a:latin typeface="Open Sans"/>
              </a:rPr>
              <a:t>ợc</a:t>
            </a:r>
            <a:r>
              <a:rPr lang="en-US" dirty="0">
                <a:latin typeface="Open Sans"/>
              </a:rPr>
              <a:t> module </a:t>
            </a:r>
            <a:r>
              <a:rPr lang="en-US" dirty="0" err="1">
                <a:latin typeface="Open Sans"/>
              </a:rPr>
              <a:t>hóa</a:t>
            </a:r>
            <a:r>
              <a:rPr lang="en-US" dirty="0">
                <a:latin typeface="Open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Open Sans"/>
              </a:rPr>
              <a:t>Mọi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thứ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đều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tự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động</a:t>
            </a:r>
            <a:r>
              <a:rPr lang="en-US" dirty="0">
                <a:latin typeface="Open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Open Sans"/>
              </a:rPr>
              <a:t>Tính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tùy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biến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cao</a:t>
            </a:r>
            <a:r>
              <a:rPr lang="en-US" dirty="0">
                <a:latin typeface="Open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Open Sans"/>
              </a:rPr>
              <a:t>Có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thể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thực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hiện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phân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tích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đồng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thời</a:t>
            </a:r>
            <a:r>
              <a:rPr lang="en-US" dirty="0">
                <a:latin typeface="Open Sans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6626" y="2465294"/>
            <a:ext cx="352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Open Sans"/>
              </a:rPr>
              <a:t>Cộng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đồng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không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hoạt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động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nhiều</a:t>
            </a:r>
            <a:r>
              <a:rPr lang="en-US" dirty="0">
                <a:latin typeface="Open Sans"/>
              </a:rPr>
              <a:t>, </a:t>
            </a:r>
            <a:r>
              <a:rPr lang="en-US" dirty="0" err="1">
                <a:latin typeface="Open Sans"/>
              </a:rPr>
              <a:t>ít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sự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trợ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giúp</a:t>
            </a:r>
            <a:r>
              <a:rPr lang="en-US" dirty="0"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12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211844" cy="6858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4499265" y="2186611"/>
            <a:ext cx="3065318" cy="2163509"/>
            <a:chOff x="9544554" y="4242510"/>
            <a:chExt cx="5157415" cy="4426126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9978678" y="4559977"/>
              <a:ext cx="4299657" cy="254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8300" b="1" dirty="0">
                  <a:solidFill>
                    <a:schemeClr val="bg1"/>
                  </a:solidFill>
                  <a:latin typeface="Montserrat" pitchFamily="-65" charset="0"/>
                </a:rPr>
                <a:t>END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544554" y="4242510"/>
              <a:ext cx="5157415" cy="3426771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054" name="TextBox 14"/>
            <p:cNvSpPr txBox="1">
              <a:spLocks noChangeArrowheads="1"/>
            </p:cNvSpPr>
            <p:nvPr/>
          </p:nvSpPr>
          <p:spPr bwMode="auto">
            <a:xfrm>
              <a:off x="9754857" y="7850087"/>
              <a:ext cx="4747368" cy="818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chemeClr val="bg1"/>
                  </a:solidFill>
                  <a:latin typeface="Open Sans"/>
                </a:rPr>
                <a:t>CÁM </a:t>
              </a:r>
              <a:r>
                <a:rPr lang="vi-VN" altLang="en-US" sz="2000" dirty="0">
                  <a:solidFill>
                    <a:schemeClr val="bg1"/>
                  </a:solidFill>
                  <a:latin typeface="Montserrat Light" pitchFamily="-65" charset="0"/>
                </a:rPr>
                <a:t>Ơ</a:t>
              </a:r>
              <a:r>
                <a:rPr lang="en-US" altLang="en-US" sz="2000" dirty="0">
                  <a:solidFill>
                    <a:schemeClr val="bg1"/>
                  </a:solidFill>
                  <a:latin typeface="Open Sans"/>
                </a:rPr>
                <a:t>N ĐÃ THEO DÕI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49" y="891272"/>
            <a:ext cx="3054230" cy="985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27" y="433086"/>
            <a:ext cx="1927599" cy="1554515"/>
          </a:xfrm>
          <a:prstGeom prst="rect">
            <a:avLst/>
          </a:prstGeom>
        </p:spPr>
      </p:pic>
      <p:sp>
        <p:nvSpPr>
          <p:cNvPr id="9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33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11/05/2017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91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8031" y="506186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SANDBOXIE</a:t>
            </a:r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081212"/>
            <a:ext cx="4229100" cy="2695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18606" y="983261"/>
            <a:ext cx="1830864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HOẠT ĐỘNG</a:t>
            </a:r>
          </a:p>
        </p:txBody>
      </p:sp>
      <p:sp>
        <p:nvSpPr>
          <p:cNvPr id="8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4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11/05/2017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160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4103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SANDBOX IN MALWARE ANALYSIS</a:t>
            </a:r>
          </a:p>
          <a:p>
            <a:pPr algn="ctr"/>
            <a:endParaRPr lang="en-US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901228" y="1910281"/>
            <a:ext cx="8446883" cy="3992578"/>
            <a:chOff x="2048919" y="3344019"/>
            <a:chExt cx="20391994" cy="4692614"/>
          </a:xfrm>
        </p:grpSpPr>
        <p:sp>
          <p:nvSpPr>
            <p:cNvPr id="9" name="Shape 1364"/>
            <p:cNvSpPr>
              <a:spLocks noChangeArrowheads="1"/>
            </p:cNvSpPr>
            <p:nvPr/>
          </p:nvSpPr>
          <p:spPr bwMode="auto">
            <a:xfrm>
              <a:off x="9855228" y="3344019"/>
              <a:ext cx="4779373" cy="1593125"/>
            </a:xfrm>
            <a:prstGeom prst="roundRect">
              <a:avLst>
                <a:gd name="adj" fmla="val 0"/>
              </a:avLst>
            </a:prstGeom>
            <a:ln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tx2">
                      <a:lumMod val="50000"/>
                    </a:schemeClr>
                  </a:solidFill>
                  <a:latin typeface="Montserrat Light" panose="00000400000000000000" pitchFamily="50" charset="0"/>
                  <a:ea typeface="Helvetica Neue" pitchFamily="-65" charset="0"/>
                  <a:sym typeface="Helvetica Neue" pitchFamily="-65" charset="0"/>
                </a:rPr>
                <a:t>Cuckoo Sandbox</a:t>
              </a:r>
            </a:p>
          </p:txBody>
        </p:sp>
        <p:sp>
          <p:nvSpPr>
            <p:cNvPr id="10" name="Shape 1365"/>
            <p:cNvSpPr>
              <a:spLocks noChangeArrowheads="1"/>
            </p:cNvSpPr>
            <p:nvPr/>
          </p:nvSpPr>
          <p:spPr bwMode="auto">
            <a:xfrm>
              <a:off x="985522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rgbClr val="FF8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600" cap="none" dirty="0" err="1">
                  <a:solidFill>
                    <a:schemeClr val="tx2">
                      <a:lumMod val="50000"/>
                    </a:schemeClr>
                  </a:solidFill>
                  <a:latin typeface="Montserrat Light" panose="00000400000000000000" pitchFamily="50" charset="0"/>
                  <a:cs typeface="Lato Light"/>
                </a:rPr>
                <a:t>VirusTotal</a:t>
              </a:r>
              <a:endParaRPr lang="en-US" sz="1600" cap="none" dirty="0">
                <a:solidFill>
                  <a:schemeClr val="tx2">
                    <a:lumMod val="50000"/>
                  </a:schemeClr>
                </a:solidFill>
                <a:latin typeface="Montserrat Light" panose="00000400000000000000" pitchFamily="50" charset="0"/>
                <a:cs typeface="Lato Light"/>
              </a:endParaRPr>
            </a:p>
          </p:txBody>
        </p:sp>
        <p:sp>
          <p:nvSpPr>
            <p:cNvPr id="11" name="Shape 1366"/>
            <p:cNvSpPr>
              <a:spLocks noChangeArrowheads="1"/>
            </p:cNvSpPr>
            <p:nvPr/>
          </p:nvSpPr>
          <p:spPr bwMode="auto">
            <a:xfrm>
              <a:off x="1766153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rgbClr val="5DC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600" cap="none" dirty="0" err="1">
                  <a:latin typeface="Montserrat Light" panose="00000400000000000000" pitchFamily="50" charset="0"/>
                  <a:cs typeface="Lato Light"/>
                </a:rPr>
                <a:t>Anubus</a:t>
              </a:r>
              <a:endParaRPr lang="en-US" sz="1600" cap="none" dirty="0">
                <a:latin typeface="Montserrat Light" panose="00000400000000000000" pitchFamily="50" charset="0"/>
                <a:cs typeface="Lato Light"/>
              </a:endParaRPr>
            </a:p>
          </p:txBody>
        </p:sp>
        <p:sp>
          <p:nvSpPr>
            <p:cNvPr id="12" name="Shape 1368"/>
            <p:cNvSpPr>
              <a:spLocks noChangeArrowheads="1"/>
            </p:cNvSpPr>
            <p:nvPr/>
          </p:nvSpPr>
          <p:spPr bwMode="auto">
            <a:xfrm>
              <a:off x="2048919" y="3344019"/>
              <a:ext cx="4779373" cy="159312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tx2">
                      <a:lumMod val="50000"/>
                    </a:schemeClr>
                  </a:solidFill>
                  <a:latin typeface="Montserrat Light" panose="00000400000000000000" pitchFamily="50" charset="0"/>
                  <a:ea typeface="Helvetica Neue" pitchFamily="-65" charset="0"/>
                  <a:sym typeface="Helvetica Neue" pitchFamily="-65" charset="0"/>
                </a:rPr>
                <a:t>FireEye</a:t>
              </a:r>
            </a:p>
          </p:txBody>
        </p:sp>
        <p:sp>
          <p:nvSpPr>
            <p:cNvPr id="13" name="Shape 1369"/>
            <p:cNvSpPr>
              <a:spLocks noChangeArrowheads="1"/>
            </p:cNvSpPr>
            <p:nvPr/>
          </p:nvSpPr>
          <p:spPr bwMode="auto">
            <a:xfrm>
              <a:off x="17661539" y="3344019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rgbClr val="A7E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600" cap="none" dirty="0">
                  <a:solidFill>
                    <a:schemeClr val="bg2">
                      <a:lumMod val="25000"/>
                    </a:schemeClr>
                  </a:solidFill>
                  <a:latin typeface="Montserrat Light" panose="00000400000000000000" pitchFamily="50" charset="0"/>
                  <a:cs typeface="Lato Light"/>
                </a:rPr>
                <a:t>Limon Sandbox</a:t>
              </a:r>
            </a:p>
          </p:txBody>
        </p:sp>
        <p:sp>
          <p:nvSpPr>
            <p:cNvPr id="14" name="Shape 1365"/>
            <p:cNvSpPr>
              <a:spLocks noChangeArrowheads="1"/>
            </p:cNvSpPr>
            <p:nvPr/>
          </p:nvSpPr>
          <p:spPr bwMode="auto">
            <a:xfrm>
              <a:off x="204891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57150">
              <a:solidFill>
                <a:srgbClr val="C1C3C9"/>
              </a:solidFill>
              <a:miter lim="400000"/>
              <a:headEnd/>
              <a:tailEnd/>
            </a:ln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600" cap="none" dirty="0" err="1">
                  <a:solidFill>
                    <a:schemeClr val="tx2">
                      <a:lumMod val="50000"/>
                    </a:schemeClr>
                  </a:solidFill>
                  <a:latin typeface="Montserrat Light" panose="00000400000000000000" pitchFamily="50" charset="0"/>
                  <a:cs typeface="Lato Light"/>
                </a:rPr>
                <a:t>Malwr</a:t>
              </a:r>
              <a:endParaRPr lang="en-US" sz="1600" cap="none" dirty="0">
                <a:solidFill>
                  <a:schemeClr val="tx2">
                    <a:lumMod val="50000"/>
                  </a:schemeClr>
                </a:solidFill>
                <a:latin typeface="Montserrat Light" panose="00000400000000000000" pitchFamily="50" charset="0"/>
                <a:cs typeface="Lato Light"/>
              </a:endParaRPr>
            </a:p>
          </p:txBody>
        </p:sp>
      </p:grpSp>
      <p:sp>
        <p:nvSpPr>
          <p:cNvPr id="17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5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4" name="Straight Connector 3"/>
          <p:cNvCxnSpPr>
            <a:cxnSpLocks/>
            <a:stCxn id="12" idx="3"/>
            <a:endCxn id="9" idx="1"/>
          </p:cNvCxnSpPr>
          <p:nvPr/>
        </p:nvCxnSpPr>
        <p:spPr>
          <a:xfrm>
            <a:off x="3880966" y="2588014"/>
            <a:ext cx="125383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9" idx="3"/>
            <a:endCxn id="13" idx="1"/>
          </p:cNvCxnSpPr>
          <p:nvPr/>
        </p:nvCxnSpPr>
        <p:spPr>
          <a:xfrm>
            <a:off x="7114538" y="2588014"/>
            <a:ext cx="1253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1" idx="0"/>
          </p:cNvCxnSpPr>
          <p:nvPr/>
        </p:nvCxnSpPr>
        <p:spPr>
          <a:xfrm>
            <a:off x="9358242" y="3265746"/>
            <a:ext cx="0" cy="12816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1"/>
            <a:endCxn id="10" idx="3"/>
          </p:cNvCxnSpPr>
          <p:nvPr/>
        </p:nvCxnSpPr>
        <p:spPr>
          <a:xfrm flipH="1">
            <a:off x="7114538" y="5225127"/>
            <a:ext cx="1253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  <a:endCxn id="14" idx="3"/>
          </p:cNvCxnSpPr>
          <p:nvPr/>
        </p:nvCxnSpPr>
        <p:spPr>
          <a:xfrm flipH="1">
            <a:off x="3880966" y="5225127"/>
            <a:ext cx="125383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2" idx="2"/>
          </p:cNvCxnSpPr>
          <p:nvPr/>
        </p:nvCxnSpPr>
        <p:spPr>
          <a:xfrm flipV="1">
            <a:off x="2891097" y="3265746"/>
            <a:ext cx="0" cy="12816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Footer Placeholder 3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11/05/2017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7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23607" y="983261"/>
            <a:ext cx="1620870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KHÁI NIỆM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83" y="3245173"/>
            <a:ext cx="3054230" cy="98523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96293" y="2860896"/>
            <a:ext cx="2308634" cy="10049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Light" panose="00000400000000000000" pitchFamily="50" charset="0"/>
              </a:rPr>
              <a:t>Cuckoo Sandbox </a:t>
            </a:r>
            <a:r>
              <a:rPr lang="en-US" sz="1200" dirty="0" err="1">
                <a:latin typeface="Montserrat Light" panose="00000400000000000000" pitchFamily="50" charset="0"/>
              </a:rPr>
              <a:t>là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một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hệ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thống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tự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động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hóa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việc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phân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tích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phần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mềm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độc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hại</a:t>
            </a:r>
            <a:endParaRPr lang="en-US" sz="1200" dirty="0">
              <a:latin typeface="Montserrat Light" panose="00000400000000000000" pitchFamily="50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62518" y="2860896"/>
            <a:ext cx="2308634" cy="1004936"/>
          </a:xfrm>
          <a:prstGeom prst="rect">
            <a:avLst/>
          </a:prstGeom>
          <a:solidFill>
            <a:srgbClr val="D335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 Light" panose="00000400000000000000" pitchFamily="50" charset="0"/>
              </a:rPr>
              <a:t>Cuckoo Sandbox </a:t>
            </a:r>
            <a:r>
              <a:rPr lang="en-US" sz="1200" dirty="0" err="1">
                <a:latin typeface="Montserrat Light" panose="00000400000000000000" pitchFamily="50" charset="0"/>
              </a:rPr>
              <a:t>là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một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phần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mềm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miễn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phí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tự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động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phân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tích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các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tập</a:t>
            </a:r>
            <a:r>
              <a:rPr lang="en-US" sz="1200" dirty="0">
                <a:latin typeface="Montserrat Light" panose="00000400000000000000" pitchFamily="50" charset="0"/>
              </a:rPr>
              <a:t> tin </a:t>
            </a:r>
            <a:r>
              <a:rPr lang="en-US" sz="1200" dirty="0" err="1">
                <a:latin typeface="Montserrat Light" panose="00000400000000000000" pitchFamily="50" charset="0"/>
              </a:rPr>
              <a:t>độc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hại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trên</a:t>
            </a:r>
            <a:r>
              <a:rPr lang="en-US" sz="1200" dirty="0">
                <a:latin typeface="Montserrat Light" panose="00000400000000000000" pitchFamily="50" charset="0"/>
              </a:rPr>
              <a:t> Windows, OS X, Linux </a:t>
            </a:r>
            <a:r>
              <a:rPr lang="en-US" sz="1200" dirty="0" err="1">
                <a:latin typeface="Montserrat Light" panose="00000400000000000000" pitchFamily="50" charset="0"/>
              </a:rPr>
              <a:t>và</a:t>
            </a:r>
            <a:r>
              <a:rPr lang="en-US" sz="1200" dirty="0">
                <a:latin typeface="Montserrat Light" panose="00000400000000000000" pitchFamily="50" charset="0"/>
              </a:rPr>
              <a:t> Android.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37883" y="1810692"/>
            <a:ext cx="2308634" cy="10049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Montserrat Light" panose="00000400000000000000" pitchFamily="50" charset="0"/>
              </a:rPr>
              <a:t>Cung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cấp</a:t>
            </a:r>
            <a:r>
              <a:rPr lang="en-US" sz="1200" dirty="0">
                <a:latin typeface="Montserrat Light" panose="00000400000000000000" pitchFamily="50" charset="0"/>
              </a:rPr>
              <a:t>  chi </a:t>
            </a:r>
            <a:r>
              <a:rPr lang="en-US" sz="1200" dirty="0" err="1">
                <a:latin typeface="Montserrat Light" panose="00000400000000000000" pitchFamily="50" charset="0"/>
              </a:rPr>
              <a:t>tiết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phác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họa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các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hành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động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của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tập</a:t>
            </a:r>
            <a:r>
              <a:rPr lang="en-US" sz="1200" dirty="0">
                <a:latin typeface="Montserrat Light" panose="00000400000000000000" pitchFamily="50" charset="0"/>
              </a:rPr>
              <a:t> tin </a:t>
            </a:r>
            <a:r>
              <a:rPr lang="en-US" sz="1200" dirty="0" err="1">
                <a:latin typeface="Montserrat Light" panose="00000400000000000000" pitchFamily="50" charset="0"/>
              </a:rPr>
              <a:t>đã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phân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tích</a:t>
            </a:r>
            <a:r>
              <a:rPr lang="en-US" sz="1200" dirty="0"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37883" y="4751561"/>
            <a:ext cx="2308634" cy="760491"/>
          </a:xfrm>
          <a:prstGeom prst="rect">
            <a:avLst/>
          </a:prstGeom>
          <a:solidFill>
            <a:srgbClr val="84838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Là</a:t>
            </a:r>
            <a:r>
              <a:rPr lang="en-US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nền</a:t>
            </a:r>
            <a:r>
              <a:rPr lang="en-US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tảng</a:t>
            </a:r>
            <a:r>
              <a:rPr lang="en-US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phát</a:t>
            </a:r>
            <a:r>
              <a:rPr lang="en-US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triển</a:t>
            </a:r>
            <a:r>
              <a:rPr lang="en-US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nên</a:t>
            </a:r>
            <a:r>
              <a:rPr lang="en-US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các</a:t>
            </a:r>
            <a:r>
              <a:rPr lang="en-US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hệ</a:t>
            </a:r>
            <a:r>
              <a:rPr lang="en-US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thống</a:t>
            </a:r>
            <a:r>
              <a:rPr lang="en-US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lớn</a:t>
            </a:r>
            <a:r>
              <a:rPr lang="en-US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khác</a:t>
            </a:r>
            <a:r>
              <a:rPr lang="en-US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điển</a:t>
            </a:r>
            <a:r>
              <a:rPr lang="en-US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hình</a:t>
            </a:r>
            <a:r>
              <a:rPr lang="en-US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là</a:t>
            </a:r>
            <a:r>
              <a:rPr lang="en-US" sz="1200" dirty="0">
                <a:solidFill>
                  <a:schemeClr val="bg1"/>
                </a:solidFill>
                <a:latin typeface="Montserrat Light" panose="00000400000000000000" pitchFamily="50" charset="0"/>
              </a:rPr>
              <a:t> FireEye</a:t>
            </a:r>
          </a:p>
        </p:txBody>
      </p:sp>
      <p:sp>
        <p:nvSpPr>
          <p:cNvPr id="33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6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11/05/2017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16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35427" y="967407"/>
            <a:ext cx="3917973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NỀN TẢNG CHO CÁC HỆ THỐNG</a:t>
            </a:r>
          </a:p>
        </p:txBody>
      </p:sp>
      <p:pic>
        <p:nvPicPr>
          <p:cNvPr id="6" name="Picture 5" descr="A picture containing person, indoor, wall, sitting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51" y="1643020"/>
            <a:ext cx="6756356" cy="44952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5909" y="21017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Cuckoo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25493" y="3208905"/>
            <a:ext cx="125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Malwr.com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1628" y="3345486"/>
            <a:ext cx="125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FireEye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40713" y="2471068"/>
            <a:ext cx="125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Leave Me Alone</a:t>
            </a:r>
          </a:p>
        </p:txBody>
      </p:sp>
      <p:sp>
        <p:nvSpPr>
          <p:cNvPr id="20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7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11/05/2017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164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34953" y="983261"/>
            <a:ext cx="2598190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LỊCH SỬ PHÁT TRIỂN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5909649" y="2410518"/>
            <a:ext cx="9525" cy="7294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3"/>
          <p:cNvSpPr txBox="1">
            <a:spLocks noChangeArrowheads="1"/>
          </p:cNvSpPr>
          <p:nvPr/>
        </p:nvSpPr>
        <p:spPr bwMode="auto">
          <a:xfrm>
            <a:off x="6403094" y="1795276"/>
            <a:ext cx="4424851" cy="1015663"/>
          </a:xfrm>
          <a:prstGeom prst="rect">
            <a:avLst/>
          </a:prstGeom>
          <a:solidFill>
            <a:srgbClr val="843BCD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2010 </a:t>
            </a:r>
          </a:p>
          <a:p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—</a:t>
            </a:r>
          </a:p>
          <a:p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Project Cuckoo Sandbox đ</a:t>
            </a:r>
            <a:r>
              <a:rPr lang="vi-VN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ư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ợc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khởi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động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nh</a:t>
            </a:r>
            <a:r>
              <a:rPr lang="vi-VN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ư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là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một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phần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của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 The Honeynet Project 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tại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 Google Summer Of Code 2010. 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Tác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giả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 Claudio “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nex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” 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Guarnieri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16" name="Freeform 123"/>
          <p:cNvSpPr>
            <a:spLocks noChangeArrowheads="1"/>
          </p:cNvSpPr>
          <p:nvPr/>
        </p:nvSpPr>
        <p:spPr bwMode="auto">
          <a:xfrm>
            <a:off x="5681049" y="3261152"/>
            <a:ext cx="457200" cy="457200"/>
          </a:xfrm>
          <a:custGeom>
            <a:avLst/>
            <a:gdLst>
              <a:gd name="T0" fmla="*/ 532124 w 452"/>
              <a:gd name="T1" fmla="*/ 639230 h 462"/>
              <a:gd name="T2" fmla="*/ 532124 w 452"/>
              <a:gd name="T3" fmla="*/ 639230 h 462"/>
              <a:gd name="T4" fmla="*/ 839788 w 452"/>
              <a:gd name="T5" fmla="*/ 55216 h 462"/>
              <a:gd name="T6" fmla="*/ 839788 w 452"/>
              <a:gd name="T7" fmla="*/ 38226 h 462"/>
              <a:gd name="T8" fmla="*/ 822373 w 452"/>
              <a:gd name="T9" fmla="*/ 38226 h 462"/>
              <a:gd name="T10" fmla="*/ 307664 w 452"/>
              <a:gd name="T11" fmla="*/ 378016 h 462"/>
              <a:gd name="T12" fmla="*/ 17415 w 452"/>
              <a:gd name="T13" fmla="*/ 639230 h 462"/>
              <a:gd name="T14" fmla="*/ 67725 w 452"/>
              <a:gd name="T15" fmla="*/ 696569 h 462"/>
              <a:gd name="T16" fmla="*/ 170280 w 452"/>
              <a:gd name="T17" fmla="*/ 658343 h 462"/>
              <a:gd name="T18" fmla="*/ 292184 w 452"/>
              <a:gd name="T19" fmla="*/ 790011 h 462"/>
              <a:gd name="T20" fmla="*/ 257354 w 452"/>
              <a:gd name="T21" fmla="*/ 902567 h 462"/>
              <a:gd name="T22" fmla="*/ 292184 w 452"/>
              <a:gd name="T23" fmla="*/ 959906 h 462"/>
              <a:gd name="T24" fmla="*/ 532124 w 452"/>
              <a:gd name="T25" fmla="*/ 639230 h 462"/>
              <a:gd name="T26" fmla="*/ 582434 w 452"/>
              <a:gd name="T27" fmla="*/ 318553 h 462"/>
              <a:gd name="T28" fmla="*/ 582434 w 452"/>
              <a:gd name="T29" fmla="*/ 318553 h 462"/>
              <a:gd name="T30" fmla="*/ 582434 w 452"/>
              <a:gd name="T31" fmla="*/ 205998 h 462"/>
              <a:gd name="T32" fmla="*/ 684988 w 452"/>
              <a:gd name="T33" fmla="*/ 205998 h 462"/>
              <a:gd name="T34" fmla="*/ 684988 w 452"/>
              <a:gd name="T35" fmla="*/ 318553 h 462"/>
              <a:gd name="T36" fmla="*/ 582434 w 452"/>
              <a:gd name="T37" fmla="*/ 318553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2981786" y="3241434"/>
            <a:ext cx="2686586" cy="830997"/>
          </a:xfrm>
          <a:prstGeom prst="rect">
            <a:avLst/>
          </a:prstGeom>
          <a:solidFill>
            <a:srgbClr val="68A08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05/02/2011</a:t>
            </a:r>
          </a:p>
          <a:p>
            <a:r>
              <a:rPr lang="en-US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—</a:t>
            </a:r>
          </a:p>
          <a:p>
            <a:r>
              <a:rPr lang="en-US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Bản</a:t>
            </a:r>
            <a:r>
              <a:rPr lang="en-US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 Beta </a:t>
            </a:r>
            <a:r>
              <a:rPr lang="en-US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đầu</a:t>
            </a:r>
            <a:r>
              <a:rPr lang="en-US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tiên</a:t>
            </a:r>
            <a:r>
              <a:rPr lang="en-US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 đ</a:t>
            </a:r>
            <a:r>
              <a:rPr lang="vi-V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ư</a:t>
            </a:r>
            <a:r>
              <a:rPr lang="en-US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ợc</a:t>
            </a:r>
            <a:r>
              <a:rPr lang="en-US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phát</a:t>
            </a:r>
            <a:r>
              <a:rPr lang="en-US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hành</a:t>
            </a:r>
            <a:r>
              <a:rPr lang="en-US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</p:txBody>
      </p:sp>
      <p:pic>
        <p:nvPicPr>
          <p:cNvPr id="4" name="Graphic 3" descr="Download from clou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9624" y="4612982"/>
            <a:ext cx="457200" cy="457200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/>
          </p:cNvCxnSpPr>
          <p:nvPr/>
        </p:nvCxnSpPr>
        <p:spPr>
          <a:xfrm>
            <a:off x="5919174" y="3802709"/>
            <a:ext cx="9525" cy="7294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5928699" y="5151001"/>
            <a:ext cx="9525" cy="7294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Head with Gear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9624" y="1832139"/>
            <a:ext cx="457200" cy="457200"/>
          </a:xfrm>
          <a:prstGeom prst="rect">
            <a:avLst/>
          </a:prstGeom>
        </p:spPr>
      </p:pic>
      <p:pic>
        <p:nvPicPr>
          <p:cNvPr id="27" name="Graphic 26" descr="Netwo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9624" y="5961275"/>
            <a:ext cx="457200" cy="457200"/>
          </a:xfrm>
          <a:prstGeom prst="rect">
            <a:avLst/>
          </a:prstGeom>
        </p:spPr>
      </p:pic>
      <p:sp>
        <p:nvSpPr>
          <p:cNvPr id="28" name="TextBox 23"/>
          <p:cNvSpPr txBox="1">
            <a:spLocks noChangeArrowheads="1"/>
          </p:cNvSpPr>
          <p:nvPr/>
        </p:nvSpPr>
        <p:spPr bwMode="auto">
          <a:xfrm>
            <a:off x="6408563" y="4470018"/>
            <a:ext cx="2686586" cy="646331"/>
          </a:xfrm>
          <a:prstGeom prst="rect">
            <a:avLst/>
          </a:prstGeom>
          <a:solidFill>
            <a:srgbClr val="D3353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09/2014</a:t>
            </a:r>
          </a:p>
          <a:p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—</a:t>
            </a:r>
          </a:p>
          <a:p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Cuckoo 1.0 đ</a:t>
            </a:r>
            <a:r>
              <a:rPr lang="vi-VN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ư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ợc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phát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Montserrat Light" panose="00000400000000000000" pitchFamily="50" charset="0"/>
              </a:rPr>
              <a:t>hành</a:t>
            </a:r>
            <a:r>
              <a:rPr lang="en-US" altLang="en-US" sz="1200" b="1" dirty="0">
                <a:solidFill>
                  <a:schemeClr val="bg1"/>
                </a:solidFill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2981786" y="5661193"/>
            <a:ext cx="2686586" cy="646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b="1" dirty="0">
                <a:latin typeface="Montserrat Light" panose="00000400000000000000" pitchFamily="50" charset="0"/>
              </a:rPr>
              <a:t>21/02/2016</a:t>
            </a:r>
          </a:p>
          <a:p>
            <a:r>
              <a:rPr lang="en-US" altLang="en-US" sz="1200" dirty="0">
                <a:latin typeface="Montserrat Light" panose="00000400000000000000" pitchFamily="50" charset="0"/>
              </a:rPr>
              <a:t>—</a:t>
            </a:r>
          </a:p>
          <a:p>
            <a:r>
              <a:rPr lang="en-US" altLang="en-US" sz="1200" dirty="0">
                <a:latin typeface="Montserrat Light" panose="00000400000000000000" pitchFamily="50" charset="0"/>
              </a:rPr>
              <a:t>Cuckoo 2.0 đ</a:t>
            </a:r>
            <a:r>
              <a:rPr lang="vi-VN" altLang="en-US" sz="1200" dirty="0">
                <a:latin typeface="Montserrat Light" panose="00000400000000000000" pitchFamily="50" charset="0"/>
              </a:rPr>
              <a:t>ư</a:t>
            </a:r>
            <a:r>
              <a:rPr lang="en-US" altLang="en-US" sz="1200" dirty="0" err="1">
                <a:latin typeface="Montserrat Light" panose="00000400000000000000" pitchFamily="50" charset="0"/>
              </a:rPr>
              <a:t>ợc</a:t>
            </a:r>
            <a:r>
              <a:rPr lang="en-US" altLang="en-US" sz="1200" dirty="0">
                <a:latin typeface="Montserrat Light" panose="00000400000000000000" pitchFamily="50" charset="0"/>
              </a:rPr>
              <a:t> </a:t>
            </a:r>
            <a:r>
              <a:rPr lang="en-US" altLang="en-US" sz="1200" dirty="0" err="1">
                <a:latin typeface="Montserrat Light" panose="00000400000000000000" pitchFamily="50" charset="0"/>
              </a:rPr>
              <a:t>phát</a:t>
            </a:r>
            <a:r>
              <a:rPr lang="en-US" altLang="en-US" sz="1200" dirty="0">
                <a:latin typeface="Montserrat Light" panose="00000400000000000000" pitchFamily="50" charset="0"/>
              </a:rPr>
              <a:t> </a:t>
            </a:r>
            <a:r>
              <a:rPr lang="en-US" altLang="en-US" sz="1200" dirty="0" err="1">
                <a:latin typeface="Montserrat Light" panose="00000400000000000000" pitchFamily="50" charset="0"/>
              </a:rPr>
              <a:t>hành</a:t>
            </a:r>
            <a:r>
              <a:rPr lang="en-US" altLang="en-US" sz="1200" dirty="0"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30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 Light" panose="00000400000000000000" pitchFamily="50" charset="0"/>
              </a:rPr>
              <a:pPr algn="r"/>
              <a:t>8</a:t>
            </a:fld>
            <a:endParaRPr lang="en-US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11/05/2017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8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7593807" y="2147094"/>
            <a:ext cx="3244056" cy="29686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1600">
              <a:cs typeface="Lato Light"/>
            </a:endParaRPr>
          </a:p>
        </p:txBody>
      </p:sp>
      <p:sp>
        <p:nvSpPr>
          <p:cNvPr id="28" name="Freeform 27"/>
          <p:cNvSpPr/>
          <p:nvPr/>
        </p:nvSpPr>
        <p:spPr>
          <a:xfrm flipV="1">
            <a:off x="7593807" y="4736307"/>
            <a:ext cx="3244056" cy="29686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1600" dirty="0">
              <a:cs typeface="Lato Light"/>
            </a:endParaRPr>
          </a:p>
        </p:txBody>
      </p:sp>
      <p:sp>
        <p:nvSpPr>
          <p:cNvPr id="29" name="Freeform 28"/>
          <p:cNvSpPr/>
          <p:nvPr/>
        </p:nvSpPr>
        <p:spPr>
          <a:xfrm flipH="1">
            <a:off x="1389063" y="2147094"/>
            <a:ext cx="3093244" cy="29686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r" defTabSz="914217">
              <a:defRPr/>
            </a:pPr>
            <a:endParaRPr lang="en-US" sz="1600">
              <a:cs typeface="Lato Light"/>
            </a:endParaRPr>
          </a:p>
        </p:txBody>
      </p:sp>
      <p:sp>
        <p:nvSpPr>
          <p:cNvPr id="30" name="Freeform 29"/>
          <p:cNvSpPr/>
          <p:nvPr/>
        </p:nvSpPr>
        <p:spPr>
          <a:xfrm flipH="1" flipV="1">
            <a:off x="1389063" y="4736307"/>
            <a:ext cx="3093244" cy="29686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r" defTabSz="914217">
              <a:defRPr/>
            </a:pPr>
            <a:endParaRPr lang="en-US" sz="1600" dirty="0">
              <a:cs typeface="Lato Ligh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03738" y="2066925"/>
            <a:ext cx="3104357" cy="3103563"/>
          </a:xfrm>
          <a:prstGeom prst="ellipse">
            <a:avLst/>
          </a:prstGeom>
          <a:noFill/>
          <a:ln w="19050" cmpd="sng"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 31"/>
          <p:cNvSpPr/>
          <p:nvPr/>
        </p:nvSpPr>
        <p:spPr>
          <a:xfrm>
            <a:off x="4300538" y="1863725"/>
            <a:ext cx="1490663" cy="1490663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wrap="none" lIns="150106" tIns="150106" rIns="150106" bIns="150106" spcCol="1270" anchor="ctr"/>
          <a:lstStyle/>
          <a:p>
            <a:pPr algn="ctr" defTabSz="444489">
              <a:lnSpc>
                <a:spcPct val="90000"/>
              </a:lnSpc>
              <a:spcAft>
                <a:spcPct val="35000"/>
              </a:spcAft>
              <a:defRPr/>
            </a:pPr>
            <a:endParaRPr lang="en-US" sz="1000" dirty="0">
              <a:solidFill>
                <a:srgbClr val="FFFFFF"/>
              </a:solidFill>
              <a:cs typeface="Lato Light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6319838" y="1863725"/>
            <a:ext cx="1490663" cy="1490663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wrap="none" lIns="150106" tIns="150106" rIns="150106" bIns="150106" spcCol="1270" anchor="ctr"/>
          <a:lstStyle/>
          <a:p>
            <a:pPr algn="ctr" defTabSz="444489">
              <a:lnSpc>
                <a:spcPct val="90000"/>
              </a:lnSpc>
              <a:spcAft>
                <a:spcPct val="35000"/>
              </a:spcAft>
              <a:defRPr/>
            </a:pPr>
            <a:endParaRPr lang="en-US" sz="1000" dirty="0">
              <a:solidFill>
                <a:srgbClr val="FFFFFF"/>
              </a:solidFill>
              <a:cs typeface="Lato Light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300538" y="3883025"/>
            <a:ext cx="1490663" cy="1490663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wrap="none" lIns="150106" tIns="150106" rIns="150106" bIns="150106" spcCol="1270" anchor="ctr"/>
          <a:lstStyle/>
          <a:p>
            <a:pPr algn="ctr" defTabSz="444489">
              <a:lnSpc>
                <a:spcPct val="90000"/>
              </a:lnSpc>
              <a:spcAft>
                <a:spcPct val="35000"/>
              </a:spcAft>
              <a:defRPr/>
            </a:pPr>
            <a:endParaRPr lang="en-US" sz="1000" dirty="0">
              <a:solidFill>
                <a:srgbClr val="FFFFFF"/>
              </a:solidFill>
              <a:cs typeface="Lato Light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319838" y="3883025"/>
            <a:ext cx="1490663" cy="1490663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wrap="none" lIns="150106" tIns="150106" rIns="150106" bIns="150106" spcCol="1270" anchor="ctr"/>
          <a:lstStyle/>
          <a:p>
            <a:pPr algn="ctr" defTabSz="444489">
              <a:lnSpc>
                <a:spcPct val="90000"/>
              </a:lnSpc>
              <a:spcAft>
                <a:spcPct val="35000"/>
              </a:spcAft>
              <a:defRPr/>
            </a:pPr>
            <a:endParaRPr lang="en-US" sz="1000" dirty="0">
              <a:solidFill>
                <a:srgbClr val="FFFFFF"/>
              </a:solidFill>
              <a:cs typeface="Lato Ligh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058694" y="2084388"/>
            <a:ext cx="0" cy="3068638"/>
          </a:xfrm>
          <a:prstGeom prst="line">
            <a:avLst/>
          </a:prstGeom>
          <a:ln w="3175" cmpd="sng">
            <a:solidFill>
              <a:schemeClr val="tx1">
                <a:alpha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6055519" y="2084388"/>
            <a:ext cx="0" cy="3068638"/>
          </a:xfrm>
          <a:prstGeom prst="line">
            <a:avLst/>
          </a:prstGeom>
          <a:ln w="3175" cmpd="sng">
            <a:solidFill>
              <a:schemeClr val="tx1">
                <a:alpha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01" name="TextBox 42"/>
          <p:cNvSpPr txBox="1">
            <a:spLocks noChangeArrowheads="1"/>
          </p:cNvSpPr>
          <p:nvPr/>
        </p:nvSpPr>
        <p:spPr bwMode="auto">
          <a:xfrm>
            <a:off x="5652432" y="1654175"/>
            <a:ext cx="8149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dirty="0"/>
              <a:t>CUCKOO</a:t>
            </a:r>
          </a:p>
        </p:txBody>
      </p:sp>
      <p:sp>
        <p:nvSpPr>
          <p:cNvPr id="12302" name="Subtitle 2"/>
          <p:cNvSpPr txBox="1">
            <a:spLocks/>
          </p:cNvSpPr>
          <p:nvPr/>
        </p:nvSpPr>
        <p:spPr bwMode="auto">
          <a:xfrm>
            <a:off x="8204994" y="2212975"/>
            <a:ext cx="2632869" cy="6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lvl="0"/>
            <a:r>
              <a:rPr lang="en-US" sz="1200" dirty="0">
                <a:latin typeface="Montserrat Light" panose="00000400000000000000" pitchFamily="50" charset="0"/>
              </a:rPr>
              <a:t>Theo </a:t>
            </a:r>
            <a:r>
              <a:rPr lang="en-US" sz="1200" dirty="0" err="1">
                <a:latin typeface="Montserrat Light" panose="00000400000000000000" pitchFamily="50" charset="0"/>
              </a:rPr>
              <a:t>dõi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các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lời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gọi</a:t>
            </a:r>
            <a:r>
              <a:rPr lang="en-US" sz="1200" dirty="0">
                <a:latin typeface="Montserrat Light" panose="00000400000000000000" pitchFamily="50" charset="0"/>
              </a:rPr>
              <a:t> API </a:t>
            </a:r>
            <a:r>
              <a:rPr lang="en-US" sz="1200" dirty="0" err="1">
                <a:latin typeface="Montserrat Light" panose="00000400000000000000" pitchFamily="50" charset="0"/>
              </a:rPr>
              <a:t>được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tạo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ra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bởi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hành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động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của</a:t>
            </a:r>
            <a:r>
              <a:rPr lang="en-US" sz="1200" dirty="0">
                <a:latin typeface="Montserrat Light" panose="00000400000000000000" pitchFamily="50" charset="0"/>
              </a:rPr>
              <a:t> file </a:t>
            </a:r>
            <a:r>
              <a:rPr lang="en-US" sz="1200" dirty="0" err="1">
                <a:latin typeface="Montserrat Light" panose="00000400000000000000" pitchFamily="50" charset="0"/>
              </a:rPr>
              <a:t>đang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phân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tích</a:t>
            </a:r>
            <a:r>
              <a:rPr lang="en-US" sz="1200" dirty="0"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12303" name="Subtitle 2"/>
          <p:cNvSpPr txBox="1">
            <a:spLocks/>
          </p:cNvSpPr>
          <p:nvPr/>
        </p:nvSpPr>
        <p:spPr bwMode="auto">
          <a:xfrm>
            <a:off x="8204994" y="5136357"/>
            <a:ext cx="2632869" cy="109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200" dirty="0" err="1">
                <a:latin typeface="Montserrat Light" panose="00000400000000000000" pitchFamily="50" charset="0"/>
              </a:rPr>
              <a:t>Thực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hiện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phân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tích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nâng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cao</a:t>
            </a:r>
            <a:r>
              <a:rPr lang="en-US" sz="1200" dirty="0">
                <a:latin typeface="Montserrat Light" panose="00000400000000000000" pitchFamily="50" charset="0"/>
              </a:rPr>
              <a:t> memory </a:t>
            </a:r>
            <a:r>
              <a:rPr lang="en-US" sz="1200" dirty="0" err="1">
                <a:latin typeface="Montserrat Light" panose="00000400000000000000" pitchFamily="50" charset="0"/>
              </a:rPr>
              <a:t>của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hệ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thống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máy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ảo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đã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bị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lây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nhiễm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với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sự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kế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thừa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từ</a:t>
            </a:r>
            <a:r>
              <a:rPr lang="en-US" sz="1200" dirty="0">
                <a:latin typeface="Montserrat Light" panose="00000400000000000000" pitchFamily="50" charset="0"/>
              </a:rPr>
              <a:t> framework volatility.</a:t>
            </a:r>
            <a:endParaRPr lang="en-US" altLang="en-US" sz="1200" dirty="0">
              <a:latin typeface="Montserrat Light" panose="00000400000000000000" pitchFamily="50" charset="0"/>
            </a:endParaRPr>
          </a:p>
        </p:txBody>
      </p:sp>
      <p:sp>
        <p:nvSpPr>
          <p:cNvPr id="12305" name="Subtitle 2"/>
          <p:cNvSpPr txBox="1">
            <a:spLocks/>
          </p:cNvSpPr>
          <p:nvPr/>
        </p:nvSpPr>
        <p:spPr bwMode="auto">
          <a:xfrm>
            <a:off x="1276350" y="5136357"/>
            <a:ext cx="2632869" cy="6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200" dirty="0">
                <a:latin typeface="Montserrat Light" panose="00000400000000000000" pitchFamily="50" charset="0"/>
              </a:rPr>
              <a:t>Dump </a:t>
            </a:r>
            <a:r>
              <a:rPr lang="en-US" sz="1200" dirty="0" err="1">
                <a:latin typeface="Montserrat Light" panose="00000400000000000000" pitchFamily="50" charset="0"/>
              </a:rPr>
              <a:t>và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phân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tích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lưu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lượng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mạng</a:t>
            </a:r>
            <a:r>
              <a:rPr lang="en-US" sz="1200" dirty="0">
                <a:latin typeface="Montserrat Light" panose="00000400000000000000" pitchFamily="50" charset="0"/>
              </a:rPr>
              <a:t>.</a:t>
            </a:r>
            <a:endParaRPr lang="en-US" altLang="en-US" sz="1200" dirty="0">
              <a:latin typeface="Montserrat Light" panose="00000400000000000000" pitchFamily="50" charset="0"/>
            </a:endParaRPr>
          </a:p>
        </p:txBody>
      </p:sp>
      <p:sp>
        <p:nvSpPr>
          <p:cNvPr id="12306" name="TextBox 48"/>
          <p:cNvSpPr txBox="1">
            <a:spLocks noChangeArrowheads="1"/>
          </p:cNvSpPr>
          <p:nvPr/>
        </p:nvSpPr>
        <p:spPr bwMode="auto">
          <a:xfrm>
            <a:off x="3452388" y="1712913"/>
            <a:ext cx="290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2000" dirty="0"/>
              <a:t>#1</a:t>
            </a:r>
          </a:p>
        </p:txBody>
      </p:sp>
      <p:sp>
        <p:nvSpPr>
          <p:cNvPr id="12307" name="TextBox 49"/>
          <p:cNvSpPr txBox="1">
            <a:spLocks noChangeArrowheads="1"/>
          </p:cNvSpPr>
          <p:nvPr/>
        </p:nvSpPr>
        <p:spPr bwMode="auto">
          <a:xfrm>
            <a:off x="3452388" y="4632325"/>
            <a:ext cx="290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2000" dirty="0"/>
              <a:t>#2</a:t>
            </a:r>
          </a:p>
        </p:txBody>
      </p:sp>
      <p:sp>
        <p:nvSpPr>
          <p:cNvPr id="12308" name="TextBox 50"/>
          <p:cNvSpPr txBox="1">
            <a:spLocks noChangeArrowheads="1"/>
          </p:cNvSpPr>
          <p:nvPr/>
        </p:nvSpPr>
        <p:spPr bwMode="auto">
          <a:xfrm>
            <a:off x="8204994" y="1712913"/>
            <a:ext cx="290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#3</a:t>
            </a:r>
          </a:p>
        </p:txBody>
      </p:sp>
      <p:sp>
        <p:nvSpPr>
          <p:cNvPr id="12309" name="TextBox 51"/>
          <p:cNvSpPr txBox="1">
            <a:spLocks noChangeArrowheads="1"/>
          </p:cNvSpPr>
          <p:nvPr/>
        </p:nvSpPr>
        <p:spPr bwMode="auto">
          <a:xfrm>
            <a:off x="8204994" y="4632325"/>
            <a:ext cx="290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#4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70716" y="983261"/>
            <a:ext cx="1726669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T	ÍNH NĂNG</a:t>
            </a:r>
          </a:p>
        </p:txBody>
      </p:sp>
      <p:pic>
        <p:nvPicPr>
          <p:cNvPr id="3" name="Graphic 2" descr="Documen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800" y="2321020"/>
            <a:ext cx="576072" cy="576072"/>
          </a:xfrm>
          <a:prstGeom prst="rect">
            <a:avLst/>
          </a:prstGeom>
        </p:spPr>
      </p:pic>
      <p:pic>
        <p:nvPicPr>
          <p:cNvPr id="5" name="Graphic 4" descr="Ey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7833" y="4308666"/>
            <a:ext cx="576072" cy="576072"/>
          </a:xfrm>
          <a:prstGeom prst="rect">
            <a:avLst/>
          </a:prstGeom>
        </p:spPr>
      </p:pic>
      <p:pic>
        <p:nvPicPr>
          <p:cNvPr id="7" name="Graphic 6" descr="Upward tre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7133" y="2321020"/>
            <a:ext cx="576072" cy="576072"/>
          </a:xfrm>
          <a:prstGeom prst="rect">
            <a:avLst/>
          </a:prstGeom>
        </p:spPr>
      </p:pic>
      <p:pic>
        <p:nvPicPr>
          <p:cNvPr id="9" name="Graphic 8" descr="Brain in hea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20489" y="4308666"/>
            <a:ext cx="576072" cy="576072"/>
          </a:xfrm>
          <a:prstGeom prst="rect">
            <a:avLst/>
          </a:prstGeom>
        </p:spPr>
      </p:pic>
      <p:sp>
        <p:nvSpPr>
          <p:cNvPr id="45" name="Subtitle 2"/>
          <p:cNvSpPr txBox="1">
            <a:spLocks/>
          </p:cNvSpPr>
          <p:nvPr/>
        </p:nvSpPr>
        <p:spPr bwMode="auto">
          <a:xfrm>
            <a:off x="1367632" y="2321020"/>
            <a:ext cx="2632869" cy="83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lvl="0"/>
            <a:r>
              <a:rPr lang="en-US" sz="1200" dirty="0" err="1">
                <a:latin typeface="Montserrat Light" panose="00000400000000000000" pitchFamily="50" charset="0"/>
              </a:rPr>
              <a:t>Phân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tích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các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tệp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độc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hại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khác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nhau</a:t>
            </a:r>
            <a:r>
              <a:rPr lang="en-US" sz="1200" dirty="0">
                <a:latin typeface="Montserrat Light" panose="00000400000000000000" pitchFamily="50" charset="0"/>
              </a:rPr>
              <a:t> (file </a:t>
            </a:r>
            <a:r>
              <a:rPr lang="en-US" sz="1200" dirty="0" err="1">
                <a:latin typeface="Montserrat Light" panose="00000400000000000000" pitchFamily="50" charset="0"/>
              </a:rPr>
              <a:t>thực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thi</a:t>
            </a:r>
            <a:r>
              <a:rPr lang="en-US" sz="1200" dirty="0">
                <a:latin typeface="Montserrat Light" panose="00000400000000000000" pitchFamily="50" charset="0"/>
              </a:rPr>
              <a:t>, </a:t>
            </a:r>
            <a:r>
              <a:rPr lang="en-US" sz="1200" dirty="0" err="1">
                <a:latin typeface="Montserrat Light" panose="00000400000000000000" pitchFamily="50" charset="0"/>
              </a:rPr>
              <a:t>các</a:t>
            </a:r>
            <a:r>
              <a:rPr lang="en-US" sz="1200" dirty="0">
                <a:latin typeface="Montserrat Light" panose="00000400000000000000" pitchFamily="50" charset="0"/>
              </a:rPr>
              <a:t> file </a:t>
            </a:r>
            <a:r>
              <a:rPr lang="en-US" sz="1200" dirty="0" err="1">
                <a:latin typeface="Montserrat Light" panose="00000400000000000000" pitchFamily="50" charset="0"/>
              </a:rPr>
              <a:t>văn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bản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bị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khai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thác</a:t>
            </a:r>
            <a:r>
              <a:rPr lang="en-US" sz="1200" dirty="0">
                <a:latin typeface="Montserrat Light" panose="00000400000000000000" pitchFamily="50" charset="0"/>
              </a:rPr>
              <a:t> </a:t>
            </a:r>
            <a:r>
              <a:rPr lang="en-US" sz="1200" dirty="0" err="1">
                <a:latin typeface="Montserrat Light" panose="00000400000000000000" pitchFamily="50" charset="0"/>
              </a:rPr>
              <a:t>hoặc</a:t>
            </a:r>
            <a:r>
              <a:rPr lang="en-US" sz="1200" dirty="0">
                <a:latin typeface="Montserrat Light" panose="00000400000000000000" pitchFamily="50" charset="0"/>
              </a:rPr>
              <a:t> java applet).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11/05/2017</a:t>
            </a:r>
          </a:p>
        </p:txBody>
      </p:sp>
    </p:spTree>
    <p:extLst>
      <p:ext uri="{BB962C8B-B14F-4D97-AF65-F5344CB8AC3E}">
        <p14:creationId xmlns:p14="http://schemas.microsoft.com/office/powerpoint/2010/main" val="2417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/>
      <p:bldP spid="12303" grpId="0"/>
      <p:bldP spid="12305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1792</Words>
  <Application>Microsoft Office PowerPoint</Application>
  <PresentationFormat>Màn hình rộng</PresentationFormat>
  <Paragraphs>312</Paragraphs>
  <Slides>33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11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45" baseType="lpstr">
      <vt:lpstr>MS PGothic</vt:lpstr>
      <vt:lpstr>Arial</vt:lpstr>
      <vt:lpstr>Calibri</vt:lpstr>
      <vt:lpstr>Calibri Light</vt:lpstr>
      <vt:lpstr>Helvetica Neue</vt:lpstr>
      <vt:lpstr>Lato Light</vt:lpstr>
      <vt:lpstr>Lato Regular</vt:lpstr>
      <vt:lpstr>Montserrat</vt:lpstr>
      <vt:lpstr>Montserrat Light</vt:lpstr>
      <vt:lpstr>Open Sans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Minh Ngọc</dc:creator>
  <cp:lastModifiedBy>Vũ Tấn Phong</cp:lastModifiedBy>
  <cp:revision>492</cp:revision>
  <dcterms:created xsi:type="dcterms:W3CDTF">2017-05-11T06:11:34Z</dcterms:created>
  <dcterms:modified xsi:type="dcterms:W3CDTF">2018-05-19T04:19:46Z</dcterms:modified>
</cp:coreProperties>
</file>