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7" r:id="rId2"/>
    <p:sldId id="259" r:id="rId3"/>
    <p:sldId id="260" r:id="rId4"/>
    <p:sldId id="261" r:id="rId5"/>
    <p:sldId id="296" r:id="rId6"/>
    <p:sldId id="297" r:id="rId7"/>
    <p:sldId id="298" r:id="rId8"/>
    <p:sldId id="299" r:id="rId9"/>
    <p:sldId id="300" r:id="rId10"/>
    <p:sldId id="301" r:id="rId11"/>
    <p:sldId id="302" r:id="rId12"/>
    <p:sldId id="304" r:id="rId13"/>
    <p:sldId id="305" r:id="rId14"/>
    <p:sldId id="303" r:id="rId15"/>
    <p:sldId id="306" r:id="rId16"/>
    <p:sldId id="307" r:id="rId17"/>
    <p:sldId id="311" r:id="rId18"/>
    <p:sldId id="309"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10" r:id="rId37"/>
    <p:sldId id="330" r:id="rId38"/>
    <p:sldId id="331" r:id="rId39"/>
    <p:sldId id="329" r:id="rId40"/>
    <p:sldId id="333" r:id="rId41"/>
    <p:sldId id="332" r:id="rId42"/>
    <p:sldId id="27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1824"/>
    <a:srgbClr val="49B7B2"/>
    <a:srgbClr val="990000"/>
    <a:srgbClr val="FFCC66"/>
    <a:srgbClr val="843BCD"/>
    <a:srgbClr val="D33535"/>
    <a:srgbClr val="68A08F"/>
    <a:srgbClr val="848385"/>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F4FA04-326F-4620-8243-7DAE6F7DB0F6}" type="datetimeFigureOut">
              <a:rPr lang="en-US" smtClean="0"/>
              <a:t>5/19/2018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371E01-917B-4D1C-A72C-D9388779870D}" type="slidenum">
              <a:rPr lang="en-US" smtClean="0"/>
              <a:t>‹#›</a:t>
            </a:fld>
            <a:endParaRPr lang="en-US"/>
          </a:p>
        </p:txBody>
      </p:sp>
    </p:spTree>
    <p:extLst>
      <p:ext uri="{BB962C8B-B14F-4D97-AF65-F5344CB8AC3E}">
        <p14:creationId xmlns:p14="http://schemas.microsoft.com/office/powerpoint/2010/main" val="25173610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DC02A-41CB-486A-9F1D-51C1C261F14D}" type="datetimeFigureOut">
              <a:rPr lang="en-US" smtClean="0"/>
              <a:t>5/19/2018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8DF7F-8F9A-4FC5-B73C-82FB10347383}" type="slidenum">
              <a:rPr lang="en-US" smtClean="0"/>
              <a:t>‹#›</a:t>
            </a:fld>
            <a:endParaRPr lang="en-US"/>
          </a:p>
        </p:txBody>
      </p:sp>
    </p:spTree>
    <p:extLst>
      <p:ext uri="{BB962C8B-B14F-4D97-AF65-F5344CB8AC3E}">
        <p14:creationId xmlns:p14="http://schemas.microsoft.com/office/powerpoint/2010/main" val="5802477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19384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55309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1735886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216454" cy="6858000"/>
          </a:xfrm>
          <a:prstGeom prst="rect">
            <a:avLst/>
          </a:prstGeom>
          <a:effectLst/>
        </p:spPr>
        <p:txBody>
          <a:bodyPr rtlCol="0">
            <a:normAutofit/>
          </a:bodyPr>
          <a:lstStyle>
            <a:lvl1pPr marL="0" indent="0">
              <a:buNone/>
              <a:defRPr sz="2100">
                <a:ln>
                  <a:noFill/>
                </a:ln>
                <a:solidFill>
                  <a:schemeClr val="bg1">
                    <a:lumMod val="85000"/>
                  </a:schemeClr>
                </a:solidFill>
              </a:defRPr>
            </a:lvl1pPr>
          </a:lstStyle>
          <a:p>
            <a:pPr lvl="0"/>
            <a:endParaRPr lang="en-US" noProof="0"/>
          </a:p>
        </p:txBody>
      </p:sp>
      <p:sp>
        <p:nvSpPr>
          <p:cNvPr id="2" name="Footer Placeholder 1"/>
          <p:cNvSpPr>
            <a:spLocks noGrp="1"/>
          </p:cNvSpPr>
          <p:nvPr>
            <p:ph type="ftr" sz="quarter" idx="14"/>
          </p:nvPr>
        </p:nvSpPr>
        <p:spPr/>
        <p:txBody>
          <a:bodyPr/>
          <a:lstStyle/>
          <a:p>
            <a:r>
              <a:rPr lang="en-US"/>
              <a:t>11/05/2017</a:t>
            </a:r>
          </a:p>
        </p:txBody>
      </p:sp>
      <p:sp>
        <p:nvSpPr>
          <p:cNvPr id="3" name="Slide Number Placeholder 2"/>
          <p:cNvSpPr>
            <a:spLocks noGrp="1"/>
          </p:cNvSpPr>
          <p:nvPr>
            <p:ph type="sldNum" sz="quarter" idx="15"/>
          </p:nvPr>
        </p:nvSpPr>
        <p:spPr/>
        <p:txBody>
          <a:bodyPr/>
          <a:lstStyle/>
          <a:p>
            <a:fld id="{124D1D6F-9FD0-422F-91B5-245747895371}" type="slidenum">
              <a:rPr lang="en-US" smtClean="0"/>
              <a:pPr/>
              <a:t>‹#›</a:t>
            </a:fld>
            <a:endParaRPr lang="en-US"/>
          </a:p>
        </p:txBody>
      </p:sp>
    </p:spTree>
    <p:extLst>
      <p:ext uri="{BB962C8B-B14F-4D97-AF65-F5344CB8AC3E}">
        <p14:creationId xmlns:p14="http://schemas.microsoft.com/office/powerpoint/2010/main" val="42372121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00492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6" name="Slide Number Placeholder 5"/>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50366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7" name="Slide Number Placeholder 6"/>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69552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9" name="Slide Number Placeholder 8"/>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312845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5" name="Slide Number Placeholder 4"/>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35887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4" name="Slide Number Placeholder 3"/>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17931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7" name="Slide Number Placeholder 6"/>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363959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11/05/2017</a:t>
            </a:r>
          </a:p>
        </p:txBody>
      </p:sp>
      <p:sp>
        <p:nvSpPr>
          <p:cNvPr id="7" name="Slide Number Placeholder 6"/>
          <p:cNvSpPr>
            <a:spLocks noGrp="1"/>
          </p:cNvSpPr>
          <p:nvPr>
            <p:ph type="sldNum" sz="quarter" idx="12"/>
          </p:nvPr>
        </p:nvSpPr>
        <p:spPr/>
        <p:txBody>
          <a:bodyPr/>
          <a:lstStyle/>
          <a:p>
            <a:fld id="{124D1D6F-9FD0-422F-91B5-245747895371}" type="slidenum">
              <a:rPr lang="en-US" smtClean="0"/>
              <a:t>‹#›</a:t>
            </a:fld>
            <a:endParaRPr lang="en-US"/>
          </a:p>
        </p:txBody>
      </p:sp>
    </p:spTree>
    <p:extLst>
      <p:ext uri="{BB962C8B-B14F-4D97-AF65-F5344CB8AC3E}">
        <p14:creationId xmlns:p14="http://schemas.microsoft.com/office/powerpoint/2010/main" val="229825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552220" y="182562"/>
            <a:ext cx="435321" cy="365125"/>
          </a:xfrm>
          <a:prstGeom prst="rect">
            <a:avLst/>
          </a:prstGeom>
          <a:solidFill>
            <a:schemeClr val="accent3">
              <a:lumMod val="50000"/>
            </a:schemeClr>
          </a:solidFill>
        </p:spPr>
        <p:txBody>
          <a:bodyPr vert="horz" lIns="91440" tIns="45720" rIns="91440" bIns="45720" rtlCol="0" anchor="ctr"/>
          <a:lstStyle>
            <a:lvl1pPr algn="r">
              <a:defRPr sz="1200">
                <a:solidFill>
                  <a:schemeClr val="bg1"/>
                </a:solidFill>
                <a:latin typeface="Montserrat" panose="00000500000000000000" pitchFamily="50" charset="0"/>
              </a:defRPr>
            </a:lvl1pPr>
          </a:lstStyle>
          <a:p>
            <a:fld id="{124D1D6F-9FD0-422F-91B5-245747895371}" type="slidenum">
              <a:rPr lang="en-US" smtClean="0"/>
              <a:pPr/>
              <a:t>‹#›</a:t>
            </a:fld>
            <a:endParaRPr lang="en-US"/>
          </a:p>
        </p:txBody>
      </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8" name="Footer Placeholder 7"/>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A8379FD6-C10B-4483-B798-413B0A7C0E07}" type="datetime1">
              <a:rPr lang="vi-VN" smtClean="0"/>
              <a:pPr/>
              <a:t>19/05/2018</a:t>
            </a:fld>
            <a:endParaRPr lang="en-US"/>
          </a:p>
        </p:txBody>
      </p:sp>
      <p:sp>
        <p:nvSpPr>
          <p:cNvPr id="9" name="Date Placeholder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5C925-7520-4312-87C8-C22AB4EAB4A0}" type="datetimeFigureOut">
              <a:rPr lang="en-US" smtClean="0"/>
              <a:t>5/19/2018</a:t>
            </a:fld>
            <a:endParaRPr lang="en-US"/>
          </a:p>
        </p:txBody>
      </p:sp>
    </p:spTree>
    <p:extLst>
      <p:ext uri="{BB962C8B-B14F-4D97-AF65-F5344CB8AC3E}">
        <p14:creationId xmlns:p14="http://schemas.microsoft.com/office/powerpoint/2010/main" val="1854182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211844" cy="6858000"/>
          </a:xfrm>
          <a:prstGeom prst="rect">
            <a:avLst/>
          </a:prstGeom>
          <a:solidFill>
            <a:srgbClr val="384558">
              <a:alpha val="83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p>
        </p:txBody>
      </p:sp>
      <p:grpSp>
        <p:nvGrpSpPr>
          <p:cNvPr id="2050" name="Group 11"/>
          <p:cNvGrpSpPr>
            <a:grpSpLocks/>
          </p:cNvGrpSpPr>
          <p:nvPr/>
        </p:nvGrpSpPr>
        <p:grpSpPr bwMode="auto">
          <a:xfrm>
            <a:off x="1415333" y="2690194"/>
            <a:ext cx="9334830" cy="2649919"/>
            <a:chOff x="4288932" y="4242510"/>
            <a:chExt cx="15705905" cy="4922568"/>
          </a:xfrm>
        </p:grpSpPr>
        <p:sp>
          <p:nvSpPr>
            <p:cNvPr id="2052" name="TextBox 12"/>
            <p:cNvSpPr txBox="1">
              <a:spLocks noChangeArrowheads="1"/>
            </p:cNvSpPr>
            <p:nvPr/>
          </p:nvSpPr>
          <p:spPr bwMode="auto">
            <a:xfrm>
              <a:off x="6376753" y="4313804"/>
              <a:ext cx="11503509" cy="360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6000" b="1">
                  <a:solidFill>
                    <a:schemeClr val="bg1"/>
                  </a:solidFill>
                  <a:latin typeface="Montserrat" pitchFamily="-65" charset="0"/>
                </a:rPr>
                <a:t>ZACHMAN  TOGAF &amp; SABSA</a:t>
              </a:r>
            </a:p>
          </p:txBody>
        </p:sp>
        <p:sp>
          <p:nvSpPr>
            <p:cNvPr id="14" name="Rectangle 13"/>
            <p:cNvSpPr/>
            <p:nvPr/>
          </p:nvSpPr>
          <p:spPr>
            <a:xfrm>
              <a:off x="4288932" y="4242510"/>
              <a:ext cx="15705905" cy="3426771"/>
            </a:xfrm>
            <a:prstGeom prst="rect">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solidFill>
                  <a:schemeClr val="bg1"/>
                </a:solidFill>
              </a:endParaRPr>
            </a:p>
          </p:txBody>
        </p:sp>
        <p:sp>
          <p:nvSpPr>
            <p:cNvPr id="2054" name="TextBox 14"/>
            <p:cNvSpPr txBox="1">
              <a:spLocks noChangeArrowheads="1"/>
            </p:cNvSpPr>
            <p:nvPr/>
          </p:nvSpPr>
          <p:spPr bwMode="auto">
            <a:xfrm>
              <a:off x="6417522" y="7850088"/>
              <a:ext cx="11422055" cy="131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2000">
                  <a:solidFill>
                    <a:schemeClr val="bg1"/>
                  </a:solidFill>
                  <a:latin typeface="Montserrat Light" pitchFamily="-65" charset="0"/>
                </a:rPr>
                <a:t>ĐỀ TÀI TÌM HIỂU CÁC FRAMEWORK KIẾN TRÚC DOANH NGHIỆP </a:t>
              </a:r>
            </a:p>
            <a:p>
              <a:pPr algn="ctr"/>
              <a:r>
                <a:rPr lang="en-US" altLang="en-US" sz="2000">
                  <a:solidFill>
                    <a:schemeClr val="bg1"/>
                  </a:solidFill>
                  <a:latin typeface="Montserrat Light" pitchFamily="-65" charset="0"/>
                </a:rPr>
                <a:t>ZACHMAN, TOGAF &amp; SABSA</a:t>
              </a: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94" y="285887"/>
            <a:ext cx="2147382" cy="1731759"/>
          </a:xfrm>
          <a:prstGeom prst="rect">
            <a:avLst/>
          </a:prstGeom>
        </p:spPr>
      </p:pic>
      <p:sp>
        <p:nvSpPr>
          <p:cNvPr id="9"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a:xfrm>
            <a:off x="4038600" y="6064801"/>
            <a:ext cx="4114800" cy="365125"/>
          </a:xfrm>
        </p:spPr>
        <p:txBody>
          <a:bodyPr/>
          <a:lstStyle/>
          <a:p>
            <a:r>
              <a:rPr lang="en-US">
                <a:solidFill>
                  <a:schemeClr val="bg1"/>
                </a:solidFill>
              </a:rPr>
              <a:t>21/05/2018</a:t>
            </a:r>
          </a:p>
        </p:txBody>
      </p:sp>
      <p:sp>
        <p:nvSpPr>
          <p:cNvPr id="5" name="Slide Number Placeholder 4"/>
          <p:cNvSpPr>
            <a:spLocks noGrp="1"/>
          </p:cNvSpPr>
          <p:nvPr>
            <p:ph type="sldNum" sz="quarter" idx="15"/>
          </p:nvPr>
        </p:nvSpPr>
        <p:spPr/>
        <p:txBody>
          <a:bodyPr/>
          <a:lstStyle/>
          <a:p>
            <a:fld id="{124D1D6F-9FD0-422F-91B5-245747895371}" type="slidenum">
              <a:rPr lang="en-US" smtClean="0"/>
              <a:pPr/>
              <a:t>1</a:t>
            </a:fld>
            <a:endParaRPr lang="en-US"/>
          </a:p>
        </p:txBody>
      </p:sp>
      <p:pic>
        <p:nvPicPr>
          <p:cNvPr id="6" name="Hình ảnh 5">
            <a:extLst>
              <a:ext uri="{FF2B5EF4-FFF2-40B4-BE49-F238E27FC236}">
                <a16:creationId xmlns:a16="http://schemas.microsoft.com/office/drawing/2014/main" id="{122B00DB-99A9-420F-AF3C-EBE63C8FBD1B}"/>
              </a:ext>
            </a:extLst>
          </p:cNvPr>
          <p:cNvPicPr>
            <a:picLocks noChangeAspect="1"/>
          </p:cNvPicPr>
          <p:nvPr/>
        </p:nvPicPr>
        <p:blipFill>
          <a:blip r:embed="rId3"/>
          <a:stretch>
            <a:fillRect/>
          </a:stretch>
        </p:blipFill>
        <p:spPr>
          <a:xfrm>
            <a:off x="8227571" y="147746"/>
            <a:ext cx="3124200" cy="577151"/>
          </a:xfrm>
          <a:prstGeom prst="rect">
            <a:avLst/>
          </a:prstGeom>
        </p:spPr>
      </p:pic>
      <p:pic>
        <p:nvPicPr>
          <p:cNvPr id="8" name="Hình ảnh 7">
            <a:extLst>
              <a:ext uri="{FF2B5EF4-FFF2-40B4-BE49-F238E27FC236}">
                <a16:creationId xmlns:a16="http://schemas.microsoft.com/office/drawing/2014/main" id="{23D6D33D-5A95-44E9-9BA0-B6F367C30D3B}"/>
              </a:ext>
            </a:extLst>
          </p:cNvPr>
          <p:cNvPicPr>
            <a:picLocks noChangeAspect="1"/>
          </p:cNvPicPr>
          <p:nvPr/>
        </p:nvPicPr>
        <p:blipFill>
          <a:blip r:embed="rId4"/>
          <a:stretch>
            <a:fillRect/>
          </a:stretch>
        </p:blipFill>
        <p:spPr>
          <a:xfrm>
            <a:off x="8227571" y="1399369"/>
            <a:ext cx="3124200" cy="507691"/>
          </a:xfrm>
          <a:prstGeom prst="rect">
            <a:avLst/>
          </a:prstGeom>
        </p:spPr>
      </p:pic>
      <p:pic>
        <p:nvPicPr>
          <p:cNvPr id="10" name="Hình ảnh 9">
            <a:extLst>
              <a:ext uri="{FF2B5EF4-FFF2-40B4-BE49-F238E27FC236}">
                <a16:creationId xmlns:a16="http://schemas.microsoft.com/office/drawing/2014/main" id="{0E35D327-D302-4F6F-BF34-F47D376B5627}"/>
              </a:ext>
            </a:extLst>
          </p:cNvPr>
          <p:cNvPicPr>
            <a:picLocks noChangeAspect="1"/>
          </p:cNvPicPr>
          <p:nvPr/>
        </p:nvPicPr>
        <p:blipFill>
          <a:blip r:embed="rId5"/>
          <a:stretch>
            <a:fillRect/>
          </a:stretch>
        </p:blipFill>
        <p:spPr>
          <a:xfrm>
            <a:off x="8227571" y="812166"/>
            <a:ext cx="3124200" cy="507691"/>
          </a:xfrm>
          <a:prstGeom prst="rect">
            <a:avLst/>
          </a:prstGeom>
        </p:spPr>
      </p:pic>
    </p:spTree>
    <p:extLst>
      <p:ext uri="{BB962C8B-B14F-4D97-AF65-F5344CB8AC3E}">
        <p14:creationId xmlns:p14="http://schemas.microsoft.com/office/powerpoint/2010/main" val="31771294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8">
            <a:extLst>
              <a:ext uri="{FF2B5EF4-FFF2-40B4-BE49-F238E27FC236}">
                <a16:creationId xmlns:a16="http://schemas.microsoft.com/office/drawing/2014/main" id="{8AB9CA51-6038-4FA2-80F2-420A61A32298}"/>
              </a:ext>
            </a:extLst>
          </p:cNvPr>
          <p:cNvSpPr txBox="1">
            <a:spLocks noChangeArrowheads="1"/>
          </p:cNvSpPr>
          <p:nvPr/>
        </p:nvSpPr>
        <p:spPr bwMode="auto">
          <a:xfrm>
            <a:off x="471055" y="1547998"/>
            <a:ext cx="1130284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Zachman framework là EAF đầu tiên được tạo ra bởi Jonh Zachman vào năm 1987 và vẫn còn được áp dụng rộng rãi đến nay với phiên bản mới nhất là phiên bản 3.0</a:t>
            </a:r>
            <a:r>
              <a:rPr lang="en-US" altLang="en-US" sz="2400">
                <a:solidFill>
                  <a:schemeClr val="tx2"/>
                </a:solidFill>
                <a:latin typeface="+mj-lt"/>
                <a:ea typeface="Open Sans" pitchFamily="-65" charset="0"/>
              </a:rPr>
              <a:t>.</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Zachman framework là một cấu trúc cơ bản cho EA, cung cấp một phương pháp chính thức và có cấu trúc để xem xét và định nghĩa một doanh nghiệp</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Nó bao gồm một lược đồ ma trận phân loại hai chiều, phản ánh sự giao nhau giữa hai phân loại đặc trưng. </a:t>
            </a:r>
          </a:p>
          <a:p>
            <a:pPr marL="1028700" lvl="1" algn="just">
              <a:spcAft>
                <a:spcPts val="1200"/>
              </a:spcAft>
              <a:buFont typeface="Wingdings" panose="05000000000000000000" pitchFamily="2" charset="2"/>
              <a:buChar char="§"/>
            </a:pPr>
            <a:r>
              <a:rPr lang="vi-VN" altLang="en-US" sz="2400">
                <a:solidFill>
                  <a:schemeClr val="tx2"/>
                </a:solidFill>
                <a:latin typeface="+mj-lt"/>
                <a:ea typeface="Open Sans" pitchFamily="-65" charset="0"/>
              </a:rPr>
              <a:t>Phân loại đầu tiên là các câu hỏi Cái gì (What), Như thế nào (How), Khi nào (When), Ai (Who), Ở đâu (Where), và Tại sao (Why).</a:t>
            </a:r>
          </a:p>
          <a:p>
            <a:pPr marL="1028700" lvl="1" algn="just">
              <a:spcAft>
                <a:spcPts val="1200"/>
              </a:spcAft>
              <a:buFont typeface="Wingdings" panose="05000000000000000000" pitchFamily="2" charset="2"/>
              <a:buChar char="§"/>
            </a:pPr>
            <a:r>
              <a:rPr lang="vi-VN" altLang="en-US" sz="2400">
                <a:solidFill>
                  <a:schemeClr val="tx2"/>
                </a:solidFill>
                <a:latin typeface="+mj-lt"/>
                <a:ea typeface="Open Sans" pitchFamily="-65" charset="0"/>
              </a:rPr>
              <a:t>Phân loại thứ hai là năm mức độ cải cách, liên tục chuyển đổi những ý tưởng trừu tượng (ở mức độ Scope – phạm vi) thành các ý tưởng cụ thể (mức độ Operations – vận hành).</a:t>
            </a:r>
          </a:p>
          <a:p>
            <a:pPr marL="285750" indent="-285750" algn="just">
              <a:spcAft>
                <a:spcPts val="1200"/>
              </a:spcAft>
              <a:buFont typeface="Wingdings" panose="05000000000000000000" pitchFamily="2" charset="2"/>
              <a:buChar char="v"/>
            </a:pPr>
            <a:endParaRPr lang="en-US" altLang="en-US" sz="2400">
              <a:solidFill>
                <a:schemeClr val="tx2"/>
              </a:solidFill>
              <a:latin typeface="+mj-lt"/>
              <a:ea typeface="Open Sans" pitchFamily="-65" charset="0"/>
            </a:endParaRPr>
          </a:p>
        </p:txBody>
      </p:sp>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356290"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OVERVIEW</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10</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10</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9" name="Footer Placeholder 1">
            <a:extLst>
              <a:ext uri="{FF2B5EF4-FFF2-40B4-BE49-F238E27FC236}">
                <a16:creationId xmlns:a16="http://schemas.microsoft.com/office/drawing/2014/main" id="{FC58B655-19BB-4F54-B599-9A24DD4AE1C1}"/>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490107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575132" y="692306"/>
            <a:ext cx="1167220"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11</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11</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10" name="TextBox 28">
            <a:extLst>
              <a:ext uri="{FF2B5EF4-FFF2-40B4-BE49-F238E27FC236}">
                <a16:creationId xmlns:a16="http://schemas.microsoft.com/office/drawing/2014/main" id="{8AB9CA51-6038-4FA2-80F2-420A61A32298}"/>
              </a:ext>
            </a:extLst>
          </p:cNvPr>
          <p:cNvSpPr txBox="1">
            <a:spLocks noChangeArrowheads="1"/>
          </p:cNvSpPr>
          <p:nvPr/>
        </p:nvSpPr>
        <p:spPr bwMode="auto">
          <a:xfrm>
            <a:off x="471055" y="1409453"/>
            <a:ext cx="1130284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Mục tiêu của mô hình này là để có thể xem xét một tổ chức từ các góc nhìn khác nhau. Các nhóm khác nhau trong một công ty cần các thông tin giống nhau, nhưng được trình bày theo những cách liên quan trực tiếp đến trách nhiệm của họ. </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Ví dụ: Giám đốc điều hành (CEO) cần báo cáo tài chính, bảng cân đối kế toán, … Một quản trị viên mạng cần sơ đồ mạng, một kỹ sư hệ thống cần các yêu cầu về giao diện và bộ phận vận hành cần các yêu cầu về cấu hình. </a:t>
            </a:r>
            <a:endParaRPr lang="en-US" altLang="en-US" sz="2400">
              <a:solidFill>
                <a:schemeClr val="tx2"/>
              </a:solidFill>
              <a:latin typeface="+mj-lt"/>
              <a:ea typeface="Open Sans" pitchFamily="-65" charset="0"/>
            </a:endParaRPr>
          </a:p>
        </p:txBody>
      </p:sp>
      <p:sp>
        <p:nvSpPr>
          <p:cNvPr id="9" name="TextBox 28">
            <a:extLst>
              <a:ext uri="{FF2B5EF4-FFF2-40B4-BE49-F238E27FC236}">
                <a16:creationId xmlns:a16="http://schemas.microsoft.com/office/drawing/2014/main" id="{6C405FC0-C6D2-4E41-8796-7A1BE423D80C}"/>
              </a:ext>
            </a:extLst>
          </p:cNvPr>
          <p:cNvSpPr txBox="1">
            <a:spLocks noChangeArrowheads="1"/>
          </p:cNvSpPr>
          <p:nvPr/>
        </p:nvSpPr>
        <p:spPr bwMode="auto">
          <a:xfrm>
            <a:off x="684701" y="4430506"/>
            <a:ext cx="113028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ea typeface="Open Sans" pitchFamily="-65" charset="0"/>
              </a:rPr>
              <a:t>=&gt; Mọi người ở mỗi cấp của tổ chức cần thông tin bằng ngôn ngữ và định dạng hữu ích nhất đối với họ</a:t>
            </a:r>
            <a:r>
              <a:rPr lang="en-US" altLang="en-US" sz="2400" b="1">
                <a:solidFill>
                  <a:schemeClr val="tx2"/>
                </a:solidFill>
                <a:ea typeface="Open Sans" pitchFamily="-65" charset="0"/>
              </a:rPr>
              <a:t>.</a:t>
            </a:r>
            <a:endParaRPr lang="en-US" altLang="en-US" sz="2400" b="1">
              <a:solidFill>
                <a:schemeClr val="tx2"/>
              </a:solidFill>
              <a:latin typeface="+mj-lt"/>
              <a:ea typeface="Open Sans" pitchFamily="-65" charset="0"/>
            </a:endParaRPr>
          </a:p>
        </p:txBody>
      </p:sp>
      <p:sp>
        <p:nvSpPr>
          <p:cNvPr id="11" name="Footer Placeholder 1">
            <a:extLst>
              <a:ext uri="{FF2B5EF4-FFF2-40B4-BE49-F238E27FC236}">
                <a16:creationId xmlns:a16="http://schemas.microsoft.com/office/drawing/2014/main" id="{2820BC5B-C277-4557-91FA-D6A2BF724C9F}"/>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864211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527843" y="692306"/>
            <a:ext cx="126179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MODEL</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12</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12</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pic>
        <p:nvPicPr>
          <p:cNvPr id="11" name="Picture 10" descr="https://upload.wikimedia.org/wikipedia/commons/d/da/Zachman_Framework_Detailed.jpg">
            <a:extLst>
              <a:ext uri="{FF2B5EF4-FFF2-40B4-BE49-F238E27FC236}">
                <a16:creationId xmlns:a16="http://schemas.microsoft.com/office/drawing/2014/main" id="{B9460BAD-65BD-466F-8155-8B23AC0030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88473" y="1300166"/>
            <a:ext cx="9615054" cy="4711700"/>
          </a:xfrm>
          <a:prstGeom prst="rect">
            <a:avLst/>
          </a:prstGeom>
          <a:noFill/>
          <a:ln>
            <a:noFill/>
          </a:ln>
        </p:spPr>
      </p:pic>
      <p:sp>
        <p:nvSpPr>
          <p:cNvPr id="9" name="Footer Placeholder 1">
            <a:extLst>
              <a:ext uri="{FF2B5EF4-FFF2-40B4-BE49-F238E27FC236}">
                <a16:creationId xmlns:a16="http://schemas.microsoft.com/office/drawing/2014/main" id="{F6DC5360-EABF-4285-9B71-B2543DDDFA23}"/>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96823355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589559" y="692306"/>
            <a:ext cx="1138366"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RULES</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13</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13</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10" name="TextBox 28">
            <a:extLst>
              <a:ext uri="{FF2B5EF4-FFF2-40B4-BE49-F238E27FC236}">
                <a16:creationId xmlns:a16="http://schemas.microsoft.com/office/drawing/2014/main" id="{DB07D6F2-CC53-4788-86E1-9400D83364D0}"/>
              </a:ext>
            </a:extLst>
          </p:cNvPr>
          <p:cNvSpPr txBox="1">
            <a:spLocks noChangeArrowheads="1"/>
          </p:cNvSpPr>
          <p:nvPr/>
        </p:nvSpPr>
        <p:spPr bwMode="auto">
          <a:xfrm>
            <a:off x="1144631" y="1850771"/>
            <a:ext cx="10028222"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spcBef>
                <a:spcPts val="600"/>
              </a:spcBef>
              <a:spcAft>
                <a:spcPts val="600"/>
              </a:spcAft>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Khi áp dụng Zachman framework, ta cần tuân thủ một số quy tắc sau:</a:t>
            </a:r>
          </a:p>
          <a:p>
            <a:pPr marL="342900" marR="0" lvl="0" indent="-342900">
              <a:spcBef>
                <a:spcPts val="60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Giữa các cột không có thứ tự.</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Mỗi cột có một mô hình cơ bản và đơn giản.</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Mô hình cơ bản của từng cột là duy nhất.</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Mỗi hàng thể hiện một góc độ khác nhau.</a:t>
            </a:r>
          </a:p>
          <a:p>
            <a:pPr marL="342900" marR="0" lvl="0" indent="-342900">
              <a:spcBef>
                <a:spcPts val="0"/>
              </a:spcBef>
              <a:spcAft>
                <a:spcPts val="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Mỗi ô là duy nhất.</a:t>
            </a:r>
          </a:p>
          <a:p>
            <a:pPr marL="342900" marR="0" lvl="0" indent="-342900">
              <a:spcBef>
                <a:spcPts val="0"/>
              </a:spcBef>
              <a:spcAft>
                <a:spcPts val="600"/>
              </a:spcAft>
              <a:buFont typeface="Wingdings" panose="05000000000000000000" pitchFamily="2" charset="2"/>
              <a:buChar char="v"/>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Kết hợp các ô trong một hàng tạo nên một mô tả hoàn chỉnh cho góc nhìn đó.</a:t>
            </a:r>
          </a:p>
          <a:p>
            <a:pPr>
              <a:spcBef>
                <a:spcPts val="600"/>
              </a:spcBef>
              <a:spcAft>
                <a:spcPts val="600"/>
              </a:spcAft>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Footer Placeholder 1">
            <a:extLst>
              <a:ext uri="{FF2B5EF4-FFF2-40B4-BE49-F238E27FC236}">
                <a16:creationId xmlns:a16="http://schemas.microsoft.com/office/drawing/2014/main" id="{5147716C-21E1-4099-9602-6262742E6261}"/>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934843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ZACHMAN FRAMEWORK</a:t>
            </a:r>
            <a:endParaRPr lang="en-US"/>
          </a:p>
        </p:txBody>
      </p:sp>
      <p:sp>
        <p:nvSpPr>
          <p:cNvPr id="7" name="Rectangle 6"/>
          <p:cNvSpPr/>
          <p:nvPr/>
        </p:nvSpPr>
        <p:spPr>
          <a:xfrm>
            <a:off x="5266553" y="692306"/>
            <a:ext cx="178437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SUMMARIZE</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14</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14</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188851" y="182562"/>
            <a:ext cx="3124200" cy="577151"/>
          </a:xfrm>
          <a:prstGeom prst="rect">
            <a:avLst/>
          </a:prstGeom>
        </p:spPr>
      </p:pic>
      <p:sp>
        <p:nvSpPr>
          <p:cNvPr id="10" name="TextBox 28">
            <a:extLst>
              <a:ext uri="{FF2B5EF4-FFF2-40B4-BE49-F238E27FC236}">
                <a16:creationId xmlns:a16="http://schemas.microsoft.com/office/drawing/2014/main" id="{8AB9CA51-6038-4FA2-80F2-420A61A32298}"/>
              </a:ext>
            </a:extLst>
          </p:cNvPr>
          <p:cNvSpPr txBox="1">
            <a:spLocks noChangeArrowheads="1"/>
          </p:cNvSpPr>
          <p:nvPr/>
        </p:nvSpPr>
        <p:spPr bwMode="auto">
          <a:xfrm>
            <a:off x="1745673" y="2116037"/>
            <a:ext cx="10028222"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en-US" sz="2400" b="1">
                <a:solidFill>
                  <a:schemeClr val="tx2"/>
                </a:solidFill>
              </a:rPr>
              <a:t>Zachman framework </a:t>
            </a:r>
            <a:r>
              <a:rPr lang="en-US" sz="2400">
                <a:solidFill>
                  <a:schemeClr val="tx2"/>
                </a:solidFill>
              </a:rPr>
              <a:t>không phải là một phương pháp luận ở chỗ nó không đề cập đến bất kỳ phương pháp hoặc quy trình cụ thể nào để thu thập, quản lý hoặc sử dụng thông tin mà nó mô tả. </a:t>
            </a:r>
          </a:p>
          <a:p>
            <a:pPr algn="just">
              <a:spcAft>
                <a:spcPts val="1200"/>
              </a:spcAft>
            </a:pPr>
            <a:r>
              <a:rPr lang="en-US" sz="2400">
                <a:solidFill>
                  <a:schemeClr val="tx2"/>
                </a:solidFill>
              </a:rPr>
              <a:t>Nó là một mô hình giúp tổ chức các tạo tác kiến trúc như là tài liệu thiết kế, thông số và mô hình thiết kế được sử dụng để xem xét cả mục đích tạo tác (ví dụ, chủ doanh nghiệp và người xây dựng) và vấn đề cụ thể (ví dụ, dữ liệu và chức năng) đang được nhắm đến</a:t>
            </a:r>
            <a:endParaRPr lang="en-US" altLang="en-US" sz="2400" b="1">
              <a:solidFill>
                <a:schemeClr val="tx2"/>
              </a:solidFill>
              <a:latin typeface="+mj-lt"/>
              <a:ea typeface="Open Sans" pitchFamily="-65" charset="0"/>
            </a:endParaRPr>
          </a:p>
        </p:txBody>
      </p:sp>
      <p:pic>
        <p:nvPicPr>
          <p:cNvPr id="6" name="Graphic 5" descr="Bullseye">
            <a:extLst>
              <a:ext uri="{FF2B5EF4-FFF2-40B4-BE49-F238E27FC236}">
                <a16:creationId xmlns:a16="http://schemas.microsoft.com/office/drawing/2014/main" id="{0C49A7A8-5E97-4AF6-8B31-E0347A6399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582" y="2951498"/>
            <a:ext cx="914400" cy="914400"/>
          </a:xfrm>
          <a:prstGeom prst="rect">
            <a:avLst/>
          </a:prstGeom>
        </p:spPr>
      </p:pic>
      <p:sp>
        <p:nvSpPr>
          <p:cNvPr id="11" name="Footer Placeholder 1">
            <a:extLst>
              <a:ext uri="{FF2B5EF4-FFF2-40B4-BE49-F238E27FC236}">
                <a16:creationId xmlns:a16="http://schemas.microsoft.com/office/drawing/2014/main" id="{A9A76F84-1CF4-44C7-B659-59045DB039AC}"/>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681602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15</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15</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471055" y="1547998"/>
            <a:ext cx="11302840" cy="326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(The Open Group Architecture Framework) được phát triển bởi hiệp hội công nghiệp The Open Group và được giới thiệu lần đầu vào năm 1995. Sau nhiều năm phát triển và sửa đổi, phiên bản mới nhất hiện nay của TOGAF là TOGAF 9.2 được phát hành vào ngày.</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cung cấp một hướng tiếp cận toàn diện cho việc thiết kế, lên kế hoạch, triển khai và giám sát kiến trúc thông tin doanh nghiệp. </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TOGAF là một hướng tiếp cận cao cấp và toàn diện, bao gồm bốn cấp độ: Kinh doanh (Business), Ứng dụng (Application), Dữ liệu (Data) và Công nghệ (Technology).</a:t>
            </a:r>
            <a:endParaRPr lang="en-US" altLang="en-US" sz="2400">
              <a:solidFill>
                <a:schemeClr val="tx2"/>
              </a:solidFill>
              <a:latin typeface="+mj-lt"/>
              <a:ea typeface="Open Sans" pitchFamily="-65" charset="0"/>
            </a:endParaRPr>
          </a:p>
        </p:txBody>
      </p:sp>
      <p:pic>
        <p:nvPicPr>
          <p:cNvPr id="13" name="Hình ảnh 9">
            <a:extLst>
              <a:ext uri="{FF2B5EF4-FFF2-40B4-BE49-F238E27FC236}">
                <a16:creationId xmlns:a16="http://schemas.microsoft.com/office/drawing/2014/main" id="{84DFD55A-DD7E-474D-88A4-5AFC68FE59EF}"/>
              </a:ext>
            </a:extLst>
          </p:cNvPr>
          <p:cNvPicPr>
            <a:picLocks noChangeAspect="1"/>
          </p:cNvPicPr>
          <p:nvPr/>
        </p:nvPicPr>
        <p:blipFill>
          <a:blip r:embed="rId2"/>
          <a:stretch>
            <a:fillRect/>
          </a:stretch>
        </p:blipFill>
        <p:spPr>
          <a:xfrm>
            <a:off x="188851" y="324387"/>
            <a:ext cx="3124200" cy="507691"/>
          </a:xfrm>
          <a:prstGeom prst="rect">
            <a:avLst/>
          </a:prstGeom>
        </p:spPr>
      </p:pic>
      <p:sp>
        <p:nvSpPr>
          <p:cNvPr id="10" name="Footer Placeholder 1">
            <a:extLst>
              <a:ext uri="{FF2B5EF4-FFF2-40B4-BE49-F238E27FC236}">
                <a16:creationId xmlns:a16="http://schemas.microsoft.com/office/drawing/2014/main" id="{3BB79FBD-1DB5-42FA-A260-EB509DFEF1A1}"/>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202057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455711" y="692306"/>
            <a:ext cx="5406073"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ARCHITECTURE DEVELOPMENT </a:t>
            </a:r>
            <a:r>
              <a:rPr lang="en-US">
                <a:solidFill>
                  <a:schemeClr val="accent3">
                    <a:lumMod val="75000"/>
                  </a:schemeClr>
                </a:solidFill>
                <a:latin typeface="Open Sans"/>
                <a:cs typeface="Montserrat Light"/>
              </a:rPr>
              <a:t>METHOD</a:t>
            </a:r>
            <a:r>
              <a:rPr lang="vi-VN">
                <a:solidFill>
                  <a:schemeClr val="accent3">
                    <a:lumMod val="75000"/>
                  </a:schemeClr>
                </a:solidFill>
                <a:latin typeface="Open Sans"/>
                <a:cs typeface="Montserrat Light"/>
              </a:rPr>
              <a:t> (ADM)</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16</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16</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568036" y="2711782"/>
            <a:ext cx="1130284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ADM là một quy trình lặp lại và tuần hoàn, cho phép các yêu cầu được xem xét liên tục và các kiến trúc riêng biệt được cập nhật khi cần thiết</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Những kiến trúc riêng biệt này cho phép kiến trúc sư công nghệ hiểu được doanh nghiệp từ bốn quan điểm khác nhau (kinh doanh, ứng dụng, dữ liệu và công nghệ).</a:t>
            </a:r>
            <a:endParaRPr lang="en-US" altLang="en-US" sz="2400">
              <a:solidFill>
                <a:schemeClr val="tx2"/>
              </a:solidFill>
              <a:latin typeface="+mj-lt"/>
              <a:ea typeface="Open Sans" pitchFamily="-65" charset="0"/>
            </a:endParaRPr>
          </a:p>
        </p:txBody>
      </p:sp>
      <p:pic>
        <p:nvPicPr>
          <p:cNvPr id="10" name="Hình ảnh 9">
            <a:extLst>
              <a:ext uri="{FF2B5EF4-FFF2-40B4-BE49-F238E27FC236}">
                <a16:creationId xmlns:a16="http://schemas.microsoft.com/office/drawing/2014/main" id="{2FABCC68-C0B4-428B-B2E9-FA667AFD5A11}"/>
              </a:ext>
            </a:extLst>
          </p:cNvPr>
          <p:cNvPicPr>
            <a:picLocks noChangeAspect="1"/>
          </p:cNvPicPr>
          <p:nvPr/>
        </p:nvPicPr>
        <p:blipFill>
          <a:blip r:embed="rId2"/>
          <a:stretch>
            <a:fillRect/>
          </a:stretch>
        </p:blipFill>
        <p:spPr>
          <a:xfrm>
            <a:off x="188851" y="324387"/>
            <a:ext cx="3124200" cy="507691"/>
          </a:xfrm>
          <a:prstGeom prst="rect">
            <a:avLst/>
          </a:prstGeom>
        </p:spPr>
      </p:pic>
      <p:sp>
        <p:nvSpPr>
          <p:cNvPr id="11" name="Footer Placeholder 1">
            <a:extLst>
              <a:ext uri="{FF2B5EF4-FFF2-40B4-BE49-F238E27FC236}">
                <a16:creationId xmlns:a16="http://schemas.microsoft.com/office/drawing/2014/main" id="{C32BC014-95DD-4066-B8AE-8A72FA6A3A7F}"/>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832502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5149051" y="692306"/>
            <a:ext cx="201937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ADM PROCESS</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17</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17</a:t>
            </a:fld>
            <a:endParaRPr lang="en-US"/>
          </a:p>
        </p:txBody>
      </p:sp>
      <p:pic>
        <p:nvPicPr>
          <p:cNvPr id="10" name="Picture 9">
            <a:extLst>
              <a:ext uri="{FF2B5EF4-FFF2-40B4-BE49-F238E27FC236}">
                <a16:creationId xmlns:a16="http://schemas.microsoft.com/office/drawing/2014/main" id="{46EEA25F-E4A6-4A16-825F-F8901392051C}"/>
              </a:ext>
            </a:extLst>
          </p:cNvPr>
          <p:cNvPicPr/>
          <p:nvPr/>
        </p:nvPicPr>
        <p:blipFill>
          <a:blip r:embed="rId2"/>
          <a:stretch>
            <a:fillRect/>
          </a:stretch>
        </p:blipFill>
        <p:spPr>
          <a:xfrm>
            <a:off x="2632364" y="1227054"/>
            <a:ext cx="7010399" cy="5161915"/>
          </a:xfrm>
          <a:prstGeom prst="rect">
            <a:avLst/>
          </a:prstGeom>
        </p:spPr>
      </p:pic>
      <p:pic>
        <p:nvPicPr>
          <p:cNvPr id="11" name="Hình ảnh 9">
            <a:extLst>
              <a:ext uri="{FF2B5EF4-FFF2-40B4-BE49-F238E27FC236}">
                <a16:creationId xmlns:a16="http://schemas.microsoft.com/office/drawing/2014/main" id="{AB789C1F-4D38-4E7B-AC46-7B1031BBF25F}"/>
              </a:ext>
            </a:extLst>
          </p:cNvPr>
          <p:cNvPicPr>
            <a:picLocks noChangeAspect="1"/>
          </p:cNvPicPr>
          <p:nvPr/>
        </p:nvPicPr>
        <p:blipFill>
          <a:blip r:embed="rId3"/>
          <a:stretch>
            <a:fillRect/>
          </a:stretch>
        </p:blipFill>
        <p:spPr>
          <a:xfrm>
            <a:off x="188851" y="324387"/>
            <a:ext cx="3124200" cy="507691"/>
          </a:xfrm>
          <a:prstGeom prst="rect">
            <a:avLst/>
          </a:prstGeom>
        </p:spPr>
      </p:pic>
      <p:sp>
        <p:nvSpPr>
          <p:cNvPr id="9" name="Footer Placeholder 1">
            <a:extLst>
              <a:ext uri="{FF2B5EF4-FFF2-40B4-BE49-F238E27FC236}">
                <a16:creationId xmlns:a16="http://schemas.microsoft.com/office/drawing/2014/main" id="{00ECEF82-D16E-4FDD-9EF6-4762380FD123}"/>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5423117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366633" y="692306"/>
            <a:ext cx="3584228"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PRELIMINARY – PREPARATION</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18</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18</a:t>
            </a:fld>
            <a:endParaRPr lang="en-US"/>
          </a:p>
        </p:txBody>
      </p:sp>
      <p:pic>
        <p:nvPicPr>
          <p:cNvPr id="3" name="Picture 2">
            <a:extLst>
              <a:ext uri="{FF2B5EF4-FFF2-40B4-BE49-F238E27FC236}">
                <a16:creationId xmlns:a16="http://schemas.microsoft.com/office/drawing/2014/main" id="{FAEA31F3-6FB5-42E8-AA60-D433B9F6AA66}"/>
              </a:ext>
            </a:extLst>
          </p:cNvPr>
          <p:cNvPicPr>
            <a:picLocks noChangeAspect="1"/>
          </p:cNvPicPr>
          <p:nvPr/>
        </p:nvPicPr>
        <p:blipFill>
          <a:blip r:embed="rId2"/>
          <a:stretch>
            <a:fillRect/>
          </a:stretch>
        </p:blipFill>
        <p:spPr>
          <a:xfrm>
            <a:off x="188851" y="1508125"/>
            <a:ext cx="3781425" cy="4848225"/>
          </a:xfrm>
          <a:prstGeom prst="rect">
            <a:avLst/>
          </a:prstGeom>
        </p:spPr>
      </p:pic>
      <p:sp>
        <p:nvSpPr>
          <p:cNvPr id="6" name="Flowchart: Connector 5">
            <a:extLst>
              <a:ext uri="{FF2B5EF4-FFF2-40B4-BE49-F238E27FC236}">
                <a16:creationId xmlns:a16="http://schemas.microsoft.com/office/drawing/2014/main" id="{BD0133C7-79EF-4A5E-A73F-B519CD9EB1B1}"/>
              </a:ext>
            </a:extLst>
          </p:cNvPr>
          <p:cNvSpPr/>
          <p:nvPr/>
        </p:nvSpPr>
        <p:spPr>
          <a:xfrm>
            <a:off x="4724388" y="2485369"/>
            <a:ext cx="1898072" cy="163483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2"/>
                </a:solidFill>
              </a:rPr>
              <a:t>Preliminary</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20" y="2564123"/>
            <a:ext cx="417676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xác định và giới hạn các thành phần ảnh hưởng và định nghĩa các hạn chế, giả định; xác định các framework và phương thức sẽ sử dụng; chọn lựa và triển khai các công cụ hỗ trợ; xác định các nguyên tắc có thể hạn chế quá trình kiến trúc.</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6983" y="2557226"/>
            <a:ext cx="434572" cy="434572"/>
          </a:xfrm>
          <a:prstGeom prst="rect">
            <a:avLst/>
          </a:prstGeom>
        </p:spPr>
      </p:pic>
      <p:pic>
        <p:nvPicPr>
          <p:cNvPr id="24" name="Hình ảnh 9">
            <a:extLst>
              <a:ext uri="{FF2B5EF4-FFF2-40B4-BE49-F238E27FC236}">
                <a16:creationId xmlns:a16="http://schemas.microsoft.com/office/drawing/2014/main" id="{0D8B0B57-E822-47FF-AB34-1897147CFC67}"/>
              </a:ext>
            </a:extLst>
          </p:cNvPr>
          <p:cNvPicPr>
            <a:picLocks noChangeAspect="1"/>
          </p:cNvPicPr>
          <p:nvPr/>
        </p:nvPicPr>
        <p:blipFill>
          <a:blip r:embed="rId5"/>
          <a:stretch>
            <a:fillRect/>
          </a:stretch>
        </p:blipFill>
        <p:spPr>
          <a:xfrm>
            <a:off x="188851" y="324387"/>
            <a:ext cx="3124200" cy="507691"/>
          </a:xfrm>
          <a:prstGeom prst="rect">
            <a:avLst/>
          </a:prstGeom>
        </p:spPr>
      </p:pic>
      <p:sp>
        <p:nvSpPr>
          <p:cNvPr id="12" name="Footer Placeholder 1">
            <a:extLst>
              <a:ext uri="{FF2B5EF4-FFF2-40B4-BE49-F238E27FC236}">
                <a16:creationId xmlns:a16="http://schemas.microsoft.com/office/drawing/2014/main" id="{96255858-6390-4E64-9C56-CD02A17994D8}"/>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601464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366633" y="692306"/>
            <a:ext cx="3584228"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PRELIMINARY – PREPARATION</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19</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19</a:t>
            </a:fld>
            <a:endParaRPr lang="en-US"/>
          </a:p>
        </p:txBody>
      </p:sp>
      <p:pic>
        <p:nvPicPr>
          <p:cNvPr id="3" name="Picture 2">
            <a:extLst>
              <a:ext uri="{FF2B5EF4-FFF2-40B4-BE49-F238E27FC236}">
                <a16:creationId xmlns:a16="http://schemas.microsoft.com/office/drawing/2014/main" id="{FAEA31F3-6FB5-42E8-AA60-D433B9F6AA66}"/>
              </a:ext>
            </a:extLst>
          </p:cNvPr>
          <p:cNvPicPr>
            <a:picLocks noChangeAspect="1"/>
          </p:cNvPicPr>
          <p:nvPr/>
        </p:nvPicPr>
        <p:blipFill>
          <a:blip r:embed="rId2"/>
          <a:stretch>
            <a:fillRect/>
          </a:stretch>
        </p:blipFill>
        <p:spPr>
          <a:xfrm>
            <a:off x="188851" y="1508125"/>
            <a:ext cx="3781425" cy="4848225"/>
          </a:xfrm>
          <a:prstGeom prst="rect">
            <a:avLst/>
          </a:prstGeom>
        </p:spPr>
      </p:pic>
      <p:sp>
        <p:nvSpPr>
          <p:cNvPr id="6" name="Flowchart: Connector 5">
            <a:extLst>
              <a:ext uri="{FF2B5EF4-FFF2-40B4-BE49-F238E27FC236}">
                <a16:creationId xmlns:a16="http://schemas.microsoft.com/office/drawing/2014/main" id="{BD0133C7-79EF-4A5E-A73F-B519CD9EB1B1}"/>
              </a:ext>
            </a:extLst>
          </p:cNvPr>
          <p:cNvSpPr/>
          <p:nvPr/>
        </p:nvSpPr>
        <p:spPr>
          <a:xfrm>
            <a:off x="4822050" y="4383442"/>
            <a:ext cx="1898072" cy="163483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2"/>
                </a:solidFill>
              </a:rPr>
              <a:t>Preliminary</a:t>
            </a:r>
            <a:endParaRPr lang="en-US">
              <a:solidFill>
                <a:schemeClr val="tx2"/>
              </a:solidFill>
            </a:endParaRPr>
          </a:p>
        </p:txBody>
      </p:sp>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512513" y="1366440"/>
            <a:ext cx="425988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các nguyên tắc kinh doanh, mục tiêu kinh doanh và người điều hành; chiến lược giám sát kiến trúc; chiến lược IT; các mô hình tổ chức, nguyên tắc kiến trúc (nếu có)</a:t>
            </a:r>
            <a:endParaRPr lang="en-US" altLang="en-US" sz="1800">
              <a:solidFill>
                <a:schemeClr val="tx2"/>
              </a:solidFill>
              <a:latin typeface="+mj-lt"/>
              <a:ea typeface="Open Sans" pitchFamily="-65" charset="0"/>
            </a:endParaRPr>
          </a:p>
        </p:txBody>
      </p:sp>
      <p:cxnSp>
        <p:nvCxnSpPr>
          <p:cNvPr id="16" name="Connector: Elbow 15">
            <a:extLst>
              <a:ext uri="{FF2B5EF4-FFF2-40B4-BE49-F238E27FC236}">
                <a16:creationId xmlns:a16="http://schemas.microsoft.com/office/drawing/2014/main" id="{70CB41F8-F57B-407A-BD53-D455D99FD7C5}"/>
              </a:ext>
            </a:extLst>
          </p:cNvPr>
          <p:cNvCxnSpPr>
            <a:cxnSpLocks/>
            <a:endCxn id="6" idx="2"/>
          </p:cNvCxnSpPr>
          <p:nvPr/>
        </p:nvCxnSpPr>
        <p:spPr>
          <a:xfrm rot="16200000" flipH="1">
            <a:off x="3253449" y="3632260"/>
            <a:ext cx="2582352" cy="5548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F24E4B6-B746-4461-93A5-1C75C0F92196}"/>
              </a:ext>
            </a:extLst>
          </p:cNvPr>
          <p:cNvCxnSpPr>
            <a:cxnSpLocks/>
            <a:stCxn id="6" idx="6"/>
            <a:endCxn id="20" idx="1"/>
          </p:cNvCxnSpPr>
          <p:nvPr/>
        </p:nvCxnSpPr>
        <p:spPr>
          <a:xfrm flipV="1">
            <a:off x="6720122" y="4111275"/>
            <a:ext cx="1433278" cy="10895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53400" y="3557277"/>
            <a:ext cx="387234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mô hình tổ chức cho EA; architecture framework đã được điều chỉnh, bao gồm các nguyên tắc kiến trúc; các yêu cầu cho công việc kiến trúc</a:t>
            </a:r>
            <a:endParaRPr lang="en-US" altLang="en-US" sz="1800">
              <a:solidFill>
                <a:schemeClr val="tx2"/>
              </a:solidFill>
              <a:latin typeface="+mj-lt"/>
              <a:ea typeface="Open Sans" pitchFamily="-65" charset="0"/>
            </a:endParaRPr>
          </a:p>
        </p:txBody>
      </p:sp>
      <p:pic>
        <p:nvPicPr>
          <p:cNvPr id="21" name="Hình ảnh 9">
            <a:extLst>
              <a:ext uri="{FF2B5EF4-FFF2-40B4-BE49-F238E27FC236}">
                <a16:creationId xmlns:a16="http://schemas.microsoft.com/office/drawing/2014/main" id="{B173B3D4-92A5-440D-9DE9-D549E18015E0}"/>
              </a:ext>
            </a:extLst>
          </p:cNvPr>
          <p:cNvPicPr>
            <a:picLocks noChangeAspect="1"/>
          </p:cNvPicPr>
          <p:nvPr/>
        </p:nvPicPr>
        <p:blipFill>
          <a:blip r:embed="rId3"/>
          <a:stretch>
            <a:fillRect/>
          </a:stretch>
        </p:blipFill>
        <p:spPr>
          <a:xfrm>
            <a:off x="188851" y="324387"/>
            <a:ext cx="3124200" cy="507691"/>
          </a:xfrm>
          <a:prstGeom prst="rect">
            <a:avLst/>
          </a:prstGeom>
        </p:spPr>
      </p:pic>
      <p:sp>
        <p:nvSpPr>
          <p:cNvPr id="15" name="Footer Placeholder 1">
            <a:extLst>
              <a:ext uri="{FF2B5EF4-FFF2-40B4-BE49-F238E27FC236}">
                <a16:creationId xmlns:a16="http://schemas.microsoft.com/office/drawing/2014/main" id="{DF6E2C83-7A82-4379-835D-6EA06B7AE73A}"/>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85611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88" y="0"/>
            <a:ext cx="12211844" cy="6858000"/>
          </a:xfrm>
          <a:prstGeom prst="rect">
            <a:avLst/>
          </a:prstGeom>
          <a:solidFill>
            <a:schemeClr val="accent6">
              <a:lumMod val="50000"/>
              <a:alpha val="83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p>
        </p:txBody>
      </p:sp>
      <p:grpSp>
        <p:nvGrpSpPr>
          <p:cNvPr id="3074" name="Group 11"/>
          <p:cNvGrpSpPr>
            <a:grpSpLocks/>
          </p:cNvGrpSpPr>
          <p:nvPr/>
        </p:nvGrpSpPr>
        <p:grpSpPr bwMode="auto">
          <a:xfrm>
            <a:off x="2859088" y="2355850"/>
            <a:ext cx="6435725" cy="1644650"/>
            <a:chOff x="5714696" y="4242508"/>
            <a:chExt cx="12872495" cy="3289789"/>
          </a:xfrm>
        </p:grpSpPr>
        <p:sp>
          <p:nvSpPr>
            <p:cNvPr id="3076" name="TextBox 12"/>
            <p:cNvSpPr txBox="1">
              <a:spLocks noChangeArrowheads="1"/>
            </p:cNvSpPr>
            <p:nvPr/>
          </p:nvSpPr>
          <p:spPr bwMode="auto">
            <a:xfrm>
              <a:off x="7323591" y="4559977"/>
              <a:ext cx="9609820" cy="273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8300" b="1">
                  <a:solidFill>
                    <a:schemeClr val="bg1"/>
                  </a:solidFill>
                  <a:latin typeface="Montserrat" pitchFamily="-65" charset="0"/>
                </a:rPr>
                <a:t>ABOUT US</a:t>
              </a:r>
            </a:p>
          </p:txBody>
        </p:sp>
        <p:sp>
          <p:nvSpPr>
            <p:cNvPr id="14" name="Rectangle 13"/>
            <p:cNvSpPr/>
            <p:nvPr/>
          </p:nvSpPr>
          <p:spPr>
            <a:xfrm>
              <a:off x="5714696" y="4242508"/>
              <a:ext cx="12872495" cy="3289789"/>
            </a:xfrm>
            <a:prstGeom prst="rect">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solidFill>
                  <a:schemeClr val="bg1"/>
                </a:solidFill>
              </a:endParaRPr>
            </a:p>
          </p:txBody>
        </p:sp>
      </p:grpSp>
      <p:sp>
        <p:nvSpPr>
          <p:cNvPr id="5" name="TextBox 4"/>
          <p:cNvSpPr txBox="1"/>
          <p:nvPr/>
        </p:nvSpPr>
        <p:spPr>
          <a:xfrm>
            <a:off x="4858246" y="1447137"/>
            <a:ext cx="3069203" cy="369332"/>
          </a:xfrm>
          <a:prstGeom prst="rect">
            <a:avLst/>
          </a:prstGeom>
          <a:noFill/>
        </p:spPr>
        <p:txBody>
          <a:bodyPr wrap="square" rtlCol="0">
            <a:spAutoFit/>
          </a:bodyPr>
          <a:lstStyle/>
          <a:p>
            <a:r>
              <a:rPr lang="en-US">
                <a:solidFill>
                  <a:schemeClr val="bg1"/>
                </a:solidFill>
                <a:latin typeface="Montserrat Light"/>
              </a:rPr>
              <a:t>GVHD: </a:t>
            </a:r>
            <a:r>
              <a:rPr lang="en-US" err="1">
                <a:solidFill>
                  <a:schemeClr val="bg1"/>
                </a:solidFill>
                <a:latin typeface="Montserrat Light"/>
              </a:rPr>
              <a:t>ThS</a:t>
            </a:r>
            <a:r>
              <a:rPr lang="en-US">
                <a:solidFill>
                  <a:schemeClr val="bg1"/>
                </a:solidFill>
                <a:latin typeface="Montserrat Light"/>
              </a:rPr>
              <a:t>. </a:t>
            </a:r>
            <a:r>
              <a:rPr lang="en-US" err="1">
                <a:solidFill>
                  <a:schemeClr val="bg1"/>
                </a:solidFill>
                <a:latin typeface="Montserrat Light"/>
              </a:rPr>
              <a:t>Trần</a:t>
            </a:r>
            <a:r>
              <a:rPr lang="en-US">
                <a:solidFill>
                  <a:schemeClr val="bg1"/>
                </a:solidFill>
                <a:latin typeface="Montserrat Light"/>
              </a:rPr>
              <a:t> </a:t>
            </a:r>
            <a:r>
              <a:rPr lang="en-US" err="1">
                <a:solidFill>
                  <a:schemeClr val="bg1"/>
                </a:solidFill>
                <a:latin typeface="Montserrat Light"/>
              </a:rPr>
              <a:t>Tuấn</a:t>
            </a:r>
            <a:r>
              <a:rPr lang="en-US">
                <a:solidFill>
                  <a:schemeClr val="bg1"/>
                </a:solidFill>
                <a:latin typeface="Montserrat Light"/>
              </a:rPr>
              <a:t> </a:t>
            </a:r>
            <a:r>
              <a:rPr lang="en-US" err="1">
                <a:solidFill>
                  <a:schemeClr val="bg1"/>
                </a:solidFill>
                <a:latin typeface="Montserrat Light"/>
              </a:rPr>
              <a:t>Dũng</a:t>
            </a:r>
            <a:endParaRPr lang="en-US">
              <a:solidFill>
                <a:schemeClr val="bg1"/>
              </a:solidFill>
              <a:latin typeface="Montserrat Light"/>
            </a:endParaRPr>
          </a:p>
        </p:txBody>
      </p:sp>
      <p:pic>
        <p:nvPicPr>
          <p:cNvPr id="10" name="Graphic 9" descr="Users"/>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8466" y="4619548"/>
            <a:ext cx="914400" cy="914400"/>
          </a:xfrm>
          <a:prstGeom prst="rect">
            <a:avLst/>
          </a:prstGeom>
        </p:spPr>
      </p:pic>
      <p:sp>
        <p:nvSpPr>
          <p:cNvPr id="11" name="TextBox 10"/>
          <p:cNvSpPr txBox="1"/>
          <p:nvPr/>
        </p:nvSpPr>
        <p:spPr>
          <a:xfrm>
            <a:off x="7243640" y="4476584"/>
            <a:ext cx="2790646" cy="1200329"/>
          </a:xfrm>
          <a:prstGeom prst="rect">
            <a:avLst/>
          </a:prstGeom>
          <a:noFill/>
        </p:spPr>
        <p:txBody>
          <a:bodyPr wrap="square" rtlCol="0">
            <a:spAutoFit/>
          </a:bodyPr>
          <a:lstStyle/>
          <a:p>
            <a:r>
              <a:rPr lang="en-US">
                <a:solidFill>
                  <a:schemeClr val="bg1"/>
                </a:solidFill>
                <a:latin typeface="Montserrat Light"/>
              </a:rPr>
              <a:t>VÕ MINH NGỌC</a:t>
            </a:r>
          </a:p>
          <a:p>
            <a:r>
              <a:rPr lang="en-US">
                <a:solidFill>
                  <a:schemeClr val="bg1"/>
                </a:solidFill>
                <a:latin typeface="Montserrat Light"/>
              </a:rPr>
              <a:t>VŨ TẤN PHONG</a:t>
            </a:r>
          </a:p>
          <a:p>
            <a:r>
              <a:rPr lang="en-US">
                <a:solidFill>
                  <a:schemeClr val="bg1"/>
                </a:solidFill>
                <a:latin typeface="Montserrat Light"/>
              </a:rPr>
              <a:t>NGUYỄN KIM SANG</a:t>
            </a:r>
          </a:p>
          <a:p>
            <a:r>
              <a:rPr lang="en-US">
                <a:solidFill>
                  <a:schemeClr val="bg1"/>
                </a:solidFill>
                <a:latin typeface="Montserrat Light"/>
              </a:rPr>
              <a:t>TRẦN THANH HUY</a:t>
            </a: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576" y="4299490"/>
            <a:ext cx="1927599" cy="1554515"/>
          </a:xfrm>
          <a:prstGeom prst="rect">
            <a:avLst/>
          </a:prstGeom>
        </p:spPr>
      </p:pic>
      <p:sp>
        <p:nvSpPr>
          <p:cNvPr id="19" name="Freeform 46"/>
          <p:cNvSpPr>
            <a:spLocks noChangeArrowheads="1"/>
          </p:cNvSpPr>
          <p:nvPr/>
        </p:nvSpPr>
        <p:spPr bwMode="auto">
          <a:xfrm>
            <a:off x="4304208" y="1287831"/>
            <a:ext cx="554038" cy="528638"/>
          </a:xfrm>
          <a:custGeom>
            <a:avLst/>
            <a:gdLst>
              <a:gd name="T0" fmla="*/ 436564 w 461"/>
              <a:gd name="T1" fmla="*/ 401355 h 443"/>
              <a:gd name="T2" fmla="*/ 436564 w 461"/>
              <a:gd name="T3" fmla="*/ 401355 h 443"/>
              <a:gd name="T4" fmla="*/ 341554 w 461"/>
              <a:gd name="T5" fmla="*/ 296239 h 443"/>
              <a:gd name="T6" fmla="*/ 372823 w 461"/>
              <a:gd name="T7" fmla="*/ 232929 h 443"/>
              <a:gd name="T8" fmla="*/ 394471 w 461"/>
              <a:gd name="T9" fmla="*/ 180371 h 443"/>
              <a:gd name="T10" fmla="*/ 383647 w 461"/>
              <a:gd name="T11" fmla="*/ 157675 h 443"/>
              <a:gd name="T12" fmla="*/ 394471 w 461"/>
              <a:gd name="T13" fmla="*/ 105117 h 443"/>
              <a:gd name="T14" fmla="*/ 276611 w 461"/>
              <a:gd name="T15" fmla="*/ 0 h 443"/>
              <a:gd name="T16" fmla="*/ 158750 w 461"/>
              <a:gd name="T17" fmla="*/ 105117 h 443"/>
              <a:gd name="T18" fmla="*/ 169574 w 461"/>
              <a:gd name="T19" fmla="*/ 157675 h 443"/>
              <a:gd name="T20" fmla="*/ 158750 w 461"/>
              <a:gd name="T21" fmla="*/ 180371 h 443"/>
              <a:gd name="T22" fmla="*/ 180398 w 461"/>
              <a:gd name="T23" fmla="*/ 232929 h 443"/>
              <a:gd name="T24" fmla="*/ 212870 w 461"/>
              <a:gd name="T25" fmla="*/ 296239 h 443"/>
              <a:gd name="T26" fmla="*/ 116658 w 461"/>
              <a:gd name="T27" fmla="*/ 401355 h 443"/>
              <a:gd name="T28" fmla="*/ 0 w 461"/>
              <a:gd name="T29" fmla="*/ 475415 h 443"/>
              <a:gd name="T30" fmla="*/ 0 w 461"/>
              <a:gd name="T31" fmla="*/ 527973 h 443"/>
              <a:gd name="T32" fmla="*/ 276611 w 461"/>
              <a:gd name="T33" fmla="*/ 527973 h 443"/>
              <a:gd name="T34" fmla="*/ 553221 w 461"/>
              <a:gd name="T35" fmla="*/ 527973 h 443"/>
              <a:gd name="T36" fmla="*/ 553221 w 461"/>
              <a:gd name="T37" fmla="*/ 475415 h 443"/>
              <a:gd name="T38" fmla="*/ 436564 w 461"/>
              <a:gd name="T39" fmla="*/ 401355 h 4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00B0F0"/>
          </a:solidFill>
          <a:ln>
            <a:solidFill>
              <a:srgbClr val="00B0F0"/>
            </a:solidFill>
          </a:ln>
        </p:spPr>
        <p:txBody>
          <a:bodyPr wrap="none" lIns="91424" tIns="45712" rIns="91424" bIns="45712" anchor="ctr"/>
          <a:lstStyle/>
          <a:p>
            <a:endParaRPr lang="en-US"/>
          </a:p>
        </p:txBody>
      </p:sp>
      <p:sp>
        <p:nvSpPr>
          <p:cNvPr id="12"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a:t>
            </a:fld>
            <a:endParaRPr lang="en-US" sz="1200">
              <a:solidFill>
                <a:schemeClr val="bg1"/>
              </a:solidFill>
              <a:latin typeface="Montserrat" panose="00000500000000000000" pitchFamily="50" charset="0"/>
            </a:endParaRPr>
          </a:p>
        </p:txBody>
      </p:sp>
      <p:sp>
        <p:nvSpPr>
          <p:cNvPr id="3" name="Slide Number Placeholder 2"/>
          <p:cNvSpPr>
            <a:spLocks noGrp="1"/>
          </p:cNvSpPr>
          <p:nvPr>
            <p:ph type="sldNum" sz="quarter" idx="15"/>
          </p:nvPr>
        </p:nvSpPr>
        <p:spPr/>
        <p:txBody>
          <a:bodyPr/>
          <a:lstStyle/>
          <a:p>
            <a:fld id="{124D1D6F-9FD0-422F-91B5-245747895371}" type="slidenum">
              <a:rPr lang="en-US" smtClean="0"/>
              <a:pPr/>
              <a:t>2</a:t>
            </a:fld>
            <a:endParaRPr lang="en-US"/>
          </a:p>
        </p:txBody>
      </p:sp>
      <p:sp>
        <p:nvSpPr>
          <p:cNvPr id="15" name="Footer Placeholder 1">
            <a:extLst>
              <a:ext uri="{FF2B5EF4-FFF2-40B4-BE49-F238E27FC236}">
                <a16:creationId xmlns:a16="http://schemas.microsoft.com/office/drawing/2014/main" id="{B2A4FEC7-FEEC-4C6B-8CDD-7EB41D4AB286}"/>
              </a:ext>
            </a:extLst>
          </p:cNvPr>
          <p:cNvSpPr>
            <a:spLocks noGrp="1"/>
          </p:cNvSpPr>
          <p:nvPr>
            <p:ph type="ftr" sz="quarter" idx="14"/>
          </p:nvPr>
        </p:nvSpPr>
        <p:spPr>
          <a:xfrm>
            <a:off x="4038600" y="6341895"/>
            <a:ext cx="4114800" cy="365125"/>
          </a:xfrm>
        </p:spPr>
        <p:txBody>
          <a:bodyPr/>
          <a:lstStyle/>
          <a:p>
            <a:r>
              <a:rPr lang="en-US">
                <a:solidFill>
                  <a:schemeClr val="bg1"/>
                </a:solidFill>
              </a:rPr>
              <a:t>21/05/2018</a:t>
            </a:r>
          </a:p>
        </p:txBody>
      </p:sp>
    </p:spTree>
    <p:extLst>
      <p:ext uri="{BB962C8B-B14F-4D97-AF65-F5344CB8AC3E}">
        <p14:creationId xmlns:p14="http://schemas.microsoft.com/office/powerpoint/2010/main" val="276085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163726" y="692306"/>
            <a:ext cx="399004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 – ARCHITECTURE VISION</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20</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20</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A</a:t>
            </a:r>
            <a:r>
              <a:rPr lang="vi-VN">
                <a:solidFill>
                  <a:schemeClr val="tx2"/>
                </a:solidFill>
              </a:rPr>
              <a:t>.</a:t>
            </a:r>
          </a:p>
          <a:p>
            <a:pPr algn="ctr"/>
            <a:r>
              <a:rPr lang="vi-VN">
                <a:solidFill>
                  <a:schemeClr val="tx2"/>
                </a:solidFill>
              </a:rPr>
              <a:t>Architecture Vision</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20" y="2564123"/>
            <a:ext cx="417676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định nghĩa và tổ chức chu kỳ phát triển kiến trúc; xác thực các nguyên tắc, mục tiêu kinh doanh; định nghĩa, đánh giá và ưu tiên các công việc kiến trúc; xác định các bên liên quan, mối quan tâm và mục tiêu của họ; định nghĩa các yêu cầu và hạn chế kinh doanh; mô tả các giải pháp thích hợp; tạo ra một kế hoạch toàn diện.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9" name="Picture 8">
            <a:extLst>
              <a:ext uri="{FF2B5EF4-FFF2-40B4-BE49-F238E27FC236}">
                <a16:creationId xmlns:a16="http://schemas.microsoft.com/office/drawing/2014/main" id="{9C6AA548-1F56-4F97-BAD2-27017D200A1B}"/>
              </a:ext>
            </a:extLst>
          </p:cNvPr>
          <p:cNvPicPr>
            <a:picLocks noChangeAspect="1"/>
          </p:cNvPicPr>
          <p:nvPr/>
        </p:nvPicPr>
        <p:blipFill>
          <a:blip r:embed="rId4"/>
          <a:stretch>
            <a:fillRect/>
          </a:stretch>
        </p:blipFill>
        <p:spPr>
          <a:xfrm>
            <a:off x="331725" y="1332201"/>
            <a:ext cx="4006543" cy="5176238"/>
          </a:xfrm>
          <a:prstGeom prst="rect">
            <a:avLst/>
          </a:prstGeom>
        </p:spPr>
      </p:pic>
      <p:pic>
        <p:nvPicPr>
          <p:cNvPr id="13" name="Hình ảnh 9">
            <a:extLst>
              <a:ext uri="{FF2B5EF4-FFF2-40B4-BE49-F238E27FC236}">
                <a16:creationId xmlns:a16="http://schemas.microsoft.com/office/drawing/2014/main" id="{38110515-D734-4AD0-B52E-F804F28BC625}"/>
              </a:ext>
            </a:extLst>
          </p:cNvPr>
          <p:cNvPicPr>
            <a:picLocks noChangeAspect="1"/>
          </p:cNvPicPr>
          <p:nvPr/>
        </p:nvPicPr>
        <p:blipFill>
          <a:blip r:embed="rId5"/>
          <a:stretch>
            <a:fillRect/>
          </a:stretch>
        </p:blipFill>
        <p:spPr>
          <a:xfrm>
            <a:off x="188851" y="324387"/>
            <a:ext cx="3124200" cy="507691"/>
          </a:xfrm>
          <a:prstGeom prst="rect">
            <a:avLst/>
          </a:prstGeom>
        </p:spPr>
      </p:pic>
      <p:sp>
        <p:nvSpPr>
          <p:cNvPr id="12" name="Footer Placeholder 1">
            <a:extLst>
              <a:ext uri="{FF2B5EF4-FFF2-40B4-BE49-F238E27FC236}">
                <a16:creationId xmlns:a16="http://schemas.microsoft.com/office/drawing/2014/main" id="{080886B5-B7E7-4FB6-9468-25831621601D}"/>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3507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A2EB7C9-1C6F-437C-A74F-644F4E859DAD}"/>
              </a:ext>
            </a:extLst>
          </p:cNvPr>
          <p:cNvPicPr>
            <a:picLocks noChangeAspect="1"/>
          </p:cNvPicPr>
          <p:nvPr/>
        </p:nvPicPr>
        <p:blipFill>
          <a:blip r:embed="rId2"/>
          <a:stretch>
            <a:fillRect/>
          </a:stretch>
        </p:blipFill>
        <p:spPr>
          <a:xfrm>
            <a:off x="331725" y="1332201"/>
            <a:ext cx="4006543" cy="5176238"/>
          </a:xfrm>
          <a:prstGeom prst="rect">
            <a:avLst/>
          </a:prstGeom>
        </p:spPr>
      </p:pic>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21</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21</a:t>
            </a:fld>
            <a:endParaRPr lang="en-US"/>
          </a:p>
        </p:txBody>
      </p:sp>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838304" y="1549916"/>
            <a:ext cx="464088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các yêu cầu cho công việc kiến trúc; các nguyên tắc và mục tiêu kinh doanh; mô hình tổ chức cho EA; architecture framework đã được điều chỉnh, bao gồm các nguyên tắc kiến trúc.</a:t>
            </a:r>
            <a:endParaRPr lang="en-US" altLang="en-US" sz="1800">
              <a:solidFill>
                <a:schemeClr val="tx2"/>
              </a:solidFill>
              <a:latin typeface="+mj-lt"/>
              <a:ea typeface="Open Sans" pitchFamily="-65" charset="0"/>
            </a:endParaRPr>
          </a:p>
        </p:txBody>
      </p:sp>
      <p:cxnSp>
        <p:nvCxnSpPr>
          <p:cNvPr id="16" name="Connector: Elbow 15">
            <a:extLst>
              <a:ext uri="{FF2B5EF4-FFF2-40B4-BE49-F238E27FC236}">
                <a16:creationId xmlns:a16="http://schemas.microsoft.com/office/drawing/2014/main" id="{70CB41F8-F57B-407A-BD53-D455D99FD7C5}"/>
              </a:ext>
            </a:extLst>
          </p:cNvPr>
          <p:cNvCxnSpPr>
            <a:cxnSpLocks/>
            <a:endCxn id="15" idx="2"/>
          </p:cNvCxnSpPr>
          <p:nvPr/>
        </p:nvCxnSpPr>
        <p:spPr>
          <a:xfrm rot="16200000" flipH="1">
            <a:off x="4153834" y="3329544"/>
            <a:ext cx="1729400" cy="386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F24E4B6-B746-4461-93A5-1C75C0F92196}"/>
              </a:ext>
            </a:extLst>
          </p:cNvPr>
          <p:cNvCxnSpPr>
            <a:cxnSpLocks/>
            <a:stCxn id="15" idx="6"/>
            <a:endCxn id="20" idx="1"/>
          </p:cNvCxnSpPr>
          <p:nvPr/>
        </p:nvCxnSpPr>
        <p:spPr>
          <a:xfrm flipV="1">
            <a:off x="7262087" y="4387311"/>
            <a:ext cx="48719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749286" y="3833313"/>
            <a:ext cx="423825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các tuyên bố đã được phê duyệt về công việc kiến trúc, bao gồm phạm vi và hạn chế, kế hoạch cho công việc kiến trúc; nguyên tắc kiến trúc bao gồm nguyên tắc kinh doanh.</a:t>
            </a:r>
            <a:endParaRPr lang="en-US" altLang="en-US" sz="1800">
              <a:solidFill>
                <a:schemeClr val="tx2"/>
              </a:solidFill>
              <a:latin typeface="+mj-lt"/>
              <a:ea typeface="Open Sans" pitchFamily="-65" charset="0"/>
            </a:endParaRPr>
          </a:p>
        </p:txBody>
      </p:sp>
      <p:sp>
        <p:nvSpPr>
          <p:cNvPr id="15" name="Flowchart: Connector 14">
            <a:extLst>
              <a:ext uri="{FF2B5EF4-FFF2-40B4-BE49-F238E27FC236}">
                <a16:creationId xmlns:a16="http://schemas.microsoft.com/office/drawing/2014/main" id="{CAA14DC3-F22F-4B37-9C39-B5C074DAEBDD}"/>
              </a:ext>
            </a:extLst>
          </p:cNvPr>
          <p:cNvSpPr/>
          <p:nvPr/>
        </p:nvSpPr>
        <p:spPr>
          <a:xfrm>
            <a:off x="5211602" y="3510251"/>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A</a:t>
            </a:r>
            <a:r>
              <a:rPr lang="vi-VN">
                <a:solidFill>
                  <a:schemeClr val="tx2"/>
                </a:solidFill>
              </a:rPr>
              <a:t>.</a:t>
            </a:r>
          </a:p>
          <a:p>
            <a:pPr algn="ctr"/>
            <a:r>
              <a:rPr lang="vi-VN">
                <a:solidFill>
                  <a:schemeClr val="tx2"/>
                </a:solidFill>
              </a:rPr>
              <a:t>Architecture Vision</a:t>
            </a:r>
            <a:endParaRPr lang="en-US">
              <a:solidFill>
                <a:schemeClr val="tx2"/>
              </a:solidFill>
            </a:endParaRPr>
          </a:p>
        </p:txBody>
      </p:sp>
      <p:sp>
        <p:nvSpPr>
          <p:cNvPr id="17" name="Rectangle 16">
            <a:extLst>
              <a:ext uri="{FF2B5EF4-FFF2-40B4-BE49-F238E27FC236}">
                <a16:creationId xmlns:a16="http://schemas.microsoft.com/office/drawing/2014/main" id="{92B26ECC-0C7D-496C-AEBE-4E2F72C16917}"/>
              </a:ext>
            </a:extLst>
          </p:cNvPr>
          <p:cNvSpPr/>
          <p:nvPr/>
        </p:nvSpPr>
        <p:spPr>
          <a:xfrm>
            <a:off x="4163726" y="692306"/>
            <a:ext cx="399004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 – ARCHITECTURE VISION</a:t>
            </a:r>
            <a:endParaRPr lang="en-US">
              <a:solidFill>
                <a:schemeClr val="accent3">
                  <a:lumMod val="75000"/>
                </a:schemeClr>
              </a:solidFill>
              <a:latin typeface="Open Sans"/>
              <a:cs typeface="Montserrat Light"/>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3"/>
          <a:stretch>
            <a:fillRect/>
          </a:stretch>
        </p:blipFill>
        <p:spPr>
          <a:xfrm>
            <a:off x="188851" y="324387"/>
            <a:ext cx="3124200" cy="507691"/>
          </a:xfrm>
          <a:prstGeom prst="rect">
            <a:avLst/>
          </a:prstGeom>
        </p:spPr>
      </p:pic>
      <p:sp>
        <p:nvSpPr>
          <p:cNvPr id="18" name="Footer Placeholder 1">
            <a:extLst>
              <a:ext uri="{FF2B5EF4-FFF2-40B4-BE49-F238E27FC236}">
                <a16:creationId xmlns:a16="http://schemas.microsoft.com/office/drawing/2014/main" id="{9BFF2EF4-4C18-4298-8824-BBCA6D12A9E7}"/>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504631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971366" y="692306"/>
            <a:ext cx="4374765"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B – BUSINESS ARCHITECTURE</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22</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22</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B</a:t>
            </a:r>
            <a:r>
              <a:rPr lang="vi-VN">
                <a:solidFill>
                  <a:schemeClr val="tx2"/>
                </a:solidFill>
              </a:rPr>
              <a:t>.</a:t>
            </a:r>
          </a:p>
          <a:p>
            <a:pPr algn="ctr"/>
            <a:r>
              <a:rPr lang="vi-VN">
                <a:solidFill>
                  <a:schemeClr val="tx2"/>
                </a:solidFill>
              </a:rPr>
              <a:t>Business Architecture</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mô tả kiến trúc kinh doanh hiện có (cơ sở); phát triển kiến trúc kinh doanh mong muốn; phân tích khoảng trống giữa cơ sở và mục tiêu; chọn lựa các quan điểm kiến trúc; chọn lựa các công cụ và kỹ thuật cho các quan điểm.</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3" name="Picture 2">
            <a:extLst>
              <a:ext uri="{FF2B5EF4-FFF2-40B4-BE49-F238E27FC236}">
                <a16:creationId xmlns:a16="http://schemas.microsoft.com/office/drawing/2014/main" id="{0EDDC936-EC5E-4E82-BAFD-35613DBF480E}"/>
              </a:ext>
            </a:extLst>
          </p:cNvPr>
          <p:cNvPicPr>
            <a:picLocks noChangeAspect="1"/>
          </p:cNvPicPr>
          <p:nvPr/>
        </p:nvPicPr>
        <p:blipFill>
          <a:blip r:embed="rId5"/>
          <a:stretch>
            <a:fillRect/>
          </a:stretch>
        </p:blipFill>
        <p:spPr>
          <a:xfrm>
            <a:off x="188850" y="1314554"/>
            <a:ext cx="4175651" cy="5312219"/>
          </a:xfrm>
          <a:prstGeom prst="rect">
            <a:avLst/>
          </a:prstGeom>
        </p:spPr>
      </p:pic>
      <p:sp>
        <p:nvSpPr>
          <p:cNvPr id="12" name="Footer Placeholder 1">
            <a:extLst>
              <a:ext uri="{FF2B5EF4-FFF2-40B4-BE49-F238E27FC236}">
                <a16:creationId xmlns:a16="http://schemas.microsoft.com/office/drawing/2014/main" id="{2A6C803C-A427-4EAE-98E1-5F0AD3B469EB}"/>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965786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EC5CF9F-396B-443D-8991-47363FE2EBC8}"/>
              </a:ext>
            </a:extLst>
          </p:cNvPr>
          <p:cNvPicPr>
            <a:picLocks noChangeAspect="1"/>
          </p:cNvPicPr>
          <p:nvPr/>
        </p:nvPicPr>
        <p:blipFill>
          <a:blip r:embed="rId2"/>
          <a:stretch>
            <a:fillRect/>
          </a:stretch>
        </p:blipFill>
        <p:spPr>
          <a:xfrm>
            <a:off x="188850" y="1314554"/>
            <a:ext cx="4175651" cy="5312219"/>
          </a:xfrm>
          <a:prstGeom prst="rect">
            <a:avLst/>
          </a:prstGeom>
        </p:spPr>
      </p:pic>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23</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23</a:t>
            </a:fld>
            <a:endParaRPr lang="en-US"/>
          </a:p>
        </p:txBody>
      </p:sp>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783131" y="1682109"/>
            <a:ext cx="43346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bảng đánh giá năng lực; kế hoạch truyền thông; các yêu cầu cho công việc kiến trúc; mô hình tổ chức cho EA; các nguyên tắc kiến trúc.</a:t>
            </a:r>
            <a:endParaRPr lang="en-US" altLang="en-US" sz="1800">
              <a:solidFill>
                <a:schemeClr val="tx2"/>
              </a:solidFill>
              <a:latin typeface="+mj-lt"/>
              <a:ea typeface="Open Sans" pitchFamily="-65" charset="0"/>
            </a:endParaRPr>
          </a:p>
        </p:txBody>
      </p:sp>
      <p:cxnSp>
        <p:nvCxnSpPr>
          <p:cNvPr id="19" name="Connector: Elbow 18">
            <a:extLst>
              <a:ext uri="{FF2B5EF4-FFF2-40B4-BE49-F238E27FC236}">
                <a16:creationId xmlns:a16="http://schemas.microsoft.com/office/drawing/2014/main" id="{FF24E4B6-B746-4461-93A5-1C75C0F92196}"/>
              </a:ext>
            </a:extLst>
          </p:cNvPr>
          <p:cNvCxnSpPr>
            <a:cxnSpLocks/>
            <a:stCxn id="15" idx="6"/>
            <a:endCxn id="20" idx="1"/>
          </p:cNvCxnSpPr>
          <p:nvPr/>
        </p:nvCxnSpPr>
        <p:spPr>
          <a:xfrm>
            <a:off x="7262087" y="4387312"/>
            <a:ext cx="576083" cy="3325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838170" y="3888830"/>
            <a:ext cx="386975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các nguyên tắc kinh doanh đã được xây dựng; bản nháp cho văn bản định nghĩa kiến trúc; bản nháp cho đặc điểm kỹ thuật các yêu cầu kiến trúc; các thành phần của kiến trúc kinh doanh trong lộ trình kiến trúc.</a:t>
            </a:r>
            <a:endParaRPr lang="en-US" altLang="en-US" sz="1800">
              <a:solidFill>
                <a:schemeClr val="tx2"/>
              </a:solidFill>
              <a:latin typeface="+mj-lt"/>
              <a:ea typeface="Open Sans" pitchFamily="-65" charset="0"/>
            </a:endParaRPr>
          </a:p>
        </p:txBody>
      </p:sp>
      <p:sp>
        <p:nvSpPr>
          <p:cNvPr id="15" name="Flowchart: Connector 14">
            <a:extLst>
              <a:ext uri="{FF2B5EF4-FFF2-40B4-BE49-F238E27FC236}">
                <a16:creationId xmlns:a16="http://schemas.microsoft.com/office/drawing/2014/main" id="{CAA14DC3-F22F-4B37-9C39-B5C074DAEBDD}"/>
              </a:ext>
            </a:extLst>
          </p:cNvPr>
          <p:cNvSpPr/>
          <p:nvPr/>
        </p:nvSpPr>
        <p:spPr>
          <a:xfrm>
            <a:off x="5211602" y="3510251"/>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B</a:t>
            </a:r>
            <a:r>
              <a:rPr lang="vi-VN">
                <a:solidFill>
                  <a:schemeClr val="tx2"/>
                </a:solidFill>
              </a:rPr>
              <a:t>.</a:t>
            </a:r>
          </a:p>
          <a:p>
            <a:pPr algn="ctr"/>
            <a:r>
              <a:rPr lang="vi-VN">
                <a:solidFill>
                  <a:schemeClr val="tx2"/>
                </a:solidFill>
              </a:rPr>
              <a:t>Business Architecture</a:t>
            </a:r>
            <a:endParaRPr lang="en-US">
              <a:solidFill>
                <a:schemeClr val="tx2"/>
              </a:solidFill>
            </a:endParaRPr>
          </a:p>
        </p:txBody>
      </p:sp>
      <p:sp>
        <p:nvSpPr>
          <p:cNvPr id="17" name="Rectangle 16">
            <a:extLst>
              <a:ext uri="{FF2B5EF4-FFF2-40B4-BE49-F238E27FC236}">
                <a16:creationId xmlns:a16="http://schemas.microsoft.com/office/drawing/2014/main" id="{92B26ECC-0C7D-496C-AEBE-4E2F72C16917}"/>
              </a:ext>
            </a:extLst>
          </p:cNvPr>
          <p:cNvSpPr/>
          <p:nvPr/>
        </p:nvSpPr>
        <p:spPr>
          <a:xfrm>
            <a:off x="4033084" y="692306"/>
            <a:ext cx="425133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B – BUSINESS ARCHITECTURE</a:t>
            </a:r>
            <a:endParaRPr lang="en-US">
              <a:solidFill>
                <a:schemeClr val="accent3">
                  <a:lumMod val="75000"/>
                </a:schemeClr>
              </a:solidFill>
              <a:latin typeface="Open Sans"/>
              <a:cs typeface="Montserrat Light"/>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3"/>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5" idx="2"/>
          </p:cNvCxnSpPr>
          <p:nvPr/>
        </p:nvCxnSpPr>
        <p:spPr>
          <a:xfrm rot="16200000" flipH="1">
            <a:off x="4266380" y="3442089"/>
            <a:ext cx="1597207" cy="2932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ooter Placeholder 1">
            <a:extLst>
              <a:ext uri="{FF2B5EF4-FFF2-40B4-BE49-F238E27FC236}">
                <a16:creationId xmlns:a16="http://schemas.microsoft.com/office/drawing/2014/main" id="{9CC91E9D-C00D-4B4A-B5DF-BB017F1FD96B}"/>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4112420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331931" y="692306"/>
            <a:ext cx="565364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C – INFORMATION SYSTEM ARCHITECTURE</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24</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24</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C</a:t>
            </a:r>
            <a:r>
              <a:rPr lang="vi-VN">
                <a:solidFill>
                  <a:schemeClr val="tx2"/>
                </a:solidFill>
              </a:rPr>
              <a:t>.</a:t>
            </a:r>
          </a:p>
          <a:p>
            <a:pPr algn="ctr"/>
            <a:r>
              <a:rPr lang="vi-VN">
                <a:solidFill>
                  <a:schemeClr val="tx2"/>
                </a:solidFill>
              </a:rPr>
              <a:t>Information System Architecture</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định nghĩa các loại và nguồn dữ liệu cần thiết để hỗ trợ kinh doanh theo cách mà các bên liên quan có thể hiểu; định nghĩa các dạng ứng dụng cần thiết để xử lý dữ liệu và hỗ trợ kinh doanh.</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9" name="Picture 8">
            <a:extLst>
              <a:ext uri="{FF2B5EF4-FFF2-40B4-BE49-F238E27FC236}">
                <a16:creationId xmlns:a16="http://schemas.microsoft.com/office/drawing/2014/main" id="{D3A9AFDE-36AE-45B0-B2D0-5C4B1D76AA46}"/>
              </a:ext>
            </a:extLst>
          </p:cNvPr>
          <p:cNvPicPr>
            <a:picLocks noChangeAspect="1"/>
          </p:cNvPicPr>
          <p:nvPr/>
        </p:nvPicPr>
        <p:blipFill>
          <a:blip r:embed="rId5"/>
          <a:stretch>
            <a:fillRect/>
          </a:stretch>
        </p:blipFill>
        <p:spPr>
          <a:xfrm>
            <a:off x="188851" y="1348219"/>
            <a:ext cx="4036624" cy="5373255"/>
          </a:xfrm>
          <a:prstGeom prst="rect">
            <a:avLst/>
          </a:prstGeom>
        </p:spPr>
      </p:pic>
      <p:sp>
        <p:nvSpPr>
          <p:cNvPr id="12" name="Footer Placeholder 1">
            <a:extLst>
              <a:ext uri="{FF2B5EF4-FFF2-40B4-BE49-F238E27FC236}">
                <a16:creationId xmlns:a16="http://schemas.microsoft.com/office/drawing/2014/main" id="{F48080EA-8B9C-40FC-908F-21D5B16B6744}"/>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5210645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25</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25</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5" idx="6"/>
            <a:endCxn id="20" idx="1"/>
          </p:cNvCxnSpPr>
          <p:nvPr/>
        </p:nvCxnSpPr>
        <p:spPr>
          <a:xfrm flipV="1">
            <a:off x="7262087" y="4387311"/>
            <a:ext cx="80759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069685" y="3694813"/>
            <a:ext cx="386975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bản nháp cho văn bản định nghĩa kiến trúc; bản nháp cho đặc điểm kỹ thuật các yêu cầu kiến trúc,; các thành phần của kiến trúc ứng dụng/dữ liệu trong lộ trình kiến trúc.</a:t>
            </a:r>
            <a:endParaRPr lang="en-US" altLang="en-US" sz="1800">
              <a:solidFill>
                <a:schemeClr val="tx2"/>
              </a:solidFill>
              <a:latin typeface="+mj-lt"/>
              <a:ea typeface="Open Sans" pitchFamily="-65" charset="0"/>
            </a:endParaRPr>
          </a:p>
        </p:txBody>
      </p:sp>
      <p:sp>
        <p:nvSpPr>
          <p:cNvPr id="15" name="Flowchart: Connector 14">
            <a:extLst>
              <a:ext uri="{FF2B5EF4-FFF2-40B4-BE49-F238E27FC236}">
                <a16:creationId xmlns:a16="http://schemas.microsoft.com/office/drawing/2014/main" id="{CAA14DC3-F22F-4B37-9C39-B5C074DAEBDD}"/>
              </a:ext>
            </a:extLst>
          </p:cNvPr>
          <p:cNvSpPr/>
          <p:nvPr/>
        </p:nvSpPr>
        <p:spPr>
          <a:xfrm>
            <a:off x="5211602" y="3510251"/>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B</a:t>
            </a:r>
            <a:r>
              <a:rPr lang="vi-VN">
                <a:solidFill>
                  <a:schemeClr val="tx2"/>
                </a:solidFill>
              </a:rPr>
              <a:t>.</a:t>
            </a:r>
          </a:p>
          <a:p>
            <a:pPr algn="ctr"/>
            <a:r>
              <a:rPr lang="vi-VN">
                <a:solidFill>
                  <a:schemeClr val="tx2"/>
                </a:solidFill>
              </a:rPr>
              <a:t>Business Architecture</a:t>
            </a:r>
            <a:endParaRPr lang="en-US">
              <a:solidFill>
                <a:schemeClr val="tx2"/>
              </a:solidFill>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5" idx="2"/>
          </p:cNvCxnSpPr>
          <p:nvPr/>
        </p:nvCxnSpPr>
        <p:spPr>
          <a:xfrm rot="16200000" flipH="1">
            <a:off x="4187509" y="3363218"/>
            <a:ext cx="1574839" cy="4733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601346F-7C10-468D-9854-A9D6FEFB13EF}"/>
              </a:ext>
            </a:extLst>
          </p:cNvPr>
          <p:cNvSpPr/>
          <p:nvPr/>
        </p:nvSpPr>
        <p:spPr>
          <a:xfrm>
            <a:off x="3331931" y="692306"/>
            <a:ext cx="565364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C – INFORMATION SYSTEM ARCHITECTURE</a:t>
            </a:r>
            <a:endParaRPr lang="en-US">
              <a:solidFill>
                <a:schemeClr val="accent3">
                  <a:lumMod val="75000"/>
                </a:schemeClr>
              </a:solidFill>
              <a:latin typeface="Open Sans"/>
              <a:cs typeface="Montserrat Light"/>
            </a:endParaRPr>
          </a:p>
        </p:txBody>
      </p:sp>
      <p:pic>
        <p:nvPicPr>
          <p:cNvPr id="22" name="Picture 21">
            <a:extLst>
              <a:ext uri="{FF2B5EF4-FFF2-40B4-BE49-F238E27FC236}">
                <a16:creationId xmlns:a16="http://schemas.microsoft.com/office/drawing/2014/main" id="{3FC054A7-3DC2-491F-B5EA-FB618214B155}"/>
              </a:ext>
            </a:extLst>
          </p:cNvPr>
          <p:cNvPicPr>
            <a:picLocks noChangeAspect="1"/>
          </p:cNvPicPr>
          <p:nvPr/>
        </p:nvPicPr>
        <p:blipFill>
          <a:blip r:embed="rId3"/>
          <a:stretch>
            <a:fillRect/>
          </a:stretch>
        </p:blipFill>
        <p:spPr>
          <a:xfrm>
            <a:off x="188851" y="1348219"/>
            <a:ext cx="4036624" cy="5373255"/>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818742" y="2418271"/>
            <a:ext cx="43346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Input</a:t>
            </a:r>
            <a:r>
              <a:rPr lang="vi-VN" altLang="en-US" sz="1800">
                <a:solidFill>
                  <a:schemeClr val="tx2"/>
                </a:solidFill>
                <a:latin typeface="+mj-lt"/>
                <a:ea typeface="Open Sans" pitchFamily="-65" charset="0"/>
              </a:rPr>
              <a:t>: </a:t>
            </a:r>
            <a:r>
              <a:rPr lang="en-US" altLang="en-US" sz="1800">
                <a:solidFill>
                  <a:schemeClr val="tx2"/>
                </a:solidFill>
                <a:latin typeface="+mj-lt"/>
                <a:ea typeface="Open Sans" pitchFamily="-65" charset="0"/>
              </a:rPr>
              <a:t>các output thu được từ phase B</a:t>
            </a:r>
            <a:r>
              <a:rPr lang="vi-VN" altLang="en-US" sz="1800">
                <a:solidFill>
                  <a:schemeClr val="tx2"/>
                </a:solidFill>
                <a:latin typeface="+mj-lt"/>
                <a:ea typeface="Open Sans" pitchFamily="-65" charset="0"/>
              </a:rPr>
              <a:t>.</a:t>
            </a:r>
            <a:endParaRPr lang="en-US" altLang="en-US" sz="1800">
              <a:solidFill>
                <a:schemeClr val="tx2"/>
              </a:solidFill>
              <a:latin typeface="+mj-lt"/>
              <a:ea typeface="Open Sans" pitchFamily="-65" charset="0"/>
            </a:endParaRPr>
          </a:p>
        </p:txBody>
      </p:sp>
      <p:sp>
        <p:nvSpPr>
          <p:cNvPr id="17" name="Footer Placeholder 1">
            <a:extLst>
              <a:ext uri="{FF2B5EF4-FFF2-40B4-BE49-F238E27FC236}">
                <a16:creationId xmlns:a16="http://schemas.microsoft.com/office/drawing/2014/main" id="{F2C83CDC-301F-407D-9F24-CD3BF62AA71A}"/>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689033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829442" y="692306"/>
            <a:ext cx="465862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D –TECHNOLOGY ARCHITECTURE</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26</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26</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724387" y="2485369"/>
            <a:ext cx="2050485"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D</a:t>
            </a:r>
            <a:r>
              <a:rPr lang="vi-VN">
                <a:solidFill>
                  <a:schemeClr val="tx2"/>
                </a:solidFill>
              </a:rPr>
              <a:t>.</a:t>
            </a:r>
          </a:p>
          <a:p>
            <a:pPr algn="ctr"/>
            <a:r>
              <a:rPr lang="vi-VN">
                <a:solidFill>
                  <a:schemeClr val="tx2"/>
                </a:solidFill>
              </a:rPr>
              <a:t>Technology Architecture</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phát triển một kiến trúc công nghệ để hình thành cơ sở cho việc triển khai tiếp theo và kế hoạch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4" name="Picture 13">
            <a:extLst>
              <a:ext uri="{FF2B5EF4-FFF2-40B4-BE49-F238E27FC236}">
                <a16:creationId xmlns:a16="http://schemas.microsoft.com/office/drawing/2014/main" id="{C1A0DF29-F3C8-42AA-8F52-0CE6C6042E79}"/>
              </a:ext>
            </a:extLst>
          </p:cNvPr>
          <p:cNvPicPr>
            <a:picLocks noChangeAspect="1"/>
          </p:cNvPicPr>
          <p:nvPr/>
        </p:nvPicPr>
        <p:blipFill>
          <a:blip r:embed="rId5"/>
          <a:stretch>
            <a:fillRect/>
          </a:stretch>
        </p:blipFill>
        <p:spPr>
          <a:xfrm>
            <a:off x="22968" y="1379692"/>
            <a:ext cx="4015632" cy="5072377"/>
          </a:xfrm>
          <a:prstGeom prst="rect">
            <a:avLst/>
          </a:prstGeom>
        </p:spPr>
      </p:pic>
      <p:sp>
        <p:nvSpPr>
          <p:cNvPr id="12" name="Footer Placeholder 1">
            <a:extLst>
              <a:ext uri="{FF2B5EF4-FFF2-40B4-BE49-F238E27FC236}">
                <a16:creationId xmlns:a16="http://schemas.microsoft.com/office/drawing/2014/main" id="{0ED192BE-7273-46CF-8C78-38918E495D0F}"/>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800483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27</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27</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7" idx="6"/>
            <a:endCxn id="20" idx="1"/>
          </p:cNvCxnSpPr>
          <p:nvPr/>
        </p:nvCxnSpPr>
        <p:spPr>
          <a:xfrm>
            <a:off x="7214681" y="4336144"/>
            <a:ext cx="876871" cy="2205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091552" y="3725729"/>
            <a:ext cx="386975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các nguyên tắc công nghệ đã xác thực hoặc nguyên tắc công nghệ mới; bản nháp cho văn bản định nghĩa kiến trúc; bản nháp cho đặc điểm kỹ thuật các yêu cầu kiến trúc; các thành phần của kiến trúc công nghệ trong lộ trình kiến trúc.</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7" idx="2"/>
          </p:cNvCxnSpPr>
          <p:nvPr/>
        </p:nvCxnSpPr>
        <p:spPr>
          <a:xfrm rot="16200000" flipH="1">
            <a:off x="4171530" y="3296070"/>
            <a:ext cx="1357417" cy="7227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Connector 16">
            <a:extLst>
              <a:ext uri="{FF2B5EF4-FFF2-40B4-BE49-F238E27FC236}">
                <a16:creationId xmlns:a16="http://schemas.microsoft.com/office/drawing/2014/main" id="{9DA8ADF1-ABC4-49EB-ABDB-5AD15DCE27A5}"/>
              </a:ext>
            </a:extLst>
          </p:cNvPr>
          <p:cNvSpPr/>
          <p:nvPr/>
        </p:nvSpPr>
        <p:spPr>
          <a:xfrm>
            <a:off x="5211603" y="3459083"/>
            <a:ext cx="2003078"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D</a:t>
            </a:r>
            <a:r>
              <a:rPr lang="vi-VN">
                <a:solidFill>
                  <a:schemeClr val="tx2"/>
                </a:solidFill>
              </a:rPr>
              <a:t>.</a:t>
            </a:r>
          </a:p>
          <a:p>
            <a:pPr algn="ctr"/>
            <a:r>
              <a:rPr lang="vi-VN">
                <a:solidFill>
                  <a:schemeClr val="tx2"/>
                </a:solidFill>
              </a:rPr>
              <a:t>Technology Architecture</a:t>
            </a:r>
            <a:endParaRPr lang="en-US">
              <a:solidFill>
                <a:schemeClr val="tx2"/>
              </a:solidFill>
            </a:endParaRPr>
          </a:p>
        </p:txBody>
      </p:sp>
      <p:sp>
        <p:nvSpPr>
          <p:cNvPr id="18" name="Rectangle 17">
            <a:extLst>
              <a:ext uri="{FF2B5EF4-FFF2-40B4-BE49-F238E27FC236}">
                <a16:creationId xmlns:a16="http://schemas.microsoft.com/office/drawing/2014/main" id="{AD72D074-1B9B-41D9-A04D-177374DDE0C9}"/>
              </a:ext>
            </a:extLst>
          </p:cNvPr>
          <p:cNvSpPr/>
          <p:nvPr/>
        </p:nvSpPr>
        <p:spPr>
          <a:xfrm>
            <a:off x="3829442" y="692306"/>
            <a:ext cx="465862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D –TECHNOLOGY ARCHITECTURE</a:t>
            </a:r>
            <a:endParaRPr lang="en-US">
              <a:solidFill>
                <a:schemeClr val="accent3">
                  <a:lumMod val="75000"/>
                </a:schemeClr>
              </a:solidFill>
              <a:latin typeface="Open Sans"/>
              <a:cs typeface="Montserrat Light"/>
            </a:endParaRPr>
          </a:p>
        </p:txBody>
      </p:sp>
      <p:pic>
        <p:nvPicPr>
          <p:cNvPr id="23" name="Picture 22">
            <a:extLst>
              <a:ext uri="{FF2B5EF4-FFF2-40B4-BE49-F238E27FC236}">
                <a16:creationId xmlns:a16="http://schemas.microsoft.com/office/drawing/2014/main" id="{1105FF27-804D-453C-B835-B9E79D398F97}"/>
              </a:ext>
            </a:extLst>
          </p:cNvPr>
          <p:cNvPicPr>
            <a:picLocks noChangeAspect="1"/>
          </p:cNvPicPr>
          <p:nvPr/>
        </p:nvPicPr>
        <p:blipFill>
          <a:blip r:embed="rId3"/>
          <a:stretch>
            <a:fillRect/>
          </a:stretch>
        </p:blipFill>
        <p:spPr>
          <a:xfrm>
            <a:off x="22968" y="1379692"/>
            <a:ext cx="4015632" cy="5072377"/>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72258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a:t>
            </a:r>
            <a:r>
              <a:rPr lang="en-US" altLang="en-US" sz="1800">
                <a:solidFill>
                  <a:schemeClr val="tx2"/>
                </a:solidFill>
                <a:latin typeface="Times New Roman (Headings)"/>
                <a:ea typeface="Open Sans" pitchFamily="-65" charset="0"/>
              </a:rPr>
              <a:t>yêu cầu về công việc kiến trúc; bảng đánh giá năng lực; kế hoạch truyền thông; mô hình tổ chức cho EA; các nguyên tắc về công nghệ; bản nháp cho văn bản định nghĩa kiến trúc</a:t>
            </a:r>
            <a:r>
              <a:rPr lang="vi-VN" altLang="en-US" sz="1800">
                <a:solidFill>
                  <a:schemeClr val="tx2"/>
                </a:solidFill>
                <a:latin typeface="Times New Roman (Headings)"/>
                <a:ea typeface="Open Sans" pitchFamily="-65" charset="0"/>
              </a:rPr>
              <a:t>; bản nháp cho chi tiết các yêu cầu kiến trúc.</a:t>
            </a:r>
            <a:endParaRPr lang="en-US" altLang="en-US" sz="1800">
              <a:solidFill>
                <a:schemeClr val="tx2"/>
              </a:solidFill>
              <a:latin typeface="Times New Roman (Headings)"/>
              <a:ea typeface="Open Sans" pitchFamily="-65" charset="0"/>
            </a:endParaRPr>
          </a:p>
        </p:txBody>
      </p:sp>
      <p:sp>
        <p:nvSpPr>
          <p:cNvPr id="15" name="Footer Placeholder 1">
            <a:extLst>
              <a:ext uri="{FF2B5EF4-FFF2-40B4-BE49-F238E27FC236}">
                <a16:creationId xmlns:a16="http://schemas.microsoft.com/office/drawing/2014/main" id="{8F6D751C-8923-49C1-86FB-E3F08BBC5102}"/>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2844498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611285" y="692306"/>
            <a:ext cx="5094962"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E – OPPORTUNITIES AND SOLUTIONS</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28</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28</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530437" y="2485369"/>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E</a:t>
            </a:r>
            <a:r>
              <a:rPr lang="vi-VN">
                <a:solidFill>
                  <a:schemeClr val="tx2"/>
                </a:solidFill>
              </a:rPr>
              <a:t>.</a:t>
            </a:r>
          </a:p>
          <a:p>
            <a:pPr algn="ctr"/>
            <a:r>
              <a:rPr lang="vi-VN">
                <a:solidFill>
                  <a:schemeClr val="tx2"/>
                </a:solidFill>
              </a:rPr>
              <a:t>Opportunities and Solutions</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xem lại các mục tiêu và khả năng kinh doanh, củng cố các khoảng trống từ phase B đến D và tổ chức nhóm các khối xây dựng để giải quyết các khả năng này; xác nhận khả năng của doanh nghiệp cho các thay đổi đang thực hiện; tạo ra và đạt được sự đồng thuận cho bản phác thảo chiến lược triển khai và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5" name="Picture 14">
            <a:extLst>
              <a:ext uri="{FF2B5EF4-FFF2-40B4-BE49-F238E27FC236}">
                <a16:creationId xmlns:a16="http://schemas.microsoft.com/office/drawing/2014/main" id="{3D5A54CE-CA53-4F54-9A0E-4FA4D94BF6DD}"/>
              </a:ext>
            </a:extLst>
          </p:cNvPr>
          <p:cNvPicPr>
            <a:picLocks noChangeAspect="1"/>
          </p:cNvPicPr>
          <p:nvPr/>
        </p:nvPicPr>
        <p:blipFill>
          <a:blip r:embed="rId5"/>
          <a:stretch>
            <a:fillRect/>
          </a:stretch>
        </p:blipFill>
        <p:spPr>
          <a:xfrm>
            <a:off x="119576" y="1326324"/>
            <a:ext cx="3879231" cy="5140866"/>
          </a:xfrm>
          <a:prstGeom prst="rect">
            <a:avLst/>
          </a:prstGeom>
        </p:spPr>
      </p:pic>
      <p:sp>
        <p:nvSpPr>
          <p:cNvPr id="12" name="Footer Placeholder 1">
            <a:extLst>
              <a:ext uri="{FF2B5EF4-FFF2-40B4-BE49-F238E27FC236}">
                <a16:creationId xmlns:a16="http://schemas.microsoft.com/office/drawing/2014/main" id="{3E5FAFE8-DAD1-4906-9ED7-0E2A447D2559}"/>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18750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29</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29</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22" idx="6"/>
            <a:endCxn id="20" idx="1"/>
          </p:cNvCxnSpPr>
          <p:nvPr/>
        </p:nvCxnSpPr>
        <p:spPr>
          <a:xfrm>
            <a:off x="7273632" y="4387312"/>
            <a:ext cx="879768" cy="5539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53400" y="4387312"/>
            <a:ext cx="38697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bản nháp cho văn bản định nghĩa kiến trúc; bảng đánh giá năng lực; kiến trúc chuyển đổi; kế hoạch triển khai và dịch chuyển.</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22" idx="2"/>
          </p:cNvCxnSpPr>
          <p:nvPr/>
        </p:nvCxnSpPr>
        <p:spPr>
          <a:xfrm rot="16200000" flipH="1">
            <a:off x="3885048" y="3257012"/>
            <a:ext cx="1526306" cy="7342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C98A0A6-7F49-47C7-AB49-6EB53FCC9FF0}"/>
              </a:ext>
            </a:extLst>
          </p:cNvPr>
          <p:cNvSpPr/>
          <p:nvPr/>
        </p:nvSpPr>
        <p:spPr>
          <a:xfrm>
            <a:off x="3611285" y="692306"/>
            <a:ext cx="5094962"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E – OPPORTUNITIES AND SOLUTIONS</a:t>
            </a:r>
            <a:endParaRPr lang="en-US">
              <a:solidFill>
                <a:schemeClr val="accent3">
                  <a:lumMod val="75000"/>
                </a:schemeClr>
              </a:solidFill>
              <a:latin typeface="Open Sans"/>
              <a:cs typeface="Montserrat Light"/>
            </a:endParaRPr>
          </a:p>
        </p:txBody>
      </p:sp>
      <p:sp>
        <p:nvSpPr>
          <p:cNvPr id="22" name="Flowchart: Connector 21">
            <a:extLst>
              <a:ext uri="{FF2B5EF4-FFF2-40B4-BE49-F238E27FC236}">
                <a16:creationId xmlns:a16="http://schemas.microsoft.com/office/drawing/2014/main" id="{F05F1E64-98B6-4BB2-BDD6-659C7D8BFE0D}"/>
              </a:ext>
            </a:extLst>
          </p:cNvPr>
          <p:cNvSpPr/>
          <p:nvPr/>
        </p:nvSpPr>
        <p:spPr>
          <a:xfrm>
            <a:off x="5015348" y="3510251"/>
            <a:ext cx="2258284"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a:solidFill>
                  <a:schemeClr val="tx2"/>
                </a:solidFill>
              </a:rPr>
              <a:t>E.</a:t>
            </a:r>
          </a:p>
          <a:p>
            <a:pPr algn="ctr"/>
            <a:r>
              <a:rPr lang="vi-VN">
                <a:solidFill>
                  <a:schemeClr val="tx2"/>
                </a:solidFill>
              </a:rPr>
              <a:t>Opportunities and Solutions</a:t>
            </a:r>
            <a:endParaRPr lang="en-US">
              <a:solidFill>
                <a:schemeClr val="tx2"/>
              </a:solidFill>
            </a:endParaRPr>
          </a:p>
        </p:txBody>
      </p:sp>
      <p:pic>
        <p:nvPicPr>
          <p:cNvPr id="26" name="Picture 25">
            <a:extLst>
              <a:ext uri="{FF2B5EF4-FFF2-40B4-BE49-F238E27FC236}">
                <a16:creationId xmlns:a16="http://schemas.microsoft.com/office/drawing/2014/main" id="{5F3082DE-8564-46B8-B562-1ED43F23334C}"/>
              </a:ext>
            </a:extLst>
          </p:cNvPr>
          <p:cNvPicPr>
            <a:picLocks noChangeAspect="1"/>
          </p:cNvPicPr>
          <p:nvPr/>
        </p:nvPicPr>
        <p:blipFill>
          <a:blip r:embed="rId3"/>
          <a:stretch>
            <a:fillRect/>
          </a:stretch>
        </p:blipFill>
        <p:spPr>
          <a:xfrm>
            <a:off x="119576" y="1326324"/>
            <a:ext cx="3879231" cy="5140866"/>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216069" y="1769482"/>
            <a:ext cx="43346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thông tin sản phẩm; yêu cầu cho công việc kiến trúc; các phương pháp lập kế hoạch; mô hình tổ chức cho EA; các yêu cầu thay đổi cho chương trình hay dự án hiện có.</a:t>
            </a:r>
            <a:endParaRPr lang="en-US" altLang="en-US" sz="1800">
              <a:solidFill>
                <a:schemeClr val="tx2"/>
              </a:solidFill>
              <a:latin typeface="Times New Roman (Headings)"/>
              <a:ea typeface="Open Sans" pitchFamily="-65" charset="0"/>
            </a:endParaRPr>
          </a:p>
        </p:txBody>
      </p:sp>
      <p:sp>
        <p:nvSpPr>
          <p:cNvPr id="17" name="Footer Placeholder 1">
            <a:extLst>
              <a:ext uri="{FF2B5EF4-FFF2-40B4-BE49-F238E27FC236}">
                <a16:creationId xmlns:a16="http://schemas.microsoft.com/office/drawing/2014/main" id="{5E12E883-F604-4B55-9190-408BAB865FC1}"/>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4267722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462" y="424285"/>
            <a:ext cx="6323500" cy="738664"/>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LÀ GÌ ?</a:t>
            </a:r>
          </a:p>
          <a:p>
            <a:pPr algn="ctr"/>
            <a:endParaRPr lang="en-US"/>
          </a:p>
        </p:txBody>
      </p:sp>
      <p:sp>
        <p:nvSpPr>
          <p:cNvPr id="6" name="Rectangle 5"/>
          <p:cNvSpPr/>
          <p:nvPr/>
        </p:nvSpPr>
        <p:spPr>
          <a:xfrm>
            <a:off x="4782774" y="983261"/>
            <a:ext cx="250252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BASIC DEFINITIONS</a:t>
            </a:r>
          </a:p>
        </p:txBody>
      </p:sp>
      <p:grpSp>
        <p:nvGrpSpPr>
          <p:cNvPr id="10" name="Group 4"/>
          <p:cNvGrpSpPr>
            <a:grpSpLocks/>
          </p:cNvGrpSpPr>
          <p:nvPr/>
        </p:nvGrpSpPr>
        <p:grpSpPr bwMode="auto">
          <a:xfrm>
            <a:off x="3279171" y="2306836"/>
            <a:ext cx="1693862" cy="2157526"/>
            <a:chOff x="5577517" y="4588584"/>
            <a:chExt cx="3388167" cy="3125654"/>
          </a:xfrm>
        </p:grpSpPr>
        <p:cxnSp>
          <p:nvCxnSpPr>
            <p:cNvPr id="11" name="Elbow Connector 56"/>
            <p:cNvCxnSpPr/>
            <p:nvPr/>
          </p:nvCxnSpPr>
          <p:spPr>
            <a:xfrm>
              <a:off x="5577517" y="4588584"/>
              <a:ext cx="3388167" cy="1180415"/>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2" name="Elbow Connector 57"/>
            <p:cNvCxnSpPr/>
            <p:nvPr/>
          </p:nvCxnSpPr>
          <p:spPr>
            <a:xfrm flipV="1">
              <a:off x="5577517" y="7040214"/>
              <a:ext cx="3388167" cy="674024"/>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grpSp>
      <p:grpSp>
        <p:nvGrpSpPr>
          <p:cNvPr id="13" name="Group 72"/>
          <p:cNvGrpSpPr>
            <a:grpSpLocks/>
          </p:cNvGrpSpPr>
          <p:nvPr/>
        </p:nvGrpSpPr>
        <p:grpSpPr bwMode="auto">
          <a:xfrm flipH="1">
            <a:off x="7386834" y="2306836"/>
            <a:ext cx="1638505" cy="2157525"/>
            <a:chOff x="5577517" y="4588584"/>
            <a:chExt cx="3388167" cy="3125654"/>
          </a:xfrm>
        </p:grpSpPr>
        <p:cxnSp>
          <p:nvCxnSpPr>
            <p:cNvPr id="14" name="Elbow Connector 73"/>
            <p:cNvCxnSpPr/>
            <p:nvPr/>
          </p:nvCxnSpPr>
          <p:spPr>
            <a:xfrm>
              <a:off x="5577517" y="4588584"/>
              <a:ext cx="3388167" cy="1180415"/>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 name="Elbow Connector 74"/>
            <p:cNvCxnSpPr/>
            <p:nvPr/>
          </p:nvCxnSpPr>
          <p:spPr>
            <a:xfrm flipV="1">
              <a:off x="5577517" y="7040214"/>
              <a:ext cx="3388167" cy="674024"/>
            </a:xfrm>
            <a:prstGeom prst="bentConnector3">
              <a:avLst>
                <a:gd name="adj1" fmla="val 50000"/>
              </a:avLst>
            </a:prstGeom>
            <a:ln w="22225">
              <a:solidFill>
                <a:schemeClr val="bg1">
                  <a:lumMod val="75000"/>
                </a:schemeClr>
              </a:solidFill>
              <a:headEnd type="oval"/>
              <a:tailEnd type="triangle"/>
            </a:ln>
          </p:spPr>
          <p:style>
            <a:lnRef idx="2">
              <a:schemeClr val="accent1"/>
            </a:lnRef>
            <a:fillRef idx="0">
              <a:schemeClr val="accent1"/>
            </a:fillRef>
            <a:effectRef idx="1">
              <a:schemeClr val="accent1"/>
            </a:effectRef>
            <a:fontRef idx="minor">
              <a:schemeClr val="tx1"/>
            </a:fontRef>
          </p:style>
        </p:cxnSp>
      </p:grpSp>
      <p:sp>
        <p:nvSpPr>
          <p:cNvPr id="18" name="TextBox 28"/>
          <p:cNvSpPr txBox="1">
            <a:spLocks noChangeArrowheads="1"/>
          </p:cNvSpPr>
          <p:nvPr/>
        </p:nvSpPr>
        <p:spPr bwMode="auto">
          <a:xfrm>
            <a:off x="331304" y="1333481"/>
            <a:ext cx="2835355"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en-US" altLang="en-US" sz="1600" b="1">
                <a:solidFill>
                  <a:schemeClr val="tx2"/>
                </a:solidFill>
                <a:latin typeface="Times New Roman (Headings)"/>
                <a:ea typeface="Open Sans" pitchFamily="-65" charset="0"/>
              </a:rPr>
              <a:t>Enterprise</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có</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thể</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được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định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nghĩa</a:t>
            </a:r>
            <a:r>
              <a:rPr lang="vi-VN" altLang="en-US" sz="1600">
                <a:solidFill>
                  <a:schemeClr val="tx2"/>
                </a:solidFill>
                <a:latin typeface="+mj-lt"/>
                <a:ea typeface="Open Sans" pitchFamily="-65" charset="0"/>
              </a:rPr>
              <a:t> như mô </a:t>
            </a:r>
            <a:r>
              <a:rPr lang="vi-VN" altLang="en-US" sz="1600" err="1">
                <a:solidFill>
                  <a:schemeClr val="tx2"/>
                </a:solidFill>
                <a:latin typeface="+mj-lt"/>
                <a:ea typeface="Open Sans" pitchFamily="-65" charset="0"/>
              </a:rPr>
              <a:t>tả</a:t>
            </a:r>
            <a:r>
              <a:rPr lang="vi-VN" altLang="en-US" sz="1600">
                <a:solidFill>
                  <a:schemeClr val="tx2"/>
                </a:solidFill>
                <a:latin typeface="+mj-lt"/>
                <a:ea typeface="Open Sans" pitchFamily="-65" charset="0"/>
              </a:rPr>
              <a:t> đơn </a:t>
            </a:r>
            <a:r>
              <a:rPr lang="vi-VN" altLang="en-US" sz="1600" err="1">
                <a:solidFill>
                  <a:schemeClr val="tx2"/>
                </a:solidFill>
                <a:latin typeface="+mj-lt"/>
                <a:ea typeface="Open Sans" pitchFamily="-65" charset="0"/>
              </a:rPr>
              <a:t>vị</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tổ</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chức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tổ</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chức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hoặc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tập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hợp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tổ</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chức</a:t>
            </a:r>
            <a:r>
              <a:rPr lang="vi-VN" altLang="en-US" sz="1600">
                <a:solidFill>
                  <a:schemeClr val="tx2"/>
                </a:solidFill>
                <a:latin typeface="+mj-lt"/>
                <a:ea typeface="Open Sans" pitchFamily="-65" charset="0"/>
              </a:rPr>
              <a:t> chia </a:t>
            </a:r>
            <a:r>
              <a:rPr lang="vi-VN" altLang="en-US" sz="1600" err="1">
                <a:solidFill>
                  <a:schemeClr val="tx2"/>
                </a:solidFill>
                <a:latin typeface="+mj-lt"/>
                <a:ea typeface="Open Sans" pitchFamily="-65" charset="0"/>
              </a:rPr>
              <a:t>sẻ</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tập </a:t>
            </a:r>
            <a:r>
              <a:rPr lang="vi-VN" altLang="en-US" sz="1600" err="1">
                <a:solidFill>
                  <a:schemeClr val="tx2"/>
                </a:solidFill>
                <a:latin typeface="+mj-lt"/>
                <a:ea typeface="Open Sans" pitchFamily="-65" charset="0"/>
              </a:rPr>
              <a:t>hợp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mục</a:t>
            </a:r>
            <a:r>
              <a:rPr lang="vi-VN" altLang="en-US" sz="1600">
                <a:solidFill>
                  <a:schemeClr val="tx2"/>
                </a:solidFill>
                <a:latin typeface="+mj-lt"/>
                <a:ea typeface="Open Sans" pitchFamily="-65" charset="0"/>
              </a:rPr>
              <a:t> tiêu chung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cộng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để</a:t>
            </a:r>
            <a:r>
              <a:rPr lang="vi-VN" altLang="en-US" sz="1600">
                <a:solidFill>
                  <a:schemeClr val="tx2"/>
                </a:solidFill>
                <a:latin typeface="+mj-lt"/>
                <a:ea typeface="Open Sans" pitchFamily="-65" charset="0"/>
              </a:rPr>
              <a:t> cung </a:t>
            </a:r>
            <a:r>
              <a:rPr lang="vi-VN" altLang="en-US" sz="1600" err="1">
                <a:solidFill>
                  <a:schemeClr val="tx2"/>
                </a:solidFill>
                <a:latin typeface="+mj-lt"/>
                <a:ea typeface="Open Sans" pitchFamily="-65" charset="0"/>
              </a:rPr>
              <a:t>cấp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sản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phẩm</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hoặc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dịch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vụ</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cụ</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thể</a:t>
            </a:r>
            <a:r>
              <a:rPr lang="vi-VN" altLang="en-US" sz="1600">
                <a:solidFill>
                  <a:schemeClr val="tx2"/>
                </a:solidFill>
                <a:latin typeface="+mj-lt"/>
                <a:ea typeface="Open Sans" pitchFamily="-65" charset="0"/>
              </a:rPr>
              <a:t> cho </a:t>
            </a:r>
            <a:r>
              <a:rPr lang="vi-VN" altLang="en-US" sz="1600" err="1">
                <a:solidFill>
                  <a:schemeClr val="tx2"/>
                </a:solidFill>
                <a:latin typeface="+mj-lt"/>
                <a:ea typeface="Open Sans" pitchFamily="-65" charset="0"/>
              </a:rPr>
              <a:t>khách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hàng</a:t>
            </a:r>
            <a:r>
              <a:rPr lang="vi-VN" altLang="en-US" sz="1600">
                <a:solidFill>
                  <a:schemeClr val="tx2"/>
                </a:solidFill>
                <a:latin typeface="+mj-lt"/>
                <a:ea typeface="Open Sans" pitchFamily="-65" charset="0"/>
              </a:rPr>
              <a:t>.</a:t>
            </a:r>
            <a:endParaRPr lang="en-US" altLang="en-US" sz="1600">
              <a:solidFill>
                <a:schemeClr val="tx2"/>
              </a:solidFill>
              <a:latin typeface="+mj-lt"/>
              <a:ea typeface="Open Sans" pitchFamily="-65" charset="0"/>
            </a:endParaRPr>
          </a:p>
        </p:txBody>
      </p:sp>
      <p:sp>
        <p:nvSpPr>
          <p:cNvPr id="19" name="TextBox 28"/>
          <p:cNvSpPr txBox="1">
            <a:spLocks noChangeArrowheads="1"/>
          </p:cNvSpPr>
          <p:nvPr/>
        </p:nvSpPr>
        <p:spPr bwMode="auto">
          <a:xfrm>
            <a:off x="304801" y="3850958"/>
            <a:ext cx="2861859"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en-US" altLang="en-US" sz="1600" b="1">
                <a:solidFill>
                  <a:schemeClr val="tx2"/>
                </a:solidFill>
                <a:latin typeface="Times New Roman (Headings)"/>
                <a:ea typeface="Open Sans" pitchFamily="-65" charset="0"/>
              </a:rPr>
              <a:t>Architecture</a:t>
            </a:r>
            <a:r>
              <a:rPr lang="en-US" altLang="en-US" sz="1600">
                <a:solidFill>
                  <a:schemeClr val="tx2"/>
                </a:solidFill>
                <a:latin typeface="+mj-lt"/>
                <a:ea typeface="Open Sans" pitchFamily="-65" charset="0"/>
              </a:rPr>
              <a:t> - </a:t>
            </a:r>
            <a:r>
              <a:rPr lang="vi-VN" altLang="en-US" sz="1600">
                <a:solidFill>
                  <a:schemeClr val="tx2"/>
                </a:solidFill>
                <a:latin typeface="+mj-lt"/>
                <a:ea typeface="Open Sans" pitchFamily="-65" charset="0"/>
              </a:rPr>
              <a:t>thuật </a:t>
            </a:r>
            <a:r>
              <a:rPr lang="vi-VN" altLang="en-US" sz="1600" err="1">
                <a:solidFill>
                  <a:schemeClr val="tx2"/>
                </a:solidFill>
                <a:latin typeface="+mj-lt"/>
                <a:ea typeface="Open Sans" pitchFamily="-65" charset="0"/>
              </a:rPr>
              <a:t>ngữ</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này</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đề</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cập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khái</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niệm</a:t>
            </a:r>
            <a:r>
              <a:rPr lang="vi-VN" altLang="en-US" sz="1600">
                <a:solidFill>
                  <a:schemeClr val="tx2"/>
                </a:solidFill>
                <a:latin typeface="+mj-lt"/>
                <a:ea typeface="Open Sans" pitchFamily="-65" charset="0"/>
              </a:rPr>
              <a:t> cơ </a:t>
            </a:r>
            <a:r>
              <a:rPr lang="vi-VN" altLang="en-US" sz="1600" err="1">
                <a:solidFill>
                  <a:schemeClr val="tx2"/>
                </a:solidFill>
                <a:latin typeface="+mj-lt"/>
                <a:ea typeface="Open Sans" pitchFamily="-65" charset="0"/>
              </a:rPr>
              <a:t>bản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hoặc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thuộc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tính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của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hệ</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thống</a:t>
            </a:r>
            <a:r>
              <a:rPr lang="vi-VN" altLang="en-US" sz="1600">
                <a:solidFill>
                  <a:schemeClr val="tx2"/>
                </a:solidFill>
                <a:latin typeface="+mj-lt"/>
                <a:ea typeface="Open Sans" pitchFamily="-65" charset="0"/>
              </a:rPr>
              <a:t> trong môi </a:t>
            </a:r>
            <a:r>
              <a:rPr lang="vi-VN" altLang="en-US" sz="1600" err="1">
                <a:solidFill>
                  <a:schemeClr val="tx2"/>
                </a:solidFill>
                <a:latin typeface="+mj-lt"/>
                <a:ea typeface="Open Sans" pitchFamily="-65" charset="0"/>
              </a:rPr>
              <a:t>trường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của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nó</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thể</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hiện</a:t>
            </a:r>
            <a:r>
              <a:rPr lang="vi-VN" altLang="en-US" sz="1600">
                <a:solidFill>
                  <a:schemeClr val="tx2"/>
                </a:solidFill>
                <a:latin typeface="+mj-lt"/>
                <a:ea typeface="Open Sans" pitchFamily="-65" charset="0"/>
              </a:rPr>
              <a:t> trong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yếu</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tố</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mối</a:t>
            </a:r>
            <a:r>
              <a:rPr lang="vi-VN" altLang="en-US" sz="1600">
                <a:solidFill>
                  <a:schemeClr val="tx2"/>
                </a:solidFill>
                <a:latin typeface="+mj-lt"/>
                <a:ea typeface="Open Sans" pitchFamily="-65" charset="0"/>
              </a:rPr>
              <a:t> quan </a:t>
            </a:r>
            <a:r>
              <a:rPr lang="vi-VN" altLang="en-US" sz="1600" err="1">
                <a:solidFill>
                  <a:schemeClr val="tx2"/>
                </a:solidFill>
                <a:latin typeface="+mj-lt"/>
                <a:ea typeface="Open Sans" pitchFamily="-65" charset="0"/>
              </a:rPr>
              <a:t>hệ</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trong </a:t>
            </a:r>
            <a:r>
              <a:rPr lang="vi-VN" altLang="en-US" sz="1600" err="1">
                <a:solidFill>
                  <a:schemeClr val="tx2"/>
                </a:solidFill>
                <a:latin typeface="+mj-lt"/>
                <a:ea typeface="Open Sans" pitchFamily="-65" charset="0"/>
              </a:rPr>
              <a:t>các</a:t>
            </a:r>
            <a:r>
              <a:rPr lang="vi-VN" altLang="en-US" sz="1600">
                <a:solidFill>
                  <a:schemeClr val="tx2"/>
                </a:solidFill>
                <a:latin typeface="+mj-lt"/>
                <a:ea typeface="Open Sans" pitchFamily="-65" charset="0"/>
              </a:rPr>
              <a:t> nguyên </a:t>
            </a:r>
            <a:r>
              <a:rPr lang="vi-VN" altLang="en-US" sz="1600" err="1">
                <a:solidFill>
                  <a:schemeClr val="tx2"/>
                </a:solidFill>
                <a:latin typeface="+mj-lt"/>
                <a:ea typeface="Open Sans" pitchFamily="-65" charset="0"/>
              </a:rPr>
              <a:t>tắc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thiết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kế</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hóa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của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nó</a:t>
            </a:r>
            <a:r>
              <a:rPr lang="vi-VN" altLang="en-US" sz="1600">
                <a:solidFill>
                  <a:schemeClr val="tx2"/>
                </a:solidFill>
                <a:latin typeface="+mj-lt"/>
                <a:ea typeface="Open Sans" pitchFamily="-65" charset="0"/>
              </a:rPr>
              <a:t>.</a:t>
            </a:r>
            <a:endParaRPr lang="en-US" altLang="en-US" sz="1600">
              <a:solidFill>
                <a:schemeClr val="tx2"/>
              </a:solidFill>
              <a:latin typeface="+mj-lt"/>
              <a:ea typeface="Open Sans" pitchFamily="-65" charset="0"/>
            </a:endParaRPr>
          </a:p>
        </p:txBody>
      </p:sp>
      <p:sp>
        <p:nvSpPr>
          <p:cNvPr id="20" name="TextBox 28"/>
          <p:cNvSpPr txBox="1">
            <a:spLocks noChangeArrowheads="1"/>
          </p:cNvSpPr>
          <p:nvPr/>
        </p:nvSpPr>
        <p:spPr bwMode="auto">
          <a:xfrm>
            <a:off x="9130872" y="1196450"/>
            <a:ext cx="278739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vi-VN" altLang="en-US" sz="1600" b="1" err="1">
                <a:solidFill>
                  <a:schemeClr val="tx2"/>
                </a:solidFill>
                <a:latin typeface="+mj-lt"/>
                <a:ea typeface="Open Sans" pitchFamily="-65" charset="0"/>
              </a:rPr>
              <a:t>Enterprise</a:t>
            </a:r>
            <a:r>
              <a:rPr lang="vi-VN" altLang="en-US" sz="1600" b="1">
                <a:solidFill>
                  <a:schemeClr val="tx2"/>
                </a:solidFill>
                <a:latin typeface="+mj-lt"/>
                <a:ea typeface="Open Sans" pitchFamily="-65" charset="0"/>
              </a:rPr>
              <a:t> </a:t>
            </a:r>
            <a:r>
              <a:rPr lang="vi-VN" altLang="en-US" sz="1600" b="1" err="1">
                <a:solidFill>
                  <a:schemeClr val="tx2"/>
                </a:solidFill>
                <a:latin typeface="+mj-lt"/>
                <a:ea typeface="Open Sans" pitchFamily="-65" charset="0"/>
              </a:rPr>
              <a:t>Architeture</a:t>
            </a:r>
            <a:r>
              <a:rPr lang="vi-VN" altLang="en-US" sz="1600" b="1">
                <a:solidFill>
                  <a:schemeClr val="tx2"/>
                </a:solidFill>
                <a:latin typeface="+mj-lt"/>
                <a:ea typeface="Open Sans" pitchFamily="-65" charset="0"/>
              </a:rPr>
              <a:t> (EA): </a:t>
            </a:r>
            <a:r>
              <a:rPr lang="vi-VN" altLang="en-US" sz="1600" err="1">
                <a:solidFill>
                  <a:schemeClr val="tx2"/>
                </a:solidFill>
                <a:latin typeface="+mj-lt"/>
                <a:ea typeface="Open Sans" pitchFamily="-65" charset="0"/>
              </a:rPr>
              <a:t>Kiến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trúc</a:t>
            </a:r>
            <a:r>
              <a:rPr lang="vi-VN" altLang="en-US" sz="1600">
                <a:solidFill>
                  <a:schemeClr val="tx2"/>
                </a:solidFill>
                <a:latin typeface="+mj-lt"/>
                <a:ea typeface="Open Sans" pitchFamily="-65" charset="0"/>
              </a:rPr>
              <a:t> doanh </a:t>
            </a:r>
            <a:r>
              <a:rPr lang="vi-VN" altLang="en-US" sz="1600" err="1">
                <a:solidFill>
                  <a:schemeClr val="tx2"/>
                </a:solidFill>
                <a:latin typeface="+mj-lt"/>
                <a:ea typeface="Open Sans" pitchFamily="-65" charset="0"/>
              </a:rPr>
              <a:t>nghiệp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phương </a:t>
            </a:r>
            <a:r>
              <a:rPr lang="vi-VN" altLang="en-US" sz="1600" err="1">
                <a:solidFill>
                  <a:schemeClr val="tx2"/>
                </a:solidFill>
                <a:latin typeface="+mj-lt"/>
                <a:ea typeface="Open Sans" pitchFamily="-65" charset="0"/>
              </a:rPr>
              <a:t>thức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được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định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nghĩa</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rõ</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ràng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giúp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hành</a:t>
            </a:r>
            <a:r>
              <a:rPr lang="vi-VN" altLang="en-US" sz="1600">
                <a:solidFill>
                  <a:schemeClr val="tx2"/>
                </a:solidFill>
                <a:latin typeface="+mj-lt"/>
                <a:ea typeface="Open Sans" pitchFamily="-65" charset="0"/>
              </a:rPr>
              <a:t> phân </a:t>
            </a:r>
            <a:r>
              <a:rPr lang="vi-VN" altLang="en-US" sz="1600" err="1">
                <a:solidFill>
                  <a:schemeClr val="tx2"/>
                </a:solidFill>
                <a:latin typeface="+mj-lt"/>
                <a:ea typeface="Open Sans" pitchFamily="-65" charset="0"/>
              </a:rPr>
              <a:t>tích</a:t>
            </a:r>
            <a:r>
              <a:rPr lang="vi-VN" altLang="en-US" sz="1600">
                <a:solidFill>
                  <a:schemeClr val="tx2"/>
                </a:solidFill>
                <a:latin typeface="+mj-lt"/>
                <a:ea typeface="Open Sans" pitchFamily="-65" charset="0"/>
              </a:rPr>
              <a:t> doanh </a:t>
            </a:r>
            <a:r>
              <a:rPr lang="vi-VN" altLang="en-US" sz="1600" err="1">
                <a:solidFill>
                  <a:schemeClr val="tx2"/>
                </a:solidFill>
                <a:latin typeface="+mj-lt"/>
                <a:ea typeface="Open Sans" pitchFamily="-65" charset="0"/>
              </a:rPr>
              <a:t>nghiệp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thiết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kế</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lập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kế</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hoạch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thực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hiện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sử</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dụng</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cách</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tiếp</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cận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toàn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diện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mọi</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lúc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để</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có</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một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chiến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lược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phát</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triển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và</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thực</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hiện</a:t>
            </a:r>
            <a:r>
              <a:rPr lang="vi-VN" altLang="en-US" sz="1600">
                <a:solidFill>
                  <a:schemeClr val="tx2"/>
                </a:solidFill>
                <a:latin typeface="+mj-lt"/>
                <a:ea typeface="Open Sans" pitchFamily="-65" charset="0"/>
              </a:rPr>
              <a:t> </a:t>
            </a:r>
            <a:r>
              <a:rPr lang="vi-VN" altLang="en-US" sz="1600" err="1">
                <a:solidFill>
                  <a:schemeClr val="tx2"/>
                </a:solidFill>
                <a:latin typeface="+mj-lt"/>
                <a:ea typeface="Open Sans" pitchFamily="-65" charset="0"/>
              </a:rPr>
              <a:t>thành</a:t>
            </a:r>
            <a:r>
              <a:rPr lang="vi-VN" altLang="en-US" sz="1600">
                <a:solidFill>
                  <a:schemeClr val="tx2"/>
                </a:solidFill>
                <a:latin typeface="+mj-lt"/>
                <a:ea typeface="Open Sans" pitchFamily="-65" charset="0"/>
              </a:rPr>
              <a:t> công.</a:t>
            </a:r>
            <a:endParaRPr lang="en-US" altLang="en-US" sz="1600">
              <a:solidFill>
                <a:schemeClr val="tx2"/>
              </a:solidFill>
              <a:latin typeface="+mj-lt"/>
              <a:ea typeface="Open Sans" pitchFamily="-65" charset="0"/>
            </a:endParaRPr>
          </a:p>
        </p:txBody>
      </p:sp>
      <p:sp>
        <p:nvSpPr>
          <p:cNvPr id="21" name="TextBox 28"/>
          <p:cNvSpPr txBox="1">
            <a:spLocks noChangeArrowheads="1"/>
          </p:cNvSpPr>
          <p:nvPr/>
        </p:nvSpPr>
        <p:spPr bwMode="auto">
          <a:xfrm>
            <a:off x="9115962" y="3850958"/>
            <a:ext cx="2871577"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3200"/>
              </a:spcAft>
            </a:pPr>
            <a:r>
              <a:rPr lang="vi-VN" altLang="en-US" sz="1600" b="1">
                <a:solidFill>
                  <a:schemeClr val="tx2"/>
                </a:solidFill>
                <a:latin typeface="Times New Roman (Headings)"/>
                <a:ea typeface="Open Sans" pitchFamily="-65" charset="0"/>
              </a:rPr>
              <a:t>Enterprise</a:t>
            </a:r>
            <a:r>
              <a:rPr lang="en-US" altLang="en-US" sz="1600" b="1">
                <a:solidFill>
                  <a:schemeClr val="tx2"/>
                </a:solidFill>
                <a:latin typeface="Times New Roman (Headings)"/>
                <a:ea typeface="Open Sans" pitchFamily="-65" charset="0"/>
              </a:rPr>
              <a:t> </a:t>
            </a:r>
            <a:r>
              <a:rPr lang="vi-VN" altLang="en-US" sz="1600" b="1">
                <a:solidFill>
                  <a:schemeClr val="tx2"/>
                </a:solidFill>
                <a:latin typeface="Times New Roman (Headings)"/>
                <a:ea typeface="Open Sans" pitchFamily="-65" charset="0"/>
              </a:rPr>
              <a:t>Security Architecture (ESA) </a:t>
            </a:r>
            <a:r>
              <a:rPr lang="vi-VN" altLang="en-US" sz="1600">
                <a:solidFill>
                  <a:schemeClr val="tx2"/>
                </a:solidFill>
                <a:latin typeface="Times New Roman (Headings)"/>
                <a:ea typeface="Open Sans" pitchFamily="-65" charset="0"/>
              </a:rPr>
              <a:t>– Kiến trúc bảo mật doanh nghiệp là một tập con của kiến trúc doanh nghiệp và định nghĩa chiến lược bảo mật thông tin bao gồm các lớp giải pháp, quy trình và thủ tục và cách chúng được liên kết với nhau</a:t>
            </a:r>
            <a:r>
              <a:rPr lang="en-US" altLang="en-US" sz="1600">
                <a:solidFill>
                  <a:schemeClr val="tx2"/>
                </a:solidFill>
                <a:latin typeface="Times New Roman (Headings)"/>
                <a:ea typeface="Open Sans" pitchFamily="-65" charset="0"/>
              </a:rPr>
              <a:t>.</a:t>
            </a:r>
          </a:p>
        </p:txBody>
      </p:sp>
      <p:sp>
        <p:nvSpPr>
          <p:cNvPr id="16"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21/05/2018</a:t>
            </a:r>
          </a:p>
        </p:txBody>
      </p:sp>
      <p:sp>
        <p:nvSpPr>
          <p:cNvPr id="3" name="Slide Number Placeholder 2"/>
          <p:cNvSpPr>
            <a:spLocks noGrp="1"/>
          </p:cNvSpPr>
          <p:nvPr>
            <p:ph type="sldNum" sz="quarter" idx="15"/>
          </p:nvPr>
        </p:nvSpPr>
        <p:spPr/>
        <p:txBody>
          <a:bodyPr/>
          <a:lstStyle/>
          <a:p>
            <a:fld id="{124D1D6F-9FD0-422F-91B5-245747895371}" type="slidenum">
              <a:rPr lang="en-US" smtClean="0"/>
              <a:pPr/>
              <a:t>3</a:t>
            </a:fld>
            <a:endParaRPr lang="en-US"/>
          </a:p>
        </p:txBody>
      </p:sp>
      <p:pic>
        <p:nvPicPr>
          <p:cNvPr id="1026" name="Picture 2" descr="Kết quả hình ảnh cho enterprise architecTURE">
            <a:extLst>
              <a:ext uri="{FF2B5EF4-FFF2-40B4-BE49-F238E27FC236}">
                <a16:creationId xmlns:a16="http://schemas.microsoft.com/office/drawing/2014/main" id="{91BF5581-ADAA-4B3E-B613-FA176F0F2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332" y="2769362"/>
            <a:ext cx="2857336" cy="197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534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4152622" y="692306"/>
            <a:ext cx="401229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F – MIGRATION</a:t>
            </a:r>
            <a:r>
              <a:rPr lang="en-US">
                <a:solidFill>
                  <a:schemeClr val="accent3">
                    <a:lumMod val="75000"/>
                  </a:schemeClr>
                </a:solidFill>
                <a:latin typeface="Open Sans"/>
                <a:cs typeface="Montserrat Light"/>
              </a:rPr>
              <a:t> PLANNING</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30</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30</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530437" y="2485369"/>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F</a:t>
            </a:r>
            <a:r>
              <a:rPr lang="vi-VN">
                <a:solidFill>
                  <a:schemeClr val="tx2"/>
                </a:solidFill>
              </a:rPr>
              <a:t>.</a:t>
            </a:r>
          </a:p>
          <a:p>
            <a:pPr algn="ctr"/>
            <a:r>
              <a:rPr lang="vi-VN">
                <a:solidFill>
                  <a:schemeClr val="tx2"/>
                </a:solidFill>
              </a:rPr>
              <a:t>Migration Planning </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hoàn thiện văn bản định nghĩa kiến trúc và tầm nhìn kiến trúc; xác nhận kiến trúc chuyển đổi với các bên liên quan; phát triển và giám sát chi tiết kế hoạch triển khai và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4" name="Picture 13">
            <a:extLst>
              <a:ext uri="{FF2B5EF4-FFF2-40B4-BE49-F238E27FC236}">
                <a16:creationId xmlns:a16="http://schemas.microsoft.com/office/drawing/2014/main" id="{6205C39F-ACA0-4C73-B43F-A5127341CDAF}"/>
              </a:ext>
            </a:extLst>
          </p:cNvPr>
          <p:cNvPicPr>
            <a:picLocks noChangeAspect="1"/>
          </p:cNvPicPr>
          <p:nvPr/>
        </p:nvPicPr>
        <p:blipFill>
          <a:blip r:embed="rId5"/>
          <a:stretch>
            <a:fillRect/>
          </a:stretch>
        </p:blipFill>
        <p:spPr>
          <a:xfrm>
            <a:off x="0" y="1540098"/>
            <a:ext cx="3855465" cy="4816252"/>
          </a:xfrm>
          <a:prstGeom prst="rect">
            <a:avLst/>
          </a:prstGeom>
        </p:spPr>
      </p:pic>
      <p:sp>
        <p:nvSpPr>
          <p:cNvPr id="12" name="Footer Placeholder 1">
            <a:extLst>
              <a:ext uri="{FF2B5EF4-FFF2-40B4-BE49-F238E27FC236}">
                <a16:creationId xmlns:a16="http://schemas.microsoft.com/office/drawing/2014/main" id="{4744C962-FCE7-4A3C-A63B-09807D25ED32}"/>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010098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31</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31</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endCxn id="20" idx="1"/>
          </p:cNvCxnSpPr>
          <p:nvPr/>
        </p:nvCxnSpPr>
        <p:spPr>
          <a:xfrm flipV="1">
            <a:off x="7262087" y="3692003"/>
            <a:ext cx="855702" cy="6953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17789" y="2861006"/>
            <a:ext cx="386975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chi tiết kế hoạch triển khai và dịch chuyển; văn bản định nghĩa kiến trúc hoàn chỉnh; đặc điểm kỹ thuật các yêu cầu kiến trúc hoàn chỉnh; lộ trình kiến trúc hoàn chỉnh; kiến trúc chuyển đổi; mô hình giám sát triển khai.</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22" idx="2"/>
          </p:cNvCxnSpPr>
          <p:nvPr/>
        </p:nvCxnSpPr>
        <p:spPr>
          <a:xfrm rot="16200000" flipH="1">
            <a:off x="4145455" y="3517418"/>
            <a:ext cx="877061" cy="8627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lowchart: Connector 21">
            <a:extLst>
              <a:ext uri="{FF2B5EF4-FFF2-40B4-BE49-F238E27FC236}">
                <a16:creationId xmlns:a16="http://schemas.microsoft.com/office/drawing/2014/main" id="{F05F1E64-98B6-4BB2-BDD6-659C7D8BFE0D}"/>
              </a:ext>
            </a:extLst>
          </p:cNvPr>
          <p:cNvSpPr/>
          <p:nvPr/>
        </p:nvSpPr>
        <p:spPr>
          <a:xfrm>
            <a:off x="5015348" y="3510251"/>
            <a:ext cx="2258284"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F</a:t>
            </a:r>
            <a:r>
              <a:rPr lang="vi-VN">
                <a:solidFill>
                  <a:schemeClr val="tx2"/>
                </a:solidFill>
              </a:rPr>
              <a:t>.</a:t>
            </a:r>
          </a:p>
          <a:p>
            <a:pPr algn="ctr"/>
            <a:r>
              <a:rPr lang="vi-VN">
                <a:solidFill>
                  <a:schemeClr val="tx2"/>
                </a:solidFill>
              </a:rPr>
              <a:t>Migration Planning </a:t>
            </a:r>
            <a:endParaRPr lang="en-US">
              <a:solidFill>
                <a:schemeClr val="tx2"/>
              </a:solidFill>
            </a:endParaRPr>
          </a:p>
        </p:txBody>
      </p:sp>
      <p:sp>
        <p:nvSpPr>
          <p:cNvPr id="17" name="Rectangle 16">
            <a:extLst>
              <a:ext uri="{FF2B5EF4-FFF2-40B4-BE49-F238E27FC236}">
                <a16:creationId xmlns:a16="http://schemas.microsoft.com/office/drawing/2014/main" id="{4168D246-D9BC-47DF-8899-7DFC6F209A96}"/>
              </a:ext>
            </a:extLst>
          </p:cNvPr>
          <p:cNvSpPr/>
          <p:nvPr/>
        </p:nvSpPr>
        <p:spPr>
          <a:xfrm>
            <a:off x="4152622" y="692306"/>
            <a:ext cx="401229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F – MIGRATION</a:t>
            </a:r>
            <a:r>
              <a:rPr lang="en-US">
                <a:solidFill>
                  <a:schemeClr val="accent3">
                    <a:lumMod val="75000"/>
                  </a:schemeClr>
                </a:solidFill>
                <a:latin typeface="Open Sans"/>
                <a:cs typeface="Montserrat Light"/>
              </a:rPr>
              <a:t> PLANNING</a:t>
            </a:r>
          </a:p>
        </p:txBody>
      </p:sp>
      <p:pic>
        <p:nvPicPr>
          <p:cNvPr id="3" name="Picture 2">
            <a:extLst>
              <a:ext uri="{FF2B5EF4-FFF2-40B4-BE49-F238E27FC236}">
                <a16:creationId xmlns:a16="http://schemas.microsoft.com/office/drawing/2014/main" id="{A1C8B2F6-12F8-407C-A05A-6CF670B4E534}"/>
              </a:ext>
            </a:extLst>
          </p:cNvPr>
          <p:cNvPicPr>
            <a:picLocks noChangeAspect="1"/>
          </p:cNvPicPr>
          <p:nvPr/>
        </p:nvPicPr>
        <p:blipFill>
          <a:blip r:embed="rId3"/>
          <a:stretch>
            <a:fillRect/>
          </a:stretch>
        </p:blipFill>
        <p:spPr>
          <a:xfrm>
            <a:off x="0" y="1540098"/>
            <a:ext cx="3855465" cy="4816252"/>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33465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bản nháp văn bản định nghĩa kiến trúc</a:t>
            </a:r>
            <a:r>
              <a:rPr lang="en-US" altLang="en-US" sz="1800">
                <a:solidFill>
                  <a:schemeClr val="tx2"/>
                </a:solidFill>
                <a:latin typeface="Times New Roman (Headings)"/>
                <a:ea typeface="Open Sans" pitchFamily="-65" charset="0"/>
              </a:rPr>
              <a:t>; </a:t>
            </a:r>
            <a:r>
              <a:rPr lang="vi-VN" altLang="en-US" sz="1800">
                <a:solidFill>
                  <a:schemeClr val="tx2"/>
                </a:solidFill>
                <a:latin typeface="Times New Roman (Headings)"/>
                <a:ea typeface="Open Sans" pitchFamily="-65" charset="0"/>
              </a:rPr>
              <a:t>bản nháp cho đặc điểm kỹ thuật các yêu cầu kiến trúc; yêu cầu thay đổi cho các chương trình và dự án hiện có; lộ trình kiến trúc đã được củng cố và xác thực; kiến trúc chuyển đổi; phác thảo kế hoạch triển khai và dịch chuyển.</a:t>
            </a:r>
            <a:endParaRPr lang="en-US" altLang="en-US" sz="1800">
              <a:solidFill>
                <a:schemeClr val="tx2"/>
              </a:solidFill>
              <a:latin typeface="Times New Roman (Headings)"/>
              <a:ea typeface="Open Sans" pitchFamily="-65" charset="0"/>
            </a:endParaRPr>
          </a:p>
        </p:txBody>
      </p:sp>
      <p:sp>
        <p:nvSpPr>
          <p:cNvPr id="15" name="Footer Placeholder 1">
            <a:extLst>
              <a:ext uri="{FF2B5EF4-FFF2-40B4-BE49-F238E27FC236}">
                <a16:creationId xmlns:a16="http://schemas.microsoft.com/office/drawing/2014/main" id="{166604E9-AC98-49D5-ABA8-BBDEB182B12B}"/>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921371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523449" y="692306"/>
            <a:ext cx="527065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G</a:t>
            </a:r>
            <a:r>
              <a:rPr lang="vi-VN">
                <a:solidFill>
                  <a:schemeClr val="accent3">
                    <a:lumMod val="75000"/>
                  </a:schemeClr>
                </a:solidFill>
                <a:latin typeface="Open Sans"/>
                <a:cs typeface="Montserrat Light"/>
              </a:rPr>
              <a:t> – I</a:t>
            </a:r>
            <a:r>
              <a:rPr lang="en-US">
                <a:solidFill>
                  <a:schemeClr val="accent3">
                    <a:lumMod val="75000"/>
                  </a:schemeClr>
                </a:solidFill>
                <a:latin typeface="Open Sans"/>
                <a:cs typeface="Montserrat Light"/>
              </a:rPr>
              <a:t>MPLEMENTATION</a:t>
            </a:r>
            <a:r>
              <a:rPr lang="vi-VN">
                <a:solidFill>
                  <a:schemeClr val="accent3">
                    <a:lumMod val="75000"/>
                  </a:schemeClr>
                </a:solidFill>
                <a:latin typeface="Open Sans"/>
                <a:cs typeface="Montserrat Light"/>
              </a:rPr>
              <a:t> </a:t>
            </a:r>
            <a:r>
              <a:rPr lang="en-US">
                <a:solidFill>
                  <a:schemeClr val="accent3">
                    <a:lumMod val="75000"/>
                  </a:schemeClr>
                </a:solidFill>
                <a:latin typeface="Open Sans"/>
                <a:cs typeface="Montserrat Light"/>
              </a:rPr>
              <a:t>GORVERNANCE</a:t>
            </a:r>
            <a:r>
              <a:rPr lang="vi-VN">
                <a:solidFill>
                  <a:schemeClr val="accent3">
                    <a:lumMod val="75000"/>
                  </a:schemeClr>
                </a:solidFill>
                <a:latin typeface="Open Sans"/>
                <a:cs typeface="Montserrat Light"/>
              </a:rPr>
              <a:t> </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32</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32</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419600" y="2485368"/>
            <a:ext cx="2479964" cy="209466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G</a:t>
            </a:r>
            <a:r>
              <a:rPr lang="vi-VN">
                <a:solidFill>
                  <a:schemeClr val="tx2"/>
                </a:solidFill>
              </a:rPr>
              <a:t>.</a:t>
            </a:r>
          </a:p>
          <a:p>
            <a:pPr algn="ctr"/>
            <a:r>
              <a:rPr lang="vi-VN">
                <a:solidFill>
                  <a:schemeClr val="tx2"/>
                </a:solidFill>
              </a:rPr>
              <a:t>Implementation Gorvenance </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xem lại các mục tiêu và khả năng kinh doanh, củng cố các khoảng trống từ phase B đến D và tổ chức nhóm các khối xây dựng để giải quyết các khả năng này; xác nhận khả năng của doanh nghiệp cho các thay đổi đang thực hiện; tạo ra và đạt được sự đồng thuận cho bản phác thảo chiến lược triển khai và dịch chuyển.</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3" name="Picture 2">
            <a:extLst>
              <a:ext uri="{FF2B5EF4-FFF2-40B4-BE49-F238E27FC236}">
                <a16:creationId xmlns:a16="http://schemas.microsoft.com/office/drawing/2014/main" id="{0439E210-CD3E-40D9-BF6F-6C03BFA42446}"/>
              </a:ext>
            </a:extLst>
          </p:cNvPr>
          <p:cNvPicPr>
            <a:picLocks noChangeAspect="1"/>
          </p:cNvPicPr>
          <p:nvPr/>
        </p:nvPicPr>
        <p:blipFill>
          <a:blip r:embed="rId5"/>
          <a:stretch>
            <a:fillRect/>
          </a:stretch>
        </p:blipFill>
        <p:spPr>
          <a:xfrm>
            <a:off x="154326" y="1466535"/>
            <a:ext cx="3842710" cy="5072377"/>
          </a:xfrm>
          <a:prstGeom prst="rect">
            <a:avLst/>
          </a:prstGeom>
        </p:spPr>
      </p:pic>
      <p:sp>
        <p:nvSpPr>
          <p:cNvPr id="12" name="Footer Placeholder 1">
            <a:extLst>
              <a:ext uri="{FF2B5EF4-FFF2-40B4-BE49-F238E27FC236}">
                <a16:creationId xmlns:a16="http://schemas.microsoft.com/office/drawing/2014/main" id="{BE4E1299-C4D5-4839-BC16-B5F7C3810920}"/>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4072007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33</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33</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8" idx="6"/>
            <a:endCxn id="20" idx="1"/>
          </p:cNvCxnSpPr>
          <p:nvPr/>
        </p:nvCxnSpPr>
        <p:spPr>
          <a:xfrm flipV="1">
            <a:off x="7398756" y="3415004"/>
            <a:ext cx="719033" cy="10864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17789" y="2861006"/>
            <a:ext cx="38697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bản nháp cho văn bản định nghĩa kiến trúc; bảng đánh giá năng lực; kiến trúc chuyển đổi; kế hoạch triển khai và dịch chuyển.</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8" idx="2"/>
          </p:cNvCxnSpPr>
          <p:nvPr/>
        </p:nvCxnSpPr>
        <p:spPr>
          <a:xfrm rot="16200000" flipH="1">
            <a:off x="3774135" y="3356788"/>
            <a:ext cx="1887104" cy="402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A818765-99EF-4F13-B73A-97CDB02028EB}"/>
              </a:ext>
            </a:extLst>
          </p:cNvPr>
          <p:cNvSpPr/>
          <p:nvPr/>
        </p:nvSpPr>
        <p:spPr>
          <a:xfrm>
            <a:off x="3523449" y="692306"/>
            <a:ext cx="527065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G</a:t>
            </a:r>
            <a:r>
              <a:rPr lang="vi-VN">
                <a:solidFill>
                  <a:schemeClr val="accent3">
                    <a:lumMod val="75000"/>
                  </a:schemeClr>
                </a:solidFill>
                <a:latin typeface="Open Sans"/>
                <a:cs typeface="Montserrat Light"/>
              </a:rPr>
              <a:t> – I</a:t>
            </a:r>
            <a:r>
              <a:rPr lang="en-US">
                <a:solidFill>
                  <a:schemeClr val="accent3">
                    <a:lumMod val="75000"/>
                  </a:schemeClr>
                </a:solidFill>
                <a:latin typeface="Open Sans"/>
                <a:cs typeface="Montserrat Light"/>
              </a:rPr>
              <a:t>MPLEMENTATION</a:t>
            </a:r>
            <a:r>
              <a:rPr lang="vi-VN">
                <a:solidFill>
                  <a:schemeClr val="accent3">
                    <a:lumMod val="75000"/>
                  </a:schemeClr>
                </a:solidFill>
                <a:latin typeface="Open Sans"/>
                <a:cs typeface="Montserrat Light"/>
              </a:rPr>
              <a:t> </a:t>
            </a:r>
            <a:r>
              <a:rPr lang="en-US">
                <a:solidFill>
                  <a:schemeClr val="accent3">
                    <a:lumMod val="75000"/>
                  </a:schemeClr>
                </a:solidFill>
                <a:latin typeface="Open Sans"/>
                <a:cs typeface="Montserrat Light"/>
              </a:rPr>
              <a:t>GORVERNANCE</a:t>
            </a:r>
            <a:r>
              <a:rPr lang="vi-VN">
                <a:solidFill>
                  <a:schemeClr val="accent3">
                    <a:lumMod val="75000"/>
                  </a:schemeClr>
                </a:solidFill>
                <a:latin typeface="Open Sans"/>
                <a:cs typeface="Montserrat Light"/>
              </a:rPr>
              <a:t> </a:t>
            </a:r>
            <a:endParaRPr lang="en-US">
              <a:solidFill>
                <a:schemeClr val="accent3">
                  <a:lumMod val="75000"/>
                </a:schemeClr>
              </a:solidFill>
              <a:latin typeface="Open Sans"/>
              <a:cs typeface="Montserrat Light"/>
            </a:endParaRPr>
          </a:p>
        </p:txBody>
      </p:sp>
      <p:sp>
        <p:nvSpPr>
          <p:cNvPr id="18" name="Flowchart: Connector 17">
            <a:extLst>
              <a:ext uri="{FF2B5EF4-FFF2-40B4-BE49-F238E27FC236}">
                <a16:creationId xmlns:a16="http://schemas.microsoft.com/office/drawing/2014/main" id="{F7673A55-1BE3-4570-A60D-2588D9676B35}"/>
              </a:ext>
            </a:extLst>
          </p:cNvPr>
          <p:cNvSpPr/>
          <p:nvPr/>
        </p:nvSpPr>
        <p:spPr>
          <a:xfrm>
            <a:off x="4918792" y="3454111"/>
            <a:ext cx="2479964" cy="2094667"/>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G</a:t>
            </a:r>
            <a:r>
              <a:rPr lang="vi-VN">
                <a:solidFill>
                  <a:schemeClr val="tx2"/>
                </a:solidFill>
              </a:rPr>
              <a:t>.</a:t>
            </a:r>
          </a:p>
          <a:p>
            <a:pPr algn="ctr"/>
            <a:r>
              <a:rPr lang="vi-VN">
                <a:solidFill>
                  <a:schemeClr val="tx2"/>
                </a:solidFill>
              </a:rPr>
              <a:t>Implementation Gorvenance </a:t>
            </a:r>
            <a:endParaRPr lang="en-US">
              <a:solidFill>
                <a:schemeClr val="tx2"/>
              </a:solidFill>
            </a:endParaRPr>
          </a:p>
        </p:txBody>
      </p:sp>
      <p:pic>
        <p:nvPicPr>
          <p:cNvPr id="21" name="Picture 20">
            <a:extLst>
              <a:ext uri="{FF2B5EF4-FFF2-40B4-BE49-F238E27FC236}">
                <a16:creationId xmlns:a16="http://schemas.microsoft.com/office/drawing/2014/main" id="{5FBEBDA7-C7D1-462B-BDE3-567B63C92BA5}"/>
              </a:ext>
            </a:extLst>
          </p:cNvPr>
          <p:cNvPicPr>
            <a:picLocks noChangeAspect="1"/>
          </p:cNvPicPr>
          <p:nvPr/>
        </p:nvPicPr>
        <p:blipFill>
          <a:blip r:embed="rId3"/>
          <a:stretch>
            <a:fillRect/>
          </a:stretch>
        </p:blipFill>
        <p:spPr>
          <a:xfrm>
            <a:off x="154326" y="1466535"/>
            <a:ext cx="3842710" cy="5072377"/>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33465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thông tin sản phẩm; yêu cầu cho công việc kiến trúc; các phương pháp lập kế hoạch; mô hình tổ chức cho EA; các yêu cầu thay đổi cho chương trình hay dự án hiện có.</a:t>
            </a:r>
            <a:endParaRPr lang="en-US" altLang="en-US" sz="1800">
              <a:solidFill>
                <a:schemeClr val="tx2"/>
              </a:solidFill>
              <a:latin typeface="Times New Roman (Headings)"/>
              <a:ea typeface="Open Sans" pitchFamily="-65" charset="0"/>
            </a:endParaRPr>
          </a:p>
        </p:txBody>
      </p:sp>
      <p:sp>
        <p:nvSpPr>
          <p:cNvPr id="17" name="Footer Placeholder 1">
            <a:extLst>
              <a:ext uri="{FF2B5EF4-FFF2-40B4-BE49-F238E27FC236}">
                <a16:creationId xmlns:a16="http://schemas.microsoft.com/office/drawing/2014/main" id="{04D27B1E-B9D9-4DDA-B97E-4A214DC33EE1}"/>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4286824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7" name="Rectangle 6"/>
          <p:cNvSpPr/>
          <p:nvPr/>
        </p:nvSpPr>
        <p:spPr>
          <a:xfrm>
            <a:off x="3257163" y="692306"/>
            <a:ext cx="5803233"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H</a:t>
            </a:r>
            <a:r>
              <a:rPr lang="vi-VN">
                <a:solidFill>
                  <a:schemeClr val="accent3">
                    <a:lumMod val="75000"/>
                  </a:schemeClr>
                </a:solidFill>
                <a:latin typeface="Open Sans"/>
                <a:cs typeface="Montserrat Light"/>
              </a:rPr>
              <a:t> – </a:t>
            </a:r>
            <a:r>
              <a:rPr lang="en-US">
                <a:solidFill>
                  <a:schemeClr val="accent3">
                    <a:lumMod val="75000"/>
                  </a:schemeClr>
                </a:solidFill>
                <a:latin typeface="Open Sans"/>
                <a:cs typeface="Montserrat Light"/>
              </a:rPr>
              <a:t>ARCHITECTURE CHANGE MANAGEMENT</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34</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34</a:t>
            </a:fld>
            <a:endParaRPr lang="en-US"/>
          </a:p>
        </p:txBody>
      </p:sp>
      <p:sp>
        <p:nvSpPr>
          <p:cNvPr id="6" name="Flowchart: Connector 5">
            <a:extLst>
              <a:ext uri="{FF2B5EF4-FFF2-40B4-BE49-F238E27FC236}">
                <a16:creationId xmlns:a16="http://schemas.microsoft.com/office/drawing/2014/main" id="{BD0133C7-79EF-4A5E-A73F-B519CD9EB1B1}"/>
              </a:ext>
            </a:extLst>
          </p:cNvPr>
          <p:cNvSpPr/>
          <p:nvPr/>
        </p:nvSpPr>
        <p:spPr>
          <a:xfrm>
            <a:off x="4530437" y="2485369"/>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H</a:t>
            </a:r>
            <a:r>
              <a:rPr lang="vi-VN">
                <a:solidFill>
                  <a:schemeClr val="tx2"/>
                </a:solidFill>
              </a:rPr>
              <a:t>.</a:t>
            </a:r>
          </a:p>
          <a:p>
            <a:pPr algn="ctr"/>
            <a:r>
              <a:rPr lang="vi-VN">
                <a:solidFill>
                  <a:schemeClr val="tx2"/>
                </a:solidFill>
              </a:rPr>
              <a:t>Architecture Change Management </a:t>
            </a:r>
            <a:endParaRPr lang="en-US">
              <a:solidFill>
                <a:schemeClr val="tx2"/>
              </a:solidFill>
            </a:endParaRPr>
          </a:p>
        </p:txBody>
      </p: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7593119" y="2564123"/>
            <a:ext cx="439442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b="1">
                <a:solidFill>
                  <a:schemeClr val="tx2"/>
                </a:solidFill>
                <a:latin typeface="+mj-lt"/>
                <a:ea typeface="Open Sans" pitchFamily="-65" charset="0"/>
              </a:rPr>
              <a:t>Objective</a:t>
            </a:r>
            <a:r>
              <a:rPr lang="vi-VN" altLang="en-US" sz="2400">
                <a:solidFill>
                  <a:schemeClr val="tx2"/>
                </a:solidFill>
                <a:latin typeface="+mj-lt"/>
                <a:ea typeface="Open Sans" pitchFamily="-65" charset="0"/>
              </a:rPr>
              <a:t>: đảm bảo các kiến trúc cơ sở phù hợp với mục đích; đánh giá hiệu suất của kiến trúc và đưa ra khuyến nghị thay đổi; đánh giá các thay đổi đối với framework và các nguyên tắc; thiết lập quy trình quản lý thay đổi kiến trúc cho EA cơ sở mới; tối đa hóa giá trị kinh doanh từ kiến trúc; vận hành framework giám sát.</a:t>
            </a:r>
            <a:endParaRPr lang="en-US" altLang="en-US" sz="2400">
              <a:solidFill>
                <a:schemeClr val="tx2"/>
              </a:solidFill>
              <a:latin typeface="+mj-lt"/>
              <a:ea typeface="Open Sans" pitchFamily="-65" charset="0"/>
            </a:endParaRPr>
          </a:p>
        </p:txBody>
      </p:sp>
      <p:pic>
        <p:nvPicPr>
          <p:cNvPr id="23" name="Graphic 22" descr="Pin">
            <a:extLst>
              <a:ext uri="{FF2B5EF4-FFF2-40B4-BE49-F238E27FC236}">
                <a16:creationId xmlns:a16="http://schemas.microsoft.com/office/drawing/2014/main" id="{0EFF3DCE-FF98-4C2A-82C8-0DA4391739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83" y="2557226"/>
            <a:ext cx="434572" cy="434572"/>
          </a:xfrm>
          <a:prstGeom prst="rect">
            <a:avLst/>
          </a:prstGeom>
        </p:spPr>
      </p:pic>
      <p:pic>
        <p:nvPicPr>
          <p:cNvPr id="13" name="Hình ảnh 9">
            <a:extLst>
              <a:ext uri="{FF2B5EF4-FFF2-40B4-BE49-F238E27FC236}">
                <a16:creationId xmlns:a16="http://schemas.microsoft.com/office/drawing/2014/main" id="{59E4C898-903E-4F7C-A29B-188A986114A6}"/>
              </a:ext>
            </a:extLst>
          </p:cNvPr>
          <p:cNvPicPr>
            <a:picLocks noChangeAspect="1"/>
          </p:cNvPicPr>
          <p:nvPr/>
        </p:nvPicPr>
        <p:blipFill>
          <a:blip r:embed="rId4"/>
          <a:stretch>
            <a:fillRect/>
          </a:stretch>
        </p:blipFill>
        <p:spPr>
          <a:xfrm>
            <a:off x="188851" y="324387"/>
            <a:ext cx="3124200" cy="507691"/>
          </a:xfrm>
          <a:prstGeom prst="rect">
            <a:avLst/>
          </a:prstGeom>
        </p:spPr>
      </p:pic>
      <p:pic>
        <p:nvPicPr>
          <p:cNvPr id="11" name="Picture 10">
            <a:extLst>
              <a:ext uri="{FF2B5EF4-FFF2-40B4-BE49-F238E27FC236}">
                <a16:creationId xmlns:a16="http://schemas.microsoft.com/office/drawing/2014/main" id="{4FFB9AF3-51D4-4BAA-8857-B6E7C9315212}"/>
              </a:ext>
            </a:extLst>
          </p:cNvPr>
          <p:cNvPicPr>
            <a:picLocks noChangeAspect="1"/>
          </p:cNvPicPr>
          <p:nvPr/>
        </p:nvPicPr>
        <p:blipFill>
          <a:blip r:embed="rId5"/>
          <a:stretch>
            <a:fillRect/>
          </a:stretch>
        </p:blipFill>
        <p:spPr>
          <a:xfrm>
            <a:off x="168847" y="1515177"/>
            <a:ext cx="3558026" cy="4841174"/>
          </a:xfrm>
          <a:prstGeom prst="rect">
            <a:avLst/>
          </a:prstGeom>
        </p:spPr>
      </p:pic>
      <p:sp>
        <p:nvSpPr>
          <p:cNvPr id="12" name="Footer Placeholder 1">
            <a:extLst>
              <a:ext uri="{FF2B5EF4-FFF2-40B4-BE49-F238E27FC236}">
                <a16:creationId xmlns:a16="http://schemas.microsoft.com/office/drawing/2014/main" id="{F7DFB1C1-809F-4EED-95AD-B74AF5B08C69}"/>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945245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FRAMEWORK</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35</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35</a:t>
            </a:fld>
            <a:endParaRPr lang="en-US"/>
          </a:p>
        </p:txBody>
      </p:sp>
      <p:cxnSp>
        <p:nvCxnSpPr>
          <p:cNvPr id="19" name="Connector: Elbow 18">
            <a:extLst>
              <a:ext uri="{FF2B5EF4-FFF2-40B4-BE49-F238E27FC236}">
                <a16:creationId xmlns:a16="http://schemas.microsoft.com/office/drawing/2014/main" id="{FF24E4B6-B746-4461-93A5-1C75C0F92196}"/>
              </a:ext>
            </a:extLst>
          </p:cNvPr>
          <p:cNvCxnSpPr>
            <a:cxnSpLocks/>
            <a:stCxn id="17" idx="6"/>
            <a:endCxn id="20" idx="1"/>
          </p:cNvCxnSpPr>
          <p:nvPr/>
        </p:nvCxnSpPr>
        <p:spPr>
          <a:xfrm flipV="1">
            <a:off x="7253240" y="3415004"/>
            <a:ext cx="864549" cy="9723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8">
            <a:extLst>
              <a:ext uri="{FF2B5EF4-FFF2-40B4-BE49-F238E27FC236}">
                <a16:creationId xmlns:a16="http://schemas.microsoft.com/office/drawing/2014/main" id="{4DE09E45-4F6B-487D-B9AC-B1DA446CAAA1}"/>
              </a:ext>
            </a:extLst>
          </p:cNvPr>
          <p:cNvSpPr txBox="1">
            <a:spLocks noChangeArrowheads="1"/>
          </p:cNvSpPr>
          <p:nvPr/>
        </p:nvSpPr>
        <p:spPr bwMode="auto">
          <a:xfrm>
            <a:off x="8117789" y="2861006"/>
            <a:ext cx="38697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mj-lt"/>
                <a:ea typeface="Open Sans" pitchFamily="-65" charset="0"/>
              </a:rPr>
              <a:t>Output</a:t>
            </a:r>
            <a:r>
              <a:rPr lang="vi-VN" altLang="en-US" sz="1800">
                <a:solidFill>
                  <a:schemeClr val="tx2"/>
                </a:solidFill>
                <a:latin typeface="+mj-lt"/>
                <a:ea typeface="Open Sans" pitchFamily="-65" charset="0"/>
              </a:rPr>
              <a:t>: cập nhật kiến trúc; các thay đổi đối với framework và các nguyên tắc của kiến trúc; các yêu cầu mới cho kiến trúc công việc để thực hiện chu kỳ ADM khác.</a:t>
            </a:r>
            <a:endParaRPr lang="en-US" altLang="en-US" sz="1800">
              <a:solidFill>
                <a:schemeClr val="tx2"/>
              </a:solidFill>
              <a:latin typeface="+mj-lt"/>
              <a:ea typeface="Open Sans" pitchFamily="-65" charset="0"/>
            </a:endParaRPr>
          </a:p>
        </p:txBody>
      </p:sp>
      <p:pic>
        <p:nvPicPr>
          <p:cNvPr id="24" name="Hình ảnh 9">
            <a:extLst>
              <a:ext uri="{FF2B5EF4-FFF2-40B4-BE49-F238E27FC236}">
                <a16:creationId xmlns:a16="http://schemas.microsoft.com/office/drawing/2014/main" id="{07C65645-0DA8-460C-89F3-D16108E2CBCA}"/>
              </a:ext>
            </a:extLst>
          </p:cNvPr>
          <p:cNvPicPr>
            <a:picLocks noChangeAspect="1"/>
          </p:cNvPicPr>
          <p:nvPr/>
        </p:nvPicPr>
        <p:blipFill>
          <a:blip r:embed="rId2"/>
          <a:stretch>
            <a:fillRect/>
          </a:stretch>
        </p:blipFill>
        <p:spPr>
          <a:xfrm>
            <a:off x="188851" y="324387"/>
            <a:ext cx="3124200" cy="507691"/>
          </a:xfrm>
          <a:prstGeom prst="rect">
            <a:avLst/>
          </a:prstGeom>
        </p:spPr>
      </p:pic>
      <p:cxnSp>
        <p:nvCxnSpPr>
          <p:cNvPr id="16" name="Connector: Elbow 15">
            <a:extLst>
              <a:ext uri="{FF2B5EF4-FFF2-40B4-BE49-F238E27FC236}">
                <a16:creationId xmlns:a16="http://schemas.microsoft.com/office/drawing/2014/main" id="{70CB41F8-F57B-407A-BD53-D455D99FD7C5}"/>
              </a:ext>
            </a:extLst>
          </p:cNvPr>
          <p:cNvCxnSpPr>
            <a:cxnSpLocks/>
            <a:endCxn id="17" idx="2"/>
          </p:cNvCxnSpPr>
          <p:nvPr/>
        </p:nvCxnSpPr>
        <p:spPr>
          <a:xfrm rot="16200000" flipH="1">
            <a:off x="4022525" y="3401033"/>
            <a:ext cx="1002354" cy="9702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6C4CA51-9C99-4DC0-B7E5-C58C94A0BA16}"/>
              </a:ext>
            </a:extLst>
          </p:cNvPr>
          <p:cNvSpPr/>
          <p:nvPr/>
        </p:nvSpPr>
        <p:spPr>
          <a:xfrm>
            <a:off x="3257163" y="692306"/>
            <a:ext cx="5803233"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PHASE </a:t>
            </a:r>
            <a:r>
              <a:rPr lang="en-US">
                <a:solidFill>
                  <a:schemeClr val="accent3">
                    <a:lumMod val="75000"/>
                  </a:schemeClr>
                </a:solidFill>
                <a:latin typeface="Open Sans"/>
                <a:cs typeface="Montserrat Light"/>
              </a:rPr>
              <a:t>H</a:t>
            </a:r>
            <a:r>
              <a:rPr lang="vi-VN">
                <a:solidFill>
                  <a:schemeClr val="accent3">
                    <a:lumMod val="75000"/>
                  </a:schemeClr>
                </a:solidFill>
                <a:latin typeface="Open Sans"/>
                <a:cs typeface="Montserrat Light"/>
              </a:rPr>
              <a:t> – </a:t>
            </a:r>
            <a:r>
              <a:rPr lang="en-US">
                <a:solidFill>
                  <a:schemeClr val="accent3">
                    <a:lumMod val="75000"/>
                  </a:schemeClr>
                </a:solidFill>
                <a:latin typeface="Open Sans"/>
                <a:cs typeface="Montserrat Light"/>
              </a:rPr>
              <a:t>ARCHITECTURE CHANGE MANAGEMENT</a:t>
            </a:r>
          </a:p>
        </p:txBody>
      </p:sp>
      <p:sp>
        <p:nvSpPr>
          <p:cNvPr id="17" name="Flowchart: Connector 16">
            <a:extLst>
              <a:ext uri="{FF2B5EF4-FFF2-40B4-BE49-F238E27FC236}">
                <a16:creationId xmlns:a16="http://schemas.microsoft.com/office/drawing/2014/main" id="{5E678995-61A5-4ECD-8F7A-BAF0847F0731}"/>
              </a:ext>
            </a:extLst>
          </p:cNvPr>
          <p:cNvSpPr/>
          <p:nvPr/>
        </p:nvSpPr>
        <p:spPr>
          <a:xfrm>
            <a:off x="5008804" y="3510251"/>
            <a:ext cx="2244436" cy="1754122"/>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2"/>
                </a:solidFill>
              </a:rPr>
              <a:t>H</a:t>
            </a:r>
            <a:r>
              <a:rPr lang="vi-VN">
                <a:solidFill>
                  <a:schemeClr val="tx2"/>
                </a:solidFill>
              </a:rPr>
              <a:t>.</a:t>
            </a:r>
          </a:p>
          <a:p>
            <a:pPr algn="ctr"/>
            <a:r>
              <a:rPr lang="vi-VN">
                <a:solidFill>
                  <a:schemeClr val="tx2"/>
                </a:solidFill>
              </a:rPr>
              <a:t>Architecture Change Management </a:t>
            </a:r>
            <a:endParaRPr lang="en-US">
              <a:solidFill>
                <a:schemeClr val="tx2"/>
              </a:solidFill>
            </a:endParaRPr>
          </a:p>
        </p:txBody>
      </p:sp>
      <p:pic>
        <p:nvPicPr>
          <p:cNvPr id="9" name="Picture 8">
            <a:extLst>
              <a:ext uri="{FF2B5EF4-FFF2-40B4-BE49-F238E27FC236}">
                <a16:creationId xmlns:a16="http://schemas.microsoft.com/office/drawing/2014/main" id="{014BEC1B-2B32-4F68-B0B5-014E7FAC2FE4}"/>
              </a:ext>
            </a:extLst>
          </p:cNvPr>
          <p:cNvPicPr>
            <a:picLocks noChangeAspect="1"/>
          </p:cNvPicPr>
          <p:nvPr/>
        </p:nvPicPr>
        <p:blipFill>
          <a:blip r:embed="rId3"/>
          <a:stretch>
            <a:fillRect/>
          </a:stretch>
        </p:blipFill>
        <p:spPr>
          <a:xfrm>
            <a:off x="168847" y="1515177"/>
            <a:ext cx="3558026" cy="4841174"/>
          </a:xfrm>
          <a:prstGeom prst="rect">
            <a:avLst/>
          </a:prstGeom>
        </p:spPr>
      </p:pic>
      <p:sp>
        <p:nvSpPr>
          <p:cNvPr id="14" name="TextBox 28">
            <a:extLst>
              <a:ext uri="{FF2B5EF4-FFF2-40B4-BE49-F238E27FC236}">
                <a16:creationId xmlns:a16="http://schemas.microsoft.com/office/drawing/2014/main" id="{8F28805A-D0AD-4EF9-86C6-58E9A5DC7F5E}"/>
              </a:ext>
            </a:extLst>
          </p:cNvPr>
          <p:cNvSpPr txBox="1">
            <a:spLocks noChangeArrowheads="1"/>
          </p:cNvSpPr>
          <p:nvPr/>
        </p:nvSpPr>
        <p:spPr bwMode="auto">
          <a:xfrm>
            <a:off x="3174505" y="1445966"/>
            <a:ext cx="433465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1800" b="1">
                <a:solidFill>
                  <a:schemeClr val="tx2"/>
                </a:solidFill>
                <a:latin typeface="Times New Roman (Headings)"/>
                <a:ea typeface="Open Sans" pitchFamily="-65" charset="0"/>
              </a:rPr>
              <a:t>Input</a:t>
            </a:r>
            <a:r>
              <a:rPr lang="vi-VN" altLang="en-US" sz="1800">
                <a:solidFill>
                  <a:schemeClr val="tx2"/>
                </a:solidFill>
                <a:latin typeface="Times New Roman (Headings)"/>
                <a:ea typeface="Open Sans" pitchFamily="-65" charset="0"/>
              </a:rPr>
              <a:t>: yêu cầu cho công việc kiến trúc từ phase E đến F; mô hình tổ chức cho EA; văn bản định nghĩa kiến trúc; đặc điểm kỹ thuật yêu cầu kiến trúc; lộ trình kiến trúc; kiến trúc chuyển đổi; mô hình giám sát triển khai; hợp đồng kiến trúc; kế hoạch triển khai và dịch chuyển.</a:t>
            </a:r>
            <a:endParaRPr lang="en-US" altLang="en-US" sz="1800">
              <a:solidFill>
                <a:schemeClr val="tx2"/>
              </a:solidFill>
              <a:latin typeface="Times New Roman (Headings)"/>
              <a:ea typeface="Open Sans" pitchFamily="-65" charset="0"/>
            </a:endParaRPr>
          </a:p>
        </p:txBody>
      </p:sp>
      <p:sp>
        <p:nvSpPr>
          <p:cNvPr id="15" name="Footer Placeholder 1">
            <a:extLst>
              <a:ext uri="{FF2B5EF4-FFF2-40B4-BE49-F238E27FC236}">
                <a16:creationId xmlns:a16="http://schemas.microsoft.com/office/drawing/2014/main" id="{2FDD19C8-A063-4261-B6D6-23985ADEECF1}"/>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9635477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SABSA FRAMEWORK</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36</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36</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471055" y="1547998"/>
            <a:ext cx="1130284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SABSA (Sherwood Applied Business Security Architecture) là một framework và là phương pháp luận cho ESA và quản lý dịch vụ.</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SABSA là một mô hình và phương pháp luận cho việc phát triển kiến trúc an ninh thông tin doanh nghiệp và đưa ra các giải pháp hạ tầng an ninh hỗ trợ việc kinh doanh quan trọng ban đầu. </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Vì vừa là framework vừa là phương pháp luận nên SABSA cung cấp cấu trúc để xây dựng các kiến trúc riêng biệt và quy trình để xây dựng và duy trì kiến trúc đó. SABSA cung cấp một mô hình vòng đời để từ đó kiến trúc có thể được theo dõi liên tục và cải thiện theo thời gian</a:t>
            </a:r>
            <a:r>
              <a:rPr lang="en-US" altLang="en-US" sz="2400">
                <a:solidFill>
                  <a:schemeClr val="tx2"/>
                </a:solidFill>
                <a:latin typeface="+mj-lt"/>
                <a:ea typeface="Open Sans" pitchFamily="-65" charset="0"/>
              </a:rPr>
              <a:t>.</a:t>
            </a:r>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sp>
        <p:nvSpPr>
          <p:cNvPr id="11" name="Footer Placeholder 1">
            <a:extLst>
              <a:ext uri="{FF2B5EF4-FFF2-40B4-BE49-F238E27FC236}">
                <a16:creationId xmlns:a16="http://schemas.microsoft.com/office/drawing/2014/main" id="{8F7DD122-1046-4E14-BCEC-0FC20803531C}"/>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01145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SABSA FRAMEWORK</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37</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37</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471055" y="1547998"/>
            <a:ext cx="1130284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Mô hình SABSA được phân lớp, với lớp trên cùng là bước định nghĩa yêu cầu kinh doanh. Ở từng lớp thấp hơn, một mức độ trừu tượng và chi tiết mới được phát triển, đi từ định nghĩa của kiến trúc khái niệm, kiến trúc dịch vụ luận lý, kiến trúc hạ tầng vật lý và cuối cùng ở lớp thấp nhất là việc lựa chọn công nghệ và sản phẩm (kiến trúc thành phần).</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Bản thân mô hình SABSA có thể là điểm khởi đầu cho bất kỳ tổ chức nào, nhưng bằng cách trải qua quá trình phân tích và ra quyết định dựa trên cấu trúc của tổ chức, nó trở nên cụ thể cho doanh nghiệp và cuối cùng được tùy biến cao thành một mô hình kinh doanh độc nhất</a:t>
            </a:r>
            <a:r>
              <a:rPr lang="en-US" altLang="en-US" sz="2400">
                <a:solidFill>
                  <a:schemeClr val="tx2"/>
                </a:solidFill>
                <a:latin typeface="+mj-lt"/>
                <a:ea typeface="Open Sans" pitchFamily="-65" charset="0"/>
              </a:rPr>
              <a:t>.</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Nó trở thành hiện thực trong kiến trúc bảo mật doanh nghiệp, và nó là thành phần trọng yếu cho sự thành công của một chương trình chiến lược về quản lý an ninh thông tin trong tổ chức</a:t>
            </a:r>
            <a:endParaRPr lang="en-US" altLang="en-US" sz="2400">
              <a:solidFill>
                <a:schemeClr val="tx2"/>
              </a:solidFill>
              <a:latin typeface="+mj-lt"/>
              <a:ea typeface="Open Sans" pitchFamily="-65" charset="0"/>
            </a:endParaRPr>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sp>
        <p:nvSpPr>
          <p:cNvPr id="11" name="Footer Placeholder 1">
            <a:extLst>
              <a:ext uri="{FF2B5EF4-FFF2-40B4-BE49-F238E27FC236}">
                <a16:creationId xmlns:a16="http://schemas.microsoft.com/office/drawing/2014/main" id="{8ED14AA6-B42E-4E87-B506-015B4828694E}"/>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673869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SABSA FRAMEWORK</a:t>
            </a:r>
            <a:endParaRPr lang="en-US"/>
          </a:p>
        </p:txBody>
      </p:sp>
      <p:sp>
        <p:nvSpPr>
          <p:cNvPr id="7" name="Rectangle 6"/>
          <p:cNvSpPr/>
          <p:nvPr/>
        </p:nvSpPr>
        <p:spPr>
          <a:xfrm>
            <a:off x="5527845" y="692306"/>
            <a:ext cx="126179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MODEL</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38</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38</a:t>
            </a:fld>
            <a:endParaRPr lang="en-US"/>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pic>
        <p:nvPicPr>
          <p:cNvPr id="11" name="Picture 10">
            <a:extLst>
              <a:ext uri="{FF2B5EF4-FFF2-40B4-BE49-F238E27FC236}">
                <a16:creationId xmlns:a16="http://schemas.microsoft.com/office/drawing/2014/main" id="{BF50D918-B24D-4883-BB70-77585647F6DA}"/>
              </a:ext>
            </a:extLst>
          </p:cNvPr>
          <p:cNvPicPr/>
          <p:nvPr/>
        </p:nvPicPr>
        <p:blipFill>
          <a:blip r:embed="rId3"/>
          <a:stretch>
            <a:fillRect/>
          </a:stretch>
        </p:blipFill>
        <p:spPr>
          <a:xfrm>
            <a:off x="1191492" y="1039091"/>
            <a:ext cx="10141526" cy="5317259"/>
          </a:xfrm>
          <a:prstGeom prst="rect">
            <a:avLst/>
          </a:prstGeom>
        </p:spPr>
      </p:pic>
      <p:sp>
        <p:nvSpPr>
          <p:cNvPr id="9" name="Footer Placeholder 1">
            <a:extLst>
              <a:ext uri="{FF2B5EF4-FFF2-40B4-BE49-F238E27FC236}">
                <a16:creationId xmlns:a16="http://schemas.microsoft.com/office/drawing/2014/main" id="{08E5C1C3-3E1D-40BE-A3BF-47E5CEA18C9D}"/>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02197081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SABSA INTEGRATION</a:t>
            </a:r>
            <a:endParaRPr lang="en-US"/>
          </a:p>
        </p:txBody>
      </p:sp>
      <p:sp>
        <p:nvSpPr>
          <p:cNvPr id="7" name="Rectangle 6"/>
          <p:cNvSpPr/>
          <p:nvPr/>
        </p:nvSpPr>
        <p:spPr>
          <a:xfrm>
            <a:off x="5356291" y="692306"/>
            <a:ext cx="1604904"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vi-VN">
                <a:solidFill>
                  <a:schemeClr val="accent3">
                    <a:lumMod val="75000"/>
                  </a:schemeClr>
                </a:solidFill>
                <a:latin typeface="Open Sans"/>
                <a:cs typeface="Montserrat Light"/>
              </a:rPr>
              <a:t>OVERVIEW</a:t>
            </a:r>
            <a:endParaRPr lang="en-US">
              <a:solidFill>
                <a:schemeClr val="accent3">
                  <a:lumMod val="75000"/>
                </a:schemeClr>
              </a:solidFill>
              <a:latin typeface="Open Sans"/>
              <a:cs typeface="Montserrat Light"/>
            </a:endParaRP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39</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39</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507323" y="2786177"/>
            <a:ext cx="113028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just">
              <a:spcAft>
                <a:spcPts val="1200"/>
              </a:spcAft>
            </a:pPr>
            <a:r>
              <a:rPr lang="vi-VN" altLang="en-US" sz="2400">
                <a:solidFill>
                  <a:schemeClr val="tx2"/>
                </a:solidFill>
                <a:latin typeface="+mj-lt"/>
                <a:ea typeface="Open Sans" pitchFamily="-65" charset="0"/>
              </a:rPr>
              <a:t>Các mô hình Zachman và TOGAF là các framework chuẩn dành cho EA trong khi SABSA là framework chính cho ESA. Quan trọng hơn là mô hình SABSA mang lại hiệu quả cao nhất khi liên kết, tích hợp với các EAF mạnh mẽ khác. Và mô hình tích hợp hiệu quả nhất hiện nay là TOGAF – SABSA</a:t>
            </a:r>
            <a:r>
              <a:rPr lang="en-US" altLang="en-US" sz="2400">
                <a:solidFill>
                  <a:schemeClr val="tx2"/>
                </a:solidFill>
                <a:latin typeface="+mj-lt"/>
                <a:ea typeface="Open Sans" pitchFamily="-65" charset="0"/>
              </a:rPr>
              <a:t>.</a:t>
            </a:r>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sp>
        <p:nvSpPr>
          <p:cNvPr id="11" name="Footer Placeholder 1">
            <a:extLst>
              <a:ext uri="{FF2B5EF4-FFF2-40B4-BE49-F238E27FC236}">
                <a16:creationId xmlns:a16="http://schemas.microsoft.com/office/drawing/2014/main" id="{F5B917A6-B2A4-4A50-B92C-AE6EB69C92EE}"/>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149163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93851" y="506186"/>
            <a:ext cx="5548369" cy="738664"/>
          </a:xfrm>
          <a:prstGeom prst="rect">
            <a:avLst/>
          </a:prstGeom>
          <a:noFill/>
        </p:spPr>
        <p:txBody>
          <a:bodyPr wrap="square" rtlCol="0">
            <a:spAutoFit/>
          </a:bodyPr>
          <a:lstStyle/>
          <a:p>
            <a:pPr algn="ctr"/>
            <a:r>
              <a:rPr lang="en-US" sz="2400" b="1">
                <a:solidFill>
                  <a:schemeClr val="tx2"/>
                </a:solidFill>
                <a:latin typeface="Montserrat"/>
                <a:cs typeface="Montserrat"/>
              </a:rPr>
              <a:t>ENTERPRISE ARTICHECTURE (EA)</a:t>
            </a:r>
          </a:p>
          <a:p>
            <a:pPr algn="ctr"/>
            <a:endParaRPr lang="en-US"/>
          </a:p>
        </p:txBody>
      </p:sp>
      <p:sp>
        <p:nvSpPr>
          <p:cNvPr id="7" name="Rectangle 6"/>
          <p:cNvSpPr/>
          <p:nvPr/>
        </p:nvSpPr>
        <p:spPr>
          <a:xfrm>
            <a:off x="5450428" y="983261"/>
            <a:ext cx="1167220"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4</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4</a:t>
            </a:fld>
            <a:endParaRPr lang="en-US"/>
          </a:p>
        </p:txBody>
      </p:sp>
      <p:pic>
        <p:nvPicPr>
          <p:cNvPr id="9" name="Picture 8">
            <a:extLst>
              <a:ext uri="{FF2B5EF4-FFF2-40B4-BE49-F238E27FC236}">
                <a16:creationId xmlns:a16="http://schemas.microsoft.com/office/drawing/2014/main" id="{2975BBE0-C60A-476F-BA14-877EDF1DAA59}"/>
              </a:ext>
            </a:extLst>
          </p:cNvPr>
          <p:cNvPicPr/>
          <p:nvPr/>
        </p:nvPicPr>
        <p:blipFill>
          <a:blip r:embed="rId2"/>
          <a:stretch>
            <a:fillRect/>
          </a:stretch>
        </p:blipFill>
        <p:spPr>
          <a:xfrm>
            <a:off x="429167" y="1381744"/>
            <a:ext cx="5791835" cy="5060315"/>
          </a:xfrm>
          <a:prstGeom prst="rect">
            <a:avLst/>
          </a:prstGeom>
        </p:spPr>
      </p:pic>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6401529" y="2259423"/>
            <a:ext cx="5150691" cy="33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EA cho phép chúng ta không chỉ hiểu được doanh nghiệp từ nhiều góc độ mà còn hiểu được cách mà một sự thay đổi xảy ra ở một bộ phận sẽ ảnh hưởng đến các bộ phận khác</a:t>
            </a:r>
            <a:endParaRPr lang="en-US" altLang="en-US" sz="2400">
              <a:solidFill>
                <a:schemeClr val="tx2"/>
              </a:solidFill>
              <a:latin typeface="+mj-lt"/>
              <a:ea typeface="Open Sans" pitchFamily="-65" charset="0"/>
            </a:endParaRPr>
          </a:p>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EA còn cho phép chúng ta hiểu được những thứ cần thay đổi để hỗ trợ một chức năng kinh doanh mới</a:t>
            </a:r>
            <a:endParaRPr lang="en-US" altLang="en-US" sz="2400">
              <a:solidFill>
                <a:schemeClr val="tx2"/>
              </a:solidFill>
              <a:latin typeface="+mj-lt"/>
              <a:ea typeface="Open Sans" pitchFamily="-65" charset="0"/>
            </a:endParaRPr>
          </a:p>
        </p:txBody>
      </p:sp>
      <p:sp>
        <p:nvSpPr>
          <p:cNvPr id="11" name="Footer Placeholder 1">
            <a:extLst>
              <a:ext uri="{FF2B5EF4-FFF2-40B4-BE49-F238E27FC236}">
                <a16:creationId xmlns:a16="http://schemas.microsoft.com/office/drawing/2014/main" id="{6BA8142F-F004-437A-A9FD-52A05C60D573}"/>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248116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461665"/>
          </a:xfrm>
          <a:prstGeom prst="rect">
            <a:avLst/>
          </a:prstGeom>
          <a:noFill/>
        </p:spPr>
        <p:txBody>
          <a:bodyPr wrap="square" rtlCol="0">
            <a:spAutoFit/>
          </a:bodyPr>
          <a:lstStyle/>
          <a:p>
            <a:pPr algn="ctr"/>
            <a:r>
              <a:rPr lang="en-US" sz="2400" b="1">
                <a:solidFill>
                  <a:schemeClr val="tx2"/>
                </a:solidFill>
                <a:latin typeface="Montserrat"/>
                <a:cs typeface="Montserrat"/>
              </a:rPr>
              <a:t>TOGAF SABSA INTEGRATION</a:t>
            </a:r>
            <a:endParaRPr lang="en-US"/>
          </a:p>
        </p:txBody>
      </p:sp>
      <p:sp>
        <p:nvSpPr>
          <p:cNvPr id="7" name="Rectangle 6"/>
          <p:cNvSpPr/>
          <p:nvPr/>
        </p:nvSpPr>
        <p:spPr>
          <a:xfrm>
            <a:off x="5527845" y="692306"/>
            <a:ext cx="1261797"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MODEL</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40</a:t>
            </a:fld>
            <a:endParaRPr lang="en-US" sz="1200">
              <a:solidFill>
                <a:schemeClr val="bg1"/>
              </a:solidFill>
              <a:latin typeface="Montserrat" panose="00000500000000000000" pitchFamily="50" charset="0"/>
            </a:endParaRPr>
          </a:p>
        </p:txBody>
      </p:sp>
      <p:sp>
        <p:nvSpPr>
          <p:cNvPr id="2" name="Footer Placeholder 1"/>
          <p:cNvSpPr>
            <a:spLocks noGrp="1"/>
          </p:cNvSpPr>
          <p:nvPr>
            <p:ph type="ftr" sz="quarter" idx="14"/>
          </p:nvPr>
        </p:nvSpPr>
        <p:spPr/>
        <p:txBody>
          <a:bodyPr/>
          <a:lstStyle/>
          <a:p>
            <a:r>
              <a:rPr lang="en-US"/>
              <a:t>11/05/2017</a:t>
            </a:r>
          </a:p>
        </p:txBody>
      </p:sp>
      <p:sp>
        <p:nvSpPr>
          <p:cNvPr id="4" name="Slide Number Placeholder 3"/>
          <p:cNvSpPr>
            <a:spLocks noGrp="1"/>
          </p:cNvSpPr>
          <p:nvPr>
            <p:ph type="sldNum" sz="quarter" idx="15"/>
          </p:nvPr>
        </p:nvSpPr>
        <p:spPr/>
        <p:txBody>
          <a:bodyPr/>
          <a:lstStyle/>
          <a:p>
            <a:fld id="{124D1D6F-9FD0-422F-91B5-245747895371}" type="slidenum">
              <a:rPr lang="en-US" smtClean="0"/>
              <a:pPr/>
              <a:t>40</a:t>
            </a:fld>
            <a:endParaRPr lang="en-US"/>
          </a:p>
        </p:txBody>
      </p:sp>
      <p:pic>
        <p:nvPicPr>
          <p:cNvPr id="10" name="Hình ảnh 7">
            <a:extLst>
              <a:ext uri="{FF2B5EF4-FFF2-40B4-BE49-F238E27FC236}">
                <a16:creationId xmlns:a16="http://schemas.microsoft.com/office/drawing/2014/main" id="{E278931E-6E38-4B32-9C9C-083BE0737DC7}"/>
              </a:ext>
            </a:extLst>
          </p:cNvPr>
          <p:cNvPicPr>
            <a:picLocks noChangeAspect="1"/>
          </p:cNvPicPr>
          <p:nvPr/>
        </p:nvPicPr>
        <p:blipFill>
          <a:blip r:embed="rId2"/>
          <a:stretch>
            <a:fillRect/>
          </a:stretch>
        </p:blipFill>
        <p:spPr>
          <a:xfrm>
            <a:off x="450273" y="286306"/>
            <a:ext cx="3124200" cy="507691"/>
          </a:xfrm>
          <a:prstGeom prst="rect">
            <a:avLst/>
          </a:prstGeom>
        </p:spPr>
      </p:pic>
      <p:pic>
        <p:nvPicPr>
          <p:cNvPr id="3" name="Picture 2">
            <a:extLst>
              <a:ext uri="{FF2B5EF4-FFF2-40B4-BE49-F238E27FC236}">
                <a16:creationId xmlns:a16="http://schemas.microsoft.com/office/drawing/2014/main" id="{8604D11A-8950-43E7-9EC1-F88D92C14975}"/>
              </a:ext>
            </a:extLst>
          </p:cNvPr>
          <p:cNvPicPr>
            <a:picLocks noChangeAspect="1"/>
          </p:cNvPicPr>
          <p:nvPr/>
        </p:nvPicPr>
        <p:blipFill>
          <a:blip r:embed="rId3"/>
          <a:stretch>
            <a:fillRect/>
          </a:stretch>
        </p:blipFill>
        <p:spPr>
          <a:xfrm>
            <a:off x="858982" y="1215484"/>
            <a:ext cx="10363200" cy="5642516"/>
          </a:xfrm>
          <a:prstGeom prst="rect">
            <a:avLst/>
          </a:prstGeom>
        </p:spPr>
      </p:pic>
    </p:spTree>
    <p:extLst>
      <p:ext uri="{BB962C8B-B14F-4D97-AF65-F5344CB8AC3E}">
        <p14:creationId xmlns:p14="http://schemas.microsoft.com/office/powerpoint/2010/main" val="370581031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83528" y="547687"/>
            <a:ext cx="6677893" cy="461665"/>
          </a:xfrm>
          <a:prstGeom prst="rect">
            <a:avLst/>
          </a:prstGeom>
          <a:noFill/>
        </p:spPr>
        <p:txBody>
          <a:bodyPr wrap="square" rtlCol="0">
            <a:spAutoFit/>
          </a:bodyPr>
          <a:lstStyle/>
          <a:p>
            <a:pPr algn="ctr"/>
            <a:r>
              <a:rPr lang="en-US" sz="2400" b="1">
                <a:solidFill>
                  <a:schemeClr val="tx2"/>
                </a:solidFill>
                <a:latin typeface="Montserrat"/>
              </a:rPr>
              <a:t>REFERENCES</a:t>
            </a:r>
            <a:endParaRPr lang="en-US"/>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41</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41</a:t>
            </a:fld>
            <a:endParaRPr lang="en-US"/>
          </a:p>
        </p:txBody>
      </p:sp>
      <p:sp>
        <p:nvSpPr>
          <p:cNvPr id="9" name="TextBox 28">
            <a:extLst>
              <a:ext uri="{FF2B5EF4-FFF2-40B4-BE49-F238E27FC236}">
                <a16:creationId xmlns:a16="http://schemas.microsoft.com/office/drawing/2014/main" id="{2304B9C6-1583-427F-89C2-11DFE1A71854}"/>
              </a:ext>
            </a:extLst>
          </p:cNvPr>
          <p:cNvSpPr txBox="1">
            <a:spLocks noChangeArrowheads="1"/>
          </p:cNvSpPr>
          <p:nvPr/>
        </p:nvSpPr>
        <p:spPr bwMode="auto">
          <a:xfrm>
            <a:off x="1191492" y="1666914"/>
            <a:ext cx="1130284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en-US" altLang="en-US" sz="2400">
                <a:solidFill>
                  <a:schemeClr val="tx2"/>
                </a:solidFill>
                <a:latin typeface="+mj-lt"/>
                <a:ea typeface="Open Sans" pitchFamily="-65" charset="0"/>
              </a:rPr>
              <a:t> 	</a:t>
            </a:r>
            <a:r>
              <a:rPr lang="vi-VN" altLang="en-US" sz="2400">
                <a:solidFill>
                  <a:schemeClr val="tx2"/>
                </a:solidFill>
                <a:latin typeface="+mj-lt"/>
                <a:ea typeface="Open Sans" pitchFamily="-65" charset="0"/>
              </a:rPr>
              <a:t>CISSP All-in-one Exam Guide 6th Edition – Shon Harris</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	Lecture 08 – Enterprise Architecture</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	Enterprise architecture - Wikipedia</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	Enterprise architecture framework - Wikipedia</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	The Official Home of Zachman International® and the Zachman Framework™</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	Zachman Framework - Wikipedia</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	The Open Group Architecture Framework - Wikipedia</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	Sherwood Applied Business Security Architecture - Wikipedia</a:t>
            </a:r>
          </a:p>
        </p:txBody>
      </p:sp>
      <p:sp>
        <p:nvSpPr>
          <p:cNvPr id="11" name="Footer Placeholder 1">
            <a:extLst>
              <a:ext uri="{FF2B5EF4-FFF2-40B4-BE49-F238E27FC236}">
                <a16:creationId xmlns:a16="http://schemas.microsoft.com/office/drawing/2014/main" id="{420B9498-1DA3-4AFF-B88A-4690AB638428}"/>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3792798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211844" cy="6858000"/>
          </a:xfrm>
          <a:prstGeom prst="rect">
            <a:avLst/>
          </a:prstGeom>
          <a:solidFill>
            <a:schemeClr val="accent5">
              <a:lumMod val="60000"/>
              <a:lumOff val="40000"/>
              <a:alpha val="83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p>
        </p:txBody>
      </p:sp>
      <p:grpSp>
        <p:nvGrpSpPr>
          <p:cNvPr id="2050" name="Group 11"/>
          <p:cNvGrpSpPr>
            <a:grpSpLocks/>
          </p:cNvGrpSpPr>
          <p:nvPr/>
        </p:nvGrpSpPr>
        <p:grpSpPr bwMode="auto">
          <a:xfrm>
            <a:off x="4499265" y="2186611"/>
            <a:ext cx="3065318" cy="2163509"/>
            <a:chOff x="9544554" y="4242510"/>
            <a:chExt cx="5157415" cy="4426126"/>
          </a:xfrm>
        </p:grpSpPr>
        <p:sp>
          <p:nvSpPr>
            <p:cNvPr id="2052" name="TextBox 12"/>
            <p:cNvSpPr txBox="1">
              <a:spLocks noChangeArrowheads="1"/>
            </p:cNvSpPr>
            <p:nvPr/>
          </p:nvSpPr>
          <p:spPr bwMode="auto">
            <a:xfrm>
              <a:off x="9978678" y="4559977"/>
              <a:ext cx="4299657" cy="2544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8300" b="1">
                  <a:solidFill>
                    <a:schemeClr val="bg1"/>
                  </a:solidFill>
                  <a:latin typeface="Montserrat" pitchFamily="-65" charset="0"/>
                </a:rPr>
                <a:t>END</a:t>
              </a:r>
            </a:p>
          </p:txBody>
        </p:sp>
        <p:sp>
          <p:nvSpPr>
            <p:cNvPr id="14" name="Rectangle 13"/>
            <p:cNvSpPr/>
            <p:nvPr/>
          </p:nvSpPr>
          <p:spPr>
            <a:xfrm>
              <a:off x="9544554" y="4242510"/>
              <a:ext cx="5157415" cy="3426771"/>
            </a:xfrm>
            <a:prstGeom prst="rect">
              <a:avLst/>
            </a:prstGeom>
            <a:noFill/>
            <a:ln w="76200" cmpd="sng">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sz="900">
                <a:solidFill>
                  <a:schemeClr val="bg1"/>
                </a:solidFill>
              </a:endParaRPr>
            </a:p>
          </p:txBody>
        </p:sp>
        <p:sp>
          <p:nvSpPr>
            <p:cNvPr id="2054" name="TextBox 14"/>
            <p:cNvSpPr txBox="1">
              <a:spLocks noChangeArrowheads="1"/>
            </p:cNvSpPr>
            <p:nvPr/>
          </p:nvSpPr>
          <p:spPr bwMode="auto">
            <a:xfrm>
              <a:off x="9754857" y="7850087"/>
              <a:ext cx="4747368" cy="81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algn="ctr"/>
              <a:r>
                <a:rPr lang="en-US" altLang="en-US" sz="2000">
                  <a:solidFill>
                    <a:schemeClr val="bg1"/>
                  </a:solidFill>
                  <a:latin typeface="Open Sans"/>
                </a:rPr>
                <a:t>CÁM </a:t>
              </a:r>
              <a:r>
                <a:rPr lang="vi-VN" altLang="en-US" sz="2000">
                  <a:solidFill>
                    <a:schemeClr val="bg1"/>
                  </a:solidFill>
                  <a:latin typeface="Montserrat Light" pitchFamily="-65" charset="0"/>
                </a:rPr>
                <a:t>Ơ</a:t>
              </a:r>
              <a:r>
                <a:rPr lang="en-US" altLang="en-US" sz="2000">
                  <a:solidFill>
                    <a:schemeClr val="bg1"/>
                  </a:solidFill>
                  <a:latin typeface="Open Sans"/>
                </a:rPr>
                <a:t>N ĐÃ THEO DÕI</a:t>
              </a: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8" y="547687"/>
            <a:ext cx="2224688" cy="1794103"/>
          </a:xfrm>
          <a:prstGeom prst="rect">
            <a:avLst/>
          </a:prstGeom>
        </p:spPr>
      </p:pic>
      <p:sp>
        <p:nvSpPr>
          <p:cNvPr id="9"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42</a:t>
            </a:fld>
            <a:endParaRPr lang="en-US" sz="1200">
              <a:solidFill>
                <a:schemeClr val="bg1"/>
              </a:solidFill>
              <a:latin typeface="Montserrat" panose="00000500000000000000" pitchFamily="50" charset="0"/>
            </a:endParaRPr>
          </a:p>
        </p:txBody>
      </p:sp>
      <p:sp>
        <p:nvSpPr>
          <p:cNvPr id="5" name="Slide Number Placeholder 4"/>
          <p:cNvSpPr>
            <a:spLocks noGrp="1"/>
          </p:cNvSpPr>
          <p:nvPr>
            <p:ph type="sldNum" sz="quarter" idx="15"/>
          </p:nvPr>
        </p:nvSpPr>
        <p:spPr/>
        <p:txBody>
          <a:bodyPr/>
          <a:lstStyle/>
          <a:p>
            <a:fld id="{124D1D6F-9FD0-422F-91B5-245747895371}" type="slidenum">
              <a:rPr lang="en-US" smtClean="0"/>
              <a:pPr/>
              <a:t>42</a:t>
            </a:fld>
            <a:endParaRPr lang="en-US"/>
          </a:p>
        </p:txBody>
      </p:sp>
      <p:pic>
        <p:nvPicPr>
          <p:cNvPr id="11" name="Hình ảnh 5">
            <a:extLst>
              <a:ext uri="{FF2B5EF4-FFF2-40B4-BE49-F238E27FC236}">
                <a16:creationId xmlns:a16="http://schemas.microsoft.com/office/drawing/2014/main" id="{D35BBEB1-64F4-4323-A611-FB43C4E23EFF}"/>
              </a:ext>
            </a:extLst>
          </p:cNvPr>
          <p:cNvPicPr>
            <a:picLocks noChangeAspect="1"/>
          </p:cNvPicPr>
          <p:nvPr/>
        </p:nvPicPr>
        <p:blipFill>
          <a:blip r:embed="rId3"/>
          <a:stretch>
            <a:fillRect/>
          </a:stretch>
        </p:blipFill>
        <p:spPr>
          <a:xfrm>
            <a:off x="8620522" y="3987416"/>
            <a:ext cx="3124200" cy="577151"/>
          </a:xfrm>
          <a:prstGeom prst="rect">
            <a:avLst/>
          </a:prstGeom>
        </p:spPr>
      </p:pic>
      <p:pic>
        <p:nvPicPr>
          <p:cNvPr id="12" name="Hình ảnh 7">
            <a:extLst>
              <a:ext uri="{FF2B5EF4-FFF2-40B4-BE49-F238E27FC236}">
                <a16:creationId xmlns:a16="http://schemas.microsoft.com/office/drawing/2014/main" id="{620403E8-0DFD-43A8-9BDB-A30E80162399}"/>
              </a:ext>
            </a:extLst>
          </p:cNvPr>
          <p:cNvPicPr>
            <a:picLocks noChangeAspect="1"/>
          </p:cNvPicPr>
          <p:nvPr/>
        </p:nvPicPr>
        <p:blipFill>
          <a:blip r:embed="rId4"/>
          <a:stretch>
            <a:fillRect/>
          </a:stretch>
        </p:blipFill>
        <p:spPr>
          <a:xfrm>
            <a:off x="8620522" y="5848659"/>
            <a:ext cx="3124200" cy="507691"/>
          </a:xfrm>
          <a:prstGeom prst="rect">
            <a:avLst/>
          </a:prstGeom>
        </p:spPr>
      </p:pic>
      <p:pic>
        <p:nvPicPr>
          <p:cNvPr id="13" name="Hình ảnh 9">
            <a:extLst>
              <a:ext uri="{FF2B5EF4-FFF2-40B4-BE49-F238E27FC236}">
                <a16:creationId xmlns:a16="http://schemas.microsoft.com/office/drawing/2014/main" id="{B0EB5C36-73EF-4AD3-9E4B-26FB6628FF85}"/>
              </a:ext>
            </a:extLst>
          </p:cNvPr>
          <p:cNvPicPr>
            <a:picLocks noChangeAspect="1"/>
          </p:cNvPicPr>
          <p:nvPr/>
        </p:nvPicPr>
        <p:blipFill>
          <a:blip r:embed="rId5"/>
          <a:stretch>
            <a:fillRect/>
          </a:stretch>
        </p:blipFill>
        <p:spPr>
          <a:xfrm>
            <a:off x="8620522" y="4901226"/>
            <a:ext cx="3124200" cy="507691"/>
          </a:xfrm>
          <a:prstGeom prst="rect">
            <a:avLst/>
          </a:prstGeom>
        </p:spPr>
      </p:pic>
      <p:sp>
        <p:nvSpPr>
          <p:cNvPr id="15" name="Footer Placeholder 1">
            <a:extLst>
              <a:ext uri="{FF2B5EF4-FFF2-40B4-BE49-F238E27FC236}">
                <a16:creationId xmlns:a16="http://schemas.microsoft.com/office/drawing/2014/main" id="{1B4A143A-058B-42CE-B319-99AB1388C916}"/>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21890913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2686" y="256799"/>
            <a:ext cx="5881639" cy="1107996"/>
          </a:xfrm>
          <a:prstGeom prst="rect">
            <a:avLst/>
          </a:prstGeom>
          <a:noFill/>
        </p:spPr>
        <p:txBody>
          <a:bodyPr wrap="square" rtlCol="0">
            <a:spAutoFit/>
          </a:bodyPr>
          <a:lstStyle/>
          <a:p>
            <a:pPr algn="ctr"/>
            <a:r>
              <a:rPr lang="en-US" sz="2400" b="1">
                <a:solidFill>
                  <a:schemeClr val="tx2"/>
                </a:solidFill>
                <a:latin typeface="Montserrat"/>
                <a:cs typeface="Montserrat"/>
              </a:rPr>
              <a:t>ENTERPRISE SECURITY ARTICHECTURE (ESA)</a:t>
            </a:r>
          </a:p>
          <a:p>
            <a:pPr algn="ctr"/>
            <a:endParaRPr lang="en-US"/>
          </a:p>
        </p:txBody>
      </p:sp>
      <p:sp>
        <p:nvSpPr>
          <p:cNvPr id="7" name="Rectangle 6"/>
          <p:cNvSpPr/>
          <p:nvPr/>
        </p:nvSpPr>
        <p:spPr>
          <a:xfrm>
            <a:off x="5450428" y="983261"/>
            <a:ext cx="1167220"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5</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5</a:t>
            </a:fld>
            <a:endParaRPr lang="en-US"/>
          </a:p>
        </p:txBody>
      </p:sp>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4911817" y="1658835"/>
            <a:ext cx="6862078"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Mục tiêu của kiến trúc bảo mật doanh nghiệp là cung cấp thiết kế khái quát về cơ sở hạ tầng bảo mật mạng, các cơ chế bảo mật liên quan và các chính sách, thủ tục bảo mật có liên quan. </a:t>
            </a:r>
            <a:endParaRPr lang="en-US" altLang="en-US" sz="2400">
              <a:solidFill>
                <a:schemeClr val="tx2"/>
              </a:solidFill>
              <a:latin typeface="+mj-lt"/>
              <a:ea typeface="Open Sans" pitchFamily="-65" charset="0"/>
            </a:endParaRPr>
          </a:p>
          <a:p>
            <a:pPr marL="285750" indent="-285750" algn="just">
              <a:spcAft>
                <a:spcPts val="3200"/>
              </a:spcAft>
              <a:buFont typeface="Wingdings" panose="05000000000000000000" pitchFamily="2" charset="2"/>
              <a:buChar char="v"/>
            </a:pPr>
            <a:r>
              <a:rPr lang="vi-VN" altLang="en-US" sz="2400">
                <a:solidFill>
                  <a:schemeClr val="tx2"/>
                </a:solidFill>
                <a:latin typeface="+mj-lt"/>
                <a:ea typeface="Open Sans" pitchFamily="-65" charset="0"/>
              </a:rPr>
              <a:t>ESA không phải là về phát triển cho một dự đoán. Đó là về việc đảm bảo rằng chúng ta sẽ phát triển theo hướng cho phép chúng ta duy trì sự linh hoạt của mình để thay đổi. Chúng ta không biết chúng ta đang đi đâu hoặc chúng ta sẽ đến đó như thế nào nhưng chúng ta cần phải sẵn sàng.</a:t>
            </a:r>
            <a:endParaRPr lang="en-US" altLang="en-US" sz="2400">
              <a:solidFill>
                <a:schemeClr val="tx2"/>
              </a:solidFill>
              <a:latin typeface="+mj-lt"/>
              <a:ea typeface="Open Sans" pitchFamily="-65" charset="0"/>
            </a:endParaRPr>
          </a:p>
        </p:txBody>
      </p:sp>
      <p:pic>
        <p:nvPicPr>
          <p:cNvPr id="11" name="Picture 10">
            <a:extLst>
              <a:ext uri="{FF2B5EF4-FFF2-40B4-BE49-F238E27FC236}">
                <a16:creationId xmlns:a16="http://schemas.microsoft.com/office/drawing/2014/main" id="{5FB77CED-E12B-47BF-9B7F-7F29D8ADE9C5}"/>
              </a:ext>
            </a:extLst>
          </p:cNvPr>
          <p:cNvPicPr/>
          <p:nvPr/>
        </p:nvPicPr>
        <p:blipFill>
          <a:blip r:embed="rId2"/>
          <a:stretch>
            <a:fillRect/>
          </a:stretch>
        </p:blipFill>
        <p:spPr>
          <a:xfrm>
            <a:off x="13855" y="1038625"/>
            <a:ext cx="4683125" cy="5558155"/>
          </a:xfrm>
          <a:prstGeom prst="rect">
            <a:avLst/>
          </a:prstGeom>
        </p:spPr>
      </p:pic>
      <p:sp>
        <p:nvSpPr>
          <p:cNvPr id="9" name="Footer Placeholder 1">
            <a:extLst>
              <a:ext uri="{FF2B5EF4-FFF2-40B4-BE49-F238E27FC236}">
                <a16:creationId xmlns:a16="http://schemas.microsoft.com/office/drawing/2014/main" id="{04A4D605-95F2-4FC1-BED2-C8C23679E3F6}"/>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813690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5091"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388166" y="983261"/>
            <a:ext cx="1291741"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WHAT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6</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6</a:t>
            </a:fld>
            <a:endParaRPr lang="en-US"/>
          </a:p>
        </p:txBody>
      </p:sp>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4722361" y="1616591"/>
            <a:ext cx="7265180"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b="1">
                <a:solidFill>
                  <a:schemeClr val="tx2"/>
                </a:solidFill>
                <a:latin typeface="+mj-lt"/>
                <a:ea typeface="Open Sans" pitchFamily="-65" charset="0"/>
              </a:rPr>
              <a:t>Enterprise Architecture Framework (EAF) </a:t>
            </a:r>
            <a:r>
              <a:rPr lang="vi-VN" altLang="en-US" sz="2400">
                <a:solidFill>
                  <a:schemeClr val="tx2"/>
                </a:solidFill>
                <a:latin typeface="+mj-lt"/>
                <a:ea typeface="Open Sans" pitchFamily="-65" charset="0"/>
              </a:rPr>
              <a:t>định nghĩa cách tạo ra và sử dụng kiến trúc doanh nghiệp. </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EAF cung cấp các nguyên tắc và phương thức để tạo ra và sử dụng mô tả kiến trúc của một hệ thống</a:t>
            </a:r>
            <a:endParaRPr lang="en-US" altLang="en-US" sz="2400">
              <a:solidFill>
                <a:schemeClr val="tx2"/>
              </a:solidFill>
              <a:latin typeface="+mj-lt"/>
              <a:ea typeface="Open Sans" pitchFamily="-65" charset="0"/>
            </a:endParaRP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Khái niệm EA xem doanh nghiệp như là một hệ thống lớn và phức tạp hay là một hệ thống của nhiều hệ thống. Để quản lý được một hệ thống có quy mô lớn và phức tạp như thế này, một EAF sẽ cung cấp các công cụ và hướng tiếp cận giúp kiến trúc sư khái quát từ mức độ chi tiết của mỗi thành phần để tập trung vào nhiệm vụ thiết kế kiến trúc doanh nghiệp và cho ra tài liệu mô tả kiến trúc có giá trị</a:t>
            </a:r>
            <a:endParaRPr lang="en-US" altLang="en-US" sz="2400">
              <a:solidFill>
                <a:schemeClr val="tx2"/>
              </a:solidFill>
              <a:latin typeface="+mj-lt"/>
              <a:ea typeface="Open Sans" pitchFamily="-65" charset="0"/>
            </a:endParaRPr>
          </a:p>
        </p:txBody>
      </p:sp>
      <p:pic>
        <p:nvPicPr>
          <p:cNvPr id="9" name="Hình ảnh 5">
            <a:extLst>
              <a:ext uri="{FF2B5EF4-FFF2-40B4-BE49-F238E27FC236}">
                <a16:creationId xmlns:a16="http://schemas.microsoft.com/office/drawing/2014/main" id="{592CCE9F-E0FE-4F5D-B50A-BA33F42A304E}"/>
              </a:ext>
            </a:extLst>
          </p:cNvPr>
          <p:cNvPicPr>
            <a:picLocks noChangeAspect="1"/>
          </p:cNvPicPr>
          <p:nvPr/>
        </p:nvPicPr>
        <p:blipFill>
          <a:blip r:embed="rId2"/>
          <a:stretch>
            <a:fillRect/>
          </a:stretch>
        </p:blipFill>
        <p:spPr>
          <a:xfrm>
            <a:off x="914400" y="2357491"/>
            <a:ext cx="3124200" cy="577151"/>
          </a:xfrm>
          <a:prstGeom prst="rect">
            <a:avLst/>
          </a:prstGeom>
        </p:spPr>
      </p:pic>
      <p:pic>
        <p:nvPicPr>
          <p:cNvPr id="12" name="Hình ảnh 7">
            <a:extLst>
              <a:ext uri="{FF2B5EF4-FFF2-40B4-BE49-F238E27FC236}">
                <a16:creationId xmlns:a16="http://schemas.microsoft.com/office/drawing/2014/main" id="{D48CDBB7-9841-4E8A-BEB7-94BB46848FF1}"/>
              </a:ext>
            </a:extLst>
          </p:cNvPr>
          <p:cNvPicPr>
            <a:picLocks noChangeAspect="1"/>
          </p:cNvPicPr>
          <p:nvPr/>
        </p:nvPicPr>
        <p:blipFill>
          <a:blip r:embed="rId3"/>
          <a:stretch>
            <a:fillRect/>
          </a:stretch>
        </p:blipFill>
        <p:spPr>
          <a:xfrm>
            <a:off x="914400" y="4218734"/>
            <a:ext cx="3124200" cy="507691"/>
          </a:xfrm>
          <a:prstGeom prst="rect">
            <a:avLst/>
          </a:prstGeom>
        </p:spPr>
      </p:pic>
      <p:pic>
        <p:nvPicPr>
          <p:cNvPr id="13" name="Hình ảnh 9">
            <a:extLst>
              <a:ext uri="{FF2B5EF4-FFF2-40B4-BE49-F238E27FC236}">
                <a16:creationId xmlns:a16="http://schemas.microsoft.com/office/drawing/2014/main" id="{52554359-E82E-4460-8ED2-42EC5DD69897}"/>
              </a:ext>
            </a:extLst>
          </p:cNvPr>
          <p:cNvPicPr>
            <a:picLocks noChangeAspect="1"/>
          </p:cNvPicPr>
          <p:nvPr/>
        </p:nvPicPr>
        <p:blipFill>
          <a:blip r:embed="rId4"/>
          <a:stretch>
            <a:fillRect/>
          </a:stretch>
        </p:blipFill>
        <p:spPr>
          <a:xfrm>
            <a:off x="914400" y="3271301"/>
            <a:ext cx="3124200" cy="507691"/>
          </a:xfrm>
          <a:prstGeom prst="rect">
            <a:avLst/>
          </a:prstGeom>
        </p:spPr>
      </p:pic>
      <p:sp>
        <p:nvSpPr>
          <p:cNvPr id="11" name="Footer Placeholder 1">
            <a:extLst>
              <a:ext uri="{FF2B5EF4-FFF2-40B4-BE49-F238E27FC236}">
                <a16:creationId xmlns:a16="http://schemas.microsoft.com/office/drawing/2014/main" id="{7B25A00A-114E-4C87-9FDF-3BC5380393C2}"/>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14181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5091"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021529" y="983261"/>
            <a:ext cx="2025019"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COMPONENTS</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7</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7</a:t>
            </a:fld>
            <a:endParaRPr lang="en-US"/>
          </a:p>
        </p:txBody>
      </p:sp>
      <p:sp>
        <p:nvSpPr>
          <p:cNvPr id="10" name="TextBox 28">
            <a:extLst>
              <a:ext uri="{FF2B5EF4-FFF2-40B4-BE49-F238E27FC236}">
                <a16:creationId xmlns:a16="http://schemas.microsoft.com/office/drawing/2014/main" id="{757D7FB6-020B-4F51-83C7-4D860900AAAC}"/>
              </a:ext>
            </a:extLst>
          </p:cNvPr>
          <p:cNvSpPr txBox="1">
            <a:spLocks noChangeArrowheads="1"/>
          </p:cNvSpPr>
          <p:nvPr/>
        </p:nvSpPr>
        <p:spPr bwMode="auto">
          <a:xfrm>
            <a:off x="471055" y="1672689"/>
            <a:ext cx="1130284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3600">
                <a:solidFill>
                  <a:schemeClr val="tx1"/>
                </a:solidFill>
                <a:latin typeface="Lato Light" pitchFamily="-65" charset="0"/>
                <a:ea typeface="MS PGothic" panose="020B0600070205080204" pitchFamily="34" charset="-128"/>
              </a:defRPr>
            </a:lvl1pPr>
            <a:lvl2pPr marL="742950" indent="-285750">
              <a:defRPr sz="3600">
                <a:solidFill>
                  <a:schemeClr val="tx1"/>
                </a:solidFill>
                <a:latin typeface="Lato Light" pitchFamily="-65" charset="0"/>
                <a:ea typeface="MS PGothic" panose="020B0600070205080204" pitchFamily="34" charset="-128"/>
              </a:defRPr>
            </a:lvl2pPr>
            <a:lvl3pPr marL="1143000" indent="-228600">
              <a:defRPr sz="3600">
                <a:solidFill>
                  <a:schemeClr val="tx1"/>
                </a:solidFill>
                <a:latin typeface="Lato Light" pitchFamily="-65" charset="0"/>
                <a:ea typeface="MS PGothic" panose="020B0600070205080204" pitchFamily="34" charset="-128"/>
              </a:defRPr>
            </a:lvl3pPr>
            <a:lvl4pPr marL="1600200" indent="-228600">
              <a:defRPr sz="3600">
                <a:solidFill>
                  <a:schemeClr val="tx1"/>
                </a:solidFill>
                <a:latin typeface="Lato Light" pitchFamily="-65" charset="0"/>
                <a:ea typeface="MS PGothic" panose="020B0600070205080204" pitchFamily="34" charset="-128"/>
              </a:defRPr>
            </a:lvl4pPr>
            <a:lvl5pPr marL="2057400" indent="-228600">
              <a:defRPr sz="3600">
                <a:solidFill>
                  <a:schemeClr val="tx1"/>
                </a:solidFill>
                <a:latin typeface="Lato Light" pitchFamily="-65"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itchFamily="-65" charset="0"/>
                <a:ea typeface="MS PGothic" panose="020B0600070205080204" pitchFamily="34" charset="-128"/>
              </a:defRPr>
            </a:lvl9pPr>
          </a:lstStyle>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Mô tả kiến trúc: cách ghi lại doanh nghiệp dưới dạng hệ thống từ nhiều quan điểm. Từng quan điểm mô tả một phần của kiến trúc, bao gồm các thực thể và mối quan hệ xoay quanh các mối quan tâm đặc biệt về lợi ích cho các bên liên quan cụ thể. Đây có thể là một danh sách, bảng, sơ đồ, …</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Phương pháp thiết kế kiến trúc: các quy trình mà kiến trúc sư tuân theo. Thông thường, một quy trình kiến trúc doanh nghiệp bao quát bao gồm các giai đoạn được chia thành các quy trình cấp thấp hơn. Một quy trình được định nghĩa bởi mục tiêu, đầu vào, các giai đoạn (các bước hoặc hoạt động) và đầu ra. Nó có thể được hỗ trợ bằng các hướng tiếp cận, kỹ thuật, công cụ, nguyên tắc, quy định và phương thức.</a:t>
            </a:r>
          </a:p>
          <a:p>
            <a:pPr marL="285750" indent="-285750" algn="just">
              <a:spcAft>
                <a:spcPts val="1200"/>
              </a:spcAft>
              <a:buFont typeface="Wingdings" panose="05000000000000000000" pitchFamily="2" charset="2"/>
              <a:buChar char="v"/>
            </a:pPr>
            <a:r>
              <a:rPr lang="vi-VN" altLang="en-US" sz="2400">
                <a:solidFill>
                  <a:schemeClr val="tx2"/>
                </a:solidFill>
                <a:latin typeface="+mj-lt"/>
                <a:ea typeface="Open Sans" pitchFamily="-65" charset="0"/>
              </a:rPr>
              <a:t>Tổ chức kiến trúc sư: hướng dẫn về cấu trúc nhóm và quản lý nhóm bao gồm các kỹ năng, kinh nghiệm và đào tạo cần thiết.</a:t>
            </a:r>
          </a:p>
          <a:p>
            <a:pPr marL="285750" indent="-285750" algn="just">
              <a:spcAft>
                <a:spcPts val="1200"/>
              </a:spcAft>
              <a:buFont typeface="Wingdings" panose="05000000000000000000" pitchFamily="2" charset="2"/>
              <a:buChar char="v"/>
            </a:pPr>
            <a:endParaRPr lang="en-US" altLang="en-US" sz="2400">
              <a:solidFill>
                <a:schemeClr val="tx2"/>
              </a:solidFill>
              <a:latin typeface="+mj-lt"/>
              <a:ea typeface="Open Sans" pitchFamily="-65" charset="0"/>
            </a:endParaRPr>
          </a:p>
        </p:txBody>
      </p:sp>
      <p:sp>
        <p:nvSpPr>
          <p:cNvPr id="9" name="Footer Placeholder 1">
            <a:extLst>
              <a:ext uri="{FF2B5EF4-FFF2-40B4-BE49-F238E27FC236}">
                <a16:creationId xmlns:a16="http://schemas.microsoft.com/office/drawing/2014/main" id="{DB72ABEA-6AEB-485F-98FC-95553547EC74}"/>
              </a:ext>
            </a:extLst>
          </p:cNvPr>
          <p:cNvSpPr>
            <a:spLocks noGrp="1"/>
          </p:cNvSpPr>
          <p:nvPr>
            <p:ph type="ftr" sz="quarter" idx="14"/>
          </p:nvPr>
        </p:nvSpPr>
        <p:spPr>
          <a:xfrm>
            <a:off x="3976638" y="6455914"/>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539970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5091"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021529" y="983261"/>
            <a:ext cx="2025019"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COMPONENTS</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8</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8</a:t>
            </a:fld>
            <a:endParaRPr lang="en-US"/>
          </a:p>
        </p:txBody>
      </p:sp>
      <p:pic>
        <p:nvPicPr>
          <p:cNvPr id="9" name="Picture 8" descr="https://upload.wikimedia.org/wikipedia/commons/0/03/Evolution_of_Enterprise_Architecture_Frameworks.jpg">
            <a:extLst>
              <a:ext uri="{FF2B5EF4-FFF2-40B4-BE49-F238E27FC236}">
                <a16:creationId xmlns:a16="http://schemas.microsoft.com/office/drawing/2014/main" id="{A1B85731-B170-48FD-B20B-03D86E29B4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2945" y="1386522"/>
            <a:ext cx="10293928" cy="4861878"/>
          </a:xfrm>
          <a:prstGeom prst="rect">
            <a:avLst/>
          </a:prstGeom>
          <a:noFill/>
          <a:ln>
            <a:noFill/>
          </a:ln>
        </p:spPr>
      </p:pic>
      <p:sp>
        <p:nvSpPr>
          <p:cNvPr id="10" name="Footer Placeholder 1">
            <a:extLst>
              <a:ext uri="{FF2B5EF4-FFF2-40B4-BE49-F238E27FC236}">
                <a16:creationId xmlns:a16="http://schemas.microsoft.com/office/drawing/2014/main" id="{D1476359-0AE9-4D9F-9E8C-6437E817BAD5}"/>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21572357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92076" y="145959"/>
            <a:ext cx="6677893" cy="830997"/>
          </a:xfrm>
          <a:prstGeom prst="rect">
            <a:avLst/>
          </a:prstGeom>
          <a:noFill/>
        </p:spPr>
        <p:txBody>
          <a:bodyPr wrap="square" rtlCol="0">
            <a:spAutoFit/>
          </a:bodyPr>
          <a:lstStyle/>
          <a:p>
            <a:pPr algn="ctr"/>
            <a:r>
              <a:rPr lang="en-US" sz="2400" b="1">
                <a:solidFill>
                  <a:schemeClr val="tx2"/>
                </a:solidFill>
                <a:latin typeface="Montserrat"/>
                <a:cs typeface="Montserrat"/>
              </a:rPr>
              <a:t>ENTERPRISE ARCHITECTURE FRAMEWORK (EAF)</a:t>
            </a:r>
            <a:endParaRPr lang="en-US"/>
          </a:p>
        </p:txBody>
      </p:sp>
      <p:sp>
        <p:nvSpPr>
          <p:cNvPr id="7" name="Rectangle 6"/>
          <p:cNvSpPr/>
          <p:nvPr/>
        </p:nvSpPr>
        <p:spPr>
          <a:xfrm>
            <a:off x="5022892" y="983261"/>
            <a:ext cx="2271689" cy="52317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7" tIns="121899" rIns="243797" bIns="121899" anchor="ctr">
            <a:spAutoFit/>
          </a:bodyPr>
          <a:lstStyle/>
          <a:p>
            <a:pPr algn="ctr" defTabSz="1828434" fontAlgn="auto">
              <a:spcBef>
                <a:spcPts val="0"/>
              </a:spcBef>
              <a:spcAft>
                <a:spcPts val="0"/>
              </a:spcAft>
              <a:tabLst>
                <a:tab pos="338138" algn="l"/>
              </a:tabLst>
              <a:defRPr/>
            </a:pPr>
            <a:r>
              <a:rPr lang="en-US">
                <a:solidFill>
                  <a:schemeClr val="accent3">
                    <a:lumMod val="75000"/>
                  </a:schemeClr>
                </a:solidFill>
                <a:latin typeface="Open Sans"/>
                <a:cs typeface="Montserrat Light"/>
              </a:rPr>
              <a:t>WHO ARE THEY ?</a:t>
            </a:r>
          </a:p>
        </p:txBody>
      </p:sp>
      <p:sp>
        <p:nvSpPr>
          <p:cNvPr id="8" name="Slide Number Placeholder 10"/>
          <p:cNvSpPr txBox="1">
            <a:spLocks/>
          </p:cNvSpPr>
          <p:nvPr/>
        </p:nvSpPr>
        <p:spPr>
          <a:xfrm>
            <a:off x="11552220" y="182562"/>
            <a:ext cx="435321" cy="365125"/>
          </a:xfrm>
          <a:prstGeom prst="rect">
            <a:avLst/>
          </a:prstGeom>
          <a:solidFill>
            <a:schemeClr val="accent3">
              <a:lumMod val="50000"/>
            </a:schemeClr>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24D1D6F-9FD0-422F-91B5-245747895371}" type="slidenum">
              <a:rPr lang="en-US" sz="1200" smtClean="0">
                <a:solidFill>
                  <a:schemeClr val="bg1"/>
                </a:solidFill>
                <a:latin typeface="Montserrat" panose="00000500000000000000" pitchFamily="50" charset="0"/>
              </a:rPr>
              <a:pPr algn="r"/>
              <a:t>9</a:t>
            </a:fld>
            <a:endParaRPr lang="en-US" sz="1200">
              <a:solidFill>
                <a:schemeClr val="bg1"/>
              </a:solidFill>
              <a:latin typeface="Montserrat" panose="00000500000000000000" pitchFamily="50" charset="0"/>
            </a:endParaRPr>
          </a:p>
        </p:txBody>
      </p:sp>
      <p:sp>
        <p:nvSpPr>
          <p:cNvPr id="4" name="Slide Number Placeholder 3"/>
          <p:cNvSpPr>
            <a:spLocks noGrp="1"/>
          </p:cNvSpPr>
          <p:nvPr>
            <p:ph type="sldNum" sz="quarter" idx="15"/>
          </p:nvPr>
        </p:nvSpPr>
        <p:spPr/>
        <p:txBody>
          <a:bodyPr/>
          <a:lstStyle/>
          <a:p>
            <a:fld id="{124D1D6F-9FD0-422F-91B5-245747895371}" type="slidenum">
              <a:rPr lang="en-US" smtClean="0"/>
              <a:pPr/>
              <a:t>9</a:t>
            </a:fld>
            <a:endParaRPr lang="en-US"/>
          </a:p>
        </p:txBody>
      </p:sp>
      <p:pic>
        <p:nvPicPr>
          <p:cNvPr id="12" name="Hình ảnh 5">
            <a:extLst>
              <a:ext uri="{FF2B5EF4-FFF2-40B4-BE49-F238E27FC236}">
                <a16:creationId xmlns:a16="http://schemas.microsoft.com/office/drawing/2014/main" id="{CE0D9B9F-8E56-4724-9535-AEB6D34010B4}"/>
              </a:ext>
            </a:extLst>
          </p:cNvPr>
          <p:cNvPicPr>
            <a:picLocks noChangeAspect="1"/>
          </p:cNvPicPr>
          <p:nvPr/>
        </p:nvPicPr>
        <p:blipFill>
          <a:blip r:embed="rId2"/>
          <a:stretch>
            <a:fillRect/>
          </a:stretch>
        </p:blipFill>
        <p:spPr>
          <a:xfrm>
            <a:off x="4471937" y="2475708"/>
            <a:ext cx="3124200" cy="577151"/>
          </a:xfrm>
          <a:prstGeom prst="rect">
            <a:avLst/>
          </a:prstGeom>
        </p:spPr>
      </p:pic>
      <p:pic>
        <p:nvPicPr>
          <p:cNvPr id="13" name="Hình ảnh 9">
            <a:extLst>
              <a:ext uri="{FF2B5EF4-FFF2-40B4-BE49-F238E27FC236}">
                <a16:creationId xmlns:a16="http://schemas.microsoft.com/office/drawing/2014/main" id="{67867F65-E6BD-40A2-963D-F13B93AB1C25}"/>
              </a:ext>
            </a:extLst>
          </p:cNvPr>
          <p:cNvPicPr>
            <a:picLocks noChangeAspect="1"/>
          </p:cNvPicPr>
          <p:nvPr/>
        </p:nvPicPr>
        <p:blipFill>
          <a:blip r:embed="rId3"/>
          <a:stretch>
            <a:fillRect/>
          </a:stretch>
        </p:blipFill>
        <p:spPr>
          <a:xfrm>
            <a:off x="1572491" y="4061331"/>
            <a:ext cx="3124200" cy="507691"/>
          </a:xfrm>
          <a:prstGeom prst="rect">
            <a:avLst/>
          </a:prstGeom>
        </p:spPr>
      </p:pic>
      <p:pic>
        <p:nvPicPr>
          <p:cNvPr id="14" name="Hình ảnh 7">
            <a:extLst>
              <a:ext uri="{FF2B5EF4-FFF2-40B4-BE49-F238E27FC236}">
                <a16:creationId xmlns:a16="http://schemas.microsoft.com/office/drawing/2014/main" id="{9769B344-AFB5-4441-942F-635A43BB9883}"/>
              </a:ext>
            </a:extLst>
          </p:cNvPr>
          <p:cNvPicPr>
            <a:picLocks noChangeAspect="1"/>
          </p:cNvPicPr>
          <p:nvPr/>
        </p:nvPicPr>
        <p:blipFill>
          <a:blip r:embed="rId4"/>
          <a:stretch>
            <a:fillRect/>
          </a:stretch>
        </p:blipFill>
        <p:spPr>
          <a:xfrm>
            <a:off x="7132761" y="4061331"/>
            <a:ext cx="3124200" cy="507691"/>
          </a:xfrm>
          <a:prstGeom prst="rect">
            <a:avLst/>
          </a:prstGeom>
        </p:spPr>
      </p:pic>
      <p:sp>
        <p:nvSpPr>
          <p:cNvPr id="10" name="Footer Placeholder 1">
            <a:extLst>
              <a:ext uri="{FF2B5EF4-FFF2-40B4-BE49-F238E27FC236}">
                <a16:creationId xmlns:a16="http://schemas.microsoft.com/office/drawing/2014/main" id="{0B611CC1-19EB-4B73-BCCC-A35FF114C5E5}"/>
              </a:ext>
            </a:extLst>
          </p:cNvPr>
          <p:cNvSpPr>
            <a:spLocks noGrp="1"/>
          </p:cNvSpPr>
          <p:nvPr>
            <p:ph type="ftr" sz="quarter" idx="14"/>
          </p:nvPr>
        </p:nvSpPr>
        <p:spPr>
          <a:xfrm>
            <a:off x="3976638" y="6442059"/>
            <a:ext cx="4114800" cy="365125"/>
          </a:xfrm>
        </p:spPr>
        <p:txBody>
          <a:bodyPr/>
          <a:lstStyle/>
          <a:p>
            <a:r>
              <a:rPr lang="en-US">
                <a:solidFill>
                  <a:schemeClr val="tx2"/>
                </a:solidFill>
              </a:rPr>
              <a:t>21/05/2018</a:t>
            </a:r>
          </a:p>
        </p:txBody>
      </p:sp>
    </p:spTree>
    <p:extLst>
      <p:ext uri="{BB962C8B-B14F-4D97-AF65-F5344CB8AC3E}">
        <p14:creationId xmlns:p14="http://schemas.microsoft.com/office/powerpoint/2010/main" val="428784540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3582</Words>
  <Application>Microsoft Office PowerPoint</Application>
  <PresentationFormat>Widescreen</PresentationFormat>
  <Paragraphs>327</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MS PGothic</vt:lpstr>
      <vt:lpstr>Arial</vt:lpstr>
      <vt:lpstr>Calibri</vt:lpstr>
      <vt:lpstr>Calibri Light</vt:lpstr>
      <vt:lpstr>Lato Light</vt:lpstr>
      <vt:lpstr>Montserrat</vt:lpstr>
      <vt:lpstr>Montserrat Light</vt:lpstr>
      <vt:lpstr>Open Sans</vt:lpstr>
      <vt:lpstr>Times New Roman</vt:lpstr>
      <vt:lpstr>Times New Roman (Headings)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Minh Ngọc</dc:creator>
  <cp:lastModifiedBy>Võ Minh Ngọc</cp:lastModifiedBy>
  <cp:revision>678</cp:revision>
  <dcterms:created xsi:type="dcterms:W3CDTF">2017-05-11T06:11:34Z</dcterms:created>
  <dcterms:modified xsi:type="dcterms:W3CDTF">2018-05-19T07:13:52Z</dcterms:modified>
</cp:coreProperties>
</file>