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9" r:id="rId16"/>
    <p:sldId id="276" r:id="rId17"/>
    <p:sldId id="281" r:id="rId18"/>
    <p:sldId id="282" r:id="rId19"/>
    <p:sldId id="283" r:id="rId20"/>
    <p:sldId id="284" r:id="rId21"/>
    <p:sldId id="286" r:id="rId22"/>
    <p:sldId id="285" r:id="rId23"/>
    <p:sldId id="275" r:id="rId24"/>
    <p:sldId id="287" r:id="rId25"/>
    <p:sldId id="288" r:id="rId26"/>
    <p:sldId id="289" r:id="rId27"/>
    <p:sldId id="291" r:id="rId28"/>
    <p:sldId id="292" r:id="rId29"/>
    <p:sldId id="294" r:id="rId30"/>
    <p:sldId id="295" r:id="rId31"/>
    <p:sldId id="280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7B2"/>
    <a:srgbClr val="990000"/>
    <a:srgbClr val="FFCC66"/>
    <a:srgbClr val="843BCD"/>
    <a:srgbClr val="BE1824"/>
    <a:srgbClr val="D33535"/>
    <a:srgbClr val="68A08F"/>
    <a:srgbClr val="848385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4FA04-326F-4620-8243-7DAE6F7DB0F6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71E01-917B-4D1C-A72C-D9388779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1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DC02A-41CB-486A-9F1D-51C1C261F14D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DF7F-8F9A-4FC5-B73C-82FB1034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12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11/05/2017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124D1D6F-9FD0-422F-91B5-2457478953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9FD6-C10B-4483-B798-413B0A7C0E07}" type="datetime1">
              <a:rPr lang="vi-VN" smtClean="0"/>
              <a:pPr/>
              <a:t>20/05/2018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C925-7520-4312-87C8-C22AB4EAB4A0}" type="datetimeFigureOut">
              <a:rPr lang="en-US" smtClean="0"/>
              <a:t>5/20/2018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cuckoosandbox.org/en/latest/installation/ho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cuckoosandbox.org/en/latest/installation/gue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8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211844" cy="6858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1375577" y="2186610"/>
            <a:ext cx="9334830" cy="2649919"/>
            <a:chOff x="4288932" y="4242510"/>
            <a:chExt cx="15705905" cy="4922568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4717029" y="4559977"/>
              <a:ext cx="14822953" cy="273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8300" b="1" dirty="0">
                  <a:solidFill>
                    <a:schemeClr val="bg1"/>
                  </a:solidFill>
                  <a:latin typeface="Montserrat" pitchFamily="-65" charset="0"/>
                </a:rPr>
                <a:t>Cuckoo Sandbox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8932" y="4242510"/>
              <a:ext cx="15705905" cy="3426771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7308883" y="7850088"/>
              <a:ext cx="9639299" cy="131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chemeClr val="bg1"/>
                  </a:solidFill>
                  <a:latin typeface="Montserrat Light" pitchFamily="-65" charset="0"/>
                </a:rPr>
                <a:t>ĐỀ TÀI TÌM HIỂU VÀ TRIỂN KHAI HỆ THỐNG SANDBOX</a:t>
              </a:r>
            </a:p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Montserrat Light" pitchFamily="-65" charset="0"/>
                </a:rPr>
                <a:t>MÔN KỸ THUẬT PHÂN TÍCH MÃ  ĐỘC</a:t>
              </a:r>
              <a:endParaRPr lang="en-US" altLang="en-US" sz="2000" dirty="0">
                <a:solidFill>
                  <a:schemeClr val="bg1"/>
                </a:solidFill>
                <a:latin typeface="Montserrat Light" pitchFamily="-65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49" y="891272"/>
            <a:ext cx="3054230" cy="98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27" y="433086"/>
            <a:ext cx="1927599" cy="1554515"/>
          </a:xfrm>
          <a:prstGeom prst="rect">
            <a:avLst/>
          </a:prstGeom>
        </p:spPr>
      </p:pic>
      <p:sp>
        <p:nvSpPr>
          <p:cNvPr id="9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1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94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60378" y="983261"/>
            <a:ext cx="714738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HOẠT ĐỘNG CỦA CÁC MODULE TRONG QUÁ TRÌNH PHÂN TÍCH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10</a:t>
            </a:fld>
            <a:endParaRPr lang="en-US"/>
          </a:p>
        </p:txBody>
      </p:sp>
      <p:grpSp>
        <p:nvGrpSpPr>
          <p:cNvPr id="86" name="Group 73"/>
          <p:cNvGrpSpPr>
            <a:grpSpLocks/>
          </p:cNvGrpSpPr>
          <p:nvPr/>
        </p:nvGrpSpPr>
        <p:grpSpPr bwMode="auto">
          <a:xfrm>
            <a:off x="4606925" y="1897857"/>
            <a:ext cx="512763" cy="239713"/>
            <a:chOff x="3366566" y="1459073"/>
            <a:chExt cx="465169" cy="221445"/>
          </a:xfrm>
        </p:grpSpPr>
        <p:cxnSp>
          <p:nvCxnSpPr>
            <p:cNvPr id="87" name="Straight Connector 86"/>
            <p:cNvCxnSpPr/>
            <p:nvPr/>
          </p:nvCxnSpPr>
          <p:spPr>
            <a:xfrm flipH="1" flipV="1">
              <a:off x="3591950" y="1460540"/>
              <a:ext cx="239785" cy="21997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366566" y="1459073"/>
              <a:ext cx="2253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74"/>
          <p:cNvGrpSpPr>
            <a:grpSpLocks/>
          </p:cNvGrpSpPr>
          <p:nvPr/>
        </p:nvGrpSpPr>
        <p:grpSpPr bwMode="auto">
          <a:xfrm flipH="1">
            <a:off x="7463632" y="2439194"/>
            <a:ext cx="566738" cy="242888"/>
            <a:chOff x="3318534" y="1459155"/>
            <a:chExt cx="513201" cy="221363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81"/>
          <p:cNvGrpSpPr>
            <a:grpSpLocks/>
          </p:cNvGrpSpPr>
          <p:nvPr/>
        </p:nvGrpSpPr>
        <p:grpSpPr bwMode="auto">
          <a:xfrm flipV="1">
            <a:off x="4156075" y="4756944"/>
            <a:ext cx="502444" cy="239713"/>
            <a:chOff x="3376482" y="1459073"/>
            <a:chExt cx="455253" cy="221445"/>
          </a:xfrm>
        </p:grpSpPr>
        <p:cxnSp>
          <p:nvCxnSpPr>
            <p:cNvPr id="93" name="Straight Connector 92"/>
            <p:cNvCxnSpPr/>
            <p:nvPr/>
          </p:nvCxnSpPr>
          <p:spPr>
            <a:xfrm flipH="1" flipV="1">
              <a:off x="3592242" y="1460540"/>
              <a:ext cx="239493" cy="219978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3376482" y="1459073"/>
              <a:ext cx="215760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84"/>
          <p:cNvGrpSpPr>
            <a:grpSpLocks/>
          </p:cNvGrpSpPr>
          <p:nvPr/>
        </p:nvGrpSpPr>
        <p:grpSpPr bwMode="auto">
          <a:xfrm flipH="1" flipV="1">
            <a:off x="7199313" y="4887913"/>
            <a:ext cx="542132" cy="242888"/>
            <a:chOff x="3339387" y="1459155"/>
            <a:chExt cx="492348" cy="221363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3591688" y="1460602"/>
              <a:ext cx="240047" cy="219916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3339387" y="1459155"/>
              <a:ext cx="2523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 5"/>
          <p:cNvSpPr>
            <a:spLocks/>
          </p:cNvSpPr>
          <p:nvPr/>
        </p:nvSpPr>
        <p:spPr bwMode="auto">
          <a:xfrm>
            <a:off x="3971132" y="3047207"/>
            <a:ext cx="2055019" cy="2466975"/>
          </a:xfrm>
          <a:custGeom>
            <a:avLst/>
            <a:gdLst>
              <a:gd name="T0" fmla="*/ 2054906 w 496"/>
              <a:gd name="T1" fmla="*/ 1309955 h 595"/>
              <a:gd name="T2" fmla="*/ 2054906 w 496"/>
              <a:gd name="T3" fmla="*/ 1326537 h 595"/>
              <a:gd name="T4" fmla="*/ 2071478 w 496"/>
              <a:gd name="T5" fmla="*/ 1591844 h 595"/>
              <a:gd name="T6" fmla="*/ 2659778 w 496"/>
              <a:gd name="T7" fmla="*/ 2777436 h 595"/>
              <a:gd name="T8" fmla="*/ 3620943 w 496"/>
              <a:gd name="T9" fmla="*/ 3324632 h 595"/>
              <a:gd name="T10" fmla="*/ 4109812 w 496"/>
              <a:gd name="T11" fmla="*/ 3382668 h 595"/>
              <a:gd name="T12" fmla="*/ 4109812 w 496"/>
              <a:gd name="T13" fmla="*/ 4933058 h 595"/>
              <a:gd name="T14" fmla="*/ 3562942 w 496"/>
              <a:gd name="T15" fmla="*/ 4899895 h 595"/>
              <a:gd name="T16" fmla="*/ 1566037 w 496"/>
              <a:gd name="T17" fmla="*/ 3880120 h 595"/>
              <a:gd name="T18" fmla="*/ 513727 w 496"/>
              <a:gd name="T19" fmla="*/ 1591844 h 595"/>
              <a:gd name="T20" fmla="*/ 505441 w 496"/>
              <a:gd name="T21" fmla="*/ 1326537 h 595"/>
              <a:gd name="T22" fmla="*/ 505441 w 496"/>
              <a:gd name="T23" fmla="*/ 1309955 h 595"/>
              <a:gd name="T24" fmla="*/ 0 w 496"/>
              <a:gd name="T25" fmla="*/ 1309955 h 595"/>
              <a:gd name="T26" fmla="*/ 1300888 w 496"/>
              <a:gd name="T27" fmla="*/ 0 h 595"/>
              <a:gd name="T28" fmla="*/ 2593490 w 496"/>
              <a:gd name="T29" fmla="*/ 1309955 h 595"/>
              <a:gd name="T30" fmla="*/ 2054906 w 496"/>
              <a:gd name="T31" fmla="*/ 1309955 h 5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96"/>
              <a:gd name="T49" fmla="*/ 0 h 595"/>
              <a:gd name="T50" fmla="*/ 496 w 496"/>
              <a:gd name="T51" fmla="*/ 595 h 5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5363369" y="3702050"/>
            <a:ext cx="2472531" cy="2060575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21926" tIns="60963" rIns="121926" bIns="60963"/>
          <a:lstStyle/>
          <a:p>
            <a:pPr defTabSz="1375570">
              <a:defRPr/>
            </a:pPr>
            <a:endParaRPr lang="en-US" sz="900" dirty="0">
              <a:latin typeface="Lato Light"/>
              <a:cs typeface="Lato Light"/>
            </a:endParaRPr>
          </a:p>
        </p:txBody>
      </p:sp>
      <p:sp>
        <p:nvSpPr>
          <p:cNvPr id="100" name="Freeform 7"/>
          <p:cNvSpPr>
            <a:spLocks/>
          </p:cNvSpPr>
          <p:nvPr/>
        </p:nvSpPr>
        <p:spPr bwMode="auto">
          <a:xfrm>
            <a:off x="6026150" y="1897857"/>
            <a:ext cx="2061369" cy="2475706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lIns="121926" tIns="60963" rIns="121926" bIns="60963"/>
          <a:lstStyle/>
          <a:p>
            <a:pPr defTabSz="1375570">
              <a:defRPr/>
            </a:pPr>
            <a:endParaRPr lang="en-US" sz="900" dirty="0">
              <a:latin typeface="Lato Light"/>
              <a:cs typeface="Lato Light"/>
            </a:endParaRPr>
          </a:p>
        </p:txBody>
      </p:sp>
      <p:sp>
        <p:nvSpPr>
          <p:cNvPr id="101" name="Freeform 8"/>
          <p:cNvSpPr>
            <a:spLocks noEditPoints="1"/>
          </p:cNvSpPr>
          <p:nvPr/>
        </p:nvSpPr>
        <p:spPr bwMode="auto">
          <a:xfrm>
            <a:off x="4222750" y="1646238"/>
            <a:ext cx="2466182" cy="2055813"/>
          </a:xfrm>
          <a:custGeom>
            <a:avLst/>
            <a:gdLst>
              <a:gd name="T0" fmla="*/ 795715 w 595"/>
              <a:gd name="T1" fmla="*/ 2801366 h 496"/>
              <a:gd name="T2" fmla="*/ 787426 w 595"/>
              <a:gd name="T3" fmla="*/ 2801366 h 496"/>
              <a:gd name="T4" fmla="*/ 795715 w 595"/>
              <a:gd name="T5" fmla="*/ 2801366 h 496"/>
              <a:gd name="T6" fmla="*/ 3605582 w 595"/>
              <a:gd name="T7" fmla="*/ 0 h 496"/>
              <a:gd name="T8" fmla="*/ 4931773 w 595"/>
              <a:gd name="T9" fmla="*/ 1301226 h 496"/>
              <a:gd name="T10" fmla="*/ 3605582 w 595"/>
              <a:gd name="T11" fmla="*/ 2602452 h 496"/>
              <a:gd name="T12" fmla="*/ 3605582 w 595"/>
              <a:gd name="T13" fmla="*/ 2063728 h 496"/>
              <a:gd name="T14" fmla="*/ 2155060 w 595"/>
              <a:gd name="T15" fmla="*/ 2668757 h 496"/>
              <a:gd name="T16" fmla="*/ 1608007 w 595"/>
              <a:gd name="T17" fmla="*/ 3621884 h 496"/>
              <a:gd name="T18" fmla="*/ 1549986 w 595"/>
              <a:gd name="T19" fmla="*/ 4110880 h 496"/>
              <a:gd name="T20" fmla="*/ 0 w 595"/>
              <a:gd name="T21" fmla="*/ 4110880 h 496"/>
              <a:gd name="T22" fmla="*/ 41443 w 595"/>
              <a:gd name="T23" fmla="*/ 3555580 h 496"/>
              <a:gd name="T24" fmla="*/ 1060953 w 595"/>
              <a:gd name="T25" fmla="*/ 1574732 h 496"/>
              <a:gd name="T26" fmla="*/ 3605582 w 595"/>
              <a:gd name="T27" fmla="*/ 505572 h 496"/>
              <a:gd name="T28" fmla="*/ 3605582 w 595"/>
              <a:gd name="T29" fmla="*/ 0 h 4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95"/>
              <a:gd name="T46" fmla="*/ 0 h 496"/>
              <a:gd name="T47" fmla="*/ 595 w 595"/>
              <a:gd name="T48" fmla="*/ 496 h 4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102" name="Text Placeholder 3"/>
          <p:cNvSpPr txBox="1">
            <a:spLocks/>
          </p:cNvSpPr>
          <p:nvPr/>
        </p:nvSpPr>
        <p:spPr bwMode="auto">
          <a:xfrm>
            <a:off x="5772247" y="1940695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3" name="Text Placeholder 3"/>
          <p:cNvSpPr txBox="1">
            <a:spLocks/>
          </p:cNvSpPr>
          <p:nvPr/>
        </p:nvSpPr>
        <p:spPr bwMode="auto">
          <a:xfrm>
            <a:off x="7158135" y="3581376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4" name="Text Placeholder 3"/>
          <p:cNvSpPr txBox="1">
            <a:spLocks/>
          </p:cNvSpPr>
          <p:nvPr/>
        </p:nvSpPr>
        <p:spPr bwMode="auto">
          <a:xfrm>
            <a:off x="5703985" y="4756920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7921625" y="4641854"/>
            <a:ext cx="4065916" cy="934441"/>
            <a:chOff x="7154104" y="3109458"/>
            <a:chExt cx="2276195" cy="847096"/>
          </a:xfrm>
        </p:grpSpPr>
        <p:sp>
          <p:nvSpPr>
            <p:cNvPr id="106" name="TextBox 49"/>
            <p:cNvSpPr txBox="1">
              <a:spLocks noChangeArrowheads="1"/>
            </p:cNvSpPr>
            <p:nvPr/>
          </p:nvSpPr>
          <p:spPr bwMode="auto">
            <a:xfrm>
              <a:off x="7154104" y="3454340"/>
              <a:ext cx="2276195" cy="50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 processing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54104" y="3109458"/>
              <a:ext cx="1843860" cy="25110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1375570">
                <a:defRPr/>
              </a:pPr>
              <a:r>
                <a:rPr lang="en-US" dirty="0">
                  <a:solidFill>
                    <a:schemeClr val="accent4"/>
                  </a:solidFill>
                  <a:latin typeface="Lato Light"/>
                  <a:cs typeface="Lato Light"/>
                </a:rPr>
                <a:t>Processing Modules</a:t>
              </a:r>
            </a:p>
          </p:txBody>
        </p:sp>
      </p:grpSp>
      <p:grpSp>
        <p:nvGrpSpPr>
          <p:cNvPr id="108" name="Group 58"/>
          <p:cNvGrpSpPr>
            <a:grpSpLocks/>
          </p:cNvGrpSpPr>
          <p:nvPr/>
        </p:nvGrpSpPr>
        <p:grpSpPr bwMode="auto">
          <a:xfrm>
            <a:off x="8073232" y="2079628"/>
            <a:ext cx="3914309" cy="939339"/>
            <a:chOff x="7174424" y="1401231"/>
            <a:chExt cx="2276195" cy="851461"/>
          </a:xfrm>
        </p:grpSpPr>
        <p:sp>
          <p:nvSpPr>
            <p:cNvPr id="109" name="TextBox 52"/>
            <p:cNvSpPr txBox="1">
              <a:spLocks noChangeArrowheads="1"/>
            </p:cNvSpPr>
            <p:nvPr/>
          </p:nvSpPr>
          <p:spPr bwMode="auto">
            <a:xfrm>
              <a:off x="7174424" y="1750522"/>
              <a:ext cx="2276195" cy="50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Machinery đ</a:t>
              </a:r>
              <a:r>
                <a:rPr lang="vi-V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load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thao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môi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máy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ảo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74424" y="1401231"/>
              <a:ext cx="1852547" cy="2510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1375570">
                <a:defRPr/>
              </a:pPr>
              <a:r>
                <a:rPr lang="en-US" dirty="0">
                  <a:solidFill>
                    <a:schemeClr val="accent3"/>
                  </a:solidFill>
                  <a:latin typeface="Lato Light"/>
                  <a:cs typeface="Lato Light"/>
                </a:rPr>
                <a:t>Machinery Modules</a:t>
              </a:r>
            </a:p>
          </p:txBody>
        </p:sp>
      </p:grpSp>
      <p:grpSp>
        <p:nvGrpSpPr>
          <p:cNvPr id="111" name="Group 56"/>
          <p:cNvGrpSpPr>
            <a:grpSpLocks/>
          </p:cNvGrpSpPr>
          <p:nvPr/>
        </p:nvGrpSpPr>
        <p:grpSpPr bwMode="auto">
          <a:xfrm>
            <a:off x="1136073" y="1648619"/>
            <a:ext cx="3330359" cy="1209060"/>
            <a:chOff x="-296510" y="1392685"/>
            <a:chExt cx="2276196" cy="1096395"/>
          </a:xfrm>
        </p:grpSpPr>
        <p:sp>
          <p:nvSpPr>
            <p:cNvPr id="112" name="TextBox 55"/>
            <p:cNvSpPr txBox="1">
              <a:spLocks noChangeArrowheads="1"/>
            </p:cNvSpPr>
            <p:nvPr/>
          </p:nvSpPr>
          <p:spPr bwMode="auto">
            <a:xfrm>
              <a:off x="-296510" y="1735518"/>
              <a:ext cx="2276196" cy="75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khởi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chạy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song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quá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 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166619" y="1392685"/>
              <a:ext cx="1813067" cy="25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>
                  <a:solidFill>
                    <a:schemeClr val="accent2"/>
                  </a:solidFill>
                </a:rPr>
                <a:t>Auxiliary Modules</a:t>
              </a:r>
            </a:p>
          </p:txBody>
        </p:sp>
      </p:grpSp>
      <p:grpSp>
        <p:nvGrpSpPr>
          <p:cNvPr id="114" name="Group 56"/>
          <p:cNvGrpSpPr>
            <a:grpSpLocks/>
          </p:cNvGrpSpPr>
          <p:nvPr/>
        </p:nvGrpSpPr>
        <p:grpSpPr bwMode="auto">
          <a:xfrm>
            <a:off x="1" y="4484689"/>
            <a:ext cx="4013200" cy="1472533"/>
            <a:chOff x="-296510" y="1279344"/>
            <a:chExt cx="2276196" cy="1337981"/>
          </a:xfrm>
        </p:grpSpPr>
        <p:sp>
          <p:nvSpPr>
            <p:cNvPr id="115" name="TextBox 58"/>
            <p:cNvSpPr txBox="1">
              <a:spLocks noChangeArrowheads="1"/>
            </p:cNvSpPr>
            <p:nvPr/>
          </p:nvSpPr>
          <p:spPr bwMode="auto">
            <a:xfrm>
              <a:off x="-296510" y="1610572"/>
              <a:ext cx="2276196" cy="1006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24384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24384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module Reporting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format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166584" y="1279344"/>
              <a:ext cx="1813102" cy="25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>
                  <a:solidFill>
                    <a:schemeClr val="accent1"/>
                  </a:solidFill>
                </a:rPr>
                <a:t>Reporting Modules</a:t>
              </a:r>
            </a:p>
          </p:txBody>
        </p:sp>
      </p:grpSp>
      <p:sp>
        <p:nvSpPr>
          <p:cNvPr id="117" name="Freeform 9"/>
          <p:cNvSpPr>
            <a:spLocks/>
          </p:cNvSpPr>
          <p:nvPr/>
        </p:nvSpPr>
        <p:spPr bwMode="auto">
          <a:xfrm>
            <a:off x="3971132" y="3047207"/>
            <a:ext cx="1295400" cy="794544"/>
          </a:xfrm>
          <a:custGeom>
            <a:avLst/>
            <a:gdLst>
              <a:gd name="T0" fmla="*/ 2070132 w 313"/>
              <a:gd name="T1" fmla="*/ 1588374 h 192"/>
              <a:gd name="T2" fmla="*/ 513393 w 313"/>
              <a:gd name="T3" fmla="*/ 1588374 h 192"/>
              <a:gd name="T4" fmla="*/ 505112 w 313"/>
              <a:gd name="T5" fmla="*/ 1323645 h 192"/>
              <a:gd name="T6" fmla="*/ 505112 w 313"/>
              <a:gd name="T7" fmla="*/ 1307099 h 192"/>
              <a:gd name="T8" fmla="*/ 0 w 313"/>
              <a:gd name="T9" fmla="*/ 1307099 h 192"/>
              <a:gd name="T10" fmla="*/ 1300043 w 313"/>
              <a:gd name="T11" fmla="*/ 0 h 192"/>
              <a:gd name="T12" fmla="*/ 2591805 w 313"/>
              <a:gd name="T13" fmla="*/ 1307099 h 192"/>
              <a:gd name="T14" fmla="*/ 2053571 w 313"/>
              <a:gd name="T15" fmla="*/ 1307099 h 192"/>
              <a:gd name="T16" fmla="*/ 2053571 w 313"/>
              <a:gd name="T17" fmla="*/ 1323645 h 192"/>
              <a:gd name="T18" fmla="*/ 2070132 w 313"/>
              <a:gd name="T19" fmla="*/ 1588374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3"/>
              <a:gd name="T31" fmla="*/ 0 h 192"/>
              <a:gd name="T32" fmla="*/ 313 w 313"/>
              <a:gd name="T33" fmla="*/ 192 h 1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3" h="192">
                <a:moveTo>
                  <a:pt x="250" y="192"/>
                </a:moveTo>
                <a:cubicBezTo>
                  <a:pt x="62" y="192"/>
                  <a:pt x="62" y="192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248" y="158"/>
                  <a:pt x="248" y="158"/>
                  <a:pt x="248" y="158"/>
                </a:cubicBez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6" tIns="60963" rIns="121926" bIns="60963"/>
          <a:lstStyle/>
          <a:p>
            <a:endParaRPr lang="en-US" sz="900"/>
          </a:p>
        </p:txBody>
      </p:sp>
      <p:sp>
        <p:nvSpPr>
          <p:cNvPr id="118" name="Text Placeholder 3"/>
          <p:cNvSpPr txBox="1">
            <a:spLocks/>
          </p:cNvSpPr>
          <p:nvPr/>
        </p:nvSpPr>
        <p:spPr bwMode="auto">
          <a:xfrm>
            <a:off x="4358975" y="3155926"/>
            <a:ext cx="55463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24384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2438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3750" b="1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619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84840" y="983261"/>
            <a:ext cx="289846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MÔ HÌNH HOẠT ĐỘNG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11</a:t>
            </a:fld>
            <a:endParaRPr lang="en-US"/>
          </a:p>
        </p:txBody>
      </p:sp>
      <p:sp>
        <p:nvSpPr>
          <p:cNvPr id="40" name="Freeform 45"/>
          <p:cNvSpPr>
            <a:spLocks noChangeArrowheads="1"/>
          </p:cNvSpPr>
          <p:nvPr/>
        </p:nvSpPr>
        <p:spPr bwMode="auto">
          <a:xfrm>
            <a:off x="2557218" y="2781870"/>
            <a:ext cx="1243584" cy="1242470"/>
          </a:xfrm>
          <a:custGeom>
            <a:avLst/>
            <a:gdLst>
              <a:gd name="T0" fmla="*/ 2147483647 w 588"/>
              <a:gd name="T1" fmla="*/ 2147483647 h 524"/>
              <a:gd name="T2" fmla="*/ 2147483647 w 588"/>
              <a:gd name="T3" fmla="*/ 2147483647 h 524"/>
              <a:gd name="T4" fmla="*/ 2147483647 w 588"/>
              <a:gd name="T5" fmla="*/ 2147483647 h 524"/>
              <a:gd name="T6" fmla="*/ 2147483647 w 588"/>
              <a:gd name="T7" fmla="*/ 2147483647 h 524"/>
              <a:gd name="T8" fmla="*/ 2147483647 w 588"/>
              <a:gd name="T9" fmla="*/ 2147483647 h 524"/>
              <a:gd name="T10" fmla="*/ 2147483647 w 588"/>
              <a:gd name="T11" fmla="*/ 2147483647 h 524"/>
              <a:gd name="T12" fmla="*/ 2147483647 w 588"/>
              <a:gd name="T13" fmla="*/ 2147483647 h 524"/>
              <a:gd name="T14" fmla="*/ 2147483647 w 588"/>
              <a:gd name="T15" fmla="*/ 2147483647 h 524"/>
              <a:gd name="T16" fmla="*/ 2147483647 w 588"/>
              <a:gd name="T17" fmla="*/ 2147483647 h 524"/>
              <a:gd name="T18" fmla="*/ 2147483647 w 588"/>
              <a:gd name="T19" fmla="*/ 2147483647 h 524"/>
              <a:gd name="T20" fmla="*/ 2147483647 w 588"/>
              <a:gd name="T21" fmla="*/ 2147483647 h 524"/>
              <a:gd name="T22" fmla="*/ 2147483647 w 588"/>
              <a:gd name="T23" fmla="*/ 2147483647 h 524"/>
              <a:gd name="T24" fmla="*/ 2147483647 w 588"/>
              <a:gd name="T25" fmla="*/ 2147483647 h 524"/>
              <a:gd name="T26" fmla="*/ 0 w 588"/>
              <a:gd name="T27" fmla="*/ 2147483647 h 524"/>
              <a:gd name="T28" fmla="*/ 0 w 588"/>
              <a:gd name="T29" fmla="*/ 2147483647 h 524"/>
              <a:gd name="T30" fmla="*/ 2147483647 w 588"/>
              <a:gd name="T31" fmla="*/ 0 h 524"/>
              <a:gd name="T32" fmla="*/ 2147483647 w 588"/>
              <a:gd name="T33" fmla="*/ 0 h 524"/>
              <a:gd name="T34" fmla="*/ 2147483647 w 588"/>
              <a:gd name="T35" fmla="*/ 2147483647 h 524"/>
              <a:gd name="T36" fmla="*/ 2147483647 w 588"/>
              <a:gd name="T37" fmla="*/ 2147483647 h 524"/>
              <a:gd name="T38" fmla="*/ 2147483647 w 588"/>
              <a:gd name="T39" fmla="*/ 2147483647 h 524"/>
              <a:gd name="T40" fmla="*/ 2147483647 w 588"/>
              <a:gd name="T41" fmla="*/ 2147483647 h 524"/>
              <a:gd name="T42" fmla="*/ 2147483647 w 588"/>
              <a:gd name="T43" fmla="*/ 2147483647 h 524"/>
              <a:gd name="T44" fmla="*/ 2147483647 w 588"/>
              <a:gd name="T45" fmla="*/ 2147483647 h 524"/>
              <a:gd name="T46" fmla="*/ 2147483647 w 588"/>
              <a:gd name="T47" fmla="*/ 2147483647 h 524"/>
              <a:gd name="T48" fmla="*/ 2147483647 w 588"/>
              <a:gd name="T49" fmla="*/ 2147483647 h 524"/>
              <a:gd name="T50" fmla="*/ 2147483647 w 588"/>
              <a:gd name="T51" fmla="*/ 2147483647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5"/>
          <p:cNvSpPr>
            <a:spLocks noChangeArrowheads="1"/>
          </p:cNvSpPr>
          <p:nvPr/>
        </p:nvSpPr>
        <p:spPr bwMode="auto">
          <a:xfrm>
            <a:off x="8999144" y="2781870"/>
            <a:ext cx="1243584" cy="1242470"/>
          </a:xfrm>
          <a:custGeom>
            <a:avLst/>
            <a:gdLst>
              <a:gd name="T0" fmla="*/ 2147483647 w 588"/>
              <a:gd name="T1" fmla="*/ 2147483647 h 524"/>
              <a:gd name="T2" fmla="*/ 2147483647 w 588"/>
              <a:gd name="T3" fmla="*/ 2147483647 h 524"/>
              <a:gd name="T4" fmla="*/ 2147483647 w 588"/>
              <a:gd name="T5" fmla="*/ 2147483647 h 524"/>
              <a:gd name="T6" fmla="*/ 2147483647 w 588"/>
              <a:gd name="T7" fmla="*/ 2147483647 h 524"/>
              <a:gd name="T8" fmla="*/ 2147483647 w 588"/>
              <a:gd name="T9" fmla="*/ 2147483647 h 524"/>
              <a:gd name="T10" fmla="*/ 2147483647 w 588"/>
              <a:gd name="T11" fmla="*/ 2147483647 h 524"/>
              <a:gd name="T12" fmla="*/ 2147483647 w 588"/>
              <a:gd name="T13" fmla="*/ 2147483647 h 524"/>
              <a:gd name="T14" fmla="*/ 2147483647 w 588"/>
              <a:gd name="T15" fmla="*/ 2147483647 h 524"/>
              <a:gd name="T16" fmla="*/ 2147483647 w 588"/>
              <a:gd name="T17" fmla="*/ 2147483647 h 524"/>
              <a:gd name="T18" fmla="*/ 2147483647 w 588"/>
              <a:gd name="T19" fmla="*/ 2147483647 h 524"/>
              <a:gd name="T20" fmla="*/ 2147483647 w 588"/>
              <a:gd name="T21" fmla="*/ 2147483647 h 524"/>
              <a:gd name="T22" fmla="*/ 2147483647 w 588"/>
              <a:gd name="T23" fmla="*/ 2147483647 h 524"/>
              <a:gd name="T24" fmla="*/ 2147483647 w 588"/>
              <a:gd name="T25" fmla="*/ 2147483647 h 524"/>
              <a:gd name="T26" fmla="*/ 0 w 588"/>
              <a:gd name="T27" fmla="*/ 2147483647 h 524"/>
              <a:gd name="T28" fmla="*/ 0 w 588"/>
              <a:gd name="T29" fmla="*/ 2147483647 h 524"/>
              <a:gd name="T30" fmla="*/ 2147483647 w 588"/>
              <a:gd name="T31" fmla="*/ 0 h 524"/>
              <a:gd name="T32" fmla="*/ 2147483647 w 588"/>
              <a:gd name="T33" fmla="*/ 0 h 524"/>
              <a:gd name="T34" fmla="*/ 2147483647 w 588"/>
              <a:gd name="T35" fmla="*/ 2147483647 h 524"/>
              <a:gd name="T36" fmla="*/ 2147483647 w 588"/>
              <a:gd name="T37" fmla="*/ 2147483647 h 524"/>
              <a:gd name="T38" fmla="*/ 2147483647 w 588"/>
              <a:gd name="T39" fmla="*/ 2147483647 h 524"/>
              <a:gd name="T40" fmla="*/ 2147483647 w 588"/>
              <a:gd name="T41" fmla="*/ 2147483647 h 524"/>
              <a:gd name="T42" fmla="*/ 2147483647 w 588"/>
              <a:gd name="T43" fmla="*/ 2147483647 h 524"/>
              <a:gd name="T44" fmla="*/ 2147483647 w 588"/>
              <a:gd name="T45" fmla="*/ 2147483647 h 524"/>
              <a:gd name="T46" fmla="*/ 2147483647 w 588"/>
              <a:gd name="T47" fmla="*/ 2147483647 h 524"/>
              <a:gd name="T48" fmla="*/ 2147483647 w 588"/>
              <a:gd name="T49" fmla="*/ 2147483647 h 524"/>
              <a:gd name="T50" fmla="*/ 2147483647 w 588"/>
              <a:gd name="T51" fmla="*/ 2147483647 h 5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88" h="524">
                <a:moveTo>
                  <a:pt x="559" y="431"/>
                </a:moveTo>
                <a:lnTo>
                  <a:pt x="559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2" y="431"/>
                  <a:pt x="382" y="431"/>
                  <a:pt x="382" y="431"/>
                </a:cubicBezTo>
                <a:cubicBezTo>
                  <a:pt x="382" y="480"/>
                  <a:pt x="382" y="480"/>
                  <a:pt x="382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70" y="523"/>
                  <a:pt x="170" y="523"/>
                  <a:pt x="170" y="523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70" y="431"/>
                  <a:pt x="170" y="431"/>
                  <a:pt x="170" y="431"/>
                </a:cubicBezTo>
                <a:cubicBezTo>
                  <a:pt x="29" y="431"/>
                  <a:pt x="29" y="431"/>
                  <a:pt x="29" y="431"/>
                </a:cubicBezTo>
                <a:cubicBezTo>
                  <a:pt x="15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5" y="0"/>
                  <a:pt x="29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73" y="0"/>
                  <a:pt x="587" y="7"/>
                  <a:pt x="587" y="28"/>
                </a:cubicBezTo>
                <a:cubicBezTo>
                  <a:pt x="587" y="403"/>
                  <a:pt x="587" y="403"/>
                  <a:pt x="587" y="403"/>
                </a:cubicBezTo>
                <a:cubicBezTo>
                  <a:pt x="587" y="417"/>
                  <a:pt x="573" y="431"/>
                  <a:pt x="559" y="431"/>
                </a:cubicBezTo>
                <a:close/>
                <a:moveTo>
                  <a:pt x="552" y="35"/>
                </a:moveTo>
                <a:lnTo>
                  <a:pt x="552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353"/>
                  <a:pt x="43" y="353"/>
                  <a:pt x="43" y="353"/>
                </a:cubicBezTo>
                <a:cubicBezTo>
                  <a:pt x="552" y="353"/>
                  <a:pt x="552" y="353"/>
                  <a:pt x="552" y="353"/>
                </a:cubicBezTo>
                <a:lnTo>
                  <a:pt x="552" y="35"/>
                </a:lnTo>
                <a:close/>
              </a:path>
            </a:pathLst>
          </a:custGeom>
          <a:solidFill>
            <a:srgbClr val="49B7B2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32" y="3269755"/>
            <a:ext cx="1457325" cy="266700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4" idx="1"/>
          </p:cNvCxnSpPr>
          <p:nvPr/>
        </p:nvCxnSpPr>
        <p:spPr>
          <a:xfrm flipH="1">
            <a:off x="3800802" y="3403105"/>
            <a:ext cx="16947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6952857" y="3403105"/>
            <a:ext cx="204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77" y="1244850"/>
            <a:ext cx="914400" cy="914400"/>
          </a:xfrm>
          <a:prstGeom prst="rect">
            <a:avLst/>
          </a:prstGeom>
        </p:spPr>
      </p:pic>
      <p:pic>
        <p:nvPicPr>
          <p:cNvPr id="55" name="Graphic 54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376" y="2205963"/>
            <a:ext cx="639841" cy="639841"/>
          </a:xfrm>
          <a:prstGeom prst="rect">
            <a:avLst/>
          </a:prstGeom>
        </p:spPr>
      </p:pic>
      <p:pic>
        <p:nvPicPr>
          <p:cNvPr id="56" name="Graphic 55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379" y="2875124"/>
            <a:ext cx="394631" cy="394631"/>
          </a:xfrm>
          <a:prstGeom prst="rect">
            <a:avLst/>
          </a:prstGeom>
        </p:spPr>
      </p:pic>
      <p:pic>
        <p:nvPicPr>
          <p:cNvPr id="57" name="Graphic 56" descr="Docu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208" y="3269755"/>
            <a:ext cx="266700" cy="26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49362" y="3630440"/>
            <a:ext cx="117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Vboxnet0</a:t>
            </a:r>
          </a:p>
          <a:p>
            <a:pPr algn="ctr"/>
            <a:r>
              <a:rPr lang="en-US" sz="1400" dirty="0"/>
              <a:t>192.168.56.1</a:t>
            </a:r>
          </a:p>
        </p:txBody>
      </p:sp>
      <p:pic>
        <p:nvPicPr>
          <p:cNvPr id="19" name="Graphic 18" descr="Magnifying glas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5481" y="1843133"/>
            <a:ext cx="632234" cy="63223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82717" y="4109766"/>
            <a:ext cx="1592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anose="00000500000000000000" pitchFamily="50" charset="0"/>
              </a:rPr>
              <a:t>Host Machine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192.168.1.2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Ubuntu 64bit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8GB RAM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73634" y="4117593"/>
            <a:ext cx="169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anose="00000500000000000000" pitchFamily="50" charset="0"/>
              </a:rPr>
              <a:t>Host Machine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192.168.56.10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Windows 7 64bit</a:t>
            </a:r>
          </a:p>
          <a:p>
            <a:pPr algn="ctr"/>
            <a:r>
              <a:rPr lang="en-US" sz="1400" dirty="0">
                <a:latin typeface="Montserrat" panose="00000500000000000000" pitchFamily="50" charset="0"/>
              </a:rPr>
              <a:t>2GB RAM</a:t>
            </a:r>
          </a:p>
        </p:txBody>
      </p:sp>
      <p:pic>
        <p:nvPicPr>
          <p:cNvPr id="21" name="Graphic 20" descr="Puzzl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0545" y="2196547"/>
            <a:ext cx="1105768" cy="1105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20545" y="2475367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Auxiliary Modules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187" y="905682"/>
            <a:ext cx="110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" panose="00000500000000000000" pitchFamily="50" charset="0"/>
              </a:rPr>
              <a:t>Malicious File</a:t>
            </a:r>
          </a:p>
        </p:txBody>
      </p:sp>
      <p:pic>
        <p:nvPicPr>
          <p:cNvPr id="71" name="Graphic 70" descr="Puzzl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0545" y="4033936"/>
            <a:ext cx="1105768" cy="11057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720545" y="4312756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Machinery Modules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76570" y="4862945"/>
            <a:ext cx="1450138" cy="1650742"/>
          </a:xfrm>
          <a:prstGeom prst="star10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Virtual Box Machine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Win7x64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snapshot1</a:t>
            </a:r>
          </a:p>
        </p:txBody>
      </p:sp>
      <p:pic>
        <p:nvPicPr>
          <p:cNvPr id="75" name="Graphic 74" descr="Puzzl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99144" y="1584832"/>
            <a:ext cx="1105768" cy="110576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999144" y="1863652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Processing Modules</a:t>
            </a:r>
          </a:p>
        </p:txBody>
      </p:sp>
      <p:pic>
        <p:nvPicPr>
          <p:cNvPr id="26" name="Graphic 25" descr="Folde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3304" y="1433787"/>
            <a:ext cx="1027709" cy="10277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18800" y="1712433"/>
            <a:ext cx="94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Global Container</a:t>
            </a:r>
          </a:p>
        </p:txBody>
      </p:sp>
      <p:pic>
        <p:nvPicPr>
          <p:cNvPr id="29" name="Graphic 28" descr="Checklist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4072" y="2242089"/>
            <a:ext cx="574203" cy="574203"/>
          </a:xfrm>
          <a:prstGeom prst="rect">
            <a:avLst/>
          </a:prstGeom>
        </p:spPr>
      </p:pic>
      <p:pic>
        <p:nvPicPr>
          <p:cNvPr id="31" name="Graphic 30" descr="Gold bar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68004" y="1562085"/>
            <a:ext cx="503616" cy="503616"/>
          </a:xfrm>
          <a:prstGeom prst="rect">
            <a:avLst/>
          </a:prstGeom>
        </p:spPr>
      </p:pic>
      <p:pic>
        <p:nvPicPr>
          <p:cNvPr id="119" name="Graphic 118" descr="Puzzl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72199" y="1417601"/>
            <a:ext cx="1105768" cy="110576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72199" y="1696421"/>
            <a:ext cx="11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Reporting Modules</a:t>
            </a:r>
          </a:p>
        </p:txBody>
      </p:sp>
      <p:pic>
        <p:nvPicPr>
          <p:cNvPr id="121" name="Graphic 120" descr="Gold bar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97209" y="1682382"/>
            <a:ext cx="503616" cy="5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6367 0.12014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0543 0.08634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414 0.04838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2708 3.703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0"/>
                            </p:stCondLst>
                            <p:childTnLst>
                              <p:par>
                                <p:cTn id="90" presetID="56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3945 -0.3525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9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9 3.7037E-6 L 0.49127 3.7037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6" presetID="15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.091 L 0.077 0.238 L -0.077 0.238 L -0.125 0.091 L 0 0 Z" pathEditMode="relative" ptsTypes="">
                                      <p:cBhvr>
                                        <p:cTn id="1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6" presetID="44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1204 L -0.0319 -0.04329 C -0.03855 -0.05023 -0.04844 -0.05393 -0.05899 -0.05393 C -0.07084 -0.05393 -0.08034 -0.05023 -0.08698 -0.04329 L -0.11875 -0.01204 " pathEditMode="relative" rAng="0" ptsTypes="AAAAA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6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013 -0.0004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30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00547 0.1275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12755 L -0.23255 0.1275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22" grpId="0"/>
      <p:bldP spid="22" grpId="1"/>
      <p:bldP spid="22" grpId="2"/>
      <p:bldP spid="24" grpId="0"/>
      <p:bldP spid="24" grpId="1"/>
      <p:bldP spid="72" grpId="0"/>
      <p:bldP spid="72" grpId="1"/>
      <p:bldP spid="72" grpId="2"/>
      <p:bldP spid="73" grpId="0" animBg="1"/>
      <p:bldP spid="73" grpId="1" animBg="1"/>
      <p:bldP spid="73" grpId="3" animBg="1"/>
      <p:bldP spid="76" grpId="0"/>
      <p:bldP spid="76" grpId="1"/>
      <p:bldP spid="76" grpId="2"/>
      <p:bldP spid="27" grpId="0"/>
      <p:bldP spid="120" grpId="0"/>
      <p:bldP spid="120" grpId="1"/>
      <p:bldP spid="12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06199" y="983261"/>
            <a:ext cx="305575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CÀI ĐẶT HOST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12</a:t>
            </a:fld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1" y="1984664"/>
            <a:ext cx="436417" cy="436417"/>
          </a:xfrm>
          <a:prstGeom prst="rect">
            <a:avLst/>
          </a:prstGeom>
        </p:spPr>
      </p:pic>
      <p:pic>
        <p:nvPicPr>
          <p:cNvPr id="38" name="Graphic 3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421081"/>
            <a:ext cx="436417" cy="436417"/>
          </a:xfrm>
          <a:prstGeom prst="rect">
            <a:avLst/>
          </a:prstGeom>
        </p:spPr>
      </p:pic>
      <p:pic>
        <p:nvPicPr>
          <p:cNvPr id="39" name="Graphic 38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2893806"/>
            <a:ext cx="436417" cy="436417"/>
          </a:xfrm>
          <a:prstGeom prst="rect">
            <a:avLst/>
          </a:prstGeom>
        </p:spPr>
      </p:pic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3712178"/>
            <a:ext cx="436417" cy="436417"/>
          </a:xfrm>
          <a:prstGeom prst="rect">
            <a:avLst/>
          </a:prstGeom>
        </p:spPr>
      </p:pic>
      <p:pic>
        <p:nvPicPr>
          <p:cNvPr id="43" name="Graphic 42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4130441"/>
            <a:ext cx="436417" cy="436417"/>
          </a:xfrm>
          <a:prstGeom prst="rect">
            <a:avLst/>
          </a:prstGeom>
        </p:spPr>
      </p:pic>
      <p:pic>
        <p:nvPicPr>
          <p:cNvPr id="44" name="Graphic 43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4586164"/>
            <a:ext cx="436417" cy="436417"/>
          </a:xfrm>
          <a:prstGeom prst="rect">
            <a:avLst/>
          </a:prstGeom>
        </p:spPr>
      </p:pic>
      <p:pic>
        <p:nvPicPr>
          <p:cNvPr id="45" name="Graphic 44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3275761"/>
            <a:ext cx="436417" cy="436417"/>
          </a:xfrm>
          <a:prstGeom prst="rect">
            <a:avLst/>
          </a:prstGeom>
        </p:spPr>
      </p:pic>
      <p:pic>
        <p:nvPicPr>
          <p:cNvPr id="46" name="Graphic 4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5039583"/>
            <a:ext cx="436417" cy="43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136" y="198351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0136" y="243923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30136" y="2875651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0136" y="371217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0136" y="411228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Volatility.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0136" y="4562877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 Volatility.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0136" y="5039583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Cuckoo.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30136" y="331206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0313" y="3027549"/>
            <a:ext cx="5507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http://docs.cuckoosandbox.org/en/latest/installation/host/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7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58112" y="983261"/>
            <a:ext cx="315193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CÀI ĐẶT GUEST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1" y="1984664"/>
            <a:ext cx="436417" cy="436417"/>
          </a:xfrm>
          <a:prstGeom prst="rect">
            <a:avLst/>
          </a:prstGeom>
        </p:spPr>
      </p:pic>
      <p:pic>
        <p:nvPicPr>
          <p:cNvPr id="38" name="Graphic 3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421081"/>
            <a:ext cx="436417" cy="436417"/>
          </a:xfrm>
          <a:prstGeom prst="rect">
            <a:avLst/>
          </a:prstGeom>
        </p:spPr>
      </p:pic>
      <p:pic>
        <p:nvPicPr>
          <p:cNvPr id="39" name="Graphic 38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2857498"/>
            <a:ext cx="436417" cy="436417"/>
          </a:xfrm>
          <a:prstGeom prst="rect">
            <a:avLst/>
          </a:prstGeom>
        </p:spPr>
      </p:pic>
      <p:pic>
        <p:nvPicPr>
          <p:cNvPr id="42" name="Graphic 41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3712178"/>
            <a:ext cx="436417" cy="436417"/>
          </a:xfrm>
          <a:prstGeom prst="rect">
            <a:avLst/>
          </a:prstGeom>
        </p:spPr>
      </p:pic>
      <p:pic>
        <p:nvPicPr>
          <p:cNvPr id="43" name="Graphic 42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9" y="4130441"/>
            <a:ext cx="436417" cy="436417"/>
          </a:xfrm>
          <a:prstGeom prst="rect">
            <a:avLst/>
          </a:prstGeom>
        </p:spPr>
      </p:pic>
      <p:pic>
        <p:nvPicPr>
          <p:cNvPr id="44" name="Graphic 43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88" y="4586164"/>
            <a:ext cx="436417" cy="436417"/>
          </a:xfrm>
          <a:prstGeom prst="rect">
            <a:avLst/>
          </a:prstGeom>
        </p:spPr>
      </p:pic>
      <p:pic>
        <p:nvPicPr>
          <p:cNvPr id="45" name="Graphic 44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3275761"/>
            <a:ext cx="436417" cy="436417"/>
          </a:xfrm>
          <a:prstGeom prst="rect">
            <a:avLst/>
          </a:prstGeom>
        </p:spPr>
      </p:pic>
      <p:pic>
        <p:nvPicPr>
          <p:cNvPr id="46" name="Graphic 4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390" y="5039583"/>
            <a:ext cx="436417" cy="43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136" y="198351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Guest Additions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Box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VMWARE).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0136" y="2439234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30136" y="2875651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Firewall/ User Account Control/ Update.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30136" y="371217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hostonly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0136" y="411228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30136" y="4562877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file agent.py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0136" y="5039583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snapshot.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30136" y="3312068"/>
            <a:ext cx="882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(Office, Adobe Reader, Flash).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2017" y="5587256"/>
            <a:ext cx="578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http://docs.cuckoosandbox.org/en/latest/installation/guest/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17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50896" y="983261"/>
            <a:ext cx="1566369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CẤU HÌNH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14</a:t>
            </a:fld>
            <a:endParaRPr lang="en-US"/>
          </a:p>
        </p:txBody>
      </p:sp>
      <p:pic>
        <p:nvPicPr>
          <p:cNvPr id="9" name="Graphic 8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1873348"/>
            <a:ext cx="870573" cy="987741"/>
          </a:xfrm>
          <a:prstGeom prst="rect">
            <a:avLst/>
          </a:prstGeom>
        </p:spPr>
      </p:pic>
      <p:pic>
        <p:nvPicPr>
          <p:cNvPr id="26" name="Graphic 25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3558672"/>
            <a:ext cx="870573" cy="984157"/>
          </a:xfrm>
          <a:prstGeom prst="rect">
            <a:avLst/>
          </a:prstGeom>
        </p:spPr>
      </p:pic>
      <p:pic>
        <p:nvPicPr>
          <p:cNvPr id="27" name="Graphic 26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5344" y="5071873"/>
            <a:ext cx="870573" cy="9990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5917" y="1904886"/>
            <a:ext cx="28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CUCKOO.CONF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5916" y="3614015"/>
            <a:ext cx="28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AUXILIARY.CONF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5916" y="5156212"/>
            <a:ext cx="372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VIRTUALBOX.CONF/ VMWARE.CONF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60483" y="2201536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cuckoo.conf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60483" y="3896498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auxiliary.conf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Auxiliary.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60483" y="5411347"/>
            <a:ext cx="41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Tập tin virtualbox.conf định nghĩa cách Cuckoo tương tác với phần mềm ảo hóa Virtualbox</a:t>
            </a:r>
            <a:r>
              <a:rPr lang="en-US" sz="1600" dirty="0">
                <a:latin typeface="+mj-lt"/>
              </a:rPr>
              <a:t>.</a:t>
            </a:r>
          </a:p>
        </p:txBody>
      </p:sp>
      <p:pic>
        <p:nvPicPr>
          <p:cNvPr id="56" name="Graphic 55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1878551"/>
            <a:ext cx="870573" cy="982538"/>
          </a:xfrm>
          <a:prstGeom prst="rect">
            <a:avLst/>
          </a:prstGeom>
        </p:spPr>
      </p:pic>
      <p:pic>
        <p:nvPicPr>
          <p:cNvPr id="57" name="Graphic 56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3563875"/>
            <a:ext cx="870573" cy="978954"/>
          </a:xfrm>
          <a:prstGeom prst="rect">
            <a:avLst/>
          </a:prstGeom>
        </p:spPr>
      </p:pic>
      <p:pic>
        <p:nvPicPr>
          <p:cNvPr id="58" name="Graphic 57" descr="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99" y="5031457"/>
            <a:ext cx="870573" cy="103944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703272" y="1733442"/>
            <a:ext cx="28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PROCESSING</a:t>
            </a:r>
            <a:r>
              <a:rPr lang="en-US" sz="1200" dirty="0">
                <a:latin typeface="Montserrat" panose="00000500000000000000" pitchFamily="50" charset="0"/>
              </a:rPr>
              <a:t>.CONF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03271" y="3619218"/>
            <a:ext cx="28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MEMORY.CONF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03271" y="4984768"/>
            <a:ext cx="28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50" charset="0"/>
              </a:rPr>
              <a:t>REPORTING.CONF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87838" y="2030092"/>
            <a:ext cx="4157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Tập tin processing.conf cho phép enable/disable cấu hình của các module processing và xác định cách thức xử lý dữ liệu thô thu thập được trong quá trình phân tích.</a:t>
            </a:r>
            <a:endParaRPr lang="en-US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87838" y="3901701"/>
            <a:ext cx="415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memory.conf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dump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volatility.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87838" y="5239903"/>
            <a:ext cx="415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reporting.conf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enable/disable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Cuckoo Sandbox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(JSON, pdf, DB…).</a:t>
            </a:r>
          </a:p>
        </p:txBody>
      </p:sp>
    </p:spTree>
    <p:extLst>
      <p:ext uri="{BB962C8B-B14F-4D97-AF65-F5344CB8AC3E}">
        <p14:creationId xmlns:p14="http://schemas.microsoft.com/office/powerpoint/2010/main" val="1379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00"/>
                            </p:stCondLst>
                            <p:childTnLst>
                              <p:par>
                                <p:cTn id="20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500"/>
                            </p:stCondLst>
                            <p:childTnLst>
                              <p:par>
                                <p:cTn id="2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3" grpId="0"/>
      <p:bldP spid="41" grpId="0"/>
      <p:bldP spid="53" grpId="0"/>
      <p:bldP spid="55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54723" y="983261"/>
            <a:ext cx="1758728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KHỞI ĐỘNG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5854" y="1963972"/>
            <a:ext cx="326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$. </a:t>
            </a:r>
            <a:r>
              <a:rPr lang="en-US" sz="1200" dirty="0" err="1"/>
              <a:t>venv</a:t>
            </a:r>
            <a:r>
              <a:rPr lang="en-US" sz="1200" dirty="0"/>
              <a:t>/bin/active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venv</a:t>
            </a:r>
            <a:r>
              <a:rPr lang="en-US" sz="1200" dirty="0"/>
              <a:t>) $  cuckoo --</a:t>
            </a:r>
            <a:r>
              <a:rPr lang="en-US" sz="1200" dirty="0" err="1"/>
              <a:t>cwd</a:t>
            </a:r>
            <a:r>
              <a:rPr lang="en-US" sz="1200" dirty="0"/>
              <a:t> ~/.cuckoo/</a:t>
            </a:r>
          </a:p>
        </p:txBody>
      </p:sp>
      <p:pic>
        <p:nvPicPr>
          <p:cNvPr id="9" name="Picture 8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06" y="1689145"/>
            <a:ext cx="6752085" cy="4667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8254" y="2116372"/>
            <a:ext cx="326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venv</a:t>
            </a:r>
            <a:r>
              <a:rPr lang="en-US" sz="1200" dirty="0"/>
              <a:t>) $  cuckoo web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31" y="1677388"/>
            <a:ext cx="5691512" cy="4678962"/>
          </a:xfrm>
          <a:prstGeom prst="rect">
            <a:avLst/>
          </a:prstGeom>
        </p:spPr>
      </p:pic>
      <p:pic>
        <p:nvPicPr>
          <p:cNvPr id="12" name="Picture 11" descr="A picture containing text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73" y="1689145"/>
            <a:ext cx="6991350" cy="4133850"/>
          </a:xfrm>
          <a:prstGeom prst="rect">
            <a:avLst/>
          </a:prstGeom>
        </p:spPr>
      </p:pic>
      <p:pic>
        <p:nvPicPr>
          <p:cNvPr id="5" name="Picture 4" descr="A picture containing screenshot, monitor, indoor, computer&#10;&#10;Description generated with very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60" y="1506439"/>
            <a:ext cx="9022175" cy="51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15502" y="983261"/>
            <a:ext cx="2637175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KẾT QUẢ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16</a:t>
            </a:fld>
            <a:endParaRPr lang="en-US"/>
          </a:p>
        </p:txBody>
      </p:sp>
      <p:pic>
        <p:nvPicPr>
          <p:cNvPr id="5" name="Graphic 4" descr="H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91" y="1808443"/>
            <a:ext cx="892568" cy="892568"/>
          </a:xfrm>
          <a:prstGeom prst="rect">
            <a:avLst/>
          </a:prstGeom>
        </p:spPr>
      </p:pic>
      <p:pic>
        <p:nvPicPr>
          <p:cNvPr id="7" name="Graphic 6" descr="Newspap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018" y="1808443"/>
            <a:ext cx="815854" cy="815854"/>
          </a:xfrm>
          <a:prstGeom prst="rect">
            <a:avLst/>
          </a:prstGeom>
        </p:spPr>
      </p:pic>
      <p:pic>
        <p:nvPicPr>
          <p:cNvPr id="9" name="Graphic 8" descr="Netwo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291" y="4148092"/>
            <a:ext cx="892568" cy="892568"/>
          </a:xfrm>
          <a:prstGeom prst="rect">
            <a:avLst/>
          </a:prstGeom>
        </p:spPr>
      </p:pic>
      <p:pic>
        <p:nvPicPr>
          <p:cNvPr id="11" name="Graphic 10" descr="Earth Globe America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291" y="5484171"/>
            <a:ext cx="892568" cy="892568"/>
          </a:xfrm>
          <a:prstGeom prst="rect">
            <a:avLst/>
          </a:prstGeom>
        </p:spPr>
      </p:pic>
      <p:pic>
        <p:nvPicPr>
          <p:cNvPr id="13" name="Graphic 12" descr="Documen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9018" y="4116897"/>
            <a:ext cx="815854" cy="815854"/>
          </a:xfrm>
          <a:prstGeom prst="rect">
            <a:avLst/>
          </a:prstGeom>
        </p:spPr>
      </p:pic>
      <p:pic>
        <p:nvPicPr>
          <p:cNvPr id="15" name="Graphic 14" descr="Book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291" y="3047546"/>
            <a:ext cx="892568" cy="892568"/>
          </a:xfrm>
          <a:prstGeom prst="rect">
            <a:avLst/>
          </a:prstGeom>
        </p:spPr>
      </p:pic>
      <p:pic>
        <p:nvPicPr>
          <p:cNvPr id="17" name="Graphic 16" descr="Monthly calendar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99018" y="3041804"/>
            <a:ext cx="815854" cy="815854"/>
          </a:xfrm>
          <a:prstGeom prst="rect">
            <a:avLst/>
          </a:prstGeom>
        </p:spPr>
      </p:pic>
      <p:pic>
        <p:nvPicPr>
          <p:cNvPr id="19" name="Graphic 18" descr="Optical disc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99018" y="5484171"/>
            <a:ext cx="815854" cy="8158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42293" y="1807209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6859" y="2103859"/>
            <a:ext cx="41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2293" y="3032643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STATIC ANALYSIS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6859" y="3315446"/>
            <a:ext cx="41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7727" y="4115882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BEHAVI</a:t>
            </a:r>
            <a:r>
              <a:rPr lang="vi-VN" sz="1600" dirty="0">
                <a:latin typeface="Montserrat" panose="00000500000000000000" pitchFamily="50" charset="0"/>
              </a:rPr>
              <a:t>O</a:t>
            </a:r>
            <a:r>
              <a:rPr lang="en-US" sz="1600" dirty="0">
                <a:latin typeface="Montserrat" panose="00000500000000000000" pitchFamily="50" charset="0"/>
              </a:rPr>
              <a:t>RAL ANALYSIS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2293" y="4412532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57727" y="5393075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NETWORK 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2293" y="5689725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9178" y="1807209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DROPPED FILES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33744" y="2103859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64612" y="3044227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DROPPED BUFFERS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9178" y="3354728"/>
            <a:ext cx="41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3967" y="4178228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PROCESS MEMORY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8533" y="4474878"/>
            <a:ext cx="41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memory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dump.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7840" y="5551385"/>
            <a:ext cx="28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50" charset="0"/>
              </a:rPr>
              <a:t>COMPARE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2406" y="5848035"/>
            <a:ext cx="41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1024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34684" y="983261"/>
            <a:ext cx="159881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17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08812" y="4574505"/>
            <a:ext cx="8154175" cy="153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vi-VN" dirty="0">
                <a:latin typeface="+mj-lt"/>
                <a:cs typeface="Times New Roman" panose="02020603050405020304" pitchFamily="18" charset="0"/>
              </a:rPr>
              <a:t>ssdeep/YARA/SHA).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 Signatures.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 Screenshot của phiên phân tích.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 Lưu lượng mạng (DNS/Host).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 Các hoạt động liên quan đến File/Process/Registry.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12" y="1582926"/>
            <a:ext cx="7050555" cy="2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5977" y="983261"/>
            <a:ext cx="223623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STATIC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18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37855" y="4340435"/>
            <a:ext cx="9846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Thông tin file PE (Checksum, Thời gian compile).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Thông tin Version (File metadata).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Các memory section (Virtual Size/Raw Size).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Imports (Kernel/System calls).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Strings.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Antivirus (Virus Total).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1591131"/>
            <a:ext cx="8058066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95440" y="983261"/>
            <a:ext cx="287730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BEHAVIORAL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19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4909" y="4616454"/>
            <a:ext cx="9727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2000" dirty="0">
                <a:latin typeface="+mj-lt"/>
              </a:rPr>
              <a:t> Process Tree (Theo dõi luồng thực thi).</a:t>
            </a:r>
            <a:endParaRPr lang="vi-VN" sz="14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sz="2000" dirty="0">
                <a:latin typeface="+mj-lt"/>
              </a:rPr>
              <a:t> Các hành động của từng process.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9" y="1522951"/>
            <a:ext cx="8626679" cy="28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" y="0"/>
            <a:ext cx="12211844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2859088" y="2355850"/>
            <a:ext cx="6435725" cy="1644650"/>
            <a:chOff x="5714696" y="4242508"/>
            <a:chExt cx="12872495" cy="3289789"/>
          </a:xfrm>
        </p:grpSpPr>
        <p:sp>
          <p:nvSpPr>
            <p:cNvPr id="3076" name="TextBox 12"/>
            <p:cNvSpPr txBox="1">
              <a:spLocks noChangeArrowheads="1"/>
            </p:cNvSpPr>
            <p:nvPr/>
          </p:nvSpPr>
          <p:spPr bwMode="auto">
            <a:xfrm>
              <a:off x="7323591" y="4559977"/>
              <a:ext cx="9609820" cy="273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8300" b="1" dirty="0">
                  <a:solidFill>
                    <a:schemeClr val="bg1"/>
                  </a:solidFill>
                  <a:latin typeface="Montserrat" pitchFamily="-65" charset="0"/>
                </a:rPr>
                <a:t>ABOUT US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58246" y="1447137"/>
            <a:ext cx="30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GVHD</a:t>
            </a:r>
            <a:r>
              <a:rPr lang="en-US">
                <a:solidFill>
                  <a:schemeClr val="bg1"/>
                </a:solidFill>
                <a:latin typeface="Montserrat Light"/>
              </a:rPr>
              <a:t>: NGUYỄN TẤN CẦM</a:t>
            </a:r>
            <a:endParaRPr lang="en-US" dirty="0">
              <a:solidFill>
                <a:schemeClr val="bg1"/>
              </a:solidFill>
              <a:latin typeface="Montserrat Light"/>
            </a:endParaRPr>
          </a:p>
        </p:txBody>
      </p:sp>
      <p:pic>
        <p:nvPicPr>
          <p:cNvPr id="10" name="Graphic 9" descr="Us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466" y="4619548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43640" y="4476584"/>
            <a:ext cx="279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VÕ MINH NGỌC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VŨ TẤN PHONG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NGUYỄN KIM SANG</a:t>
            </a:r>
          </a:p>
          <a:p>
            <a:r>
              <a:rPr lang="en-US" dirty="0">
                <a:solidFill>
                  <a:schemeClr val="bg1"/>
                </a:solidFill>
                <a:latin typeface="Montserrat Light"/>
              </a:rPr>
              <a:t>TRẦN THANH HUY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76" y="4299490"/>
            <a:ext cx="1927599" cy="1554515"/>
          </a:xfrm>
          <a:prstGeom prst="rect">
            <a:avLst/>
          </a:prstGeom>
        </p:spPr>
      </p:pic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4304208" y="1287831"/>
            <a:ext cx="554038" cy="528638"/>
          </a:xfrm>
          <a:custGeom>
            <a:avLst/>
            <a:gdLst>
              <a:gd name="T0" fmla="*/ 436564 w 461"/>
              <a:gd name="T1" fmla="*/ 401355 h 443"/>
              <a:gd name="T2" fmla="*/ 436564 w 461"/>
              <a:gd name="T3" fmla="*/ 401355 h 443"/>
              <a:gd name="T4" fmla="*/ 341554 w 461"/>
              <a:gd name="T5" fmla="*/ 296239 h 443"/>
              <a:gd name="T6" fmla="*/ 372823 w 461"/>
              <a:gd name="T7" fmla="*/ 232929 h 443"/>
              <a:gd name="T8" fmla="*/ 394471 w 461"/>
              <a:gd name="T9" fmla="*/ 180371 h 443"/>
              <a:gd name="T10" fmla="*/ 383647 w 461"/>
              <a:gd name="T11" fmla="*/ 157675 h 443"/>
              <a:gd name="T12" fmla="*/ 394471 w 461"/>
              <a:gd name="T13" fmla="*/ 105117 h 443"/>
              <a:gd name="T14" fmla="*/ 276611 w 461"/>
              <a:gd name="T15" fmla="*/ 0 h 443"/>
              <a:gd name="T16" fmla="*/ 158750 w 461"/>
              <a:gd name="T17" fmla="*/ 105117 h 443"/>
              <a:gd name="T18" fmla="*/ 169574 w 461"/>
              <a:gd name="T19" fmla="*/ 157675 h 443"/>
              <a:gd name="T20" fmla="*/ 158750 w 461"/>
              <a:gd name="T21" fmla="*/ 180371 h 443"/>
              <a:gd name="T22" fmla="*/ 180398 w 461"/>
              <a:gd name="T23" fmla="*/ 232929 h 443"/>
              <a:gd name="T24" fmla="*/ 212870 w 461"/>
              <a:gd name="T25" fmla="*/ 296239 h 443"/>
              <a:gd name="T26" fmla="*/ 116658 w 461"/>
              <a:gd name="T27" fmla="*/ 401355 h 443"/>
              <a:gd name="T28" fmla="*/ 0 w 461"/>
              <a:gd name="T29" fmla="*/ 475415 h 443"/>
              <a:gd name="T30" fmla="*/ 0 w 461"/>
              <a:gd name="T31" fmla="*/ 527973 h 443"/>
              <a:gd name="T32" fmla="*/ 276611 w 461"/>
              <a:gd name="T33" fmla="*/ 527973 h 443"/>
              <a:gd name="T34" fmla="*/ 553221 w 461"/>
              <a:gd name="T35" fmla="*/ 527973 h 443"/>
              <a:gd name="T36" fmla="*/ 553221 w 461"/>
              <a:gd name="T37" fmla="*/ 475415 h 443"/>
              <a:gd name="T38" fmla="*/ 436564 w 461"/>
              <a:gd name="T39" fmla="*/ 401355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lIns="91424" tIns="45712" rIns="91424" bIns="45712" anchor="ctr"/>
          <a:lstStyle/>
          <a:p>
            <a:endParaRPr lang="en-US"/>
          </a:p>
        </p:txBody>
      </p:sp>
      <p:sp>
        <p:nvSpPr>
          <p:cNvPr id="12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2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11/05/2017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17848" y="983261"/>
            <a:ext cx="263249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NETWORK ANALYSIS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88127" y="4599677"/>
            <a:ext cx="976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Chi tiết từng loại traffic (DNS/TCP/UDP...).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Cung cấp file PCAP có thể download.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26" y="2052253"/>
            <a:ext cx="9226620" cy="22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99792" y="983261"/>
            <a:ext cx="2468602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PROCESS MEMORY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21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87237" y="4851346"/>
            <a:ext cx="976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Liệt kê các file memory dump của từng process.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 Cho phép download các file dump này.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8" y="1601655"/>
            <a:ext cx="9144741" cy="2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98619" y="983261"/>
            <a:ext cx="427095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DROPPED FILES / DROPPED BUFFERS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Open Sans"/>
              <a:cs typeface="Montserrat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33600" y="5595891"/>
            <a:ext cx="849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Liệt kê các tệp được tạo ra hoặc được chỉnh sửa.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Tra cứu tệp được tạo ra với VirusTotal.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vi-VN" dirty="0">
                <a:latin typeface="Open Sans"/>
              </a:rPr>
              <a:t> Có thể download tệp để submit.</a:t>
            </a:r>
            <a:endParaRPr lang="en-US" dirty="0"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6032"/>
            <a:ext cx="7333259" cy="39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57685" y="983261"/>
            <a:ext cx="1152793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11/05/2017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69" y="2860645"/>
            <a:ext cx="1056749" cy="1211053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469129" y="2377221"/>
            <a:ext cx="1459685" cy="1057013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boring. Let’s have some fun with Sang.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29" y="2796770"/>
            <a:ext cx="1166724" cy="1274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97" y="3357323"/>
            <a:ext cx="1057275" cy="714375"/>
          </a:xfrm>
          <a:prstGeom prst="rect">
            <a:avLst/>
          </a:prstGeom>
        </p:spPr>
      </p:pic>
      <p:sp>
        <p:nvSpPr>
          <p:cNvPr id="13" name="Speech Bubble: Rectangle with Corners Rounded 12"/>
          <p:cNvSpPr/>
          <p:nvPr/>
        </p:nvSpPr>
        <p:spPr>
          <a:xfrm>
            <a:off x="8419606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OK.</a:t>
            </a:r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2547511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Hey Sang. Try out my new app.</a:t>
            </a: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10310195" y="2377220"/>
            <a:ext cx="1459685" cy="1057013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 wait, something’s wrong here.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10" y="4368892"/>
            <a:ext cx="1057275" cy="714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32" y="5318400"/>
            <a:ext cx="3054230" cy="985236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8419606" y="1506438"/>
            <a:ext cx="1459685" cy="10570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HAHA YOU CAN’T CATCH ME.</a:t>
            </a:r>
          </a:p>
        </p:txBody>
      </p:sp>
      <p:sp>
        <p:nvSpPr>
          <p:cNvPr id="10" name="Explosion: 14 Points 9"/>
          <p:cNvSpPr/>
          <p:nvPr/>
        </p:nvSpPr>
        <p:spPr>
          <a:xfrm>
            <a:off x="5457685" y="4401117"/>
            <a:ext cx="2506245" cy="195523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some backdoor activities</a:t>
            </a:r>
          </a:p>
        </p:txBody>
      </p:sp>
    </p:spTree>
    <p:extLst>
      <p:ext uri="{BB962C8B-B14F-4D97-AF65-F5344CB8AC3E}">
        <p14:creationId xmlns:p14="http://schemas.microsoft.com/office/powerpoint/2010/main" val="37408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0116 L 0.31289 -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00182 0.1592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500"/>
                            </p:stCondLst>
                            <p:childTnLst>
                              <p:par>
                                <p:cTn id="72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9" grpId="0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35" y="1506439"/>
            <a:ext cx="6961399" cy="3970996"/>
          </a:xfrm>
          <a:prstGeom prst="rect">
            <a:avLst/>
          </a:prstGeom>
        </p:spPr>
      </p:pic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9337465" y="3030865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904203" y="2800032"/>
            <a:ext cx="2123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cuckoo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4.8/10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1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1" y="1630660"/>
            <a:ext cx="8023412" cy="36314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8418509" y="3066236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012142" y="2587516"/>
            <a:ext cx="3099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line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0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51" y="1721925"/>
            <a:ext cx="5986462" cy="44768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26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288959" y="3066236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855696" y="2587516"/>
            <a:ext cx="393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screenshot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nhom1.exe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a.txt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desktop.</a:t>
            </a:r>
          </a:p>
        </p:txBody>
      </p:sp>
    </p:spTree>
    <p:extLst>
      <p:ext uri="{BB962C8B-B14F-4D97-AF65-F5344CB8AC3E}">
        <p14:creationId xmlns:p14="http://schemas.microsoft.com/office/powerpoint/2010/main" val="18270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7" y="2322233"/>
            <a:ext cx="7645578" cy="17029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27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572326" y="2886910"/>
            <a:ext cx="566738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00964" y="2732149"/>
            <a:ext cx="393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DNS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" y="2140478"/>
            <a:ext cx="7906559" cy="30430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28</a:t>
            </a:fld>
            <a:endParaRPr lang="en-US"/>
          </a:p>
        </p:txBody>
      </p:sp>
      <p:grpSp>
        <p:nvGrpSpPr>
          <p:cNvPr id="24" name="Group 74"/>
          <p:cNvGrpSpPr>
            <a:grpSpLocks/>
          </p:cNvGrpSpPr>
          <p:nvPr/>
        </p:nvGrpSpPr>
        <p:grpSpPr bwMode="auto">
          <a:xfrm flipH="1">
            <a:off x="7814373" y="2886910"/>
            <a:ext cx="541729" cy="242888"/>
            <a:chOff x="3318534" y="1459155"/>
            <a:chExt cx="513201" cy="221363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3592385" y="1460602"/>
              <a:ext cx="239350" cy="219916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18534" y="1459155"/>
              <a:ext cx="273851" cy="0"/>
            </a:xfrm>
            <a:prstGeom prst="line">
              <a:avLst/>
            </a:prstGeom>
            <a:ln w="19050" cap="rnd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343012" y="2732149"/>
            <a:ext cx="3759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TCP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192.168.43.145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(Attacker)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4445.</a:t>
            </a:r>
          </a:p>
        </p:txBody>
      </p:sp>
    </p:spTree>
    <p:extLst>
      <p:ext uri="{BB962C8B-B14F-4D97-AF65-F5344CB8AC3E}">
        <p14:creationId xmlns:p14="http://schemas.microsoft.com/office/powerpoint/2010/main" val="39808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9" y="2241177"/>
            <a:ext cx="7234585" cy="244736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22181" y="983261"/>
            <a:ext cx="442381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PHÂN TÍCH HÀNH VI FILE NHOM1.EXE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29</a:t>
            </a:fld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814918" y="2563906"/>
            <a:ext cx="519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5482" y="1932851"/>
            <a:ext cx="3759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a.txt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C:\Users\ngocvo\AppData\Local\a.txt.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4918" y="3025571"/>
            <a:ext cx="5190564" cy="41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5482" y="3207114"/>
            <a:ext cx="375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cmd.exe.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814918" y="3299447"/>
            <a:ext cx="5068318" cy="89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5482" y="4149012"/>
            <a:ext cx="37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text.</a:t>
            </a:r>
          </a:p>
        </p:txBody>
      </p:sp>
    </p:spTree>
    <p:extLst>
      <p:ext uri="{BB962C8B-B14F-4D97-AF65-F5344CB8AC3E}">
        <p14:creationId xmlns:p14="http://schemas.microsoft.com/office/powerpoint/2010/main" val="3016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8031" y="506186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SANDBOX LÀ GÌ ?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5132" y="983261"/>
            <a:ext cx="2117802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CÁC KHÁI NIỆM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21" y="2302329"/>
            <a:ext cx="3166033" cy="2171700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854041" y="2442372"/>
            <a:ext cx="1482436" cy="2157526"/>
            <a:chOff x="5577517" y="4588584"/>
            <a:chExt cx="3388167" cy="3125654"/>
          </a:xfrm>
        </p:grpSpPr>
        <p:cxnSp>
          <p:nvCxnSpPr>
            <p:cNvPr id="11" name="Elbow Connector 56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7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2"/>
          <p:cNvGrpSpPr>
            <a:grpSpLocks/>
          </p:cNvGrpSpPr>
          <p:nvPr/>
        </p:nvGrpSpPr>
        <p:grpSpPr bwMode="auto">
          <a:xfrm flipH="1">
            <a:off x="7468301" y="2373097"/>
            <a:ext cx="1204637" cy="2157525"/>
            <a:chOff x="5577517" y="4588584"/>
            <a:chExt cx="3388167" cy="3125654"/>
          </a:xfrm>
        </p:grpSpPr>
        <p:cxnSp>
          <p:nvCxnSpPr>
            <p:cNvPr id="14" name="Elbow Connector 73"/>
            <p:cNvCxnSpPr/>
            <p:nvPr/>
          </p:nvCxnSpPr>
          <p:spPr>
            <a:xfrm>
              <a:off x="5577517" y="4588584"/>
              <a:ext cx="3388167" cy="118041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74"/>
            <p:cNvCxnSpPr/>
            <p:nvPr/>
          </p:nvCxnSpPr>
          <p:spPr>
            <a:xfrm flipV="1">
              <a:off x="5577517" y="7040214"/>
              <a:ext cx="3388167" cy="674024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51954" y="2026872"/>
            <a:ext cx="25707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#1 </a:t>
            </a:r>
            <a:r>
              <a:rPr lang="vi-V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Sandbox là một cơ chế cách ly các chương trình đang chạy.</a:t>
            </a:r>
            <a:endParaRPr lang="en-US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Open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19" name="TextBox 28"/>
          <p:cNvSpPr txBox="1">
            <a:spLocks noChangeArrowheads="1"/>
          </p:cNvSpPr>
          <p:nvPr/>
        </p:nvSpPr>
        <p:spPr bwMode="auto">
          <a:xfrm>
            <a:off x="251954" y="4134643"/>
            <a:ext cx="260107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#2 </a:t>
            </a:r>
            <a:r>
              <a:rPr lang="vi-V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Một Sandbox thường quản lý một cách chặt chẽ các tài nguyên được cấp cho các chương trình guest chạy.</a:t>
            </a:r>
            <a:endParaRPr lang="en-US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Open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8850835" y="1903762"/>
            <a:ext cx="334116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#3 </a:t>
            </a:r>
            <a:r>
              <a:rPr lang="vi-V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itchFamily="-65" charset="0"/>
                <a:cs typeface="Times New Roman" panose="02020603050405020304" pitchFamily="18" charset="0"/>
              </a:rPr>
              <a:t>Sandbox cung cấp một môi trường được kiểm soát chặt chẽ, có thể được xem là một ví dụ điển hình của ảo hóa. </a:t>
            </a:r>
            <a:endParaRPr lang="en-US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Open Sans" pitchFamily="-65" charset="0"/>
              <a:cs typeface="Times New Roman" panose="02020603050405020304" pitchFamily="18" charset="0"/>
            </a:endParaRPr>
          </a:p>
        </p:txBody>
      </p:sp>
      <p:sp>
        <p:nvSpPr>
          <p:cNvPr id="21" name="TextBox 28"/>
          <p:cNvSpPr txBox="1">
            <a:spLocks noChangeArrowheads="1"/>
          </p:cNvSpPr>
          <p:nvPr/>
        </p:nvSpPr>
        <p:spPr bwMode="auto">
          <a:xfrm>
            <a:off x="8882132" y="4061287"/>
            <a:ext cx="31054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3200"/>
              </a:spcAft>
            </a:pPr>
            <a:r>
              <a:rPr lang="en-US" altLang="en-US" sz="1800" b="1">
                <a:solidFill>
                  <a:schemeClr val="tx2"/>
                </a:solidFill>
                <a:latin typeface="+mj-lt"/>
                <a:ea typeface="Open Sans" pitchFamily="-65" charset="0"/>
              </a:rPr>
              <a:t>#4 </a:t>
            </a:r>
            <a:r>
              <a:rPr lang="vi-VN" altLang="en-US" sz="1800" b="1">
                <a:solidFill>
                  <a:schemeClr val="tx2"/>
                </a:solidFill>
                <a:latin typeface="+mj-lt"/>
                <a:ea typeface="Open Sans" pitchFamily="-65" charset="0"/>
              </a:rPr>
              <a:t>Sandboxie </a:t>
            </a:r>
            <a:r>
              <a:rPr lang="vi-VN" altLang="en-US" sz="1800" b="1" dirty="0">
                <a:solidFill>
                  <a:schemeClr val="tx2"/>
                </a:solidFill>
                <a:latin typeface="+mj-lt"/>
                <a:ea typeface="Open Sans" pitchFamily="-65" charset="0"/>
              </a:rPr>
              <a:t>là các phần mềm dựa trên cơ chế sandbox, cung cấp một môi trường để cách ly các phần mềm chạy bên trong nó với bên ngoài. </a:t>
            </a:r>
            <a:endParaRPr lang="en-US" altLang="en-US" sz="1800" b="1" dirty="0">
              <a:solidFill>
                <a:schemeClr val="tx2"/>
              </a:solidFill>
              <a:latin typeface="+mj-lt"/>
              <a:ea typeface="Open Sans" pitchFamily="-65" charset="0"/>
            </a:endParaRPr>
          </a:p>
        </p:txBody>
      </p:sp>
      <p:sp>
        <p:nvSpPr>
          <p:cNvPr id="16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3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34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92" y="4195481"/>
            <a:ext cx="3457449" cy="21861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00890" y="983261"/>
            <a:ext cx="286640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ĐÁNH GIÁ CUỐI CÙNG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30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43" y="1963267"/>
            <a:ext cx="3457449" cy="1972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2" y="4233655"/>
            <a:ext cx="3457449" cy="2148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991" y="1964071"/>
            <a:ext cx="3457449" cy="1970625"/>
          </a:xfrm>
          <a:prstGeom prst="rect">
            <a:avLst/>
          </a:prstGeom>
        </p:spPr>
      </p:pic>
      <p:pic>
        <p:nvPicPr>
          <p:cNvPr id="15" name="Picture 1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40" y="1940549"/>
            <a:ext cx="3457450" cy="2254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440" y="4213808"/>
            <a:ext cx="3457449" cy="2236605"/>
          </a:xfrm>
          <a:prstGeom prst="rect">
            <a:avLst/>
          </a:prstGeom>
        </p:spPr>
      </p:pic>
      <p:sp>
        <p:nvSpPr>
          <p:cNvPr id="3" name="Thought Bubble: Cloud 2"/>
          <p:cNvSpPr/>
          <p:nvPr/>
        </p:nvSpPr>
        <p:spPr>
          <a:xfrm>
            <a:off x="3917576" y="2707770"/>
            <a:ext cx="4930588" cy="2232212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Open Sans"/>
              </a:rPr>
              <a:t>Với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các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dấu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hiệu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trên</a:t>
            </a:r>
            <a:r>
              <a:rPr lang="en-US" sz="1600" dirty="0">
                <a:latin typeface="Open Sans"/>
              </a:rPr>
              <a:t>, ta </a:t>
            </a:r>
            <a:r>
              <a:rPr lang="en-US" sz="1600" dirty="0" err="1">
                <a:latin typeface="Open Sans"/>
              </a:rPr>
              <a:t>nhận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định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đây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có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thể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là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một</a:t>
            </a:r>
            <a:r>
              <a:rPr lang="en-US" sz="1600" dirty="0">
                <a:latin typeface="Open Sans"/>
              </a:rPr>
              <a:t> backdoor </a:t>
            </a:r>
            <a:r>
              <a:rPr lang="en-US" sz="1600" dirty="0" err="1">
                <a:latin typeface="Open Sans"/>
              </a:rPr>
              <a:t>thực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hiện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kết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nối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tcp</a:t>
            </a:r>
            <a:r>
              <a:rPr lang="en-US" sz="1600" dirty="0">
                <a:latin typeface="Open Sans"/>
              </a:rPr>
              <a:t> ng</a:t>
            </a:r>
            <a:r>
              <a:rPr lang="vi-VN" sz="1600" dirty="0"/>
              <a:t>ư</a:t>
            </a:r>
            <a:r>
              <a:rPr lang="en-US" sz="1600" dirty="0" err="1">
                <a:latin typeface="Open Sans"/>
              </a:rPr>
              <a:t>ợc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về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máy</a:t>
            </a:r>
            <a:r>
              <a:rPr lang="en-US" sz="1600" dirty="0">
                <a:latin typeface="Open Sans"/>
              </a:rPr>
              <a:t> attacker (192.168.43.145:4445), </a:t>
            </a:r>
            <a:r>
              <a:rPr lang="en-US" sz="1600" dirty="0" err="1">
                <a:latin typeface="Open Sans"/>
              </a:rPr>
              <a:t>nhờ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đó</a:t>
            </a:r>
            <a:r>
              <a:rPr lang="en-US" sz="1600" dirty="0">
                <a:latin typeface="Open Sans"/>
              </a:rPr>
              <a:t> attacker </a:t>
            </a:r>
            <a:r>
              <a:rPr lang="en-US" sz="1600" dirty="0" err="1">
                <a:latin typeface="Open Sans"/>
              </a:rPr>
              <a:t>có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thể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chiếm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quyền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thực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thi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của</a:t>
            </a:r>
            <a:r>
              <a:rPr lang="en-US" sz="1600" dirty="0">
                <a:latin typeface="Open Sans"/>
              </a:rPr>
              <a:t> </a:t>
            </a:r>
            <a:r>
              <a:rPr lang="en-US" sz="1600" dirty="0" err="1">
                <a:latin typeface="Open Sans"/>
              </a:rPr>
              <a:t>máy</a:t>
            </a:r>
            <a:r>
              <a:rPr lang="en-US" sz="1600" dirty="0">
                <a:latin typeface="Open Sans"/>
              </a:rPr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7383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248500" y="983261"/>
            <a:ext cx="1571177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ĐÁNH GIÁ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5399" y="1945708"/>
            <a:ext cx="28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Advantages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400" y="1945708"/>
            <a:ext cx="28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Disadvantages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965" y="2465294"/>
            <a:ext cx="48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6626" y="2465294"/>
            <a:ext cx="352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chấm điểm hoạt động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tốt.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211844" cy="6858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4499265" y="2186611"/>
            <a:ext cx="3065318" cy="2163509"/>
            <a:chOff x="9544554" y="4242510"/>
            <a:chExt cx="5157415" cy="4426126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9978678" y="4559977"/>
              <a:ext cx="4299657" cy="2544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8300" b="1" dirty="0">
                  <a:solidFill>
                    <a:schemeClr val="bg1"/>
                  </a:solidFill>
                  <a:latin typeface="Montserrat" pitchFamily="-65" charset="0"/>
                </a:rPr>
                <a:t>END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44554" y="4242510"/>
              <a:ext cx="5157415" cy="3426771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9754857" y="7850087"/>
              <a:ext cx="4747368" cy="818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chemeClr val="bg1"/>
                  </a:solidFill>
                  <a:latin typeface="Open Sans"/>
                </a:rPr>
                <a:t>CÁM </a:t>
              </a:r>
              <a:r>
                <a:rPr lang="vi-VN" altLang="en-US" sz="2000" dirty="0">
                  <a:solidFill>
                    <a:schemeClr val="bg1"/>
                  </a:solidFill>
                  <a:latin typeface="Montserrat Light" pitchFamily="-65" charset="0"/>
                </a:rPr>
                <a:t>Ơ</a:t>
              </a:r>
              <a:r>
                <a:rPr lang="en-US" altLang="en-US" sz="2000" dirty="0">
                  <a:solidFill>
                    <a:schemeClr val="bg1"/>
                  </a:solidFill>
                  <a:latin typeface="Open Sans"/>
                </a:rPr>
                <a:t>N ĐÃ THEO DÕI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49" y="891272"/>
            <a:ext cx="3054230" cy="98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27" y="433086"/>
            <a:ext cx="1927599" cy="1554515"/>
          </a:xfrm>
          <a:prstGeom prst="rect">
            <a:avLst/>
          </a:prstGeom>
        </p:spPr>
      </p:pic>
      <p:sp>
        <p:nvSpPr>
          <p:cNvPr id="9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32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91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8031" y="506186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SANDBOXIE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081212"/>
            <a:ext cx="4229100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8606" y="983261"/>
            <a:ext cx="1830864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HOẠT ĐỘNG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4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60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4103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SANDBOX IN MALWARE ANALYSIS</a:t>
            </a:r>
          </a:p>
          <a:p>
            <a:pPr algn="ctr"/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901228" y="1910281"/>
            <a:ext cx="8446883" cy="3992578"/>
            <a:chOff x="2048919" y="3344019"/>
            <a:chExt cx="20391994" cy="4692614"/>
          </a:xfrm>
        </p:grpSpPr>
        <p:sp>
          <p:nvSpPr>
            <p:cNvPr id="9" name="Shape 1364"/>
            <p:cNvSpPr>
              <a:spLocks noChangeArrowheads="1"/>
            </p:cNvSpPr>
            <p:nvPr/>
          </p:nvSpPr>
          <p:spPr bwMode="auto">
            <a:xfrm>
              <a:off x="9855228" y="3344019"/>
              <a:ext cx="4779373" cy="1593125"/>
            </a:xfrm>
            <a:prstGeom prst="roundRect">
              <a:avLst>
                <a:gd name="adj" fmla="val 0"/>
              </a:avLst>
            </a:prstGeom>
            <a:ln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Helvetica Neue" pitchFamily="-65" charset="0"/>
                  <a:cs typeface="Times New Roman" panose="02020603050405020304" pitchFamily="18" charset="0"/>
                  <a:sym typeface="Helvetica Neue" pitchFamily="-65" charset="0"/>
                </a:rPr>
                <a:t>Cuckoo Sandbox</a:t>
              </a:r>
            </a:p>
          </p:txBody>
        </p:sp>
        <p:sp>
          <p:nvSpPr>
            <p:cNvPr id="10" name="Shape 1365"/>
            <p:cNvSpPr>
              <a:spLocks noChangeArrowheads="1"/>
            </p:cNvSpPr>
            <p:nvPr/>
          </p:nvSpPr>
          <p:spPr bwMode="auto"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FF8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VirusTotal</a:t>
              </a:r>
              <a:endParaRPr lang="en-US" sz="1600" cap="non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1366"/>
            <p:cNvSpPr>
              <a:spLocks noChangeArrowheads="1"/>
            </p:cNvSpPr>
            <p:nvPr/>
          </p:nvSpPr>
          <p:spPr bwMode="auto"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Anubus</a:t>
              </a:r>
              <a:endPara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368"/>
            <p:cNvSpPr>
              <a:spLocks noChangeArrowheads="1"/>
            </p:cNvSpPr>
            <p:nvPr/>
          </p:nvSpPr>
          <p:spPr bwMode="auto">
            <a:xfrm>
              <a:off x="2048919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ea typeface="Helvetica Neue" pitchFamily="-65" charset="0"/>
                  <a:cs typeface="Times New Roman" panose="02020603050405020304" pitchFamily="18" charset="0"/>
                  <a:sym typeface="Helvetica Neue" pitchFamily="-65" charset="0"/>
                </a:rPr>
                <a:t>FireEye</a:t>
              </a:r>
            </a:p>
          </p:txBody>
        </p:sp>
        <p:sp>
          <p:nvSpPr>
            <p:cNvPr id="13" name="Shape 1369"/>
            <p:cNvSpPr>
              <a:spLocks noChangeArrowheads="1"/>
            </p:cNvSpPr>
            <p:nvPr/>
          </p:nvSpPr>
          <p:spPr bwMode="auto">
            <a:xfrm>
              <a:off x="17661539" y="3344019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Limon Sandbox</a:t>
              </a:r>
            </a:p>
          </p:txBody>
        </p:sp>
        <p:sp>
          <p:nvSpPr>
            <p:cNvPr id="14" name="Shape 1365"/>
            <p:cNvSpPr>
              <a:spLocks noChangeArrowheads="1"/>
            </p:cNvSpPr>
            <p:nvPr/>
          </p:nvSpPr>
          <p:spPr bwMode="auto"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57150">
              <a:solidFill>
                <a:srgbClr val="C1C3C9"/>
              </a:solidFill>
              <a:miter lim="400000"/>
              <a:headEnd/>
              <a:tailEnd/>
            </a:ln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600" cap="none" dirty="0" err="1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Malwr</a:t>
              </a:r>
              <a:endParaRPr lang="en-US" sz="1600" cap="non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5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4" name="Straight Connector 3"/>
          <p:cNvCxnSpPr>
            <a:cxnSpLocks/>
            <a:stCxn id="12" idx="3"/>
            <a:endCxn id="9" idx="1"/>
          </p:cNvCxnSpPr>
          <p:nvPr/>
        </p:nvCxnSpPr>
        <p:spPr>
          <a:xfrm>
            <a:off x="3880966" y="2588014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9" idx="3"/>
            <a:endCxn id="13" idx="1"/>
          </p:cNvCxnSpPr>
          <p:nvPr/>
        </p:nvCxnSpPr>
        <p:spPr>
          <a:xfrm>
            <a:off x="7114538" y="2588014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1" idx="0"/>
          </p:cNvCxnSpPr>
          <p:nvPr/>
        </p:nvCxnSpPr>
        <p:spPr>
          <a:xfrm>
            <a:off x="9358242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1"/>
            <a:endCxn id="10" idx="3"/>
          </p:cNvCxnSpPr>
          <p:nvPr/>
        </p:nvCxnSpPr>
        <p:spPr>
          <a:xfrm flipH="1">
            <a:off x="7114538" y="5225127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4" idx="3"/>
          </p:cNvCxnSpPr>
          <p:nvPr/>
        </p:nvCxnSpPr>
        <p:spPr>
          <a:xfrm flipH="1">
            <a:off x="3880966" y="5225127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2" idx="2"/>
          </p:cNvCxnSpPr>
          <p:nvPr/>
        </p:nvCxnSpPr>
        <p:spPr>
          <a:xfrm flipV="1">
            <a:off x="2891097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23607" y="983261"/>
            <a:ext cx="1620870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KHÁI NIỆM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83" y="3245173"/>
            <a:ext cx="3054230" cy="98523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96293" y="2860896"/>
            <a:ext cx="2789016" cy="13695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Cuckoo Sandbox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83746" y="2860896"/>
            <a:ext cx="3086134" cy="1369513"/>
          </a:xfrm>
          <a:prstGeom prst="rect">
            <a:avLst/>
          </a:prstGeom>
          <a:solidFill>
            <a:srgbClr val="D335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Cuckoo Sandbox là một phần mềm miễn phí tự động phân tích các tập tin độc hại trên Windows, OS X, Linux và Android.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1738" y="1533390"/>
            <a:ext cx="2696190" cy="1194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37882" y="4751561"/>
            <a:ext cx="2710045" cy="1192039"/>
          </a:xfrm>
          <a:prstGeom prst="rect">
            <a:avLst/>
          </a:prstGeom>
          <a:solidFill>
            <a:srgbClr val="8483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FireEye</a:t>
            </a:r>
          </a:p>
        </p:txBody>
      </p:sp>
      <p:sp>
        <p:nvSpPr>
          <p:cNvPr id="33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" panose="00000500000000000000" pitchFamily="50" charset="0"/>
              </a:rPr>
              <a:pPr algn="r"/>
              <a:t>6</a:t>
            </a:fld>
            <a:endParaRPr lang="en-US" sz="12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6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34953" y="983261"/>
            <a:ext cx="2598190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LỊCH SỬ PHÁT TRIỂN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909649" y="2410518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6408563" y="1437605"/>
            <a:ext cx="5456397" cy="1323439"/>
          </a:xfrm>
          <a:prstGeom prst="rect">
            <a:avLst/>
          </a:prstGeom>
          <a:solidFill>
            <a:srgbClr val="843BCD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 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Cuckoo Sandbox đ</a:t>
            </a:r>
            <a:r>
              <a:rPr lang="vi-V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Honeynet Project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Summer Of Code 2010.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Claudio “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Guarnieri</a:t>
            </a:r>
            <a:r>
              <a:rPr lang="en-US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Freeform 123"/>
          <p:cNvSpPr>
            <a:spLocks noChangeArrowheads="1"/>
          </p:cNvSpPr>
          <p:nvPr/>
        </p:nvSpPr>
        <p:spPr bwMode="auto">
          <a:xfrm>
            <a:off x="5681049" y="3261152"/>
            <a:ext cx="457200" cy="457200"/>
          </a:xfrm>
          <a:custGeom>
            <a:avLst/>
            <a:gdLst>
              <a:gd name="T0" fmla="*/ 532124 w 452"/>
              <a:gd name="T1" fmla="*/ 639230 h 462"/>
              <a:gd name="T2" fmla="*/ 532124 w 452"/>
              <a:gd name="T3" fmla="*/ 639230 h 462"/>
              <a:gd name="T4" fmla="*/ 839788 w 452"/>
              <a:gd name="T5" fmla="*/ 55216 h 462"/>
              <a:gd name="T6" fmla="*/ 839788 w 452"/>
              <a:gd name="T7" fmla="*/ 38226 h 462"/>
              <a:gd name="T8" fmla="*/ 822373 w 452"/>
              <a:gd name="T9" fmla="*/ 38226 h 462"/>
              <a:gd name="T10" fmla="*/ 307664 w 452"/>
              <a:gd name="T11" fmla="*/ 378016 h 462"/>
              <a:gd name="T12" fmla="*/ 17415 w 452"/>
              <a:gd name="T13" fmla="*/ 639230 h 462"/>
              <a:gd name="T14" fmla="*/ 67725 w 452"/>
              <a:gd name="T15" fmla="*/ 696569 h 462"/>
              <a:gd name="T16" fmla="*/ 170280 w 452"/>
              <a:gd name="T17" fmla="*/ 658343 h 462"/>
              <a:gd name="T18" fmla="*/ 292184 w 452"/>
              <a:gd name="T19" fmla="*/ 790011 h 462"/>
              <a:gd name="T20" fmla="*/ 257354 w 452"/>
              <a:gd name="T21" fmla="*/ 902567 h 462"/>
              <a:gd name="T22" fmla="*/ 292184 w 452"/>
              <a:gd name="T23" fmla="*/ 959906 h 462"/>
              <a:gd name="T24" fmla="*/ 532124 w 452"/>
              <a:gd name="T25" fmla="*/ 639230 h 462"/>
              <a:gd name="T26" fmla="*/ 582434 w 452"/>
              <a:gd name="T27" fmla="*/ 318553 h 462"/>
              <a:gd name="T28" fmla="*/ 582434 w 452"/>
              <a:gd name="T29" fmla="*/ 318553 h 462"/>
              <a:gd name="T30" fmla="*/ 582434 w 452"/>
              <a:gd name="T31" fmla="*/ 205998 h 462"/>
              <a:gd name="T32" fmla="*/ 684988 w 452"/>
              <a:gd name="T33" fmla="*/ 205998 h 462"/>
              <a:gd name="T34" fmla="*/ 684988 w 452"/>
              <a:gd name="T35" fmla="*/ 318553 h 462"/>
              <a:gd name="T36" fmla="*/ 582434 w 452"/>
              <a:gd name="T37" fmla="*/ 318553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795087" y="3118715"/>
            <a:ext cx="4767827" cy="923330"/>
          </a:xfrm>
          <a:prstGeom prst="rect">
            <a:avLst/>
          </a:prstGeom>
          <a:solidFill>
            <a:srgbClr val="68A08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05/02/2011</a:t>
            </a:r>
          </a:p>
          <a:p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</a:p>
          <a:p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Beta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Graphic 3" descr="Download from clou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624" y="4612982"/>
            <a:ext cx="457200" cy="45720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/>
          </p:cNvCxnSpPr>
          <p:nvPr/>
        </p:nvCxnSpPr>
        <p:spPr>
          <a:xfrm>
            <a:off x="5919174" y="3802709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5928699" y="5151001"/>
            <a:ext cx="9525" cy="729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Head with Gear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624" y="1832139"/>
            <a:ext cx="457200" cy="457200"/>
          </a:xfrm>
          <a:prstGeom prst="rect">
            <a:avLst/>
          </a:prstGeom>
        </p:spPr>
      </p:pic>
      <p:pic>
        <p:nvPicPr>
          <p:cNvPr id="27" name="Graphic 26" descr="Netwo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624" y="5961275"/>
            <a:ext cx="457200" cy="457200"/>
          </a:xfrm>
          <a:prstGeom prst="rect">
            <a:avLst/>
          </a:prstGeom>
        </p:spPr>
      </p:pic>
      <p:sp>
        <p:nvSpPr>
          <p:cNvPr id="28" name="TextBox 23"/>
          <p:cNvSpPr txBox="1">
            <a:spLocks noChangeArrowheads="1"/>
          </p:cNvSpPr>
          <p:nvPr/>
        </p:nvSpPr>
        <p:spPr bwMode="auto">
          <a:xfrm>
            <a:off x="6408563" y="4470018"/>
            <a:ext cx="5312382" cy="923330"/>
          </a:xfrm>
          <a:prstGeom prst="rect">
            <a:avLst/>
          </a:prstGeom>
          <a:solidFill>
            <a:srgbClr val="D3353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09/2014</a:t>
            </a:r>
          </a:p>
          <a:p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</a:p>
          <a:p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Cuckoo 1.0 đ</a:t>
            </a:r>
            <a:r>
              <a:rPr lang="vi-V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795087" y="5615582"/>
            <a:ext cx="4873285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21/02/2016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Cuckoo 2.0 đ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Slide Number Placeholder 10"/>
          <p:cNvSpPr txBox="1">
            <a:spLocks/>
          </p:cNvSpPr>
          <p:nvPr/>
        </p:nvSpPr>
        <p:spPr>
          <a:xfrm>
            <a:off x="11552220" y="182562"/>
            <a:ext cx="435321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24D1D6F-9FD0-422F-91B5-245747895371}" type="slidenum">
              <a:rPr lang="en-US" sz="1200" smtClean="0">
                <a:solidFill>
                  <a:schemeClr val="bg1"/>
                </a:solidFill>
                <a:latin typeface="Montserrat Light" panose="00000400000000000000" pitchFamily="50" charset="0"/>
              </a:rPr>
              <a:pPr algn="r"/>
              <a:t>7</a:t>
            </a:fld>
            <a:endParaRPr lang="en-US" sz="1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7593807" y="2147094"/>
            <a:ext cx="3244056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cs typeface="Lato Light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593807" y="4736307"/>
            <a:ext cx="3244056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 dirty="0">
              <a:cs typeface="Lato Light"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1389063" y="2147094"/>
            <a:ext cx="3093244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 defTabSz="914217">
              <a:defRPr/>
            </a:pPr>
            <a:endParaRPr lang="en-US" sz="1600">
              <a:cs typeface="Lato Light"/>
            </a:endParaRPr>
          </a:p>
        </p:txBody>
      </p:sp>
      <p:sp>
        <p:nvSpPr>
          <p:cNvPr id="30" name="Freeform 29"/>
          <p:cNvSpPr/>
          <p:nvPr/>
        </p:nvSpPr>
        <p:spPr>
          <a:xfrm flipH="1" flipV="1">
            <a:off x="1389063" y="4736307"/>
            <a:ext cx="3093244" cy="2968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r" defTabSz="914217">
              <a:defRPr/>
            </a:pPr>
            <a:endParaRPr lang="en-US" sz="1600" dirty="0">
              <a:cs typeface="Lato Ligh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03738" y="2066925"/>
            <a:ext cx="3104357" cy="3103563"/>
          </a:xfrm>
          <a:prstGeom prst="ellips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4300538" y="18637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319838" y="18637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300538" y="38830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319838" y="3883025"/>
            <a:ext cx="1490663" cy="1490663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wrap="none" lIns="150106" tIns="150106" rIns="150106" bIns="150106" spcCol="1270" anchor="ctr"/>
          <a:lstStyle/>
          <a:p>
            <a:pPr algn="ctr" defTabSz="444489">
              <a:lnSpc>
                <a:spcPct val="90000"/>
              </a:lnSpc>
              <a:spcAft>
                <a:spcPct val="35000"/>
              </a:spcAft>
              <a:defRPr/>
            </a:pPr>
            <a:endParaRPr lang="en-US" sz="1000" dirty="0">
              <a:solidFill>
                <a:srgbClr val="FFFFFF"/>
              </a:solidFill>
              <a:cs typeface="Lato Ligh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058694" y="2084388"/>
            <a:ext cx="0" cy="306863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055519" y="2084388"/>
            <a:ext cx="0" cy="3068638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1" name="TextBox 42"/>
          <p:cNvSpPr txBox="1">
            <a:spLocks noChangeArrowheads="1"/>
          </p:cNvSpPr>
          <p:nvPr/>
        </p:nvSpPr>
        <p:spPr bwMode="auto">
          <a:xfrm>
            <a:off x="5652432" y="1654175"/>
            <a:ext cx="814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dirty="0"/>
              <a:t>CUCKOO</a:t>
            </a:r>
          </a:p>
        </p:txBody>
      </p:sp>
      <p:sp>
        <p:nvSpPr>
          <p:cNvPr id="12302" name="Subtitle 2"/>
          <p:cNvSpPr txBox="1">
            <a:spLocks/>
          </p:cNvSpPr>
          <p:nvPr/>
        </p:nvSpPr>
        <p:spPr bwMode="auto">
          <a:xfrm>
            <a:off x="8204994" y="2212975"/>
            <a:ext cx="3626788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3" name="Subtitle 2"/>
          <p:cNvSpPr txBox="1">
            <a:spLocks/>
          </p:cNvSpPr>
          <p:nvPr/>
        </p:nvSpPr>
        <p:spPr bwMode="auto">
          <a:xfrm>
            <a:off x="8204994" y="5136357"/>
            <a:ext cx="3782547" cy="125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800" dirty="0" err="1">
                <a:latin typeface="Montserrat Light" panose="00000400000000000000" pitchFamily="50" charset="0"/>
              </a:rPr>
              <a:t>Thực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hiện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phân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tích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nâng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cao</a:t>
            </a:r>
            <a:r>
              <a:rPr lang="en-US" sz="1800" dirty="0">
                <a:latin typeface="Montserrat Light" panose="00000400000000000000" pitchFamily="50" charset="0"/>
              </a:rPr>
              <a:t> memory </a:t>
            </a:r>
            <a:r>
              <a:rPr lang="en-US" sz="1800" dirty="0" err="1">
                <a:latin typeface="Montserrat Light" panose="00000400000000000000" pitchFamily="50" charset="0"/>
              </a:rPr>
              <a:t>của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hệ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thống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máy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ảo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đã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bị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lây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nhiễm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với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sự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kế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thừa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từ</a:t>
            </a:r>
            <a:r>
              <a:rPr lang="en-US" sz="1800" dirty="0">
                <a:latin typeface="Montserrat Light" panose="00000400000000000000" pitchFamily="50" charset="0"/>
              </a:rPr>
              <a:t> framework volatility.</a:t>
            </a:r>
            <a:endParaRPr lang="en-US" altLang="en-US" sz="1800" dirty="0">
              <a:latin typeface="Montserrat Light" panose="00000400000000000000" pitchFamily="50" charset="0"/>
            </a:endParaRPr>
          </a:p>
        </p:txBody>
      </p:sp>
      <p:sp>
        <p:nvSpPr>
          <p:cNvPr id="12305" name="Subtitle 2"/>
          <p:cNvSpPr txBox="1">
            <a:spLocks/>
          </p:cNvSpPr>
          <p:nvPr/>
        </p:nvSpPr>
        <p:spPr bwMode="auto">
          <a:xfrm>
            <a:off x="332510" y="5136357"/>
            <a:ext cx="3576709" cy="4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800" dirty="0">
                <a:latin typeface="Montserrat Light" panose="00000400000000000000" pitchFamily="50" charset="0"/>
              </a:rPr>
              <a:t>Dump </a:t>
            </a:r>
            <a:r>
              <a:rPr lang="en-US" sz="1800" dirty="0" err="1">
                <a:latin typeface="Montserrat Light" panose="00000400000000000000" pitchFamily="50" charset="0"/>
              </a:rPr>
              <a:t>và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phân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tích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lưu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lượng</a:t>
            </a:r>
            <a:r>
              <a:rPr lang="en-US" sz="1800" dirty="0">
                <a:latin typeface="Montserrat Light" panose="00000400000000000000" pitchFamily="50" charset="0"/>
              </a:rPr>
              <a:t> </a:t>
            </a:r>
            <a:r>
              <a:rPr lang="en-US" sz="1800" dirty="0" err="1">
                <a:latin typeface="Montserrat Light" panose="00000400000000000000" pitchFamily="50" charset="0"/>
              </a:rPr>
              <a:t>mạng</a:t>
            </a:r>
            <a:r>
              <a:rPr lang="en-US" sz="1800" dirty="0">
                <a:latin typeface="Montserrat Light" panose="00000400000000000000" pitchFamily="50" charset="0"/>
              </a:rPr>
              <a:t>.</a:t>
            </a:r>
            <a:endParaRPr lang="en-US" altLang="en-US" sz="1800" dirty="0">
              <a:latin typeface="Montserrat Light" panose="00000400000000000000" pitchFamily="50" charset="0"/>
            </a:endParaRPr>
          </a:p>
        </p:txBody>
      </p:sp>
      <p:sp>
        <p:nvSpPr>
          <p:cNvPr id="12306" name="TextBox 48"/>
          <p:cNvSpPr txBox="1">
            <a:spLocks noChangeArrowheads="1"/>
          </p:cNvSpPr>
          <p:nvPr/>
        </p:nvSpPr>
        <p:spPr bwMode="auto">
          <a:xfrm>
            <a:off x="3452388" y="1712913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/>
              <a:t>#1</a:t>
            </a:r>
          </a:p>
        </p:txBody>
      </p:sp>
      <p:sp>
        <p:nvSpPr>
          <p:cNvPr id="12307" name="TextBox 49"/>
          <p:cNvSpPr txBox="1">
            <a:spLocks noChangeArrowheads="1"/>
          </p:cNvSpPr>
          <p:nvPr/>
        </p:nvSpPr>
        <p:spPr bwMode="auto">
          <a:xfrm>
            <a:off x="3452388" y="4632325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/>
              <a:t>#2</a:t>
            </a:r>
          </a:p>
        </p:txBody>
      </p:sp>
      <p:sp>
        <p:nvSpPr>
          <p:cNvPr id="12308" name="TextBox 50"/>
          <p:cNvSpPr txBox="1">
            <a:spLocks noChangeArrowheads="1"/>
          </p:cNvSpPr>
          <p:nvPr/>
        </p:nvSpPr>
        <p:spPr bwMode="auto">
          <a:xfrm>
            <a:off x="8204994" y="1712913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#3</a:t>
            </a:r>
          </a:p>
        </p:txBody>
      </p:sp>
      <p:sp>
        <p:nvSpPr>
          <p:cNvPr id="12309" name="TextBox 51"/>
          <p:cNvSpPr txBox="1">
            <a:spLocks noChangeArrowheads="1"/>
          </p:cNvSpPr>
          <p:nvPr/>
        </p:nvSpPr>
        <p:spPr bwMode="auto">
          <a:xfrm>
            <a:off x="8204994" y="4632325"/>
            <a:ext cx="290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#4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70716" y="983261"/>
            <a:ext cx="1726669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T	ÍNH NĂNG</a:t>
            </a:r>
          </a:p>
        </p:txBody>
      </p:sp>
      <p:pic>
        <p:nvPicPr>
          <p:cNvPr id="3" name="Graphic 2" descr="Docume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00" y="2321020"/>
            <a:ext cx="576072" cy="576072"/>
          </a:xfrm>
          <a:prstGeom prst="rect">
            <a:avLst/>
          </a:prstGeom>
        </p:spPr>
      </p:pic>
      <p:pic>
        <p:nvPicPr>
          <p:cNvPr id="5" name="Graphic 4" descr="Ey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7833" y="4308666"/>
            <a:ext cx="576072" cy="576072"/>
          </a:xfrm>
          <a:prstGeom prst="rect">
            <a:avLst/>
          </a:prstGeom>
        </p:spPr>
      </p:pic>
      <p:pic>
        <p:nvPicPr>
          <p:cNvPr id="7" name="Graphic 6" descr="Upward tre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133" y="2321020"/>
            <a:ext cx="576072" cy="576072"/>
          </a:xfrm>
          <a:prstGeom prst="rect">
            <a:avLst/>
          </a:prstGeom>
        </p:spPr>
      </p:pic>
      <p:pic>
        <p:nvPicPr>
          <p:cNvPr id="9" name="Graphic 8" descr="Brain in he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0489" y="4308666"/>
            <a:ext cx="576072" cy="576072"/>
          </a:xfrm>
          <a:prstGeom prst="rect">
            <a:avLst/>
          </a:prstGeom>
        </p:spPr>
      </p:pic>
      <p:sp>
        <p:nvSpPr>
          <p:cNvPr id="45" name="Subtitle 2"/>
          <p:cNvSpPr txBox="1">
            <a:spLocks/>
          </p:cNvSpPr>
          <p:nvPr/>
        </p:nvSpPr>
        <p:spPr bwMode="auto">
          <a:xfrm>
            <a:off x="332510" y="2321020"/>
            <a:ext cx="3667992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applet).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/>
      <p:bldP spid="12305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77354" y="506186"/>
            <a:ext cx="5721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Montserrat"/>
                <a:cs typeface="Montserrat"/>
              </a:rPr>
              <a:t>CUCKOO SANDBOX</a:t>
            </a: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50397" y="983261"/>
            <a:ext cx="1967311" cy="52317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"/>
                <a:cs typeface="Montserrat Light"/>
              </a:rPr>
              <a:t>MODULE HÓA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1D6F-9FD0-422F-91B5-245747895371}" type="slidenum">
              <a:rPr lang="en-US" smtClean="0"/>
              <a:t>9</a:t>
            </a:fld>
            <a:endParaRPr lang="en-US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901228" y="1910281"/>
            <a:ext cx="8446883" cy="3992578"/>
            <a:chOff x="2048919" y="3344019"/>
            <a:chExt cx="20391994" cy="4692614"/>
          </a:xfrm>
        </p:grpSpPr>
        <p:sp>
          <p:nvSpPr>
            <p:cNvPr id="39" name="Shape 1364"/>
            <p:cNvSpPr>
              <a:spLocks noChangeArrowheads="1"/>
            </p:cNvSpPr>
            <p:nvPr/>
          </p:nvSpPr>
          <p:spPr bwMode="auto">
            <a:xfrm>
              <a:off x="9855228" y="3344019"/>
              <a:ext cx="4779373" cy="1593125"/>
            </a:xfrm>
            <a:prstGeom prst="roundRect">
              <a:avLst>
                <a:gd name="adj" fmla="val 0"/>
              </a:avLst>
            </a:prstGeom>
            <a:ln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Helvetica Neue" pitchFamily="-65" charset="0"/>
                  <a:cs typeface="Times New Roman" panose="02020603050405020304" pitchFamily="18" charset="0"/>
                  <a:sym typeface="Helvetica Neue" pitchFamily="-65" charset="0"/>
                </a:rPr>
                <a:t>Machinery Modules</a:t>
              </a:r>
            </a:p>
          </p:txBody>
        </p:sp>
        <p:sp>
          <p:nvSpPr>
            <p:cNvPr id="42" name="Shape 1365"/>
            <p:cNvSpPr>
              <a:spLocks noChangeArrowheads="1"/>
            </p:cNvSpPr>
            <p:nvPr/>
          </p:nvSpPr>
          <p:spPr bwMode="auto">
            <a:xfrm>
              <a:off x="985522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FF8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800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Packages</a:t>
              </a:r>
            </a:p>
          </p:txBody>
        </p:sp>
        <p:sp>
          <p:nvSpPr>
            <p:cNvPr id="43" name="Shape 1366"/>
            <p:cNvSpPr>
              <a:spLocks noChangeArrowheads="1"/>
            </p:cNvSpPr>
            <p:nvPr/>
          </p:nvSpPr>
          <p:spPr bwMode="auto">
            <a:xfrm>
              <a:off x="1766153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800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Reporting Modules</a:t>
              </a:r>
            </a:p>
          </p:txBody>
        </p:sp>
        <p:sp>
          <p:nvSpPr>
            <p:cNvPr id="44" name="Shape 1368"/>
            <p:cNvSpPr>
              <a:spLocks noChangeArrowheads="1"/>
            </p:cNvSpPr>
            <p:nvPr/>
          </p:nvSpPr>
          <p:spPr bwMode="auto">
            <a:xfrm>
              <a:off x="2048919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Helvetica Neue" pitchFamily="-65" charset="0"/>
                  <a:cs typeface="Times New Roman" panose="02020603050405020304" pitchFamily="18" charset="0"/>
                  <a:sym typeface="Helvetica Neue" pitchFamily="-65" charset="0"/>
                </a:rPr>
                <a:t>Auxiliary Modules</a:t>
              </a:r>
            </a:p>
          </p:txBody>
        </p:sp>
        <p:sp>
          <p:nvSpPr>
            <p:cNvPr id="46" name="Shape 1369"/>
            <p:cNvSpPr>
              <a:spLocks noChangeArrowheads="1"/>
            </p:cNvSpPr>
            <p:nvPr/>
          </p:nvSpPr>
          <p:spPr bwMode="auto">
            <a:xfrm>
              <a:off x="17661540" y="3344019"/>
              <a:ext cx="4779373" cy="1593125"/>
            </a:xfrm>
            <a:prstGeom prst="roundRect">
              <a:avLst>
                <a:gd name="adj" fmla="val 0"/>
              </a:avLst>
            </a:prstGeom>
            <a:solidFill>
              <a:srgbClr val="843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800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 Modules</a:t>
              </a:r>
            </a:p>
          </p:txBody>
        </p:sp>
        <p:sp>
          <p:nvSpPr>
            <p:cNvPr id="47" name="Shape 1365"/>
            <p:cNvSpPr>
              <a:spLocks noChangeArrowheads="1"/>
            </p:cNvSpPr>
            <p:nvPr/>
          </p:nvSpPr>
          <p:spPr bwMode="auto">
            <a:xfrm>
              <a:off x="2048919" y="6443508"/>
              <a:ext cx="4779374" cy="1593125"/>
            </a:xfrm>
            <a:prstGeom prst="roundRect">
              <a:avLst>
                <a:gd name="adj" fmla="val 0"/>
              </a:avLst>
            </a:prstGeom>
            <a:solidFill>
              <a:srgbClr val="BE1824"/>
            </a:solidFill>
            <a:ln w="57150">
              <a:solidFill>
                <a:srgbClr val="C1C3C9"/>
              </a:solidFill>
              <a:miter lim="400000"/>
              <a:headEnd/>
              <a:tailEnd/>
            </a:ln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1800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Signatures</a:t>
              </a:r>
            </a:p>
          </p:txBody>
        </p:sp>
      </p:grpSp>
      <p:cxnSp>
        <p:nvCxnSpPr>
          <p:cNvPr id="8" name="Straight Connector 7"/>
          <p:cNvCxnSpPr>
            <a:stCxn id="44" idx="3"/>
            <a:endCxn id="39" idx="1"/>
          </p:cNvCxnSpPr>
          <p:nvPr/>
        </p:nvCxnSpPr>
        <p:spPr>
          <a:xfrm>
            <a:off x="3880966" y="2588014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9" idx="3"/>
            <a:endCxn id="46" idx="1"/>
          </p:cNvCxnSpPr>
          <p:nvPr/>
        </p:nvCxnSpPr>
        <p:spPr>
          <a:xfrm>
            <a:off x="7114538" y="2588014"/>
            <a:ext cx="125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6" idx="2"/>
            <a:endCxn id="43" idx="0"/>
          </p:cNvCxnSpPr>
          <p:nvPr/>
        </p:nvCxnSpPr>
        <p:spPr>
          <a:xfrm>
            <a:off x="9358242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2" idx="3"/>
            <a:endCxn id="43" idx="1"/>
          </p:cNvCxnSpPr>
          <p:nvPr/>
        </p:nvCxnSpPr>
        <p:spPr>
          <a:xfrm>
            <a:off x="7114538" y="5225127"/>
            <a:ext cx="12538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7" idx="3"/>
            <a:endCxn id="42" idx="1"/>
          </p:cNvCxnSpPr>
          <p:nvPr/>
        </p:nvCxnSpPr>
        <p:spPr>
          <a:xfrm>
            <a:off x="3880966" y="5225127"/>
            <a:ext cx="12538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4" idx="2"/>
            <a:endCxn id="47" idx="0"/>
          </p:cNvCxnSpPr>
          <p:nvPr/>
        </p:nvCxnSpPr>
        <p:spPr>
          <a:xfrm>
            <a:off x="2891097" y="3265746"/>
            <a:ext cx="0" cy="12816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1655</Words>
  <Application>Microsoft Office PowerPoint</Application>
  <PresentationFormat>Widescreen</PresentationFormat>
  <Paragraphs>282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PGothic</vt:lpstr>
      <vt:lpstr>Arial</vt:lpstr>
      <vt:lpstr>Calibri</vt:lpstr>
      <vt:lpstr>Calibri Light</vt:lpstr>
      <vt:lpstr>Helvetica Neue</vt:lpstr>
      <vt:lpstr>Lato Light</vt:lpstr>
      <vt:lpstr>Montserrat</vt:lpstr>
      <vt:lpstr>Montserrat Light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Minh Ngọc</dc:creator>
  <cp:lastModifiedBy>Võ Minh Ngọc</cp:lastModifiedBy>
  <cp:revision>524</cp:revision>
  <dcterms:created xsi:type="dcterms:W3CDTF">2017-05-11T06:11:34Z</dcterms:created>
  <dcterms:modified xsi:type="dcterms:W3CDTF">2018-05-20T02:53:39Z</dcterms:modified>
</cp:coreProperties>
</file>