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Anton" panose="020B0604020202020204" charset="0"/>
      <p:regular r:id="rId17"/>
    </p:embeddedFont>
    <p:embeddedFont>
      <p:font typeface="Cambria" panose="02040503050406030204" pitchFamily="18" charset="0"/>
      <p:regular r:id="rId18"/>
      <p:bold r:id="rId19"/>
      <p:italic r:id="rId20"/>
      <p:boldItalic r:id="rId21"/>
    </p:embeddedFont>
    <p:embeddedFont>
      <p:font typeface="Fira Sans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55D7D1-EE68-4C49-95D4-E6D323E6A004}">
  <a:tblStyle styleId="{E855D7D1-EE68-4C49-95D4-E6D323E6A0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385FC2C-D296-4E5B-960A-B3FDE232F09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1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52750" y="1426525"/>
            <a:ext cx="5038500" cy="19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9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52750" y="3614749"/>
            <a:ext cx="5038500" cy="47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/>
          <p:nvPr/>
        </p:nvSpPr>
        <p:spPr>
          <a:xfrm>
            <a:off x="8710525" y="3754325"/>
            <a:ext cx="1312800" cy="1312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l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89" name="Google Shape;189;p26"/>
          <p:cNvCxnSpPr>
            <a:stCxn id="188" idx="2"/>
          </p:cNvCxnSpPr>
          <p:nvPr/>
        </p:nvCxnSpPr>
        <p:spPr>
          <a:xfrm rot="10800000" flipH="1">
            <a:off x="8710525" y="2945825"/>
            <a:ext cx="788400" cy="1464900"/>
          </a:xfrm>
          <a:prstGeom prst="bentConnector4">
            <a:avLst>
              <a:gd name="adj1" fmla="val -30204"/>
              <a:gd name="adj2" fmla="val 72404"/>
            </a:avLst>
          </a:prstGeom>
          <a:noFill/>
          <a:ln w="19050" cap="flat" cmpd="sng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/>
          <p:nvPr/>
        </p:nvSpPr>
        <p:spPr>
          <a:xfrm>
            <a:off x="-404725" y="3541900"/>
            <a:ext cx="1022700" cy="10227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l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92" name="Google Shape;192;p27"/>
          <p:cNvCxnSpPr>
            <a:stCxn id="191" idx="0"/>
          </p:cNvCxnSpPr>
          <p:nvPr/>
        </p:nvCxnSpPr>
        <p:spPr>
          <a:xfrm rot="-5400000">
            <a:off x="2995025" y="-2661200"/>
            <a:ext cx="3314700" cy="9091500"/>
          </a:xfrm>
          <a:prstGeom prst="bentConnector2">
            <a:avLst/>
          </a:prstGeom>
          <a:noFill/>
          <a:ln w="19050" cap="flat" cmpd="sng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93" name="Google Shape;193;p27"/>
          <p:cNvSpPr/>
          <p:nvPr/>
        </p:nvSpPr>
        <p:spPr>
          <a:xfrm>
            <a:off x="-130875" y="4604000"/>
            <a:ext cx="1212900" cy="12129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l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94" name="Google Shape;194;p27"/>
          <p:cNvCxnSpPr>
            <a:endCxn id="193" idx="1"/>
          </p:cNvCxnSpPr>
          <p:nvPr/>
        </p:nvCxnSpPr>
        <p:spPr>
          <a:xfrm rot="5400000">
            <a:off x="-31700" y="4643175"/>
            <a:ext cx="216900" cy="60000"/>
          </a:xfrm>
          <a:prstGeom prst="bentConnector3">
            <a:avLst>
              <a:gd name="adj1" fmla="val 9054"/>
            </a:avLst>
          </a:prstGeom>
          <a:noFill/>
          <a:ln w="19050" cap="flat" cmpd="sng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Anton"/>
              <a:buNone/>
              <a:defRPr sz="35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1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1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1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1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1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1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1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1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2" r:id="rId3"/>
    <p:sldLayoutId id="2147483673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/>
          <p:nvPr/>
        </p:nvSpPr>
        <p:spPr>
          <a:xfrm>
            <a:off x="7282675" y="3178200"/>
            <a:ext cx="2231100" cy="22311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l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6" name="Google Shape;206;p31"/>
          <p:cNvSpPr/>
          <p:nvPr/>
        </p:nvSpPr>
        <p:spPr>
          <a:xfrm>
            <a:off x="-424675" y="-269500"/>
            <a:ext cx="2235000" cy="2235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l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7" name="Google Shape;207;p31"/>
          <p:cNvSpPr txBox="1">
            <a:spLocks noGrp="1"/>
          </p:cNvSpPr>
          <p:nvPr>
            <p:ph type="ctrTitle"/>
          </p:nvPr>
        </p:nvSpPr>
        <p:spPr>
          <a:xfrm>
            <a:off x="2052750" y="1426525"/>
            <a:ext cx="5038500" cy="19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 </a:t>
            </a:r>
            <a:r>
              <a:rPr lang="vi-VN" dirty="0"/>
              <a:t>Xử Lý</a:t>
            </a:r>
            <a:endParaRPr dirty="0"/>
          </a:p>
        </p:txBody>
      </p:sp>
      <p:sp>
        <p:nvSpPr>
          <p:cNvPr id="208" name="Google Shape;208;p31"/>
          <p:cNvSpPr txBox="1">
            <a:spLocks noGrp="1"/>
          </p:cNvSpPr>
          <p:nvPr>
            <p:ph type="subTitle" idx="1"/>
          </p:nvPr>
        </p:nvSpPr>
        <p:spPr>
          <a:xfrm>
            <a:off x="2052750" y="3614749"/>
            <a:ext cx="5038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200" b="1" dirty="0"/>
              <a:t>Bài tập 1</a:t>
            </a:r>
            <a:endParaRPr sz="2200" b="1" dirty="0"/>
          </a:p>
        </p:txBody>
      </p:sp>
      <p:grpSp>
        <p:nvGrpSpPr>
          <p:cNvPr id="210" name="Google Shape;210;p31"/>
          <p:cNvGrpSpPr/>
          <p:nvPr/>
        </p:nvGrpSpPr>
        <p:grpSpPr>
          <a:xfrm rot="837408">
            <a:off x="7636202" y="3821636"/>
            <a:ext cx="1258231" cy="830831"/>
            <a:chOff x="6261655" y="3038940"/>
            <a:chExt cx="1141735" cy="753840"/>
          </a:xfrm>
        </p:grpSpPr>
        <p:sp>
          <p:nvSpPr>
            <p:cNvPr id="211" name="Google Shape;211;p31"/>
            <p:cNvSpPr/>
            <p:nvPr/>
          </p:nvSpPr>
          <p:spPr>
            <a:xfrm>
              <a:off x="6261655" y="3039120"/>
              <a:ext cx="1139760" cy="753480"/>
            </a:xfrm>
            <a:custGeom>
              <a:avLst/>
              <a:gdLst/>
              <a:ahLst/>
              <a:cxnLst/>
              <a:rect l="l" t="t" r="r" b="b"/>
              <a:pathLst>
                <a:path w="3166" h="2093" extrusionOk="0">
                  <a:moveTo>
                    <a:pt x="197" y="2093"/>
                  </a:moveTo>
                  <a:lnTo>
                    <a:pt x="197" y="2093"/>
                  </a:lnTo>
                  <a:cubicBezTo>
                    <a:pt x="1603" y="2093"/>
                    <a:pt x="1603" y="2093"/>
                    <a:pt x="1603" y="2093"/>
                  </a:cubicBezTo>
                  <a:cubicBezTo>
                    <a:pt x="2968" y="2093"/>
                    <a:pt x="2968" y="2093"/>
                    <a:pt x="2968" y="2093"/>
                  </a:cubicBezTo>
                  <a:cubicBezTo>
                    <a:pt x="3072" y="2093"/>
                    <a:pt x="3166" y="2010"/>
                    <a:pt x="3166" y="1906"/>
                  </a:cubicBezTo>
                  <a:cubicBezTo>
                    <a:pt x="3166" y="375"/>
                    <a:pt x="3166" y="375"/>
                    <a:pt x="3166" y="375"/>
                  </a:cubicBezTo>
                  <a:cubicBezTo>
                    <a:pt x="3166" y="270"/>
                    <a:pt x="3072" y="177"/>
                    <a:pt x="2968" y="177"/>
                  </a:cubicBezTo>
                  <a:cubicBezTo>
                    <a:pt x="2843" y="177"/>
                    <a:pt x="2843" y="177"/>
                    <a:pt x="2843" y="177"/>
                  </a:cubicBezTo>
                  <a:cubicBezTo>
                    <a:pt x="2843" y="0"/>
                    <a:pt x="2843" y="0"/>
                    <a:pt x="2843" y="0"/>
                  </a:cubicBezTo>
                  <a:cubicBezTo>
                    <a:pt x="2238" y="0"/>
                    <a:pt x="2238" y="0"/>
                    <a:pt x="2238" y="0"/>
                  </a:cubicBezTo>
                  <a:cubicBezTo>
                    <a:pt x="2238" y="177"/>
                    <a:pt x="2238" y="177"/>
                    <a:pt x="2238" y="177"/>
                  </a:cubicBezTo>
                  <a:cubicBezTo>
                    <a:pt x="1603" y="177"/>
                    <a:pt x="1603" y="177"/>
                    <a:pt x="1603" y="177"/>
                  </a:cubicBezTo>
                  <a:cubicBezTo>
                    <a:pt x="926" y="177"/>
                    <a:pt x="926" y="177"/>
                    <a:pt x="926" y="177"/>
                  </a:cubicBezTo>
                  <a:cubicBezTo>
                    <a:pt x="926" y="0"/>
                    <a:pt x="926" y="0"/>
                    <a:pt x="926" y="0"/>
                  </a:cubicBezTo>
                  <a:cubicBezTo>
                    <a:pt x="322" y="0"/>
                    <a:pt x="322" y="0"/>
                    <a:pt x="322" y="0"/>
                  </a:cubicBezTo>
                  <a:cubicBezTo>
                    <a:pt x="322" y="177"/>
                    <a:pt x="322" y="177"/>
                    <a:pt x="322" y="177"/>
                  </a:cubicBezTo>
                  <a:cubicBezTo>
                    <a:pt x="197" y="177"/>
                    <a:pt x="197" y="177"/>
                    <a:pt x="197" y="177"/>
                  </a:cubicBezTo>
                  <a:cubicBezTo>
                    <a:pt x="83" y="177"/>
                    <a:pt x="0" y="270"/>
                    <a:pt x="0" y="375"/>
                  </a:cubicBezTo>
                  <a:cubicBezTo>
                    <a:pt x="0" y="1906"/>
                    <a:pt x="0" y="1906"/>
                    <a:pt x="0" y="1906"/>
                  </a:cubicBezTo>
                  <a:cubicBezTo>
                    <a:pt x="0" y="2010"/>
                    <a:pt x="83" y="2093"/>
                    <a:pt x="197" y="2093"/>
                  </a:cubicBezTo>
                  <a:close/>
                </a:path>
              </a:pathLst>
            </a:custGeom>
            <a:solidFill>
              <a:schemeClr val="accent3"/>
            </a:solidFill>
            <a:ln w="152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2" name="Google Shape;212;p31"/>
            <p:cNvGrpSpPr/>
            <p:nvPr/>
          </p:nvGrpSpPr>
          <p:grpSpPr>
            <a:xfrm>
              <a:off x="6263630" y="3038940"/>
              <a:ext cx="1139760" cy="753840"/>
              <a:chOff x="6263630" y="2052140"/>
              <a:chExt cx="1139760" cy="753840"/>
            </a:xfrm>
          </p:grpSpPr>
          <p:sp>
            <p:nvSpPr>
              <p:cNvPr id="213" name="Google Shape;213;p31"/>
              <p:cNvSpPr/>
              <p:nvPr/>
            </p:nvSpPr>
            <p:spPr>
              <a:xfrm>
                <a:off x="6263630" y="2115860"/>
                <a:ext cx="577080" cy="690120"/>
              </a:xfrm>
              <a:custGeom>
                <a:avLst/>
                <a:gdLst/>
                <a:ahLst/>
                <a:cxnLst/>
                <a:rect l="l" t="t" r="r" b="b"/>
                <a:pathLst>
                  <a:path w="1603" h="1917" extrusionOk="0">
                    <a:moveTo>
                      <a:pt x="197" y="0"/>
                    </a:moveTo>
                    <a:lnTo>
                      <a:pt x="197" y="0"/>
                    </a:lnTo>
                    <a:cubicBezTo>
                      <a:pt x="83" y="0"/>
                      <a:pt x="0" y="83"/>
                      <a:pt x="0" y="187"/>
                    </a:cubicBezTo>
                    <a:cubicBezTo>
                      <a:pt x="0" y="1719"/>
                      <a:pt x="0" y="1719"/>
                      <a:pt x="0" y="1719"/>
                    </a:cubicBezTo>
                    <a:cubicBezTo>
                      <a:pt x="0" y="1823"/>
                      <a:pt x="83" y="1917"/>
                      <a:pt x="197" y="1917"/>
                    </a:cubicBezTo>
                    <a:cubicBezTo>
                      <a:pt x="1603" y="1917"/>
                      <a:pt x="1603" y="1917"/>
                      <a:pt x="1603" y="1917"/>
                    </a:cubicBezTo>
                    <a:cubicBezTo>
                      <a:pt x="1603" y="0"/>
                      <a:pt x="1603" y="0"/>
                      <a:pt x="1603" y="0"/>
                    </a:cubicBezTo>
                    <a:lnTo>
                      <a:pt x="19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31"/>
              <p:cNvSpPr/>
              <p:nvPr/>
            </p:nvSpPr>
            <p:spPr>
              <a:xfrm>
                <a:off x="6840710" y="2115860"/>
                <a:ext cx="562680" cy="690120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1917" extrusionOk="0">
                    <a:moveTo>
                      <a:pt x="1365" y="0"/>
                    </a:moveTo>
                    <a:lnTo>
                      <a:pt x="1365" y="0"/>
                    </a:lnTo>
                    <a:cubicBezTo>
                      <a:pt x="0" y="0"/>
                      <a:pt x="0" y="0"/>
                      <a:pt x="0" y="0"/>
                    </a:cubicBezTo>
                    <a:cubicBezTo>
                      <a:pt x="0" y="1917"/>
                      <a:pt x="0" y="1917"/>
                      <a:pt x="0" y="1917"/>
                    </a:cubicBezTo>
                    <a:cubicBezTo>
                      <a:pt x="1365" y="1917"/>
                      <a:pt x="1365" y="1917"/>
                      <a:pt x="1365" y="1917"/>
                    </a:cubicBezTo>
                    <a:cubicBezTo>
                      <a:pt x="1469" y="1917"/>
                      <a:pt x="1563" y="1823"/>
                      <a:pt x="1563" y="1719"/>
                    </a:cubicBezTo>
                    <a:cubicBezTo>
                      <a:pt x="1563" y="187"/>
                      <a:pt x="1563" y="187"/>
                      <a:pt x="1563" y="187"/>
                    </a:cubicBezTo>
                    <a:cubicBezTo>
                      <a:pt x="1563" y="83"/>
                      <a:pt x="1469" y="0"/>
                      <a:pt x="13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31"/>
              <p:cNvSpPr/>
              <p:nvPr/>
            </p:nvSpPr>
            <p:spPr>
              <a:xfrm>
                <a:off x="6297470" y="2149700"/>
                <a:ext cx="1068120" cy="618480"/>
              </a:xfrm>
              <a:custGeom>
                <a:avLst/>
                <a:gdLst/>
                <a:ahLst/>
                <a:cxnLst/>
                <a:rect l="l" t="t" r="r" b="b"/>
                <a:pathLst>
                  <a:path w="2967" h="1718" extrusionOk="0">
                    <a:moveTo>
                      <a:pt x="2874" y="1718"/>
                    </a:moveTo>
                    <a:lnTo>
                      <a:pt x="2874" y="1718"/>
                    </a:lnTo>
                    <a:cubicBezTo>
                      <a:pt x="103" y="1718"/>
                      <a:pt x="103" y="1718"/>
                      <a:pt x="103" y="1718"/>
                    </a:cubicBezTo>
                    <a:cubicBezTo>
                      <a:pt x="51" y="1718"/>
                      <a:pt x="0" y="1677"/>
                      <a:pt x="0" y="1625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41"/>
                      <a:pt x="51" y="0"/>
                      <a:pt x="103" y="0"/>
                    </a:cubicBezTo>
                    <a:cubicBezTo>
                      <a:pt x="2874" y="0"/>
                      <a:pt x="2874" y="0"/>
                      <a:pt x="2874" y="0"/>
                    </a:cubicBezTo>
                    <a:cubicBezTo>
                      <a:pt x="2926" y="0"/>
                      <a:pt x="2967" y="41"/>
                      <a:pt x="2967" y="93"/>
                    </a:cubicBezTo>
                    <a:cubicBezTo>
                      <a:pt x="2967" y="1625"/>
                      <a:pt x="2967" y="1625"/>
                      <a:pt x="2967" y="1625"/>
                    </a:cubicBezTo>
                    <a:cubicBezTo>
                      <a:pt x="2967" y="1677"/>
                      <a:pt x="2926" y="1718"/>
                      <a:pt x="2874" y="1718"/>
                    </a:cubicBezTo>
                    <a:moveTo>
                      <a:pt x="103" y="41"/>
                    </a:moveTo>
                    <a:lnTo>
                      <a:pt x="103" y="41"/>
                    </a:lnTo>
                    <a:cubicBezTo>
                      <a:pt x="72" y="41"/>
                      <a:pt x="41" y="62"/>
                      <a:pt x="41" y="93"/>
                    </a:cubicBezTo>
                    <a:cubicBezTo>
                      <a:pt x="41" y="1625"/>
                      <a:pt x="41" y="1625"/>
                      <a:pt x="41" y="1625"/>
                    </a:cubicBezTo>
                    <a:cubicBezTo>
                      <a:pt x="41" y="1656"/>
                      <a:pt x="72" y="1687"/>
                      <a:pt x="103" y="1687"/>
                    </a:cubicBezTo>
                    <a:cubicBezTo>
                      <a:pt x="2874" y="1687"/>
                      <a:pt x="2874" y="1687"/>
                      <a:pt x="2874" y="1687"/>
                    </a:cubicBezTo>
                    <a:cubicBezTo>
                      <a:pt x="2905" y="1687"/>
                      <a:pt x="2926" y="1656"/>
                      <a:pt x="2926" y="1625"/>
                    </a:cubicBezTo>
                    <a:cubicBezTo>
                      <a:pt x="2926" y="93"/>
                      <a:pt x="2926" y="93"/>
                      <a:pt x="2926" y="93"/>
                    </a:cubicBezTo>
                    <a:cubicBezTo>
                      <a:pt x="2926" y="62"/>
                      <a:pt x="2905" y="41"/>
                      <a:pt x="2874" y="41"/>
                    </a:cubicBezTo>
                    <a:lnTo>
                      <a:pt x="103" y="4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31"/>
              <p:cNvSpPr/>
              <p:nvPr/>
            </p:nvSpPr>
            <p:spPr>
              <a:xfrm>
                <a:off x="6379550" y="2052140"/>
                <a:ext cx="217440" cy="63720"/>
              </a:xfrm>
              <a:custGeom>
                <a:avLst/>
                <a:gdLst/>
                <a:ahLst/>
                <a:cxnLst/>
                <a:rect l="l" t="t" r="r" b="b"/>
                <a:pathLst>
                  <a:path w="604" h="177" extrusionOk="0">
                    <a:moveTo>
                      <a:pt x="604" y="177"/>
                    </a:moveTo>
                    <a:lnTo>
                      <a:pt x="0" y="177"/>
                    </a:lnTo>
                    <a:lnTo>
                      <a:pt x="0" y="0"/>
                    </a:lnTo>
                    <a:lnTo>
                      <a:pt x="604" y="0"/>
                    </a:lnTo>
                    <a:lnTo>
                      <a:pt x="604" y="17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18700" rIns="90000" bIns="18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31"/>
              <p:cNvSpPr/>
              <p:nvPr/>
            </p:nvSpPr>
            <p:spPr>
              <a:xfrm>
                <a:off x="7069310" y="2052140"/>
                <a:ext cx="217800" cy="6372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177" extrusionOk="0">
                    <a:moveTo>
                      <a:pt x="0" y="177"/>
                    </a:moveTo>
                    <a:lnTo>
                      <a:pt x="605" y="177"/>
                    </a:lnTo>
                    <a:lnTo>
                      <a:pt x="605" y="0"/>
                    </a:lnTo>
                    <a:lnTo>
                      <a:pt x="0" y="0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18700" rIns="90000" bIns="18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31"/>
              <p:cNvSpPr/>
              <p:nvPr/>
            </p:nvSpPr>
            <p:spPr>
              <a:xfrm>
                <a:off x="6435710" y="2370740"/>
                <a:ext cx="164880" cy="176400"/>
              </a:xfrm>
              <a:custGeom>
                <a:avLst/>
                <a:gdLst/>
                <a:ahLst/>
                <a:cxnLst/>
                <a:rect l="l" t="t" r="r" b="b"/>
                <a:pathLst>
                  <a:path w="458" h="490" extrusionOk="0">
                    <a:moveTo>
                      <a:pt x="292" y="188"/>
                    </a:moveTo>
                    <a:lnTo>
                      <a:pt x="458" y="188"/>
                    </a:lnTo>
                    <a:lnTo>
                      <a:pt x="458" y="302"/>
                    </a:lnTo>
                    <a:lnTo>
                      <a:pt x="292" y="302"/>
                    </a:lnTo>
                    <a:lnTo>
                      <a:pt x="292" y="490"/>
                    </a:lnTo>
                    <a:lnTo>
                      <a:pt x="167" y="490"/>
                    </a:lnTo>
                    <a:lnTo>
                      <a:pt x="167" y="302"/>
                    </a:lnTo>
                    <a:lnTo>
                      <a:pt x="0" y="302"/>
                    </a:lnTo>
                    <a:lnTo>
                      <a:pt x="0" y="188"/>
                    </a:lnTo>
                    <a:lnTo>
                      <a:pt x="167" y="188"/>
                    </a:lnTo>
                    <a:lnTo>
                      <a:pt x="167" y="0"/>
                    </a:lnTo>
                    <a:lnTo>
                      <a:pt x="292" y="0"/>
                    </a:lnTo>
                    <a:lnTo>
                      <a:pt x="292" y="18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31"/>
              <p:cNvSpPr/>
              <p:nvPr/>
            </p:nvSpPr>
            <p:spPr>
              <a:xfrm>
                <a:off x="7076870" y="2438420"/>
                <a:ext cx="120240" cy="4500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125" extrusionOk="0">
                    <a:moveTo>
                      <a:pt x="334" y="125"/>
                    </a:moveTo>
                    <a:lnTo>
                      <a:pt x="0" y="125"/>
                    </a:lnTo>
                    <a:lnTo>
                      <a:pt x="0" y="0"/>
                    </a:lnTo>
                    <a:lnTo>
                      <a:pt x="334" y="0"/>
                    </a:lnTo>
                    <a:lnTo>
                      <a:pt x="334" y="12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31"/>
              <p:cNvSpPr/>
              <p:nvPr/>
            </p:nvSpPr>
            <p:spPr>
              <a:xfrm>
                <a:off x="6754310" y="2264900"/>
                <a:ext cx="199080" cy="312120"/>
              </a:xfrm>
              <a:custGeom>
                <a:avLst/>
                <a:gdLst/>
                <a:ahLst/>
                <a:cxnLst/>
                <a:rect l="l" t="t" r="r" b="b"/>
                <a:pathLst>
                  <a:path w="553" h="867" extrusionOk="0">
                    <a:moveTo>
                      <a:pt x="198" y="867"/>
                    </a:moveTo>
                    <a:lnTo>
                      <a:pt x="198" y="867"/>
                    </a:lnTo>
                    <a:cubicBezTo>
                      <a:pt x="188" y="867"/>
                      <a:pt x="178" y="867"/>
                      <a:pt x="167" y="857"/>
                    </a:cubicBezTo>
                    <a:cubicBezTo>
                      <a:pt x="136" y="846"/>
                      <a:pt x="125" y="805"/>
                      <a:pt x="146" y="773"/>
                    </a:cubicBezTo>
                    <a:cubicBezTo>
                      <a:pt x="198" y="680"/>
                      <a:pt x="261" y="575"/>
                      <a:pt x="303" y="503"/>
                    </a:cubicBezTo>
                    <a:cubicBezTo>
                      <a:pt x="0" y="565"/>
                      <a:pt x="0" y="565"/>
                      <a:pt x="0" y="565"/>
                    </a:cubicBezTo>
                    <a:cubicBezTo>
                      <a:pt x="136" y="44"/>
                      <a:pt x="136" y="44"/>
                      <a:pt x="136" y="44"/>
                    </a:cubicBezTo>
                    <a:cubicBezTo>
                      <a:pt x="146" y="13"/>
                      <a:pt x="188" y="-8"/>
                      <a:pt x="219" y="3"/>
                    </a:cubicBezTo>
                    <a:cubicBezTo>
                      <a:pt x="250" y="13"/>
                      <a:pt x="271" y="55"/>
                      <a:pt x="261" y="86"/>
                    </a:cubicBezTo>
                    <a:cubicBezTo>
                      <a:pt x="167" y="398"/>
                      <a:pt x="167" y="398"/>
                      <a:pt x="167" y="398"/>
                    </a:cubicBezTo>
                    <a:cubicBezTo>
                      <a:pt x="553" y="325"/>
                      <a:pt x="553" y="325"/>
                      <a:pt x="553" y="325"/>
                    </a:cubicBezTo>
                    <a:cubicBezTo>
                      <a:pt x="480" y="440"/>
                      <a:pt x="480" y="440"/>
                      <a:pt x="480" y="440"/>
                    </a:cubicBezTo>
                    <a:cubicBezTo>
                      <a:pt x="480" y="440"/>
                      <a:pt x="355" y="669"/>
                      <a:pt x="250" y="836"/>
                    </a:cubicBezTo>
                    <a:cubicBezTo>
                      <a:pt x="240" y="857"/>
                      <a:pt x="219" y="867"/>
                      <a:pt x="198" y="86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31"/>
              <p:cNvSpPr/>
              <p:nvPr/>
            </p:nvSpPr>
            <p:spPr>
              <a:xfrm>
                <a:off x="6784550" y="2498180"/>
                <a:ext cx="104760" cy="127800"/>
              </a:xfrm>
              <a:custGeom>
                <a:avLst/>
                <a:gdLst/>
                <a:ahLst/>
                <a:cxnLst/>
                <a:rect l="l" t="t" r="r" b="b"/>
                <a:pathLst>
                  <a:path w="291" h="355" extrusionOk="0">
                    <a:moveTo>
                      <a:pt x="52" y="0"/>
                    </a:moveTo>
                    <a:lnTo>
                      <a:pt x="135" y="115"/>
                    </a:lnTo>
                    <a:lnTo>
                      <a:pt x="291" y="136"/>
                    </a:lnTo>
                    <a:lnTo>
                      <a:pt x="0" y="355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22" name="Google Shape;222;p31"/>
          <p:cNvGrpSpPr/>
          <p:nvPr/>
        </p:nvGrpSpPr>
        <p:grpSpPr>
          <a:xfrm rot="-592560">
            <a:off x="509405" y="277999"/>
            <a:ext cx="550060" cy="1231211"/>
            <a:chOff x="6856675" y="2998068"/>
            <a:chExt cx="530919" cy="1188367"/>
          </a:xfrm>
        </p:grpSpPr>
        <p:sp>
          <p:nvSpPr>
            <p:cNvPr id="223" name="Google Shape;223;p31"/>
            <p:cNvSpPr/>
            <p:nvPr/>
          </p:nvSpPr>
          <p:spPr>
            <a:xfrm>
              <a:off x="6866307" y="2998068"/>
              <a:ext cx="521287" cy="1187635"/>
            </a:xfrm>
            <a:custGeom>
              <a:avLst/>
              <a:gdLst/>
              <a:ahLst/>
              <a:cxnLst/>
              <a:rect l="l" t="t" r="r" b="b"/>
              <a:pathLst>
                <a:path w="1448" h="3364" extrusionOk="0">
                  <a:moveTo>
                    <a:pt x="1281" y="198"/>
                  </a:moveTo>
                  <a:lnTo>
                    <a:pt x="1281" y="198"/>
                  </a:lnTo>
                  <a:cubicBezTo>
                    <a:pt x="906" y="198"/>
                    <a:pt x="906" y="198"/>
                    <a:pt x="906" y="198"/>
                  </a:cubicBezTo>
                  <a:cubicBezTo>
                    <a:pt x="906" y="42"/>
                    <a:pt x="906" y="42"/>
                    <a:pt x="906" y="42"/>
                  </a:cubicBezTo>
                  <a:cubicBezTo>
                    <a:pt x="906" y="21"/>
                    <a:pt x="896" y="0"/>
                    <a:pt x="865" y="0"/>
                  </a:cubicBezTo>
                  <a:cubicBezTo>
                    <a:pt x="573" y="0"/>
                    <a:pt x="573" y="0"/>
                    <a:pt x="573" y="0"/>
                  </a:cubicBezTo>
                  <a:cubicBezTo>
                    <a:pt x="552" y="0"/>
                    <a:pt x="531" y="21"/>
                    <a:pt x="531" y="42"/>
                  </a:cubicBezTo>
                  <a:cubicBezTo>
                    <a:pt x="531" y="198"/>
                    <a:pt x="531" y="198"/>
                    <a:pt x="531" y="198"/>
                  </a:cubicBezTo>
                  <a:cubicBezTo>
                    <a:pt x="167" y="198"/>
                    <a:pt x="167" y="198"/>
                    <a:pt x="167" y="198"/>
                  </a:cubicBezTo>
                  <a:cubicBezTo>
                    <a:pt x="73" y="198"/>
                    <a:pt x="0" y="271"/>
                    <a:pt x="0" y="354"/>
                  </a:cubicBezTo>
                  <a:cubicBezTo>
                    <a:pt x="0" y="1281"/>
                    <a:pt x="0" y="1281"/>
                    <a:pt x="0" y="1281"/>
                  </a:cubicBezTo>
                  <a:cubicBezTo>
                    <a:pt x="0" y="3135"/>
                    <a:pt x="0" y="3135"/>
                    <a:pt x="0" y="3135"/>
                  </a:cubicBezTo>
                  <a:cubicBezTo>
                    <a:pt x="0" y="3218"/>
                    <a:pt x="63" y="3280"/>
                    <a:pt x="135" y="3301"/>
                  </a:cubicBezTo>
                  <a:cubicBezTo>
                    <a:pt x="125" y="3301"/>
                    <a:pt x="125" y="3301"/>
                    <a:pt x="125" y="3301"/>
                  </a:cubicBezTo>
                  <a:cubicBezTo>
                    <a:pt x="156" y="3343"/>
                    <a:pt x="198" y="3364"/>
                    <a:pt x="250" y="3364"/>
                  </a:cubicBezTo>
                  <a:cubicBezTo>
                    <a:pt x="1198" y="3364"/>
                    <a:pt x="1198" y="3364"/>
                    <a:pt x="1198" y="3364"/>
                  </a:cubicBezTo>
                  <a:cubicBezTo>
                    <a:pt x="1250" y="3364"/>
                    <a:pt x="1292" y="3343"/>
                    <a:pt x="1323" y="3301"/>
                  </a:cubicBezTo>
                  <a:cubicBezTo>
                    <a:pt x="1313" y="3301"/>
                    <a:pt x="1313" y="3301"/>
                    <a:pt x="1313" y="3301"/>
                  </a:cubicBezTo>
                  <a:cubicBezTo>
                    <a:pt x="1385" y="3280"/>
                    <a:pt x="1448" y="3218"/>
                    <a:pt x="1448" y="3135"/>
                  </a:cubicBezTo>
                  <a:cubicBezTo>
                    <a:pt x="1448" y="1281"/>
                    <a:pt x="1448" y="1281"/>
                    <a:pt x="1448" y="1281"/>
                  </a:cubicBezTo>
                  <a:cubicBezTo>
                    <a:pt x="1448" y="354"/>
                    <a:pt x="1448" y="354"/>
                    <a:pt x="1448" y="354"/>
                  </a:cubicBezTo>
                  <a:cubicBezTo>
                    <a:pt x="1448" y="271"/>
                    <a:pt x="1375" y="198"/>
                    <a:pt x="1281" y="198"/>
                  </a:cubicBezTo>
                  <a:close/>
                </a:path>
              </a:pathLst>
            </a:custGeom>
            <a:solidFill>
              <a:schemeClr val="accent3"/>
            </a:solidFill>
            <a:ln w="152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4" name="Google Shape;224;p31"/>
            <p:cNvGrpSpPr/>
            <p:nvPr/>
          </p:nvGrpSpPr>
          <p:grpSpPr>
            <a:xfrm>
              <a:off x="6856675" y="2998075"/>
              <a:ext cx="521280" cy="1188360"/>
              <a:chOff x="6101675" y="2998075"/>
              <a:chExt cx="521280" cy="1188360"/>
            </a:xfrm>
          </p:grpSpPr>
          <p:sp>
            <p:nvSpPr>
              <p:cNvPr id="225" name="Google Shape;225;p31"/>
              <p:cNvSpPr/>
              <p:nvPr/>
            </p:nvSpPr>
            <p:spPr>
              <a:xfrm>
                <a:off x="6292835" y="2998075"/>
                <a:ext cx="135000" cy="101160"/>
              </a:xfrm>
              <a:custGeom>
                <a:avLst/>
                <a:gdLst/>
                <a:ahLst/>
                <a:cxnLst/>
                <a:rect l="l" t="t" r="r" b="b"/>
                <a:pathLst>
                  <a:path w="375" h="281" extrusionOk="0">
                    <a:moveTo>
                      <a:pt x="375" y="281"/>
                    </a:moveTo>
                    <a:lnTo>
                      <a:pt x="375" y="281"/>
                    </a:lnTo>
                    <a:cubicBezTo>
                      <a:pt x="375" y="42"/>
                      <a:pt x="375" y="42"/>
                      <a:pt x="375" y="42"/>
                    </a:cubicBezTo>
                    <a:cubicBezTo>
                      <a:pt x="375" y="21"/>
                      <a:pt x="365" y="0"/>
                      <a:pt x="334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21" y="0"/>
                      <a:pt x="0" y="21"/>
                      <a:pt x="0" y="42"/>
                    </a:cubicBezTo>
                    <a:cubicBezTo>
                      <a:pt x="0" y="281"/>
                      <a:pt x="0" y="281"/>
                      <a:pt x="0" y="281"/>
                    </a:cubicBezTo>
                    <a:lnTo>
                      <a:pt x="375" y="28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31"/>
              <p:cNvSpPr/>
              <p:nvPr/>
            </p:nvSpPr>
            <p:spPr>
              <a:xfrm>
                <a:off x="6101675" y="3069355"/>
                <a:ext cx="521280" cy="1117080"/>
              </a:xfrm>
              <a:custGeom>
                <a:avLst/>
                <a:gdLst/>
                <a:ahLst/>
                <a:cxnLst/>
                <a:rect l="l" t="t" r="r" b="b"/>
                <a:pathLst>
                  <a:path w="1448" h="3103" extrusionOk="0">
                    <a:moveTo>
                      <a:pt x="1448" y="2937"/>
                    </a:moveTo>
                    <a:lnTo>
                      <a:pt x="1448" y="2937"/>
                    </a:lnTo>
                    <a:cubicBezTo>
                      <a:pt x="1448" y="3030"/>
                      <a:pt x="1375" y="3103"/>
                      <a:pt x="1281" y="3103"/>
                    </a:cubicBezTo>
                    <a:cubicBezTo>
                      <a:pt x="167" y="3103"/>
                      <a:pt x="167" y="3103"/>
                      <a:pt x="167" y="3103"/>
                    </a:cubicBezTo>
                    <a:cubicBezTo>
                      <a:pt x="73" y="3103"/>
                      <a:pt x="0" y="3030"/>
                      <a:pt x="0" y="2937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73"/>
                      <a:pt x="73" y="0"/>
                      <a:pt x="167" y="0"/>
                    </a:cubicBezTo>
                    <a:cubicBezTo>
                      <a:pt x="1281" y="0"/>
                      <a:pt x="1281" y="0"/>
                      <a:pt x="1281" y="0"/>
                    </a:cubicBezTo>
                    <a:cubicBezTo>
                      <a:pt x="1375" y="0"/>
                      <a:pt x="1448" y="73"/>
                      <a:pt x="1448" y="156"/>
                    </a:cubicBezTo>
                    <a:lnTo>
                      <a:pt x="1448" y="293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31"/>
              <p:cNvSpPr/>
              <p:nvPr/>
            </p:nvSpPr>
            <p:spPr>
              <a:xfrm>
                <a:off x="6127955" y="3103195"/>
                <a:ext cx="56160" cy="104976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2916" extrusionOk="0">
                    <a:moveTo>
                      <a:pt x="156" y="0"/>
                    </a:moveTo>
                    <a:lnTo>
                      <a:pt x="156" y="0"/>
                    </a:lnTo>
                    <a:lnTo>
                      <a:pt x="146" y="0"/>
                    </a:lnTo>
                    <a:cubicBezTo>
                      <a:pt x="62" y="0"/>
                      <a:pt x="0" y="62"/>
                      <a:pt x="0" y="146"/>
                    </a:cubicBezTo>
                    <a:cubicBezTo>
                      <a:pt x="0" y="2759"/>
                      <a:pt x="0" y="2759"/>
                      <a:pt x="0" y="2759"/>
                    </a:cubicBezTo>
                    <a:cubicBezTo>
                      <a:pt x="0" y="2843"/>
                      <a:pt x="62" y="2916"/>
                      <a:pt x="146" y="2916"/>
                    </a:cubicBezTo>
                    <a:cubicBezTo>
                      <a:pt x="156" y="2916"/>
                      <a:pt x="156" y="2916"/>
                      <a:pt x="156" y="2916"/>
                    </a:cubicBez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31"/>
              <p:cNvSpPr/>
              <p:nvPr/>
            </p:nvSpPr>
            <p:spPr>
              <a:xfrm>
                <a:off x="6551675" y="3092035"/>
                <a:ext cx="48600" cy="106812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296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2967"/>
                      <a:pt x="0" y="2967"/>
                      <a:pt x="0" y="2967"/>
                    </a:cubicBezTo>
                    <a:cubicBezTo>
                      <a:pt x="73" y="2967"/>
                      <a:pt x="135" y="2894"/>
                      <a:pt x="135" y="2811"/>
                    </a:cubicBezTo>
                    <a:cubicBezTo>
                      <a:pt x="135" y="156"/>
                      <a:pt x="135" y="156"/>
                      <a:pt x="135" y="156"/>
                    </a:cubicBezTo>
                    <a:cubicBezTo>
                      <a:pt x="135" y="73"/>
                      <a:pt x="73" y="1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31"/>
              <p:cNvSpPr/>
              <p:nvPr/>
            </p:nvSpPr>
            <p:spPr>
              <a:xfrm>
                <a:off x="6101675" y="3069355"/>
                <a:ext cx="521280" cy="389880"/>
              </a:xfrm>
              <a:custGeom>
                <a:avLst/>
                <a:gdLst/>
                <a:ahLst/>
                <a:cxnLst/>
                <a:rect l="l" t="t" r="r" b="b"/>
                <a:pathLst>
                  <a:path w="1448" h="1083" extrusionOk="0">
                    <a:moveTo>
                      <a:pt x="1448" y="1083"/>
                    </a:moveTo>
                    <a:lnTo>
                      <a:pt x="1448" y="1083"/>
                    </a:lnTo>
                    <a:cubicBezTo>
                      <a:pt x="1448" y="156"/>
                      <a:pt x="1448" y="156"/>
                      <a:pt x="1448" y="156"/>
                    </a:cubicBezTo>
                    <a:cubicBezTo>
                      <a:pt x="1448" y="73"/>
                      <a:pt x="1375" y="0"/>
                      <a:pt x="1281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73" y="0"/>
                      <a:pt x="0" y="73"/>
                      <a:pt x="0" y="156"/>
                    </a:cubicBezTo>
                    <a:cubicBezTo>
                      <a:pt x="0" y="1083"/>
                      <a:pt x="0" y="1083"/>
                      <a:pt x="0" y="1083"/>
                    </a:cubicBezTo>
                    <a:lnTo>
                      <a:pt x="1448" y="108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31"/>
              <p:cNvSpPr/>
              <p:nvPr/>
            </p:nvSpPr>
            <p:spPr>
              <a:xfrm>
                <a:off x="6127955" y="3103195"/>
                <a:ext cx="56160" cy="3560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989" extrusionOk="0">
                    <a:moveTo>
                      <a:pt x="156" y="989"/>
                    </a:moveTo>
                    <a:lnTo>
                      <a:pt x="156" y="989"/>
                    </a:lnTo>
                    <a:cubicBezTo>
                      <a:pt x="156" y="0"/>
                      <a:pt x="156" y="0"/>
                      <a:pt x="156" y="0"/>
                    </a:cubicBezTo>
                    <a:lnTo>
                      <a:pt x="146" y="0"/>
                    </a:lnTo>
                    <a:cubicBezTo>
                      <a:pt x="62" y="0"/>
                      <a:pt x="0" y="62"/>
                      <a:pt x="0" y="146"/>
                    </a:cubicBezTo>
                    <a:cubicBezTo>
                      <a:pt x="0" y="989"/>
                      <a:pt x="0" y="989"/>
                      <a:pt x="0" y="989"/>
                    </a:cubicBezTo>
                    <a:lnTo>
                      <a:pt x="156" y="98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31"/>
              <p:cNvSpPr/>
              <p:nvPr/>
            </p:nvSpPr>
            <p:spPr>
              <a:xfrm>
                <a:off x="6551675" y="3092035"/>
                <a:ext cx="48600" cy="3672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020" extrusionOk="0">
                    <a:moveTo>
                      <a:pt x="135" y="1020"/>
                    </a:moveTo>
                    <a:lnTo>
                      <a:pt x="135" y="1020"/>
                    </a:lnTo>
                    <a:cubicBezTo>
                      <a:pt x="135" y="156"/>
                      <a:pt x="135" y="156"/>
                      <a:pt x="135" y="156"/>
                    </a:cubicBezTo>
                    <a:cubicBezTo>
                      <a:pt x="135" y="73"/>
                      <a:pt x="73" y="10"/>
                      <a:pt x="0" y="0"/>
                    </a:cubicBezTo>
                    <a:cubicBezTo>
                      <a:pt x="0" y="1020"/>
                      <a:pt x="0" y="1020"/>
                      <a:pt x="0" y="1020"/>
                    </a:cubicBezTo>
                    <a:lnTo>
                      <a:pt x="135" y="102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31"/>
              <p:cNvSpPr/>
              <p:nvPr/>
            </p:nvSpPr>
            <p:spPr>
              <a:xfrm>
                <a:off x="6281675" y="3579475"/>
                <a:ext cx="206280" cy="434520"/>
              </a:xfrm>
              <a:custGeom>
                <a:avLst/>
                <a:gdLst/>
                <a:ahLst/>
                <a:cxnLst/>
                <a:rect l="l" t="t" r="r" b="b"/>
                <a:pathLst>
                  <a:path w="573" h="1207" extrusionOk="0">
                    <a:moveTo>
                      <a:pt x="208" y="0"/>
                    </a:moveTo>
                    <a:lnTo>
                      <a:pt x="10" y="447"/>
                    </a:lnTo>
                    <a:lnTo>
                      <a:pt x="292" y="447"/>
                    </a:lnTo>
                    <a:lnTo>
                      <a:pt x="125" y="832"/>
                    </a:lnTo>
                    <a:lnTo>
                      <a:pt x="0" y="728"/>
                    </a:lnTo>
                    <a:lnTo>
                      <a:pt x="31" y="1207"/>
                    </a:lnTo>
                    <a:lnTo>
                      <a:pt x="479" y="832"/>
                    </a:lnTo>
                    <a:lnTo>
                      <a:pt x="271" y="843"/>
                    </a:lnTo>
                    <a:lnTo>
                      <a:pt x="573" y="280"/>
                    </a:lnTo>
                    <a:lnTo>
                      <a:pt x="271" y="259"/>
                    </a:lnTo>
                    <a:lnTo>
                      <a:pt x="385" y="10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233" name="Google Shape;233;p31"/>
          <p:cNvCxnSpPr>
            <a:cxnSpLocks/>
            <a:endCxn id="206" idx="6"/>
          </p:cNvCxnSpPr>
          <p:nvPr/>
        </p:nvCxnSpPr>
        <p:spPr>
          <a:xfrm rot="10800000" flipV="1">
            <a:off x="1810325" y="446746"/>
            <a:ext cx="7514650" cy="401253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31"/>
          <p:cNvCxnSpPr/>
          <p:nvPr/>
        </p:nvCxnSpPr>
        <p:spPr>
          <a:xfrm rot="10800000">
            <a:off x="-550725" y="4369700"/>
            <a:ext cx="7911900" cy="468600"/>
          </a:xfrm>
          <a:prstGeom prst="bentConnector3">
            <a:avLst>
              <a:gd name="adj1" fmla="val 73411"/>
            </a:avLst>
          </a:prstGeom>
          <a:noFill/>
          <a:ln w="19050" cap="flat" cmpd="sng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E1CF1B-5BF9-40E6-930A-C282103D7B16}"/>
              </a:ext>
            </a:extLst>
          </p:cNvPr>
          <p:cNvSpPr txBox="1"/>
          <p:nvPr/>
        </p:nvSpPr>
        <p:spPr>
          <a:xfrm>
            <a:off x="515837" y="3281482"/>
            <a:ext cx="25702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200" b="1" dirty="0">
                <a:latin typeface="Cambria" panose="02040503050406030204" pitchFamily="18" charset="0"/>
                <a:ea typeface="Cambria" panose="02040503050406030204" pitchFamily="18" charset="0"/>
              </a:rPr>
              <a:t>VÌ SAO DÙNG NGÔN NGỮ C CHO VI ĐIỀU KHIỂN?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DFEB6F-7529-4FCA-9DEC-79DA8328E851}"/>
              </a:ext>
            </a:extLst>
          </p:cNvPr>
          <p:cNvSpPr txBox="1"/>
          <p:nvPr/>
        </p:nvSpPr>
        <p:spPr>
          <a:xfrm>
            <a:off x="3435271" y="1731325"/>
            <a:ext cx="49568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200" dirty="0">
                <a:latin typeface="Cambria" panose="02040503050406030204" pitchFamily="18" charset="0"/>
                <a:ea typeface="Cambria" panose="02040503050406030204" pitchFamily="18" charset="0"/>
              </a:rPr>
              <a:t>- Cú pháp thân thiện với người lập trình</a:t>
            </a:r>
            <a:endParaRPr lang="en-GB" sz="2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5327E0-F8CF-412B-851D-703991798EB3}"/>
              </a:ext>
            </a:extLst>
          </p:cNvPr>
          <p:cNvSpPr txBox="1"/>
          <p:nvPr/>
        </p:nvSpPr>
        <p:spPr>
          <a:xfrm>
            <a:off x="3435271" y="709731"/>
            <a:ext cx="23487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200" dirty="0">
                <a:latin typeface="Cambria" panose="02040503050406030204" pitchFamily="18" charset="0"/>
                <a:ea typeface="Cambria" panose="02040503050406030204" pitchFamily="18" charset="0"/>
              </a:rPr>
              <a:t>- Sử dụng rộng rãi</a:t>
            </a:r>
            <a:endParaRPr lang="en-GB" sz="2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6DDC1F-1A29-47B3-BD2D-23147AF82F3B}"/>
              </a:ext>
            </a:extLst>
          </p:cNvPr>
          <p:cNvSpPr txBox="1"/>
          <p:nvPr/>
        </p:nvSpPr>
        <p:spPr>
          <a:xfrm>
            <a:off x="3435271" y="2242123"/>
            <a:ext cx="54793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200">
                <a:latin typeface="Cambria" panose="02040503050406030204" pitchFamily="18" charset="0"/>
                <a:ea typeface="Cambria" panose="02040503050406030204" pitchFamily="18" charset="0"/>
              </a:rPr>
              <a:t>- Không cần hiểu quá sâu về cấu trúc vi xử lý</a:t>
            </a:r>
            <a:endParaRPr lang="en-GB" sz="2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362863-DE28-4315-8E9C-A8329A488EEE}"/>
              </a:ext>
            </a:extLst>
          </p:cNvPr>
          <p:cNvSpPr txBox="1"/>
          <p:nvPr/>
        </p:nvSpPr>
        <p:spPr>
          <a:xfrm>
            <a:off x="3435271" y="1220528"/>
            <a:ext cx="25811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200" dirty="0">
                <a:latin typeface="Cambria" panose="02040503050406030204" pitchFamily="18" charset="0"/>
                <a:ea typeface="Cambria" panose="02040503050406030204" pitchFamily="18" charset="0"/>
              </a:rPr>
              <a:t>- Có tính thủ tục cao</a:t>
            </a:r>
            <a:endParaRPr lang="en-GB" sz="2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172" name="Picture 4" descr="Lập trình C cơ bản dành cho người mới học lập trình | Laptrinhcanban.com">
            <a:extLst>
              <a:ext uri="{FF2B5EF4-FFF2-40B4-BE49-F238E27FC236}">
                <a16:creationId xmlns:a16="http://schemas.microsoft.com/office/drawing/2014/main" id="{84EBC207-3ECC-4745-B49F-F3792E915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10" y="222665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509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BD7474-59FD-47EE-B7C5-F8631CF9F12D}"/>
              </a:ext>
            </a:extLst>
          </p:cNvPr>
          <p:cNvSpPr txBox="1"/>
          <p:nvPr/>
        </p:nvSpPr>
        <p:spPr>
          <a:xfrm>
            <a:off x="1470719" y="338257"/>
            <a:ext cx="62025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200" b="1" dirty="0">
                <a:latin typeface="Cambria" panose="02040503050406030204" pitchFamily="18" charset="0"/>
                <a:ea typeface="Cambria" panose="02040503050406030204" pitchFamily="18" charset="0"/>
              </a:rPr>
              <a:t>THANH GHI PC (PROGRAM COUNTER)</a:t>
            </a:r>
          </a:p>
        </p:txBody>
      </p:sp>
      <p:pic>
        <p:nvPicPr>
          <p:cNvPr id="10242" name="Picture 2" descr="Microprocessor Program Counter - Open4Tech">
            <a:extLst>
              <a:ext uri="{FF2B5EF4-FFF2-40B4-BE49-F238E27FC236}">
                <a16:creationId xmlns:a16="http://schemas.microsoft.com/office/drawing/2014/main" id="{7397309B-7987-4B68-9751-831C884DF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507" y="1052512"/>
            <a:ext cx="3855493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D6B5A4-DC50-4C4C-8F35-5200E3451808}"/>
              </a:ext>
            </a:extLst>
          </p:cNvPr>
          <p:cNvSpPr txBox="1"/>
          <p:nvPr/>
        </p:nvSpPr>
        <p:spPr>
          <a:xfrm>
            <a:off x="261938" y="1153180"/>
            <a:ext cx="350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latin typeface="Cambria" panose="02040503050406030204" pitchFamily="18" charset="0"/>
                <a:ea typeface="Cambria" panose="02040503050406030204" pitchFamily="18" charset="0"/>
              </a:rPr>
              <a:t>- Quản lý địa chỉ của bộ nhớ chương trình</a:t>
            </a:r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C03E6C-219A-4132-8830-BBA7115590DE}"/>
              </a:ext>
            </a:extLst>
          </p:cNvPr>
          <p:cNvSpPr txBox="1"/>
          <p:nvPr/>
        </p:nvSpPr>
        <p:spPr>
          <a:xfrm>
            <a:off x="261938" y="2068273"/>
            <a:ext cx="350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latin typeface="Cambria" panose="02040503050406030204" pitchFamily="18" charset="0"/>
                <a:ea typeface="Cambria" panose="02040503050406030204" pitchFamily="18" charset="0"/>
              </a:rPr>
              <a:t>- PIC reset, thanh ghi có giá trị 0000H -&gt; PIC sẽ bắt đầu tại đó</a:t>
            </a:r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D2A857-5ABA-4392-8434-6F19ACDC85F7}"/>
              </a:ext>
            </a:extLst>
          </p:cNvPr>
          <p:cNvSpPr txBox="1"/>
          <p:nvPr/>
        </p:nvSpPr>
        <p:spPr>
          <a:xfrm>
            <a:off x="261937" y="2983366"/>
            <a:ext cx="7610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latin typeface="Cambria" panose="02040503050406030204" pitchFamily="18" charset="0"/>
                <a:ea typeface="Cambria" panose="02040503050406030204" pitchFamily="18" charset="0"/>
              </a:rPr>
              <a:t>- Ngắn mạch -&gt; PIC có chương trình ngắt tại địa chỉ 0004H</a:t>
            </a:r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3C81EB-3543-461D-B558-6967765AED1D}"/>
              </a:ext>
            </a:extLst>
          </p:cNvPr>
          <p:cNvSpPr txBox="1"/>
          <p:nvPr/>
        </p:nvSpPr>
        <p:spPr>
          <a:xfrm>
            <a:off x="261937" y="3590684"/>
            <a:ext cx="79105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latin typeface="Cambria" panose="02040503050406030204" pitchFamily="18" charset="0"/>
                <a:ea typeface="Cambria" panose="02040503050406030204" pitchFamily="18" charset="0"/>
              </a:rPr>
              <a:t>- Phân chia theo bộ nhớ có tác dụng đối với lệnh nhảy và lệnh gọi chương trình con</a:t>
            </a:r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720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F65F6E-C6BA-4A6C-952C-0730D93B1CBF}"/>
              </a:ext>
            </a:extLst>
          </p:cNvPr>
          <p:cNvSpPr txBox="1"/>
          <p:nvPr/>
        </p:nvSpPr>
        <p:spPr>
          <a:xfrm>
            <a:off x="1470719" y="614482"/>
            <a:ext cx="62025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200" b="1" dirty="0">
                <a:latin typeface="Cambria" panose="02040503050406030204" pitchFamily="18" charset="0"/>
                <a:ea typeface="Cambria" panose="02040503050406030204" pitchFamily="18" charset="0"/>
              </a:rPr>
              <a:t>STACK (NGĂN XẾP)</a:t>
            </a:r>
          </a:p>
        </p:txBody>
      </p:sp>
      <p:pic>
        <p:nvPicPr>
          <p:cNvPr id="11266" name="Picture 2" descr="CTDL] Giới thiệu về cấu trúc dữ liệu Stack » Cafedev.vn">
            <a:extLst>
              <a:ext uri="{FF2B5EF4-FFF2-40B4-BE49-F238E27FC236}">
                <a16:creationId xmlns:a16="http://schemas.microsoft.com/office/drawing/2014/main" id="{D6C92CA7-F183-4494-8460-262909A6D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226" y="1514475"/>
            <a:ext cx="4217774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9568A8-05F8-46C6-8CDC-85335D313B0C}"/>
              </a:ext>
            </a:extLst>
          </p:cNvPr>
          <p:cNvSpPr txBox="1"/>
          <p:nvPr/>
        </p:nvSpPr>
        <p:spPr>
          <a:xfrm>
            <a:off x="261938" y="1605618"/>
            <a:ext cx="4057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latin typeface="Cambria" panose="02040503050406030204" pitchFamily="18" charset="0"/>
                <a:ea typeface="Cambria" panose="02040503050406030204" pitchFamily="18" charset="0"/>
              </a:rPr>
              <a:t>- Lưu trữ dữ liệu tạm thời trong quá trình thực thi chương trình con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D66B6E-65A5-4C26-B422-A7CAC2121929}"/>
              </a:ext>
            </a:extLst>
          </p:cNvPr>
          <p:cNvSpPr txBox="1"/>
          <p:nvPr/>
        </p:nvSpPr>
        <p:spPr>
          <a:xfrm>
            <a:off x="261938" y="2571750"/>
            <a:ext cx="4057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latin typeface="Cambria" panose="02040503050406030204" pitchFamily="18" charset="0"/>
                <a:ea typeface="Cambria" panose="02040503050406030204" pitchFamily="18" charset="0"/>
              </a:rPr>
              <a:t>- Lưu trữ giá trị của biến cục bộ, địa chỉ trả về từ các hàm và giá trị trung gian</a:t>
            </a:r>
          </a:p>
        </p:txBody>
      </p:sp>
    </p:spTree>
    <p:extLst>
      <p:ext uri="{BB962C8B-B14F-4D97-AF65-F5344CB8AC3E}">
        <p14:creationId xmlns:p14="http://schemas.microsoft.com/office/powerpoint/2010/main" val="282034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794BE1-A327-4999-9E98-236FCA82BB6E}"/>
              </a:ext>
            </a:extLst>
          </p:cNvPr>
          <p:cNvSpPr txBox="1"/>
          <p:nvPr/>
        </p:nvSpPr>
        <p:spPr>
          <a:xfrm>
            <a:off x="1470719" y="614482"/>
            <a:ext cx="62025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200" b="1" dirty="0">
                <a:latin typeface="Cambria" panose="02040503050406030204" pitchFamily="18" charset="0"/>
                <a:ea typeface="Cambria" panose="02040503050406030204" pitchFamily="18" charset="0"/>
              </a:rPr>
              <a:t>THANH GHI STATUS (STATUS REGISTER)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1D22E2-00CA-40C6-A58E-C783F097B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977" y="1890510"/>
            <a:ext cx="3497023" cy="1828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168A88-A5AA-4FCE-9ACB-CF762C8EE6C5}"/>
              </a:ext>
            </a:extLst>
          </p:cNvPr>
          <p:cNvSpPr txBox="1"/>
          <p:nvPr/>
        </p:nvSpPr>
        <p:spPr>
          <a:xfrm>
            <a:off x="290513" y="1286531"/>
            <a:ext cx="4057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latin typeface="Cambria" panose="02040503050406030204" pitchFamily="18" charset="0"/>
                <a:ea typeface="Cambria" panose="02040503050406030204" pitchFamily="18" charset="0"/>
              </a:rPr>
              <a:t>- Lưu trữ cờ và thông tin về trạng thái hiện tại của vi điều khiển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7D826B-852F-4AC8-86D8-BE790A8DB462}"/>
              </a:ext>
            </a:extLst>
          </p:cNvPr>
          <p:cNvSpPr txBox="1"/>
          <p:nvPr/>
        </p:nvSpPr>
        <p:spPr>
          <a:xfrm>
            <a:off x="290513" y="2133421"/>
            <a:ext cx="4057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latin typeface="Cambria" panose="02040503050406030204" pitchFamily="18" charset="0"/>
                <a:ea typeface="Cambria" panose="02040503050406030204" pitchFamily="18" charset="0"/>
              </a:rPr>
              <a:t>- Chứa các bit biểu thị như: cờ nhớ, cờ tràn số, cờ trạng thái của kết của kết quả so sánh và các cờ khác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ED2557-E626-456A-B52D-D8EF502F5ABC}"/>
              </a:ext>
            </a:extLst>
          </p:cNvPr>
          <p:cNvSpPr txBox="1"/>
          <p:nvPr/>
        </p:nvSpPr>
        <p:spPr>
          <a:xfrm>
            <a:off x="290513" y="3288088"/>
            <a:ext cx="4057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latin typeface="Cambria" panose="02040503050406030204" pitchFamily="18" charset="0"/>
                <a:ea typeface="Cambria" panose="02040503050406030204" pitchFamily="18" charset="0"/>
              </a:rPr>
              <a:t>- Sử dụng điều khiền luồng thực thi của chương trình</a:t>
            </a:r>
          </a:p>
        </p:txBody>
      </p:sp>
    </p:spTree>
    <p:extLst>
      <p:ext uri="{BB962C8B-B14F-4D97-AF65-F5344CB8AC3E}">
        <p14:creationId xmlns:p14="http://schemas.microsoft.com/office/powerpoint/2010/main" val="986912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6C5985-F9DF-44B0-A99B-645FEE9B9F8E}"/>
              </a:ext>
            </a:extLst>
          </p:cNvPr>
          <p:cNvSpPr txBox="1"/>
          <p:nvPr/>
        </p:nvSpPr>
        <p:spPr>
          <a:xfrm>
            <a:off x="1470720" y="2356307"/>
            <a:ext cx="62025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200" b="1" dirty="0">
                <a:latin typeface="Cambria" panose="02040503050406030204" pitchFamily="18" charset="0"/>
                <a:ea typeface="Cambria" panose="02040503050406030204" pitchFamily="18" charset="0"/>
              </a:rPr>
              <a:t>CẢM ƠN THẦY VÀ CÁC BẠN ĐÃ LẮNG NGHE</a:t>
            </a:r>
          </a:p>
        </p:txBody>
      </p:sp>
    </p:spTree>
    <p:extLst>
      <p:ext uri="{BB962C8B-B14F-4D97-AF65-F5344CB8AC3E}">
        <p14:creationId xmlns:p14="http://schemas.microsoft.com/office/powerpoint/2010/main" val="3937718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2F335F5D-E3FE-4036-A3C1-7CE2D0000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912" y="1231517"/>
            <a:ext cx="4444341" cy="320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Vi xử lý – Wikipedia tiếng Việt">
            <a:extLst>
              <a:ext uri="{FF2B5EF4-FFF2-40B4-BE49-F238E27FC236}">
                <a16:creationId xmlns:a16="http://schemas.microsoft.com/office/drawing/2014/main" id="{1295943C-1724-4752-8C07-8B9D7FA2B3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49"/>
          <a:stretch/>
        </p:blipFill>
        <p:spPr bwMode="auto">
          <a:xfrm>
            <a:off x="264330" y="3554731"/>
            <a:ext cx="1710047" cy="1559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D20BE4-03B4-4BFC-872B-488966E65433}"/>
              </a:ext>
            </a:extLst>
          </p:cNvPr>
          <p:cNvSpPr txBox="1"/>
          <p:nvPr/>
        </p:nvSpPr>
        <p:spPr>
          <a:xfrm>
            <a:off x="383392" y="29247"/>
            <a:ext cx="30432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200" b="1" dirty="0">
                <a:latin typeface="Cambria" panose="02040503050406030204" pitchFamily="18" charset="0"/>
                <a:ea typeface="Cambria" panose="02040503050406030204" pitchFamily="18" charset="0"/>
              </a:rPr>
              <a:t>VI XỬ LÝ </a:t>
            </a:r>
          </a:p>
          <a:p>
            <a:pPr algn="ctr"/>
            <a:r>
              <a:rPr lang="vi-VN" sz="2200" b="1" dirty="0">
                <a:latin typeface="Cambria" panose="02040503050406030204" pitchFamily="18" charset="0"/>
                <a:ea typeface="Cambria" panose="02040503050406030204" pitchFamily="18" charset="0"/>
              </a:rPr>
              <a:t>(MICROPROCESSOR)</a:t>
            </a:r>
            <a:endParaRPr lang="en-GB" sz="22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6714397-A862-4ECC-AE2D-6DCCB701D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47" y="3420471"/>
            <a:ext cx="2466953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6A348B-99F4-402C-B6E7-B5C1FDEE3423}"/>
              </a:ext>
            </a:extLst>
          </p:cNvPr>
          <p:cNvSpPr txBox="1"/>
          <p:nvPr/>
        </p:nvSpPr>
        <p:spPr>
          <a:xfrm>
            <a:off x="5334463" y="29247"/>
            <a:ext cx="30432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200" b="1" dirty="0">
                <a:latin typeface="Cambria" panose="02040503050406030204" pitchFamily="18" charset="0"/>
                <a:ea typeface="Cambria" panose="02040503050406030204" pitchFamily="18" charset="0"/>
              </a:rPr>
              <a:t>VI ĐIỀU KHIỂN</a:t>
            </a:r>
          </a:p>
          <a:p>
            <a:pPr algn="ctr"/>
            <a:r>
              <a:rPr lang="vi-VN" sz="2200" b="1" dirty="0">
                <a:latin typeface="Cambria" panose="02040503050406030204" pitchFamily="18" charset="0"/>
                <a:ea typeface="Cambria" panose="02040503050406030204" pitchFamily="18" charset="0"/>
              </a:rPr>
              <a:t>(MICROCONTROLLER)</a:t>
            </a:r>
            <a:endParaRPr lang="en-GB" sz="22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E3EC56DB-B69B-4034-940A-8FC49D953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26" y="723986"/>
            <a:ext cx="3625427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9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ự báo những mẫu xe ôtô có sức hút năm 2023">
            <a:extLst>
              <a:ext uri="{FF2B5EF4-FFF2-40B4-BE49-F238E27FC236}">
                <a16:creationId xmlns:a16="http://schemas.microsoft.com/office/drawing/2014/main" id="{62EDE25B-86DE-45E1-832D-41A5028FA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1" y="3014663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Ý nghĩa của đèn tín hiệu giao thông theo QCVN 41:2019/BGTVT">
            <a:extLst>
              <a:ext uri="{FF2B5EF4-FFF2-40B4-BE49-F238E27FC236}">
                <a16:creationId xmlns:a16="http://schemas.microsoft.com/office/drawing/2014/main" id="{3C8F189C-199C-469A-887F-E3918213D5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4" t="1041" r="12977" b="-1041"/>
          <a:stretch/>
        </p:blipFill>
        <p:spPr bwMode="auto">
          <a:xfrm>
            <a:off x="171451" y="742950"/>
            <a:ext cx="2855524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Điện thoại, smartphone chính hãng giá tốt, có trả góp 0% - ViettelStore.vn">
            <a:extLst>
              <a:ext uri="{FF2B5EF4-FFF2-40B4-BE49-F238E27FC236}">
                <a16:creationId xmlns:a16="http://schemas.microsoft.com/office/drawing/2014/main" id="{CEA0C01D-50E1-4C39-BB3B-B5DBCCE9F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838" y="638176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Tivi Asanzo 25S200 LED 25 inch - Asanzo Việt Nam">
            <a:extLst>
              <a:ext uri="{FF2B5EF4-FFF2-40B4-BE49-F238E27FC236}">
                <a16:creationId xmlns:a16="http://schemas.microsoft.com/office/drawing/2014/main" id="{A088B028-8AD3-4A7F-BFBA-325C8B408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312" y="180976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8" descr="Hơn 7,3 triệu vé máy bay dịp cao điểm hè 2023 từ Vietnam Airlines Group">
            <a:extLst>
              <a:ext uri="{FF2B5EF4-FFF2-40B4-BE49-F238E27FC236}">
                <a16:creationId xmlns:a16="http://schemas.microsoft.com/office/drawing/2014/main" id="{48FAC2D9-892D-4AEE-9EEE-0C01779573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657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68" name="Picture 20" descr="Các hạng vé máy bay – Cập nhật thông tin điều kiện, mức giá">
            <a:extLst>
              <a:ext uri="{FF2B5EF4-FFF2-40B4-BE49-F238E27FC236}">
                <a16:creationId xmlns:a16="http://schemas.microsoft.com/office/drawing/2014/main" id="{2A3EC771-4A2E-450C-8D4C-1019B51CB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1" y="3014663"/>
            <a:ext cx="285552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Điều khiển các thiết bị thông minh thông qua điện thoại của mình">
            <a:extLst>
              <a:ext uri="{FF2B5EF4-FFF2-40B4-BE49-F238E27FC236}">
                <a16:creationId xmlns:a16="http://schemas.microsoft.com/office/drawing/2014/main" id="{043DD443-04CD-403F-A1E9-D84387531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712" y="3014663"/>
            <a:ext cx="2438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84DDBD8-40FA-4940-B656-96CA9562B8F3}"/>
              </a:ext>
            </a:extLst>
          </p:cNvPr>
          <p:cNvSpPr txBox="1"/>
          <p:nvPr/>
        </p:nvSpPr>
        <p:spPr>
          <a:xfrm>
            <a:off x="3050381" y="162045"/>
            <a:ext cx="30432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200" b="1" dirty="0">
                <a:latin typeface="Cambria" panose="02040503050406030204" pitchFamily="18" charset="0"/>
                <a:ea typeface="Cambria" panose="02040503050406030204" pitchFamily="18" charset="0"/>
              </a:rPr>
              <a:t>ỨNG DỤNG VI XỬ LÝ</a:t>
            </a:r>
          </a:p>
        </p:txBody>
      </p:sp>
    </p:spTree>
    <p:extLst>
      <p:ext uri="{BB962C8B-B14F-4D97-AF65-F5344CB8AC3E}">
        <p14:creationId xmlns:p14="http://schemas.microsoft.com/office/powerpoint/2010/main" val="2607211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CPU là gì? Các hãng sản xuất CPU được sử dụng phổ biến hiện nay">
            <a:extLst>
              <a:ext uri="{FF2B5EF4-FFF2-40B4-BE49-F238E27FC236}">
                <a16:creationId xmlns:a16="http://schemas.microsoft.com/office/drawing/2014/main" id="{44669033-657E-4B31-A79A-AE1F27A4A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37" y="638176"/>
            <a:ext cx="3738880" cy="2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PU AMD Ryzen là gì? Ưu điểm vượt trội của vi xử lý AMD Ryzen | Nguyễn Kim  | Nguyễn Kim Blog">
            <a:extLst>
              <a:ext uri="{FF2B5EF4-FFF2-40B4-BE49-F238E27FC236}">
                <a16:creationId xmlns:a16="http://schemas.microsoft.com/office/drawing/2014/main" id="{39B94434-CE07-4679-AD3D-B4C47061C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37" y="2997518"/>
            <a:ext cx="3748134" cy="2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Hitachi HD64180RCP6X Super Z80 Microprocessor PLCC68 OM0097C - Picture 1 of 1">
            <a:extLst>
              <a:ext uri="{FF2B5EF4-FFF2-40B4-BE49-F238E27FC236}">
                <a16:creationId xmlns:a16="http://schemas.microsoft.com/office/drawing/2014/main" id="{3407C47D-1C80-4837-83DC-65CD82EF5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195" y="2997518"/>
            <a:ext cx="2804160" cy="2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F7A644-0D46-4A53-9B46-34D5705C5663}"/>
              </a:ext>
            </a:extLst>
          </p:cNvPr>
          <p:cNvSpPr txBox="1"/>
          <p:nvPr/>
        </p:nvSpPr>
        <p:spPr>
          <a:xfrm>
            <a:off x="2520553" y="162045"/>
            <a:ext cx="41028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200" b="1" dirty="0">
                <a:latin typeface="Cambria" panose="02040503050406030204" pitchFamily="18" charset="0"/>
                <a:ea typeface="Cambria" panose="02040503050406030204" pitchFamily="18" charset="0"/>
              </a:rPr>
              <a:t>CÁC HÃNG SẢN XUẤT VI XỬ LÝ</a:t>
            </a:r>
          </a:p>
        </p:txBody>
      </p:sp>
      <p:pic>
        <p:nvPicPr>
          <p:cNvPr id="3094" name="Picture 22" descr="STM32 Microcontrollers - STMicro | Mouser">
            <a:extLst>
              <a:ext uri="{FF2B5EF4-FFF2-40B4-BE49-F238E27FC236}">
                <a16:creationId xmlns:a16="http://schemas.microsoft.com/office/drawing/2014/main" id="{C61CF2C9-525F-4767-9F1B-34D9636A5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195" y="707232"/>
            <a:ext cx="2505075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913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ìm hiểu Intel Core i5 12600 - Chi tiết thông số và hiệu năng -  Thegioididong.com">
            <a:extLst>
              <a:ext uri="{FF2B5EF4-FFF2-40B4-BE49-F238E27FC236}">
                <a16:creationId xmlns:a16="http://schemas.microsoft.com/office/drawing/2014/main" id="{BCD8ACA4-2CE9-4C1A-A5AB-3D5D15ADE6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2" r="5664"/>
          <a:stretch/>
        </p:blipFill>
        <p:spPr bwMode="auto">
          <a:xfrm>
            <a:off x="726761" y="671512"/>
            <a:ext cx="3154680" cy="2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pu mạnh nhất hiện nay 3">
            <a:extLst>
              <a:ext uri="{FF2B5EF4-FFF2-40B4-BE49-F238E27FC236}">
                <a16:creationId xmlns:a16="http://schemas.microsoft.com/office/drawing/2014/main" id="{95ACB531-F8A6-4C23-B393-AFB8C64B5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559" y="671512"/>
            <a:ext cx="3154680" cy="2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pu mạnh nhất hiện nay 4">
            <a:extLst>
              <a:ext uri="{FF2B5EF4-FFF2-40B4-BE49-F238E27FC236}">
                <a16:creationId xmlns:a16="http://schemas.microsoft.com/office/drawing/2014/main" id="{EE27934F-A304-4D3A-9E21-102803F05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61" y="2909887"/>
            <a:ext cx="3154680" cy="2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pu mạnh nhất hiện nay 5">
            <a:extLst>
              <a:ext uri="{FF2B5EF4-FFF2-40B4-BE49-F238E27FC236}">
                <a16:creationId xmlns:a16="http://schemas.microsoft.com/office/drawing/2014/main" id="{FCCF8321-07E6-4AE0-AA47-FF090BE063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2" t="-1667" b="1667"/>
          <a:stretch/>
        </p:blipFill>
        <p:spPr bwMode="auto">
          <a:xfrm>
            <a:off x="5262559" y="2909887"/>
            <a:ext cx="3154681" cy="2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EBEEAF-CC7B-4DA5-A283-97C713D4CD35}"/>
              </a:ext>
            </a:extLst>
          </p:cNvPr>
          <p:cNvSpPr txBox="1"/>
          <p:nvPr/>
        </p:nvSpPr>
        <p:spPr>
          <a:xfrm>
            <a:off x="2093714" y="162045"/>
            <a:ext cx="49565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200" b="1" dirty="0">
                <a:latin typeface="Cambria" panose="02040503050406030204" pitchFamily="18" charset="0"/>
                <a:ea typeface="Cambria" panose="02040503050406030204" pitchFamily="18" charset="0"/>
              </a:rPr>
              <a:t>CÁC VI XỬ LÝ MẠNH HIỆN NAY</a:t>
            </a:r>
          </a:p>
        </p:txBody>
      </p:sp>
    </p:spTree>
    <p:extLst>
      <p:ext uri="{BB962C8B-B14F-4D97-AF65-F5344CB8AC3E}">
        <p14:creationId xmlns:p14="http://schemas.microsoft.com/office/powerpoint/2010/main" val="596571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26B1BE-D0ED-4E16-AECD-9C102BBB28B7}"/>
              </a:ext>
            </a:extLst>
          </p:cNvPr>
          <p:cNvSpPr txBox="1"/>
          <p:nvPr/>
        </p:nvSpPr>
        <p:spPr>
          <a:xfrm>
            <a:off x="2027039" y="142995"/>
            <a:ext cx="50899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200" b="1" dirty="0">
                <a:latin typeface="Cambria" panose="02040503050406030204" pitchFamily="18" charset="0"/>
                <a:ea typeface="Cambria" panose="02040503050406030204" pitchFamily="18" charset="0"/>
              </a:rPr>
              <a:t>CÁC HÃNG SẢN XUẤT VI ĐIỀU KHIỂN</a:t>
            </a:r>
          </a:p>
        </p:txBody>
      </p:sp>
      <p:pic>
        <p:nvPicPr>
          <p:cNvPr id="11" name="Picture 10" descr="A close-up of a computer chip&#10;&#10;Description automatically generated">
            <a:extLst>
              <a:ext uri="{FF2B5EF4-FFF2-40B4-BE49-F238E27FC236}">
                <a16:creationId xmlns:a16="http://schemas.microsoft.com/office/drawing/2014/main" id="{6808200D-2446-4928-8246-1FE002A95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188" y="800100"/>
            <a:ext cx="3446804" cy="1828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0A7F10-A0EC-42EA-B59F-C372B66DB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656" y="2855118"/>
            <a:ext cx="3067867" cy="1828800"/>
          </a:xfrm>
          <a:prstGeom prst="rect">
            <a:avLst/>
          </a:prstGeom>
        </p:spPr>
      </p:pic>
      <p:pic>
        <p:nvPicPr>
          <p:cNvPr id="1026" name="Picture 2" descr="Giới thiệu vi điều khiển PIC16F877A | Mecsu.vn">
            <a:extLst>
              <a:ext uri="{FF2B5EF4-FFF2-40B4-BE49-F238E27FC236}">
                <a16:creationId xmlns:a16="http://schemas.microsoft.com/office/drawing/2014/main" id="{A2C22F59-426A-4147-8409-7B7540E03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" y="1783555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637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5D2B49-8225-484F-9AED-6E58EDBF4CEC}"/>
              </a:ext>
            </a:extLst>
          </p:cNvPr>
          <p:cNvSpPr txBox="1"/>
          <p:nvPr/>
        </p:nvSpPr>
        <p:spPr>
          <a:xfrm>
            <a:off x="2065139" y="266820"/>
            <a:ext cx="50899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200" b="1" dirty="0">
                <a:latin typeface="Cambria" panose="02040503050406030204" pitchFamily="18" charset="0"/>
                <a:ea typeface="Cambria" panose="02040503050406030204" pitchFamily="18" charset="0"/>
              </a:rPr>
              <a:t>CÁC LOẠI KIẾN TRÚC TẬP LỆNH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804A64-63F0-407C-B8D4-EE5D9CCD6D34}"/>
              </a:ext>
            </a:extLst>
          </p:cNvPr>
          <p:cNvSpPr txBox="1"/>
          <p:nvPr/>
        </p:nvSpPr>
        <p:spPr>
          <a:xfrm>
            <a:off x="261938" y="976313"/>
            <a:ext cx="41504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2000" b="1" dirty="0">
                <a:latin typeface="Cambria" panose="02040503050406030204" pitchFamily="18" charset="0"/>
                <a:ea typeface="Cambria" panose="02040503050406030204" pitchFamily="18" charset="0"/>
              </a:rPr>
              <a:t>RISC</a:t>
            </a:r>
            <a:r>
              <a:rPr lang="vi-VN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algn="ctr"/>
            <a:r>
              <a:rPr lang="vi-VN" sz="2000" dirty="0">
                <a:latin typeface="Cambria" panose="02040503050406030204" pitchFamily="18" charset="0"/>
                <a:ea typeface="Cambria" panose="02040503050406030204" pitchFamily="18" charset="0"/>
              </a:rPr>
              <a:t>(Reduced Instruction Set Comput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er</a:t>
            </a:r>
            <a:r>
              <a:rPr lang="vi-VN" sz="20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65DDBC-6090-49E1-B0B8-BDCBA3A15E05}"/>
              </a:ext>
            </a:extLst>
          </p:cNvPr>
          <p:cNvSpPr txBox="1"/>
          <p:nvPr/>
        </p:nvSpPr>
        <p:spPr>
          <a:xfrm>
            <a:off x="4822008" y="976313"/>
            <a:ext cx="4155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2000" b="1" dirty="0">
                <a:latin typeface="Cambria" panose="02040503050406030204" pitchFamily="18" charset="0"/>
                <a:ea typeface="Cambria" panose="02040503050406030204" pitchFamily="18" charset="0"/>
              </a:rPr>
              <a:t>CISC</a:t>
            </a:r>
            <a:r>
              <a:rPr lang="vi-VN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algn="ctr"/>
            <a:r>
              <a:rPr lang="vi-VN" sz="2000" dirty="0">
                <a:latin typeface="Cambria" panose="02040503050406030204" pitchFamily="18" charset="0"/>
                <a:ea typeface="Cambria" panose="02040503050406030204" pitchFamily="18" charset="0"/>
              </a:rPr>
              <a:t>(Complex Instruction Set Comput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er</a:t>
            </a:r>
            <a:r>
              <a:rPr lang="vi-VN" sz="20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E53656-2CC0-454F-9D88-724C68E663BB}"/>
              </a:ext>
            </a:extLst>
          </p:cNvPr>
          <p:cNvSpPr txBox="1"/>
          <p:nvPr/>
        </p:nvSpPr>
        <p:spPr>
          <a:xfrm>
            <a:off x="4822008" y="1962805"/>
            <a:ext cx="2986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dirty="0">
                <a:latin typeface="Cambria" panose="02040503050406030204" pitchFamily="18" charset="0"/>
                <a:ea typeface="Cambria" panose="02040503050406030204" pitchFamily="18" charset="0"/>
              </a:rPr>
              <a:t>- Thực hiện lệnh phức tạp</a:t>
            </a:r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18FCE6-0EE3-4180-90A1-8FE00DCF6288}"/>
              </a:ext>
            </a:extLst>
          </p:cNvPr>
          <p:cNvSpPr txBox="1"/>
          <p:nvPr/>
        </p:nvSpPr>
        <p:spPr>
          <a:xfrm>
            <a:off x="261938" y="1962805"/>
            <a:ext cx="3034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latin typeface="Cambria" panose="02040503050406030204" pitchFamily="18" charset="0"/>
                <a:ea typeface="Cambria" panose="02040503050406030204" pitchFamily="18" charset="0"/>
              </a:rPr>
              <a:t>- Thực hiện lệnh đơn giản</a:t>
            </a:r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56AD27-BA9F-4D2E-B9A7-1AA1E20D512C}"/>
              </a:ext>
            </a:extLst>
          </p:cNvPr>
          <p:cNvCxnSpPr>
            <a:cxnSpLocks/>
          </p:cNvCxnSpPr>
          <p:nvPr/>
        </p:nvCxnSpPr>
        <p:spPr>
          <a:xfrm>
            <a:off x="4572000" y="976313"/>
            <a:ext cx="0" cy="3781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D4BB0D1-9FB0-4669-B010-152D44F068A4}"/>
              </a:ext>
            </a:extLst>
          </p:cNvPr>
          <p:cNvSpPr txBox="1"/>
          <p:nvPr/>
        </p:nvSpPr>
        <p:spPr>
          <a:xfrm>
            <a:off x="261938" y="2666970"/>
            <a:ext cx="4362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dirty="0">
                <a:latin typeface="Cambria" panose="02040503050406030204" pitchFamily="18" charset="0"/>
                <a:ea typeface="Cambria" panose="02040503050406030204" pitchFamily="18" charset="0"/>
              </a:rPr>
              <a:t>- Thực hiện một việc tại một thời điểm</a:t>
            </a:r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86D261-2200-4DE2-969B-E51794C178CC}"/>
              </a:ext>
            </a:extLst>
          </p:cNvPr>
          <p:cNvSpPr txBox="1"/>
          <p:nvPr/>
        </p:nvSpPr>
        <p:spPr>
          <a:xfrm>
            <a:off x="4824366" y="2580531"/>
            <a:ext cx="41529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latin typeface="Cambria" panose="02040503050406030204" pitchFamily="18" charset="0"/>
                <a:ea typeface="Cambria" panose="02040503050406030204" pitchFamily="18" charset="0"/>
              </a:rPr>
              <a:t>- Thực hiện đồng thời nhiều việc trong cùng một thời điểm</a:t>
            </a:r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7DD304-10FE-49DE-A4F9-8E6306D5C899}"/>
              </a:ext>
            </a:extLst>
          </p:cNvPr>
          <p:cNvSpPr txBox="1"/>
          <p:nvPr/>
        </p:nvSpPr>
        <p:spPr>
          <a:xfrm>
            <a:off x="266746" y="3506033"/>
            <a:ext cx="41456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dirty="0">
                <a:latin typeface="Cambria" panose="02040503050406030204" pitchFamily="18" charset="0"/>
                <a:ea typeface="Cambria" panose="02040503050406030204" pitchFamily="18" charset="0"/>
              </a:rPr>
              <a:t>- Sử dụng nhiều transitor vào để ghi </a:t>
            </a:r>
          </a:p>
          <a:p>
            <a:r>
              <a:rPr lang="vi-VN" sz="2000" dirty="0">
                <a:latin typeface="Cambria" panose="02040503050406030204" pitchFamily="18" charset="0"/>
                <a:ea typeface="Cambria" panose="02040503050406030204" pitchFamily="18" charset="0"/>
              </a:rPr>
              <a:t>bộ nhớ</a:t>
            </a:r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AB2C56-BCF5-4520-8EA1-8086C67D37C4}"/>
              </a:ext>
            </a:extLst>
          </p:cNvPr>
          <p:cNvSpPr txBox="1"/>
          <p:nvPr/>
        </p:nvSpPr>
        <p:spPr>
          <a:xfrm>
            <a:off x="4771979" y="3506033"/>
            <a:ext cx="41529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latin typeface="Cambria" panose="02040503050406030204" pitchFamily="18" charset="0"/>
                <a:ea typeface="Cambria" panose="02040503050406030204" pitchFamily="18" charset="0"/>
              </a:rPr>
              <a:t>- Sử dụng transitor vào lưu trữ các chỉ thị phức tạp</a:t>
            </a:r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937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B116DD-7E41-4ED9-82B6-7BE7D084710F}"/>
              </a:ext>
            </a:extLst>
          </p:cNvPr>
          <p:cNvSpPr txBox="1"/>
          <p:nvPr/>
        </p:nvSpPr>
        <p:spPr>
          <a:xfrm>
            <a:off x="2065139" y="266820"/>
            <a:ext cx="50899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200" b="1" dirty="0">
                <a:latin typeface="Cambria" panose="02040503050406030204" pitchFamily="18" charset="0"/>
                <a:ea typeface="Cambria" panose="02040503050406030204" pitchFamily="18" charset="0"/>
              </a:rPr>
              <a:t>CÁC LOẠI KIẾN TRÚC BỘ NHỚ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7E51BC-0481-4C8D-85B8-CB311B041328}"/>
              </a:ext>
            </a:extLst>
          </p:cNvPr>
          <p:cNvSpPr/>
          <p:nvPr/>
        </p:nvSpPr>
        <p:spPr>
          <a:xfrm>
            <a:off x="7381875" y="3300413"/>
            <a:ext cx="1009650" cy="78105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198" name="Picture 6" descr="Computer Organization | Von Neumann architecture - GeeksforGeeks">
            <a:extLst>
              <a:ext uri="{FF2B5EF4-FFF2-40B4-BE49-F238E27FC236}">
                <a16:creationId xmlns:a16="http://schemas.microsoft.com/office/drawing/2014/main" id="{366EB685-DD06-435E-8DF8-63C3E0279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5" y="1562100"/>
            <a:ext cx="3899747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Harvard Architecture | Note">
            <a:extLst>
              <a:ext uri="{FF2B5EF4-FFF2-40B4-BE49-F238E27FC236}">
                <a16:creationId xmlns:a16="http://schemas.microsoft.com/office/drawing/2014/main" id="{0C6AFB0C-B836-443A-86A8-B6291AC95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967" y="1562100"/>
            <a:ext cx="3759683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279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E13C89-BA1D-4003-8FEC-582B7FAFE78D}"/>
              </a:ext>
            </a:extLst>
          </p:cNvPr>
          <p:cNvSpPr txBox="1"/>
          <p:nvPr/>
        </p:nvSpPr>
        <p:spPr>
          <a:xfrm>
            <a:off x="2065139" y="266820"/>
            <a:ext cx="50899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200" b="1" dirty="0">
                <a:latin typeface="Cambria" panose="02040503050406030204" pitchFamily="18" charset="0"/>
                <a:ea typeface="Cambria" panose="02040503050406030204" pitchFamily="18" charset="0"/>
              </a:rPr>
              <a:t>NGÔN NGỮ ASSEMBLY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14565D-1D0B-4A5A-9C50-C0F2F2285EE1}"/>
              </a:ext>
            </a:extLst>
          </p:cNvPr>
          <p:cNvSpPr txBox="1"/>
          <p:nvPr/>
        </p:nvSpPr>
        <p:spPr>
          <a:xfrm>
            <a:off x="685800" y="981075"/>
            <a:ext cx="4549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dirty="0">
                <a:latin typeface="Cambria" panose="02040503050406030204" pitchFamily="18" charset="0"/>
                <a:ea typeface="Cambria" panose="02040503050406030204" pitchFamily="18" charset="0"/>
              </a:rPr>
              <a:t>- Ngôn ngữ lập trình bậc thấp (hợp ngữ)</a:t>
            </a:r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146" name="Picture 2" descr="Lập trình Assembly là gì? Có nên học Assembly hay không?">
            <a:extLst>
              <a:ext uri="{FF2B5EF4-FFF2-40B4-BE49-F238E27FC236}">
                <a16:creationId xmlns:a16="http://schemas.microsoft.com/office/drawing/2014/main" id="{8B41C8C1-0CBE-4820-A104-F2B7B5FD1E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75"/>
          <a:stretch/>
        </p:blipFill>
        <p:spPr bwMode="auto">
          <a:xfrm>
            <a:off x="2205705" y="2128777"/>
            <a:ext cx="5267592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2ABEB7-6084-4FEC-9585-003975C71FD1}"/>
              </a:ext>
            </a:extLst>
          </p:cNvPr>
          <p:cNvSpPr txBox="1"/>
          <p:nvPr/>
        </p:nvSpPr>
        <p:spPr>
          <a:xfrm>
            <a:off x="685800" y="1554926"/>
            <a:ext cx="4153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dirty="0">
                <a:latin typeface="Cambria" panose="02040503050406030204" pitchFamily="18" charset="0"/>
                <a:ea typeface="Cambria" panose="02040503050406030204" pitchFamily="18" charset="0"/>
              </a:rPr>
              <a:t>- Sử dụng các từ gợi nhớ để lập trình</a:t>
            </a:r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990381"/>
      </p:ext>
    </p:extLst>
  </p:cSld>
  <p:clrMapOvr>
    <a:masterClrMapping/>
  </p:clrMapOvr>
</p:sld>
</file>

<file path=ppt/theme/theme1.xml><?xml version="1.0" encoding="utf-8"?>
<a:theme xmlns:a="http://schemas.openxmlformats.org/drawingml/2006/main" name="Electricity and Magnetism - Science - 11th Grade by Slidesgo">
  <a:themeElements>
    <a:clrScheme name="Simple Light">
      <a:dk1>
        <a:srgbClr val="343232"/>
      </a:dk1>
      <a:lt1>
        <a:srgbClr val="EDF2F7"/>
      </a:lt1>
      <a:dk2>
        <a:srgbClr val="F28A25"/>
      </a:dk2>
      <a:lt2>
        <a:srgbClr val="1150A2"/>
      </a:lt2>
      <a:accent1>
        <a:srgbClr val="A0C4DE"/>
      </a:accent1>
      <a:accent2>
        <a:srgbClr val="9F9C9A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374</Words>
  <Application>Microsoft Office PowerPoint</Application>
  <PresentationFormat>On-screen Show (16:9)</PresentationFormat>
  <Paragraphs>44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Cambria</vt:lpstr>
      <vt:lpstr>Anton</vt:lpstr>
      <vt:lpstr>Arial</vt:lpstr>
      <vt:lpstr>Fira Sans</vt:lpstr>
      <vt:lpstr>Electricity and Magnetism - Science - 11th Grade by Slidesgo</vt:lpstr>
      <vt:lpstr>Vi Xử Lý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 Xử Lý</dc:title>
  <cp:lastModifiedBy>Nguyễn Vy</cp:lastModifiedBy>
  <cp:revision>8</cp:revision>
  <dcterms:modified xsi:type="dcterms:W3CDTF">2024-01-31T14:54:01Z</dcterms:modified>
</cp:coreProperties>
</file>