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3030202020304" pitchFamily="3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72" autoAdjust="0"/>
    <p:restoredTop sz="93287" autoAdjust="0"/>
  </p:normalViewPr>
  <p:slideViewPr>
    <p:cSldViewPr>
      <p:cViewPr>
        <p:scale>
          <a:sx n="70" d="100"/>
          <a:sy n="70" d="100"/>
        </p:scale>
        <p:origin x="4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gducanh/Desktop/Data%20Analysis/Simulated%20Projects/Accenture/Social%20Buzz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gducanh/Desktop/Data%20Analysis/Simulated%20Projects/Accenture/Social%20Buzz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gducanh/Desktop/Data%20Analysis/Simulated%20Projects/Accenture/Social%20Buzz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Top 5 Popular</a:t>
            </a:r>
            <a:r>
              <a:rPr lang="en-US" sz="1800" b="1" baseline="0"/>
              <a:t> Categories</a:t>
            </a:r>
            <a:endParaRPr lang="en-US" sz="18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V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'Data Insights'!$F$3</c:f>
              <c:strCache>
                <c:ptCount val="1"/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742-6B48-AEB8-0BBDFBBC140C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742-6B48-AEB8-0BBDFBBC140C}"/>
              </c:ext>
            </c:extLst>
          </c:dPt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742-6B48-AEB8-0BBDFBBC140C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742-6B48-AEB8-0BBDFBBC140C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742-6B48-AEB8-0BBDFBBC140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V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Insights'!$E$4:$E$8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'Data Insights'!$F$4:$F$8</c:f>
              <c:numCache>
                <c:formatCode>#,##0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742-6B48-AEB8-0BBDFBBC14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76277647"/>
        <c:axId val="1580765984"/>
      </c:barChart>
      <c:catAx>
        <c:axId val="19762776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VN"/>
          </a:p>
        </c:txPr>
        <c:crossAx val="1580765984"/>
        <c:crosses val="autoZero"/>
        <c:auto val="1"/>
        <c:lblAlgn val="ctr"/>
        <c:lblOffset val="100"/>
        <c:noMultiLvlLbl val="0"/>
      </c:catAx>
      <c:valAx>
        <c:axId val="1580765984"/>
        <c:scaling>
          <c:orientation val="minMax"/>
          <c:min val="0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VN"/>
          </a:p>
        </c:txPr>
        <c:crossAx val="1976277647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V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[Social Buzz.xlsx]Data Insights!PivotTable11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/>
              <a:t>Sentiment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VN"/>
        </a:p>
      </c:txPr>
    </c:title>
    <c:autoTitleDeleted val="0"/>
    <c:pivotFmts>
      <c:pivotFmt>
        <c:idx val="0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marker>
          <c:symbol val="circle"/>
          <c:size val="5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VN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marker>
          <c:symbol val="circle"/>
          <c:size val="5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VN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3">
              <a:lumMod val="60000"/>
              <a:lumOff val="4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VN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3">
              <a:lumMod val="60000"/>
              <a:lumOff val="4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VN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VN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3">
              <a:lumMod val="60000"/>
              <a:lumOff val="4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VN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'Data Insights'!$B$45</c:f>
              <c:strCache>
                <c:ptCount val="1"/>
                <c:pt idx="0">
                  <c:v>Count of Sentiment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1B2-964A-91C8-904EA9996FB0}"/>
              </c:ext>
            </c:extLst>
          </c:dPt>
          <c:dPt>
            <c:idx val="1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1B2-964A-91C8-904EA9996FB0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1B2-964A-91C8-904EA9996FB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VN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'Data Insights'!$A$46:$A$49</c:f>
              <c:strCache>
                <c:ptCount val="3"/>
                <c:pt idx="0">
                  <c:v>negative</c:v>
                </c:pt>
                <c:pt idx="1">
                  <c:v>neutral</c:v>
                </c:pt>
                <c:pt idx="2">
                  <c:v>positive</c:v>
                </c:pt>
              </c:strCache>
            </c:strRef>
          </c:cat>
          <c:val>
            <c:numRef>
              <c:f>'Data Insights'!$B$46:$B$49</c:f>
              <c:numCache>
                <c:formatCode>General</c:formatCode>
                <c:ptCount val="3"/>
                <c:pt idx="0">
                  <c:v>7695</c:v>
                </c:pt>
                <c:pt idx="1">
                  <c:v>3071</c:v>
                </c:pt>
                <c:pt idx="2">
                  <c:v>13807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1B2-964A-91C8-904EA9996FB0}"/>
            </c:ext>
          </c:extLst>
        </c:ser>
        <c:ser>
          <c:idx val="1"/>
          <c:order val="1"/>
          <c:tx>
            <c:strRef>
              <c:f>'Data Insights'!$C$45</c:f>
              <c:strCache>
                <c:ptCount val="1"/>
                <c:pt idx="0">
                  <c:v>Count of Sentiment2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B1B2-964A-91C8-904EA9996FB0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B1B2-964A-91C8-904EA9996FB0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B1B2-964A-91C8-904EA9996FB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VN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'Data Insights'!$A$46:$A$49</c:f>
              <c:strCache>
                <c:ptCount val="3"/>
                <c:pt idx="0">
                  <c:v>negative</c:v>
                </c:pt>
                <c:pt idx="1">
                  <c:v>neutral</c:v>
                </c:pt>
                <c:pt idx="2">
                  <c:v>positive</c:v>
                </c:pt>
              </c:strCache>
            </c:strRef>
          </c:cat>
          <c:val>
            <c:numRef>
              <c:f>'Data Insights'!$C$46:$C$49</c:f>
              <c:numCache>
                <c:formatCode>0.00%</c:formatCode>
                <c:ptCount val="3"/>
                <c:pt idx="0">
                  <c:v>0.31314857770723964</c:v>
                </c:pt>
                <c:pt idx="1">
                  <c:v>0.12497456558010825</c:v>
                </c:pt>
                <c:pt idx="2">
                  <c:v>0.56187685671265208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B1B2-964A-91C8-904EA9996FB0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V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VN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[Social Buzz.xlsx]Data Insights!PivotTable9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/>
              <a:t>Reactions Trend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VN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V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V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V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V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V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V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V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V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V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VN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'Data Insights'!$B$64:$B$65</c:f>
              <c:strCache>
                <c:ptCount val="1"/>
                <c:pt idx="0">
                  <c:v>negative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multiLvlStrRef>
              <c:f>'Data Insights'!$A$66:$A$86</c:f>
              <c:multiLvlStrCache>
                <c:ptCount val="13"/>
                <c:lvl>
                  <c:pt idx="0">
                    <c:v>Jun</c:v>
                  </c:pt>
                  <c:pt idx="1">
                    <c:v>Jul</c:v>
                  </c:pt>
                  <c:pt idx="2">
                    <c:v>Aug</c:v>
                  </c:pt>
                  <c:pt idx="3">
                    <c:v>Sep</c:v>
                  </c:pt>
                  <c:pt idx="4">
                    <c:v>Oct</c:v>
                  </c:pt>
                  <c:pt idx="5">
                    <c:v>Nov</c:v>
                  </c:pt>
                  <c:pt idx="6">
                    <c:v>Dec</c:v>
                  </c:pt>
                  <c:pt idx="7">
                    <c:v>Jan</c:v>
                  </c:pt>
                  <c:pt idx="8">
                    <c:v>Feb</c:v>
                  </c:pt>
                  <c:pt idx="9">
                    <c:v>Mar</c:v>
                  </c:pt>
                  <c:pt idx="10">
                    <c:v>Apr</c:v>
                  </c:pt>
                  <c:pt idx="11">
                    <c:v>May</c:v>
                  </c:pt>
                  <c:pt idx="12">
                    <c:v>Jun</c:v>
                  </c:pt>
                </c:lvl>
                <c:lvl>
                  <c:pt idx="0">
                    <c:v>Qtr2</c:v>
                  </c:pt>
                  <c:pt idx="1">
                    <c:v>Qtr3</c:v>
                  </c:pt>
                  <c:pt idx="4">
                    <c:v>Qtr4</c:v>
                  </c:pt>
                  <c:pt idx="7">
                    <c:v>Qtr1</c:v>
                  </c:pt>
                  <c:pt idx="10">
                    <c:v>Qtr2</c:v>
                  </c:pt>
                </c:lvl>
                <c:lvl>
                  <c:pt idx="0">
                    <c:v>2020</c:v>
                  </c:pt>
                  <c:pt idx="7">
                    <c:v>2021</c:v>
                  </c:pt>
                </c:lvl>
              </c:multiLvlStrCache>
            </c:multiLvlStrRef>
          </c:cat>
          <c:val>
            <c:numRef>
              <c:f>'Data Insights'!$B$66:$B$86</c:f>
              <c:numCache>
                <c:formatCode>General</c:formatCode>
                <c:ptCount val="13"/>
                <c:pt idx="0">
                  <c:v>291</c:v>
                </c:pt>
                <c:pt idx="1">
                  <c:v>635</c:v>
                </c:pt>
                <c:pt idx="2">
                  <c:v>673</c:v>
                </c:pt>
                <c:pt idx="3">
                  <c:v>621</c:v>
                </c:pt>
                <c:pt idx="4">
                  <c:v>658</c:v>
                </c:pt>
                <c:pt idx="5">
                  <c:v>606</c:v>
                </c:pt>
                <c:pt idx="6">
                  <c:v>678</c:v>
                </c:pt>
                <c:pt idx="7">
                  <c:v>678</c:v>
                </c:pt>
                <c:pt idx="8">
                  <c:v>606</c:v>
                </c:pt>
                <c:pt idx="9">
                  <c:v>652</c:v>
                </c:pt>
                <c:pt idx="10">
                  <c:v>614</c:v>
                </c:pt>
                <c:pt idx="11">
                  <c:v>636</c:v>
                </c:pt>
                <c:pt idx="12">
                  <c:v>347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EEF-634C-8823-4635A229AAD7}"/>
            </c:ext>
          </c:extLst>
        </c:ser>
        <c:ser>
          <c:idx val="1"/>
          <c:order val="1"/>
          <c:tx>
            <c:strRef>
              <c:f>'Data Insights'!$C$64:$C$65</c:f>
              <c:strCache>
                <c:ptCount val="1"/>
                <c:pt idx="0">
                  <c:v>neutral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multiLvlStrRef>
              <c:f>'Data Insights'!$A$66:$A$86</c:f>
              <c:multiLvlStrCache>
                <c:ptCount val="13"/>
                <c:lvl>
                  <c:pt idx="0">
                    <c:v>Jun</c:v>
                  </c:pt>
                  <c:pt idx="1">
                    <c:v>Jul</c:v>
                  </c:pt>
                  <c:pt idx="2">
                    <c:v>Aug</c:v>
                  </c:pt>
                  <c:pt idx="3">
                    <c:v>Sep</c:v>
                  </c:pt>
                  <c:pt idx="4">
                    <c:v>Oct</c:v>
                  </c:pt>
                  <c:pt idx="5">
                    <c:v>Nov</c:v>
                  </c:pt>
                  <c:pt idx="6">
                    <c:v>Dec</c:v>
                  </c:pt>
                  <c:pt idx="7">
                    <c:v>Jan</c:v>
                  </c:pt>
                  <c:pt idx="8">
                    <c:v>Feb</c:v>
                  </c:pt>
                  <c:pt idx="9">
                    <c:v>Mar</c:v>
                  </c:pt>
                  <c:pt idx="10">
                    <c:v>Apr</c:v>
                  </c:pt>
                  <c:pt idx="11">
                    <c:v>May</c:v>
                  </c:pt>
                  <c:pt idx="12">
                    <c:v>Jun</c:v>
                  </c:pt>
                </c:lvl>
                <c:lvl>
                  <c:pt idx="0">
                    <c:v>Qtr2</c:v>
                  </c:pt>
                  <c:pt idx="1">
                    <c:v>Qtr3</c:v>
                  </c:pt>
                  <c:pt idx="4">
                    <c:v>Qtr4</c:v>
                  </c:pt>
                  <c:pt idx="7">
                    <c:v>Qtr1</c:v>
                  </c:pt>
                  <c:pt idx="10">
                    <c:v>Qtr2</c:v>
                  </c:pt>
                </c:lvl>
                <c:lvl>
                  <c:pt idx="0">
                    <c:v>2020</c:v>
                  </c:pt>
                  <c:pt idx="7">
                    <c:v>2021</c:v>
                  </c:pt>
                </c:lvl>
              </c:multiLvlStrCache>
            </c:multiLvlStrRef>
          </c:cat>
          <c:val>
            <c:numRef>
              <c:f>'Data Insights'!$C$66:$C$86</c:f>
              <c:numCache>
                <c:formatCode>General</c:formatCode>
                <c:ptCount val="13"/>
                <c:pt idx="0">
                  <c:v>115</c:v>
                </c:pt>
                <c:pt idx="1">
                  <c:v>267</c:v>
                </c:pt>
                <c:pt idx="2">
                  <c:v>281</c:v>
                </c:pt>
                <c:pt idx="3">
                  <c:v>263</c:v>
                </c:pt>
                <c:pt idx="4">
                  <c:v>232</c:v>
                </c:pt>
                <c:pt idx="5">
                  <c:v>243</c:v>
                </c:pt>
                <c:pt idx="6">
                  <c:v>270</c:v>
                </c:pt>
                <c:pt idx="7">
                  <c:v>261</c:v>
                </c:pt>
                <c:pt idx="8">
                  <c:v>232</c:v>
                </c:pt>
                <c:pt idx="9">
                  <c:v>242</c:v>
                </c:pt>
                <c:pt idx="10">
                  <c:v>240</c:v>
                </c:pt>
                <c:pt idx="11">
                  <c:v>281</c:v>
                </c:pt>
                <c:pt idx="12">
                  <c:v>144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EEF-634C-8823-4635A229AAD7}"/>
            </c:ext>
          </c:extLst>
        </c:ser>
        <c:ser>
          <c:idx val="2"/>
          <c:order val="2"/>
          <c:tx>
            <c:strRef>
              <c:f>'Data Insights'!$D$64:$D$65</c:f>
              <c:strCache>
                <c:ptCount val="1"/>
                <c:pt idx="0">
                  <c:v>positive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multiLvlStrRef>
              <c:f>'Data Insights'!$A$66:$A$86</c:f>
              <c:multiLvlStrCache>
                <c:ptCount val="13"/>
                <c:lvl>
                  <c:pt idx="0">
                    <c:v>Jun</c:v>
                  </c:pt>
                  <c:pt idx="1">
                    <c:v>Jul</c:v>
                  </c:pt>
                  <c:pt idx="2">
                    <c:v>Aug</c:v>
                  </c:pt>
                  <c:pt idx="3">
                    <c:v>Sep</c:v>
                  </c:pt>
                  <c:pt idx="4">
                    <c:v>Oct</c:v>
                  </c:pt>
                  <c:pt idx="5">
                    <c:v>Nov</c:v>
                  </c:pt>
                  <c:pt idx="6">
                    <c:v>Dec</c:v>
                  </c:pt>
                  <c:pt idx="7">
                    <c:v>Jan</c:v>
                  </c:pt>
                  <c:pt idx="8">
                    <c:v>Feb</c:v>
                  </c:pt>
                  <c:pt idx="9">
                    <c:v>Mar</c:v>
                  </c:pt>
                  <c:pt idx="10">
                    <c:v>Apr</c:v>
                  </c:pt>
                  <c:pt idx="11">
                    <c:v>May</c:v>
                  </c:pt>
                  <c:pt idx="12">
                    <c:v>Jun</c:v>
                  </c:pt>
                </c:lvl>
                <c:lvl>
                  <c:pt idx="0">
                    <c:v>Qtr2</c:v>
                  </c:pt>
                  <c:pt idx="1">
                    <c:v>Qtr3</c:v>
                  </c:pt>
                  <c:pt idx="4">
                    <c:v>Qtr4</c:v>
                  </c:pt>
                  <c:pt idx="7">
                    <c:v>Qtr1</c:v>
                  </c:pt>
                  <c:pt idx="10">
                    <c:v>Qtr2</c:v>
                  </c:pt>
                </c:lvl>
                <c:lvl>
                  <c:pt idx="0">
                    <c:v>2020</c:v>
                  </c:pt>
                  <c:pt idx="7">
                    <c:v>2021</c:v>
                  </c:pt>
                </c:lvl>
              </c:multiLvlStrCache>
            </c:multiLvlStrRef>
          </c:cat>
          <c:val>
            <c:numRef>
              <c:f>'Data Insights'!$D$66:$D$86</c:f>
              <c:numCache>
                <c:formatCode>General</c:formatCode>
                <c:ptCount val="13"/>
                <c:pt idx="0">
                  <c:v>486</c:v>
                </c:pt>
                <c:pt idx="1">
                  <c:v>1168</c:v>
                </c:pt>
                <c:pt idx="2">
                  <c:v>1160</c:v>
                </c:pt>
                <c:pt idx="3">
                  <c:v>1138</c:v>
                </c:pt>
                <c:pt idx="4">
                  <c:v>1166</c:v>
                </c:pt>
                <c:pt idx="5">
                  <c:v>1185</c:v>
                </c:pt>
                <c:pt idx="6">
                  <c:v>1144</c:v>
                </c:pt>
                <c:pt idx="7">
                  <c:v>1187</c:v>
                </c:pt>
                <c:pt idx="8">
                  <c:v>1076</c:v>
                </c:pt>
                <c:pt idx="9">
                  <c:v>1118</c:v>
                </c:pt>
                <c:pt idx="10">
                  <c:v>1120</c:v>
                </c:pt>
                <c:pt idx="11">
                  <c:v>1221</c:v>
                </c:pt>
                <c:pt idx="12">
                  <c:v>638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EEF-634C-8823-4635A229AA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3874256"/>
        <c:axId val="223875968"/>
      </c:lineChart>
      <c:catAx>
        <c:axId val="223874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VN"/>
          </a:p>
        </c:txPr>
        <c:crossAx val="223875968"/>
        <c:crosses val="autoZero"/>
        <c:auto val="1"/>
        <c:lblAlgn val="ctr"/>
        <c:lblOffset val="100"/>
        <c:noMultiLvlLbl val="0"/>
      </c:catAx>
      <c:valAx>
        <c:axId val="223875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VN"/>
          </a:p>
        </c:txPr>
        <c:crossAx val="223874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V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VN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28.08.2024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.xm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53200" y="72249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1970542" y="3384305"/>
            <a:ext cx="6070313" cy="27619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8000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Buzz Data Analytics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9E559FA-EF27-C363-E725-9CF93D26840E}"/>
              </a:ext>
            </a:extLst>
          </p:cNvPr>
          <p:cNvSpPr txBox="1"/>
          <p:nvPr/>
        </p:nvSpPr>
        <p:spPr>
          <a:xfrm>
            <a:off x="11302235" y="1975924"/>
            <a:ext cx="567746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VN" sz="2400" dirty="0"/>
              <a:t>Animal is the most beloved content category amo</a:t>
            </a:r>
            <a:r>
              <a:rPr lang="en-US" sz="2400" dirty="0"/>
              <a:t>n</a:t>
            </a:r>
            <a:r>
              <a:rPr lang="en-VN" sz="2400" dirty="0"/>
              <a:t>g Social Buzz’s users. The company should </a:t>
            </a:r>
            <a:r>
              <a:rPr lang="en-US" sz="2400" dirty="0"/>
              <a:t>vigorous</a:t>
            </a:r>
            <a:r>
              <a:rPr lang="en-VN" sz="2400" dirty="0"/>
              <a:t>ly promote Animal</a:t>
            </a:r>
            <a:r>
              <a:rPr lang="en-US" sz="2400" dirty="0"/>
              <a:t>s</a:t>
            </a:r>
            <a:r>
              <a:rPr lang="en-VN" sz="2400" dirty="0"/>
              <a:t>, along with Technology, Science, Healthy eating, and Food categories, to attract and retain more active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V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VN" sz="2400" dirty="0"/>
              <a:t>Social Buzz receives a decent number of positive comments, but they could do better by decreasing negative comments and converting neutral comments into positive ones. To do this, qualitative analysis is strongly recommended.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V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VN" sz="2400" dirty="0"/>
              <a:t>Social Buzz has </a:t>
            </a:r>
            <a:r>
              <a:rPr lang="en-US" sz="2400" dirty="0"/>
              <a:t>had </a:t>
            </a:r>
            <a:r>
              <a:rPr lang="en-VN" sz="2400" dirty="0"/>
              <a:t>a stable number of active users throughout </a:t>
            </a:r>
            <a:r>
              <a:rPr lang="en-US" sz="2400" dirty="0"/>
              <a:t>the </a:t>
            </a:r>
            <a:r>
              <a:rPr lang="en-VN" sz="2400" dirty="0"/>
              <a:t>years, although there was a sudden decrease </a:t>
            </a:r>
            <a:r>
              <a:rPr lang="en-US" sz="2400" dirty="0"/>
              <a:t>in</a:t>
            </a:r>
            <a:r>
              <a:rPr lang="en-VN" sz="2400" dirty="0"/>
              <a:t> reactions in June.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838738" y="2749093"/>
            <a:ext cx="9803809" cy="5698833"/>
            <a:chOff x="0" y="0"/>
            <a:chExt cx="11564591" cy="4085176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967148"/>
              <a:ext cx="11564591" cy="21180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r>
                <a:rPr lang="en-US" sz="32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r>
                <a:rPr lang="en-US" sz="32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r>
                <a:rPr lang="en-US" sz="32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r>
                <a:rPr lang="en-US" sz="32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r>
                <a:rPr lang="en-US" sz="32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r>
                <a:rPr lang="en-US" sz="32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VN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433024" y="1932974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418988" y="4087306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9FAB80-FC88-95F0-6FB5-837D9B7323E0}"/>
              </a:ext>
            </a:extLst>
          </p:cNvPr>
          <p:cNvSpPr txBox="1"/>
          <p:nvPr/>
        </p:nvSpPr>
        <p:spPr>
          <a:xfrm>
            <a:off x="8043776" y="3124102"/>
            <a:ext cx="824540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500" dirty="0"/>
              <a:t>Social Buzz is a rapidly growing social media and content company, and it plans to have a third-party company to process its massive data. Accenture is working on a 3-month project to prove it can bring the most efficient result to Social Buzz. </a:t>
            </a:r>
          </a:p>
          <a:p>
            <a:endParaRPr lang="en-VN" sz="2500" dirty="0"/>
          </a:p>
          <a:p>
            <a:endParaRPr lang="en-VN" sz="2500" dirty="0"/>
          </a:p>
          <a:p>
            <a:r>
              <a:rPr lang="en-VN" sz="2500" dirty="0"/>
              <a:t>This project will mainly identify </a:t>
            </a:r>
            <a:r>
              <a:rPr lang="en-US" sz="2500" dirty="0"/>
              <a:t>the </a:t>
            </a:r>
            <a:r>
              <a:rPr lang="en-VN" sz="2500" dirty="0"/>
              <a:t>top 5 most popular categories and analyse the market trend in the social media and content industry.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95ABD2-50D8-C9B1-389C-AC6D1FEEA92D}"/>
              </a:ext>
            </a:extLst>
          </p:cNvPr>
          <p:cNvSpPr txBox="1"/>
          <p:nvPr/>
        </p:nvSpPr>
        <p:spPr>
          <a:xfrm>
            <a:off x="2819400" y="5325260"/>
            <a:ext cx="6629400" cy="2918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VN" sz="2500" dirty="0">
                <a:solidFill>
                  <a:schemeClr val="bg1"/>
                </a:solidFill>
              </a:rPr>
              <a:t>Unstructured and uncontrolled massive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VN" sz="2500" dirty="0">
                <a:solidFill>
                  <a:schemeClr val="bg1"/>
                </a:solidFill>
              </a:rPr>
              <a:t>Need guidance on operating IPO next year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VN" sz="2500" dirty="0">
                <a:solidFill>
                  <a:schemeClr val="bg1"/>
                </a:solidFill>
              </a:rPr>
              <a:t>Lack of resources and expertise to control the company’s growing scale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VN" sz="2500" dirty="0">
                <a:solidFill>
                  <a:schemeClr val="bg1"/>
                </a:solidFill>
              </a:rPr>
              <a:t>Expectation to learn big data practices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3BC93A-FC17-7742-D7BF-932E44F4C315}"/>
              </a:ext>
            </a:extLst>
          </p:cNvPr>
          <p:cNvSpPr txBox="1"/>
          <p:nvPr/>
        </p:nvSpPr>
        <p:spPr>
          <a:xfrm>
            <a:off x="14478000" y="1825527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400" b="1" dirty="0">
                <a:solidFill>
                  <a:srgbClr val="A100FF"/>
                </a:solidFill>
              </a:rPr>
              <a:t>Duc A</a:t>
            </a:r>
            <a:r>
              <a:rPr lang="en-US" sz="2400" b="1" dirty="0">
                <a:solidFill>
                  <a:srgbClr val="A100FF"/>
                </a:solidFill>
              </a:rPr>
              <a:t>n</a:t>
            </a:r>
            <a:r>
              <a:rPr lang="en-VN" sz="2400" b="1" dirty="0">
                <a:solidFill>
                  <a:srgbClr val="A100FF"/>
                </a:solidFill>
              </a:rPr>
              <a:t>h Nguyen</a:t>
            </a:r>
          </a:p>
          <a:p>
            <a:r>
              <a:rPr lang="en-VN" sz="2400" dirty="0"/>
              <a:t>Data Analyst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488FC4-0626-A741-984C-5FEFEC33DB13}"/>
              </a:ext>
            </a:extLst>
          </p:cNvPr>
          <p:cNvSpPr txBox="1"/>
          <p:nvPr/>
        </p:nvSpPr>
        <p:spPr>
          <a:xfrm>
            <a:off x="14461435" y="4678929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400" b="1" dirty="0">
                <a:solidFill>
                  <a:srgbClr val="A100FF"/>
                </a:solidFill>
              </a:rPr>
              <a:t>Marcus Romptom</a:t>
            </a:r>
          </a:p>
          <a:p>
            <a:r>
              <a:rPr lang="en-VN" sz="2400" dirty="0"/>
              <a:t>Senior Principle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3D1317-CAB3-90F1-BA54-BB68D369729B}"/>
              </a:ext>
            </a:extLst>
          </p:cNvPr>
          <p:cNvSpPr txBox="1"/>
          <p:nvPr/>
        </p:nvSpPr>
        <p:spPr>
          <a:xfrm>
            <a:off x="14461435" y="7691664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400" b="1" dirty="0">
                <a:solidFill>
                  <a:srgbClr val="A100FF"/>
                </a:solidFill>
              </a:rPr>
              <a:t>Andrew Fle</a:t>
            </a:r>
            <a:r>
              <a:rPr lang="en-US" sz="2400" b="1" dirty="0">
                <a:solidFill>
                  <a:srgbClr val="A100FF"/>
                </a:solidFill>
              </a:rPr>
              <a:t>w</a:t>
            </a:r>
            <a:r>
              <a:rPr lang="en-VN" sz="2400" b="1" dirty="0">
                <a:solidFill>
                  <a:srgbClr val="A100FF"/>
                </a:solidFill>
              </a:rPr>
              <a:t>ing</a:t>
            </a:r>
          </a:p>
          <a:p>
            <a:r>
              <a:rPr lang="en-VN" sz="2400" dirty="0"/>
              <a:t>Chief Technical Architect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F2360A-0955-A38A-6D57-03C26C06E165}"/>
              </a:ext>
            </a:extLst>
          </p:cNvPr>
          <p:cNvSpPr txBox="1"/>
          <p:nvPr/>
        </p:nvSpPr>
        <p:spPr>
          <a:xfrm>
            <a:off x="3986196" y="1810419"/>
            <a:ext cx="541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400" b="1" dirty="0">
                <a:solidFill>
                  <a:schemeClr val="bg1"/>
                </a:solidFill>
              </a:rPr>
              <a:t>Define Problems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882A853-F95F-337C-590E-ACB8CBB43C44}"/>
              </a:ext>
            </a:extLst>
          </p:cNvPr>
          <p:cNvSpPr txBox="1"/>
          <p:nvPr/>
        </p:nvSpPr>
        <p:spPr>
          <a:xfrm>
            <a:off x="5820310" y="3191675"/>
            <a:ext cx="541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400" b="1" dirty="0">
                <a:solidFill>
                  <a:schemeClr val="bg1"/>
                </a:solidFill>
              </a:rPr>
              <a:t>Data Cleaning &amp; Organising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A3DD7C-14D9-668A-6C3C-6EBEFBE22A86}"/>
              </a:ext>
            </a:extLst>
          </p:cNvPr>
          <p:cNvSpPr txBox="1"/>
          <p:nvPr/>
        </p:nvSpPr>
        <p:spPr>
          <a:xfrm>
            <a:off x="7838975" y="4859923"/>
            <a:ext cx="541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400" b="1" dirty="0">
                <a:solidFill>
                  <a:schemeClr val="bg1"/>
                </a:solidFill>
              </a:rPr>
              <a:t>Data Modelling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1D7F24-C532-CE8A-7457-1EB998E52F60}"/>
              </a:ext>
            </a:extLst>
          </p:cNvPr>
          <p:cNvSpPr txBox="1"/>
          <p:nvPr/>
        </p:nvSpPr>
        <p:spPr>
          <a:xfrm>
            <a:off x="9723043" y="6421577"/>
            <a:ext cx="541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400" b="1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04A13BE-B79D-07CD-E285-46091DC220EB}"/>
              </a:ext>
            </a:extLst>
          </p:cNvPr>
          <p:cNvSpPr txBox="1"/>
          <p:nvPr/>
        </p:nvSpPr>
        <p:spPr>
          <a:xfrm>
            <a:off x="11517790" y="8033665"/>
            <a:ext cx="5416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400" b="1" dirty="0">
                <a:solidFill>
                  <a:schemeClr val="bg1"/>
                </a:solidFill>
              </a:rPr>
              <a:t>Communicating &amp; presenting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F5AF9EDE-378F-3577-4925-B7C01B69CB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5848631"/>
              </p:ext>
            </p:extLst>
          </p:nvPr>
        </p:nvGraphicFramePr>
        <p:xfrm>
          <a:off x="1177775" y="2705100"/>
          <a:ext cx="9718825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F8AA93C-D5B4-BE4E-0884-88D3039C75FA}"/>
              </a:ext>
            </a:extLst>
          </p:cNvPr>
          <p:cNvSpPr txBox="1"/>
          <p:nvPr/>
        </p:nvSpPr>
        <p:spPr>
          <a:xfrm>
            <a:off x="11658145" y="3162300"/>
            <a:ext cx="38757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Social</a:t>
            </a:r>
            <a:r>
              <a:rPr lang="en-US" sz="2400" baseline="0" dirty="0"/>
              <a:t> Buzz's users are mostly interested in the </a:t>
            </a:r>
            <a:r>
              <a:rPr lang="en-US" sz="2400" b="1" baseline="0" dirty="0">
                <a:solidFill>
                  <a:schemeClr val="accent6">
                    <a:lumMod val="75000"/>
                  </a:schemeClr>
                </a:solidFill>
              </a:rPr>
              <a:t>Animal</a:t>
            </a:r>
            <a:r>
              <a:rPr lang="en-US" sz="2400" baseline="0" dirty="0"/>
              <a:t> category, as it receives the highest reaction score from users.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aseline="0" dirty="0"/>
              <a:t>Animal also has the most positive reactions out of the 16 categories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V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3E887D79-7730-5062-EED6-A31574CBBB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1190978"/>
              </p:ext>
            </p:extLst>
          </p:nvPr>
        </p:nvGraphicFramePr>
        <p:xfrm>
          <a:off x="3272734" y="2896756"/>
          <a:ext cx="7130933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EC92BD22-1564-7CFD-E2B8-5C8698389D17}"/>
              </a:ext>
            </a:extLst>
          </p:cNvPr>
          <p:cNvSpPr txBox="1"/>
          <p:nvPr/>
        </p:nvSpPr>
        <p:spPr>
          <a:xfrm>
            <a:off x="11353800" y="4000500"/>
            <a:ext cx="4953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56%</a:t>
            </a:r>
            <a:r>
              <a:rPr lang="en-US" sz="2400" baseline="0" dirty="0"/>
              <a:t> of Social Buzz's reactions are positive, which is impressive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baseline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baseline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aseline="0" dirty="0"/>
              <a:t>Recommendations: Social Buzz can reduce 31% of negative comments, integrating with converting 13% of neutral comments into positive reactions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20BB26B8-FD5A-B59B-2C4E-6952382C35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3708727"/>
              </p:ext>
            </p:extLst>
          </p:nvPr>
        </p:nvGraphicFramePr>
        <p:xfrm>
          <a:off x="3253297" y="2171700"/>
          <a:ext cx="9199298" cy="54300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ABA02658-C374-F642-6045-7D1FFDF7E082}"/>
              </a:ext>
            </a:extLst>
          </p:cNvPr>
          <p:cNvSpPr txBox="1"/>
          <p:nvPr/>
        </p:nvSpPr>
        <p:spPr>
          <a:xfrm>
            <a:off x="12780698" y="1833602"/>
            <a:ext cx="394383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aseline="0" dirty="0"/>
              <a:t>There's a clear pattern that the number of reactions increases and remains stable from July to May, then decreases sharply in June.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aseline="0" dirty="0"/>
              <a:t>May has the most positive interactions.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aseline="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aseline="0" dirty="0"/>
              <a:t>Recommendations: </a:t>
            </a:r>
            <a:r>
              <a:rPr lang="en-US" sz="2400" dirty="0"/>
              <a:t>Social Buzz can identify the reason behind the fall in reactions in June, then implement appropriate solutions</a:t>
            </a:r>
            <a:endParaRPr lang="en-VN" sz="2400" dirty="0"/>
          </a:p>
        </p:txBody>
      </p:sp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5951</TotalTime>
  <Words>421</Words>
  <Application>Microsoft Macintosh PowerPoint</Application>
  <PresentationFormat>Custom</PresentationFormat>
  <Paragraphs>82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Clear Sans Regular Bold</vt:lpstr>
      <vt:lpstr>Graphik Regular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Duc Anh Nguyen</cp:lastModifiedBy>
  <cp:revision>10</cp:revision>
  <dcterms:created xsi:type="dcterms:W3CDTF">2006-08-16T00:00:00Z</dcterms:created>
  <dcterms:modified xsi:type="dcterms:W3CDTF">2024-09-01T15:51:02Z</dcterms:modified>
  <dc:identifier>DAEhDyfaYKE</dc:identifier>
</cp:coreProperties>
</file>