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8" r:id="rId3"/>
    <p:sldId id="310" r:id="rId4"/>
    <p:sldId id="311" r:id="rId5"/>
    <p:sldId id="312" r:id="rId6"/>
    <p:sldId id="313" r:id="rId7"/>
    <p:sldId id="314" r:id="rId8"/>
    <p:sldId id="315" r:id="rId9"/>
    <p:sldId id="316" r:id="rId10"/>
  </p:sldIdLst>
  <p:sldSz cx="9144000" cy="5143500" type="screen16x9"/>
  <p:notesSz cx="6858000" cy="9144000"/>
  <p:embeddedFontLst>
    <p:embeddedFont>
      <p:font typeface="Anton" pitchFamily="2" charset="0"/>
      <p:regular r:id="rId12"/>
    </p:embeddedFon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EE1D19-5F35-4D46-8826-34D803748FAC}">
  <a:tblStyle styleId="{62EE1D19-5F35-4D46-8826-34D803748F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d5f8ee8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d5f8ee8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2ec61ca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2ec61ca6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2ec61ca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2ec61ca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18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2ec61ca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2ec61ca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57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2ec61ca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2ec61ca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64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2ec61ca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2ec61ca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197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2ec61ca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2ec61ca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109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2ec61ca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2ec61ca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522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2ec61ca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2ec61ca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97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89706" y="704275"/>
            <a:ext cx="4434900" cy="30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90028" y="3953550"/>
            <a:ext cx="4434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13675" y="673050"/>
            <a:ext cx="4526100" cy="13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13675" y="2264400"/>
            <a:ext cx="4526100" cy="23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1951500" y="16851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918900" y="1572400"/>
            <a:ext cx="9564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1951500" y="21192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5888700" y="16851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>
            <a:off x="4856125" y="1572400"/>
            <a:ext cx="9564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5888700" y="21192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6"/>
          </p:nvPr>
        </p:nvSpPr>
        <p:spPr>
          <a:xfrm>
            <a:off x="1951500" y="32751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918900" y="3162400"/>
            <a:ext cx="9564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1951500" y="37092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/>
          </p:nvPr>
        </p:nvSpPr>
        <p:spPr>
          <a:xfrm>
            <a:off x="5888700" y="32751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6125" y="3162400"/>
            <a:ext cx="9564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5888700" y="37092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675" y="445025"/>
            <a:ext cx="771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675" y="1152475"/>
            <a:ext cx="7716600" cy="3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>
            <a:spLocks noGrp="1"/>
          </p:cNvSpPr>
          <p:nvPr>
            <p:ph type="ctrTitle"/>
          </p:nvPr>
        </p:nvSpPr>
        <p:spPr>
          <a:xfrm>
            <a:off x="3989706" y="704275"/>
            <a:ext cx="4434900" cy="30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tích dữ liệu Hotel Booking Demand</a:t>
            </a:r>
            <a:endParaRPr dirty="0"/>
          </a:p>
        </p:txBody>
      </p:sp>
      <p:cxnSp>
        <p:nvCxnSpPr>
          <p:cNvPr id="202" name="Google Shape;202;p32"/>
          <p:cNvCxnSpPr/>
          <p:nvPr/>
        </p:nvCxnSpPr>
        <p:spPr>
          <a:xfrm rot="10800000">
            <a:off x="4327200" y="3824575"/>
            <a:ext cx="481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5FF1EF7-2108-B350-DA3E-E5577478C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1951500" y="16851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Bối cảnh </a:t>
            </a:r>
            <a:endParaRPr dirty="0"/>
          </a:p>
        </p:txBody>
      </p:sp>
      <p:sp>
        <p:nvSpPr>
          <p:cNvPr id="217" name="Google Shape;217;p34"/>
          <p:cNvSpPr txBox="1">
            <a:spLocks noGrp="1"/>
          </p:cNvSpPr>
          <p:nvPr>
            <p:ph type="title" idx="2"/>
          </p:nvPr>
        </p:nvSpPr>
        <p:spPr>
          <a:xfrm>
            <a:off x="918900" y="1572400"/>
            <a:ext cx="9564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1951500" y="21192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Sơ qua về các dữ liệu lưu trữ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9" name="Google Shape;219;p34"/>
          <p:cNvSpPr txBox="1">
            <a:spLocks noGrp="1"/>
          </p:cNvSpPr>
          <p:nvPr>
            <p:ph type="title" idx="3"/>
          </p:nvPr>
        </p:nvSpPr>
        <p:spPr>
          <a:xfrm>
            <a:off x="5888700" y="16851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tích mô tả 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title" idx="4"/>
          </p:nvPr>
        </p:nvSpPr>
        <p:spPr>
          <a:xfrm>
            <a:off x="4856125" y="1572400"/>
            <a:ext cx="9564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5"/>
          </p:nvPr>
        </p:nvSpPr>
        <p:spPr>
          <a:xfrm>
            <a:off x="5888700" y="21192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Nêu các điểm nổi bật trong dữ liệu</a:t>
            </a:r>
            <a:endParaRPr dirty="0">
              <a:latin typeface="+mj-lt"/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title" idx="6"/>
          </p:nvPr>
        </p:nvSpPr>
        <p:spPr>
          <a:xfrm>
            <a:off x="3958719" y="337917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Đề xuất 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title" idx="7"/>
          </p:nvPr>
        </p:nvSpPr>
        <p:spPr>
          <a:xfrm>
            <a:off x="2926119" y="3266478"/>
            <a:ext cx="9564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subTitle" idx="8"/>
          </p:nvPr>
        </p:nvSpPr>
        <p:spPr>
          <a:xfrm>
            <a:off x="3958719" y="381330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Các đề xuất dựa trên phân tích ở phần 2</a:t>
            </a:r>
            <a:endParaRPr dirty="0">
              <a:latin typeface="+mj-lt"/>
            </a:endParaRPr>
          </a:p>
        </p:txBody>
      </p:sp>
      <p:sp>
        <p:nvSpPr>
          <p:cNvPr id="228" name="Google Shape;228;p3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lục</a:t>
            </a:r>
            <a:endParaRPr dirty="0"/>
          </a:p>
        </p:txBody>
      </p:sp>
      <p:cxnSp>
        <p:nvCxnSpPr>
          <p:cNvPr id="229" name="Google Shape;229;p34"/>
          <p:cNvCxnSpPr/>
          <p:nvPr/>
        </p:nvCxnSpPr>
        <p:spPr>
          <a:xfrm rot="10800000">
            <a:off x="1078200" y="2604025"/>
            <a:ext cx="637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34"/>
          <p:cNvCxnSpPr/>
          <p:nvPr/>
        </p:nvCxnSpPr>
        <p:spPr>
          <a:xfrm rot="10800000">
            <a:off x="5015425" y="2604025"/>
            <a:ext cx="637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4"/>
          <p:cNvCxnSpPr/>
          <p:nvPr/>
        </p:nvCxnSpPr>
        <p:spPr>
          <a:xfrm rot="10800000">
            <a:off x="3085419" y="4298103"/>
            <a:ext cx="637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74772" y="375684"/>
            <a:ext cx="4445623" cy="739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Bối cảnh</a:t>
            </a:r>
            <a:endParaRPr dirty="0"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1"/>
          </p:nvPr>
        </p:nvSpPr>
        <p:spPr>
          <a:xfrm>
            <a:off x="157648" y="1115122"/>
            <a:ext cx="4906539" cy="3880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Bộ dữ liệu về thông tin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phòng khách </a:t>
            </a:r>
            <a:r>
              <a:rPr lang="en-US" dirty="0" err="1">
                <a:latin typeface="+mj-lt"/>
              </a:rPr>
              <a:t>sạn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khách hàng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ghi một số điểm </a:t>
            </a:r>
            <a:r>
              <a:rPr lang="en-US" dirty="0" err="1">
                <a:latin typeface="+mj-lt"/>
              </a:rPr>
              <a:t>nổi</a:t>
            </a:r>
            <a:r>
              <a:rPr lang="en-US" dirty="0">
                <a:latin typeface="+mj-lt"/>
              </a:rPr>
              <a:t> bật như </a:t>
            </a:r>
            <a:r>
              <a:rPr lang="en-US" dirty="0" err="1">
                <a:latin typeface="+mj-lt"/>
              </a:rPr>
              <a:t>sau</a:t>
            </a:r>
            <a:r>
              <a:rPr lang="en-US" dirty="0">
                <a:latin typeface="+mj-l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Về booking</a:t>
            </a:r>
            <a:r>
              <a:rPr lang="en-US" dirty="0">
                <a:latin typeface="+mj-l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-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nhiều </a:t>
            </a: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phòng </a:t>
            </a:r>
            <a:r>
              <a:rPr lang="en-US" dirty="0" err="1">
                <a:latin typeface="+mj-lt"/>
              </a:rPr>
              <a:t>trải</a:t>
            </a:r>
            <a:r>
              <a:rPr lang="en-US" dirty="0">
                <a:latin typeface="+mj-lt"/>
              </a:rPr>
              <a:t> từ A đến 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- Ghi thời </a:t>
            </a:r>
            <a:r>
              <a:rPr lang="en-US" dirty="0" err="1">
                <a:latin typeface="+mj-lt"/>
              </a:rPr>
              <a:t>gian</a:t>
            </a:r>
            <a:r>
              <a:rPr lang="en-US" dirty="0">
                <a:latin typeface="+mj-lt"/>
              </a:rPr>
              <a:t> dự kiến khách book phòng và ở bao lâu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- Ghi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thái</a:t>
            </a:r>
            <a:r>
              <a:rPr lang="en-US" dirty="0">
                <a:latin typeface="+mj-lt"/>
              </a:rPr>
              <a:t> booking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bị</a:t>
            </a:r>
            <a:r>
              <a:rPr lang="en-US" dirty="0">
                <a:latin typeface="+mj-lt"/>
              </a:rPr>
              <a:t> canceled </a:t>
            </a:r>
            <a:r>
              <a:rPr lang="en-US" dirty="0" err="1">
                <a:latin typeface="+mj-lt"/>
              </a:rPr>
              <a:t>không</a:t>
            </a:r>
            <a:endParaRPr lang="en-US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- Ghi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leadtime</a:t>
            </a:r>
            <a:r>
              <a:rPr lang="en-US" dirty="0">
                <a:latin typeface="+mj-lt"/>
              </a:rPr>
              <a:t> và thời </a:t>
            </a:r>
            <a:r>
              <a:rPr lang="en-US" dirty="0" err="1">
                <a:latin typeface="+mj-lt"/>
              </a:rPr>
              <a:t>gian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chờ</a:t>
            </a:r>
            <a:r>
              <a:rPr lang="en-US" dirty="0">
                <a:latin typeface="+mj-lt"/>
              </a:rPr>
              <a:t> confirm booking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Về khách hàng: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+mj-lt"/>
              </a:rPr>
              <a:t>Ghi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quốc </a:t>
            </a:r>
            <a:r>
              <a:rPr lang="en-US" dirty="0" err="1">
                <a:latin typeface="+mj-lt"/>
              </a:rPr>
              <a:t>gia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khách hàng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latin typeface="+mj-lt"/>
              </a:rPr>
              <a:t>Loại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bữa</a:t>
            </a:r>
            <a:r>
              <a:rPr lang="en-US" dirty="0">
                <a:latin typeface="+mj-lt"/>
              </a:rPr>
              <a:t> ăn khách chọn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+mj-lt"/>
              </a:rPr>
              <a:t>Đến từ </a:t>
            </a:r>
            <a:r>
              <a:rPr lang="en-US" dirty="0" err="1">
                <a:latin typeface="+mj-lt"/>
              </a:rPr>
              <a:t>kênh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nào</a:t>
            </a:r>
            <a:r>
              <a:rPr lang="en-US" dirty="0">
                <a:latin typeface="+mj-lt"/>
              </a:rPr>
              <a:t> (đại lý du lịch, trực tiếp, doanh nghiệp,..)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+mj-lt"/>
              </a:rPr>
              <a:t>Số </a:t>
            </a:r>
            <a:r>
              <a:rPr lang="en-US" dirty="0" err="1">
                <a:latin typeface="+mj-lt"/>
              </a:rPr>
              <a:t>lượng</a:t>
            </a:r>
            <a:r>
              <a:rPr lang="en-US" dirty="0">
                <a:latin typeface="+mj-lt"/>
              </a:rPr>
              <a:t> người lớn, </a:t>
            </a:r>
            <a:r>
              <a:rPr lang="en-US" dirty="0" err="1">
                <a:latin typeface="+mj-lt"/>
              </a:rPr>
              <a:t>trẻ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em</a:t>
            </a:r>
            <a:r>
              <a:rPr lang="en-US" dirty="0">
                <a:latin typeface="+mj-lt"/>
              </a:rPr>
              <a:t>, trong booking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+mj-lt"/>
              </a:rPr>
              <a:t>Tình </a:t>
            </a:r>
            <a:r>
              <a:rPr lang="en-US" dirty="0" err="1">
                <a:latin typeface="+mj-lt"/>
              </a:rPr>
              <a:t>trạng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cọc, ADR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+mj-lt"/>
              </a:rPr>
              <a:t>Công ty </a:t>
            </a:r>
            <a:r>
              <a:rPr lang="en-US" dirty="0" err="1">
                <a:latin typeface="+mj-lt"/>
              </a:rPr>
              <a:t>hoặc</a:t>
            </a:r>
            <a:r>
              <a:rPr lang="en-US" dirty="0">
                <a:latin typeface="+mj-lt"/>
              </a:rPr>
              <a:t> Agent </a:t>
            </a:r>
            <a:r>
              <a:rPr lang="en-US" dirty="0" err="1">
                <a:latin typeface="+mj-lt"/>
              </a:rPr>
              <a:t>mà</a:t>
            </a:r>
            <a:r>
              <a:rPr lang="en-US" dirty="0">
                <a:latin typeface="+mj-lt"/>
              </a:rPr>
              <a:t> khách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booking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khách cũ hay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 ? </a:t>
            </a:r>
          </a:p>
          <a:p>
            <a:pPr marL="742950" lvl="1" indent="-285750">
              <a:buFontTx/>
              <a:buChar char="-"/>
            </a:pPr>
            <a:endParaRPr lang="en-US" b="1" dirty="0"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910881-221D-5E5B-26B6-F6BA8441F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4" t="19223" r="30528" b="7304"/>
          <a:stretch/>
        </p:blipFill>
        <p:spPr bwMode="auto">
          <a:xfrm>
            <a:off x="5307980" y="855325"/>
            <a:ext cx="3717074" cy="37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24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30167" y="162622"/>
            <a:ext cx="4445623" cy="739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tích mô tả</a:t>
            </a:r>
            <a:endParaRPr dirty="0"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1"/>
          </p:nvPr>
        </p:nvSpPr>
        <p:spPr>
          <a:xfrm>
            <a:off x="397074" y="908848"/>
            <a:ext cx="4906539" cy="908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Về tình </a:t>
            </a:r>
            <a:r>
              <a:rPr lang="en-US" b="1" dirty="0" err="1">
                <a:latin typeface="+mj-lt"/>
              </a:rPr>
              <a:t>trạng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của</a:t>
            </a:r>
            <a:r>
              <a:rPr lang="en-US" b="1" dirty="0">
                <a:latin typeface="+mj-lt"/>
              </a:rPr>
              <a:t> khách </a:t>
            </a:r>
            <a:r>
              <a:rPr lang="en-US" b="1" dirty="0" err="1">
                <a:latin typeface="+mj-lt"/>
              </a:rPr>
              <a:t>sạn</a:t>
            </a:r>
            <a:r>
              <a:rPr lang="en-US" b="1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tại đang </a:t>
            </a:r>
            <a:r>
              <a:rPr lang="en-US" dirty="0" err="1">
                <a:latin typeface="+mj-lt"/>
              </a:rPr>
              <a:t>bị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QUÁ TẢI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lượng</a:t>
            </a:r>
            <a:r>
              <a:rPr lang="en-US" dirty="0">
                <a:latin typeface="+mj-lt"/>
              </a:rPr>
              <a:t> booking </a:t>
            </a:r>
            <a:r>
              <a:rPr lang="en-US" dirty="0" err="1">
                <a:latin typeface="+mj-lt"/>
              </a:rPr>
              <a:t>đổ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dồn</a:t>
            </a:r>
            <a:r>
              <a:rPr lang="en-US" dirty="0">
                <a:latin typeface="+mj-lt"/>
              </a:rPr>
              <a:t> về nhiều </a:t>
            </a:r>
            <a:r>
              <a:rPr lang="en-US" dirty="0" err="1">
                <a:latin typeface="+mj-lt"/>
              </a:rPr>
              <a:t>không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kịp</a:t>
            </a:r>
            <a:r>
              <a:rPr lang="en-US" dirty="0">
                <a:latin typeface="+mj-lt"/>
              </a:rPr>
              <a:t> xử lý. Điều đó được thể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ở các con số </a:t>
            </a:r>
            <a:r>
              <a:rPr lang="en-US" dirty="0" err="1">
                <a:latin typeface="+mj-lt"/>
              </a:rPr>
              <a:t>sau</a:t>
            </a:r>
            <a:r>
              <a:rPr lang="en-US" dirty="0">
                <a:latin typeface="+mj-l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  <a:p>
            <a:pPr marL="742950" lvl="1" indent="-285750">
              <a:buFontTx/>
              <a:buChar char="-"/>
            </a:pPr>
            <a:endParaRPr lang="en-US" b="1" dirty="0">
              <a:latin typeface="+mj-lt"/>
            </a:endParaRPr>
          </a:p>
        </p:txBody>
      </p:sp>
      <p:sp>
        <p:nvSpPr>
          <p:cNvPr id="2" name="Google Shape;237;p35">
            <a:extLst>
              <a:ext uri="{FF2B5EF4-FFF2-40B4-BE49-F238E27FC236}">
                <a16:creationId xmlns:a16="http://schemas.microsoft.com/office/drawing/2014/main" id="{BD99BA93-9E85-E3AE-E4FB-E954F819CA85}"/>
              </a:ext>
            </a:extLst>
          </p:cNvPr>
          <p:cNvSpPr txBox="1">
            <a:spLocks/>
          </p:cNvSpPr>
          <p:nvPr/>
        </p:nvSpPr>
        <p:spPr>
          <a:xfrm>
            <a:off x="683938" y="3378496"/>
            <a:ext cx="2990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dirty="0">
                <a:solidFill>
                  <a:srgbClr val="FF0000"/>
                </a:solidFill>
              </a:rPr>
              <a:t>103 ngày</a:t>
            </a:r>
          </a:p>
        </p:txBody>
      </p:sp>
      <p:sp>
        <p:nvSpPr>
          <p:cNvPr id="3" name="Google Shape;238;p35">
            <a:extLst>
              <a:ext uri="{FF2B5EF4-FFF2-40B4-BE49-F238E27FC236}">
                <a16:creationId xmlns:a16="http://schemas.microsoft.com/office/drawing/2014/main" id="{48B8D686-93A9-4EEB-4F46-535F38137663}"/>
              </a:ext>
            </a:extLst>
          </p:cNvPr>
          <p:cNvSpPr txBox="1">
            <a:spLocks/>
          </p:cNvSpPr>
          <p:nvPr/>
        </p:nvSpPr>
        <p:spPr>
          <a:xfrm>
            <a:off x="683938" y="4035984"/>
            <a:ext cx="29901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pt-BR" b="1" dirty="0">
                <a:latin typeface="+mj-lt"/>
              </a:rPr>
              <a:t>Là thời gian trung bình khách phải đặt booking trước</a:t>
            </a:r>
          </a:p>
        </p:txBody>
      </p:sp>
      <p:sp>
        <p:nvSpPr>
          <p:cNvPr id="4" name="Google Shape;237;p35">
            <a:extLst>
              <a:ext uri="{FF2B5EF4-FFF2-40B4-BE49-F238E27FC236}">
                <a16:creationId xmlns:a16="http://schemas.microsoft.com/office/drawing/2014/main" id="{9886765F-76AE-D733-3B75-F410FF56BA84}"/>
              </a:ext>
            </a:extLst>
          </p:cNvPr>
          <p:cNvSpPr txBox="1">
            <a:spLocks/>
          </p:cNvSpPr>
          <p:nvPr/>
        </p:nvSpPr>
        <p:spPr>
          <a:xfrm>
            <a:off x="687003" y="1855127"/>
            <a:ext cx="2990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dirty="0">
                <a:solidFill>
                  <a:srgbClr val="FF0000"/>
                </a:solidFill>
              </a:rPr>
              <a:t>30%</a:t>
            </a:r>
          </a:p>
        </p:txBody>
      </p:sp>
      <p:sp>
        <p:nvSpPr>
          <p:cNvPr id="5" name="Google Shape;238;p35">
            <a:extLst>
              <a:ext uri="{FF2B5EF4-FFF2-40B4-BE49-F238E27FC236}">
                <a16:creationId xmlns:a16="http://schemas.microsoft.com/office/drawing/2014/main" id="{EBF92ED3-FEE4-5E4B-4EBE-621B5B10EF25}"/>
              </a:ext>
            </a:extLst>
          </p:cNvPr>
          <p:cNvSpPr txBox="1">
            <a:spLocks/>
          </p:cNvSpPr>
          <p:nvPr/>
        </p:nvSpPr>
        <p:spPr>
          <a:xfrm>
            <a:off x="687003" y="2594215"/>
            <a:ext cx="29901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pt-BR" b="1" dirty="0">
                <a:latin typeface="+mj-lt"/>
              </a:rPr>
              <a:t>Booking sẽ bị khách hàng cancel sau khi đặt</a:t>
            </a:r>
          </a:p>
        </p:txBody>
      </p:sp>
      <p:sp>
        <p:nvSpPr>
          <p:cNvPr id="6" name="Google Shape;237;p35">
            <a:extLst>
              <a:ext uri="{FF2B5EF4-FFF2-40B4-BE49-F238E27FC236}">
                <a16:creationId xmlns:a16="http://schemas.microsoft.com/office/drawing/2014/main" id="{64B4C2AF-2259-9778-7385-F3EF805A965C}"/>
              </a:ext>
            </a:extLst>
          </p:cNvPr>
          <p:cNvSpPr txBox="1">
            <a:spLocks/>
          </p:cNvSpPr>
          <p:nvPr/>
        </p:nvSpPr>
        <p:spPr>
          <a:xfrm>
            <a:off x="5236706" y="1855127"/>
            <a:ext cx="2990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dirty="0">
                <a:solidFill>
                  <a:srgbClr val="FF0000"/>
                </a:solidFill>
              </a:rPr>
              <a:t>2 ngày</a:t>
            </a:r>
          </a:p>
        </p:txBody>
      </p:sp>
      <p:sp>
        <p:nvSpPr>
          <p:cNvPr id="7" name="Google Shape;238;p35">
            <a:extLst>
              <a:ext uri="{FF2B5EF4-FFF2-40B4-BE49-F238E27FC236}">
                <a16:creationId xmlns:a16="http://schemas.microsoft.com/office/drawing/2014/main" id="{99FDB7D5-59A0-BBED-E96C-8467DD5BCAD2}"/>
              </a:ext>
            </a:extLst>
          </p:cNvPr>
          <p:cNvSpPr txBox="1">
            <a:spLocks/>
          </p:cNvSpPr>
          <p:nvPr/>
        </p:nvSpPr>
        <p:spPr>
          <a:xfrm>
            <a:off x="5236706" y="2512615"/>
            <a:ext cx="29901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pt-BR" b="1" dirty="0">
                <a:latin typeface="+mj-lt"/>
              </a:rPr>
              <a:t>Là số ngày trung bình khách phải đợi để được confirm booking</a:t>
            </a:r>
          </a:p>
        </p:txBody>
      </p:sp>
      <p:sp>
        <p:nvSpPr>
          <p:cNvPr id="8" name="Google Shape;237;p35">
            <a:extLst>
              <a:ext uri="{FF2B5EF4-FFF2-40B4-BE49-F238E27FC236}">
                <a16:creationId xmlns:a16="http://schemas.microsoft.com/office/drawing/2014/main" id="{A94165AF-DEE7-7F1C-441A-808E9650A0D5}"/>
              </a:ext>
            </a:extLst>
          </p:cNvPr>
          <p:cNvSpPr txBox="1">
            <a:spLocks/>
          </p:cNvSpPr>
          <p:nvPr/>
        </p:nvSpPr>
        <p:spPr>
          <a:xfrm>
            <a:off x="5236706" y="3343853"/>
            <a:ext cx="2990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dirty="0">
                <a:solidFill>
                  <a:srgbClr val="FF0000"/>
                </a:solidFill>
              </a:rPr>
              <a:t>&gt;50 người</a:t>
            </a:r>
          </a:p>
        </p:txBody>
      </p:sp>
      <p:sp>
        <p:nvSpPr>
          <p:cNvPr id="9" name="Google Shape;238;p35">
            <a:extLst>
              <a:ext uri="{FF2B5EF4-FFF2-40B4-BE49-F238E27FC236}">
                <a16:creationId xmlns:a16="http://schemas.microsoft.com/office/drawing/2014/main" id="{F0A7ACA3-0FAE-B699-14F4-49303500411E}"/>
              </a:ext>
            </a:extLst>
          </p:cNvPr>
          <p:cNvSpPr txBox="1">
            <a:spLocks/>
          </p:cNvSpPr>
          <p:nvPr/>
        </p:nvSpPr>
        <p:spPr>
          <a:xfrm>
            <a:off x="5236706" y="4001341"/>
            <a:ext cx="29901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pt-BR" b="1" dirty="0">
                <a:latin typeface="+mj-lt"/>
              </a:rPr>
              <a:t>Là số lượng lớn nhất từng được ghi nhận trong một booking</a:t>
            </a:r>
          </a:p>
        </p:txBody>
      </p:sp>
    </p:spTree>
    <p:extLst>
      <p:ext uri="{BB962C8B-B14F-4D97-AF65-F5344CB8AC3E}">
        <p14:creationId xmlns:p14="http://schemas.microsoft.com/office/powerpoint/2010/main" val="154920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30167" y="162622"/>
            <a:ext cx="5171101" cy="739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tích mô tả</a:t>
            </a:r>
            <a:endParaRPr dirty="0"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1"/>
          </p:nvPr>
        </p:nvSpPr>
        <p:spPr>
          <a:xfrm>
            <a:off x="397074" y="908848"/>
            <a:ext cx="4906539" cy="908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Về khách hàng, </a:t>
            </a:r>
            <a:r>
              <a:rPr lang="en-US" dirty="0">
                <a:latin typeface="+mj-lt"/>
              </a:rPr>
              <a:t>hành vi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khách </a:t>
            </a:r>
            <a:r>
              <a:rPr lang="en-US" dirty="0" err="1">
                <a:latin typeface="+mj-lt"/>
              </a:rPr>
              <a:t>khá</a:t>
            </a:r>
            <a:r>
              <a:rPr lang="en-US" dirty="0">
                <a:latin typeface="+mj-lt"/>
              </a:rPr>
              <a:t> giống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tâm lý </a:t>
            </a:r>
            <a:r>
              <a:rPr lang="en-US" dirty="0" err="1">
                <a:latin typeface="+mj-lt"/>
              </a:rPr>
              <a:t>chung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người </a:t>
            </a:r>
            <a:r>
              <a:rPr lang="en-US" dirty="0" err="1">
                <a:latin typeface="+mj-lt"/>
              </a:rPr>
              <a:t>đi</a:t>
            </a:r>
            <a:r>
              <a:rPr lang="en-US" dirty="0">
                <a:latin typeface="+mj-lt"/>
              </a:rPr>
              <a:t> du lịch. Khách hàng chủ yếu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booking qua các đơn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vị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trung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gian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thay vì liên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trực tiếp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  <a:p>
            <a:pPr marL="742950" lvl="1" indent="-285750">
              <a:buFontTx/>
              <a:buChar char="-"/>
            </a:pPr>
            <a:endParaRPr lang="en-US" b="1" dirty="0">
              <a:latin typeface="+mj-lt"/>
            </a:endParaRPr>
          </a:p>
        </p:txBody>
      </p:sp>
      <p:sp>
        <p:nvSpPr>
          <p:cNvPr id="2" name="Google Shape;237;p35">
            <a:extLst>
              <a:ext uri="{FF2B5EF4-FFF2-40B4-BE49-F238E27FC236}">
                <a16:creationId xmlns:a16="http://schemas.microsoft.com/office/drawing/2014/main" id="{BD99BA93-9E85-E3AE-E4FB-E954F819CA85}"/>
              </a:ext>
            </a:extLst>
          </p:cNvPr>
          <p:cNvSpPr txBox="1">
            <a:spLocks/>
          </p:cNvSpPr>
          <p:nvPr/>
        </p:nvSpPr>
        <p:spPr>
          <a:xfrm>
            <a:off x="5035984" y="1855127"/>
            <a:ext cx="2990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1 – 2 người lớn</a:t>
            </a:r>
          </a:p>
        </p:txBody>
      </p:sp>
      <p:sp>
        <p:nvSpPr>
          <p:cNvPr id="3" name="Google Shape;238;p35">
            <a:extLst>
              <a:ext uri="{FF2B5EF4-FFF2-40B4-BE49-F238E27FC236}">
                <a16:creationId xmlns:a16="http://schemas.microsoft.com/office/drawing/2014/main" id="{48B8D686-93A9-4EEB-4F46-535F38137663}"/>
              </a:ext>
            </a:extLst>
          </p:cNvPr>
          <p:cNvSpPr txBox="1">
            <a:spLocks/>
          </p:cNvSpPr>
          <p:nvPr/>
        </p:nvSpPr>
        <p:spPr>
          <a:xfrm>
            <a:off x="5035984" y="2512615"/>
            <a:ext cx="29901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pt-BR" b="1" dirty="0">
                <a:latin typeface="+mj-lt"/>
              </a:rPr>
              <a:t>Là thành phần đoàn du lịch phổ biến nhất</a:t>
            </a:r>
          </a:p>
        </p:txBody>
      </p:sp>
      <p:sp>
        <p:nvSpPr>
          <p:cNvPr id="4" name="Google Shape;237;p35">
            <a:extLst>
              <a:ext uri="{FF2B5EF4-FFF2-40B4-BE49-F238E27FC236}">
                <a16:creationId xmlns:a16="http://schemas.microsoft.com/office/drawing/2014/main" id="{9886765F-76AE-D733-3B75-F410FF56BA84}"/>
              </a:ext>
            </a:extLst>
          </p:cNvPr>
          <p:cNvSpPr txBox="1">
            <a:spLocks/>
          </p:cNvSpPr>
          <p:nvPr/>
        </p:nvSpPr>
        <p:spPr>
          <a:xfrm>
            <a:off x="687003" y="1855127"/>
            <a:ext cx="2990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3 – 4 ngày</a:t>
            </a:r>
          </a:p>
        </p:txBody>
      </p:sp>
      <p:sp>
        <p:nvSpPr>
          <p:cNvPr id="5" name="Google Shape;238;p35">
            <a:extLst>
              <a:ext uri="{FF2B5EF4-FFF2-40B4-BE49-F238E27FC236}">
                <a16:creationId xmlns:a16="http://schemas.microsoft.com/office/drawing/2014/main" id="{EBF92ED3-FEE4-5E4B-4EBE-621B5B10EF25}"/>
              </a:ext>
            </a:extLst>
          </p:cNvPr>
          <p:cNvSpPr txBox="1">
            <a:spLocks/>
          </p:cNvSpPr>
          <p:nvPr/>
        </p:nvSpPr>
        <p:spPr>
          <a:xfrm>
            <a:off x="687003" y="2594215"/>
            <a:ext cx="29901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pt-BR" b="1" dirty="0">
                <a:latin typeface="+mj-lt"/>
              </a:rPr>
              <a:t>Là khoảng thời gian booking thường thấy của khách hàng (trong đó sẽ có 1 ngày cuối tuần)</a:t>
            </a:r>
          </a:p>
        </p:txBody>
      </p:sp>
      <p:sp>
        <p:nvSpPr>
          <p:cNvPr id="6" name="Google Shape;237;p35">
            <a:extLst>
              <a:ext uri="{FF2B5EF4-FFF2-40B4-BE49-F238E27FC236}">
                <a16:creationId xmlns:a16="http://schemas.microsoft.com/office/drawing/2014/main" id="{64B4C2AF-2259-9778-7385-F3EF805A965C}"/>
              </a:ext>
            </a:extLst>
          </p:cNvPr>
          <p:cNvSpPr txBox="1">
            <a:spLocks/>
          </p:cNvSpPr>
          <p:nvPr/>
        </p:nvSpPr>
        <p:spPr>
          <a:xfrm>
            <a:off x="687003" y="3422515"/>
            <a:ext cx="2990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101$</a:t>
            </a:r>
          </a:p>
        </p:txBody>
      </p:sp>
      <p:sp>
        <p:nvSpPr>
          <p:cNvPr id="7" name="Google Shape;238;p35">
            <a:extLst>
              <a:ext uri="{FF2B5EF4-FFF2-40B4-BE49-F238E27FC236}">
                <a16:creationId xmlns:a16="http://schemas.microsoft.com/office/drawing/2014/main" id="{99FDB7D5-59A0-BBED-E96C-8467DD5BCAD2}"/>
              </a:ext>
            </a:extLst>
          </p:cNvPr>
          <p:cNvSpPr txBox="1">
            <a:spLocks/>
          </p:cNvSpPr>
          <p:nvPr/>
        </p:nvSpPr>
        <p:spPr>
          <a:xfrm>
            <a:off x="687003" y="4080003"/>
            <a:ext cx="29901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pt-BR" b="1" dirty="0">
                <a:latin typeface="+mj-lt"/>
              </a:rPr>
              <a:t>Là chi phí trung bình mỗi đêm của một booking </a:t>
            </a:r>
          </a:p>
        </p:txBody>
      </p:sp>
      <p:sp>
        <p:nvSpPr>
          <p:cNvPr id="8" name="Google Shape;237;p35">
            <a:extLst>
              <a:ext uri="{FF2B5EF4-FFF2-40B4-BE49-F238E27FC236}">
                <a16:creationId xmlns:a16="http://schemas.microsoft.com/office/drawing/2014/main" id="{A94165AF-DEE7-7F1C-441A-808E9650A0D5}"/>
              </a:ext>
            </a:extLst>
          </p:cNvPr>
          <p:cNvSpPr txBox="1">
            <a:spLocks/>
          </p:cNvSpPr>
          <p:nvPr/>
        </p:nvSpPr>
        <p:spPr>
          <a:xfrm>
            <a:off x="5035984" y="3387462"/>
            <a:ext cx="2990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" dirty="0">
                <a:solidFill>
                  <a:srgbClr val="FF0000"/>
                </a:solidFill>
              </a:rPr>
              <a:t>3.19%</a:t>
            </a:r>
          </a:p>
        </p:txBody>
      </p:sp>
      <p:sp>
        <p:nvSpPr>
          <p:cNvPr id="9" name="Google Shape;238;p35">
            <a:extLst>
              <a:ext uri="{FF2B5EF4-FFF2-40B4-BE49-F238E27FC236}">
                <a16:creationId xmlns:a16="http://schemas.microsoft.com/office/drawing/2014/main" id="{F0A7ACA3-0FAE-B699-14F4-49303500411E}"/>
              </a:ext>
            </a:extLst>
          </p:cNvPr>
          <p:cNvSpPr txBox="1">
            <a:spLocks/>
          </p:cNvSpPr>
          <p:nvPr/>
        </p:nvSpPr>
        <p:spPr>
          <a:xfrm>
            <a:off x="5035984" y="4044950"/>
            <a:ext cx="29901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pt-BR" b="1" dirty="0">
                <a:latin typeface="+mj-lt"/>
              </a:rPr>
              <a:t>Là tỉ lệ khách hàng sẽ quay lại booking lần tiếp theo</a:t>
            </a:r>
          </a:p>
        </p:txBody>
      </p:sp>
    </p:spTree>
    <p:extLst>
      <p:ext uri="{BB962C8B-B14F-4D97-AF65-F5344CB8AC3E}">
        <p14:creationId xmlns:p14="http://schemas.microsoft.com/office/powerpoint/2010/main" val="422341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30167" y="162622"/>
            <a:ext cx="5171101" cy="739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tích mô tả</a:t>
            </a:r>
            <a:endParaRPr dirty="0"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1"/>
          </p:nvPr>
        </p:nvSpPr>
        <p:spPr>
          <a:xfrm>
            <a:off x="230459" y="908847"/>
            <a:ext cx="3531220" cy="3046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Ngoài </a:t>
            </a:r>
            <a:r>
              <a:rPr lang="en-US" b="1" dirty="0" err="1">
                <a:latin typeface="+mj-lt"/>
              </a:rPr>
              <a:t>ra</a:t>
            </a:r>
            <a:r>
              <a:rPr lang="en-US" b="1" dirty="0">
                <a:latin typeface="+mj-lt"/>
              </a:rPr>
              <a:t> khi </a:t>
            </a:r>
            <a:r>
              <a:rPr lang="en-US" b="1" dirty="0" err="1">
                <a:latin typeface="+mj-lt"/>
              </a:rPr>
              <a:t>khi</a:t>
            </a:r>
            <a:r>
              <a:rPr lang="en-US" b="1" dirty="0">
                <a:latin typeface="+mj-lt"/>
              </a:rPr>
              <a:t> so </a:t>
            </a:r>
            <a:r>
              <a:rPr lang="en-US" b="1" dirty="0" err="1">
                <a:latin typeface="+mj-lt"/>
              </a:rPr>
              <a:t>sánh</a:t>
            </a:r>
            <a:r>
              <a:rPr lang="en-US" b="1" dirty="0">
                <a:latin typeface="+mj-lt"/>
              </a:rPr>
              <a:t> các phân tích mô </a:t>
            </a:r>
            <a:r>
              <a:rPr lang="en-US" b="1" dirty="0" err="1">
                <a:latin typeface="+mj-lt"/>
              </a:rPr>
              <a:t>tả</a:t>
            </a:r>
            <a:r>
              <a:rPr lang="en-US" b="1" dirty="0">
                <a:latin typeface="+mj-lt"/>
              </a:rPr>
              <a:t>, </a:t>
            </a:r>
            <a:r>
              <a:rPr lang="en-US" b="1" dirty="0" err="1">
                <a:latin typeface="+mj-lt"/>
              </a:rPr>
              <a:t>có</a:t>
            </a:r>
            <a:r>
              <a:rPr lang="en-US" b="1" dirty="0">
                <a:latin typeface="+mj-lt"/>
              </a:rPr>
              <a:t> thể </a:t>
            </a:r>
            <a:r>
              <a:rPr lang="en-US" b="1" dirty="0" err="1">
                <a:latin typeface="+mj-lt"/>
              </a:rPr>
              <a:t>đi</a:t>
            </a:r>
            <a:r>
              <a:rPr lang="en-US" b="1" dirty="0">
                <a:latin typeface="+mj-lt"/>
              </a:rPr>
              <a:t> đến một số kết </a:t>
            </a:r>
            <a:r>
              <a:rPr lang="en-US" b="1" dirty="0" err="1">
                <a:latin typeface="+mj-lt"/>
              </a:rPr>
              <a:t>luận</a:t>
            </a:r>
            <a:r>
              <a:rPr lang="en-US" b="1" dirty="0">
                <a:latin typeface="+mj-lt"/>
              </a:rPr>
              <a:t> như </a:t>
            </a:r>
            <a:r>
              <a:rPr lang="en-US" b="1" dirty="0" err="1">
                <a:latin typeface="+mj-lt"/>
              </a:rPr>
              <a:t>sau</a:t>
            </a:r>
            <a:r>
              <a:rPr lang="en-US" b="1" dirty="0">
                <a:latin typeface="+mj-l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+mj-lt"/>
              </a:rPr>
              <a:t>Số </a:t>
            </a:r>
            <a:r>
              <a:rPr lang="en-US" dirty="0" err="1">
                <a:latin typeface="+mj-lt"/>
              </a:rPr>
              <a:t>lượng</a:t>
            </a:r>
            <a:r>
              <a:rPr lang="en-US" dirty="0">
                <a:latin typeface="+mj-lt"/>
              </a:rPr>
              <a:t> booking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TĂNG TRƯỞNG </a:t>
            </a:r>
            <a:r>
              <a:rPr lang="en-US" dirty="0" err="1">
                <a:latin typeface="+mj-lt"/>
              </a:rPr>
              <a:t>mạnh</a:t>
            </a:r>
            <a:r>
              <a:rPr lang="en-US" dirty="0">
                <a:latin typeface="+mj-lt"/>
              </a:rPr>
              <a:t> qua các năm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+mj-lt"/>
              </a:rPr>
              <a:t>City hotel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số </a:t>
            </a:r>
            <a:r>
              <a:rPr lang="en-US" dirty="0" err="1">
                <a:latin typeface="+mj-lt"/>
              </a:rPr>
              <a:t>lượng</a:t>
            </a:r>
            <a:r>
              <a:rPr lang="en-US" dirty="0">
                <a:latin typeface="+mj-lt"/>
              </a:rPr>
              <a:t> booking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GẤP ĐÔI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Resort Hotel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+mj-lt"/>
              </a:rPr>
              <a:t>Chủ yếu khách hàng đến từ </a:t>
            </a:r>
            <a:r>
              <a:rPr lang="en-US" dirty="0" err="1">
                <a:latin typeface="+mj-lt"/>
              </a:rPr>
              <a:t>kênh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gian</a:t>
            </a:r>
            <a:r>
              <a:rPr lang="en-US" dirty="0">
                <a:latin typeface="+mj-lt"/>
              </a:rPr>
              <a:t>, nhưng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RẤT ÍT </a:t>
            </a:r>
            <a:r>
              <a:rPr lang="en-US" dirty="0">
                <a:latin typeface="+mj-lt"/>
              </a:rPr>
              <a:t>khách thuộc một hợp đồng hợp </a:t>
            </a:r>
            <a:r>
              <a:rPr lang="en-US" dirty="0" err="1">
                <a:latin typeface="+mj-lt"/>
              </a:rPr>
              <a:t>tác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nào</a:t>
            </a:r>
            <a:r>
              <a:rPr lang="en-US" dirty="0">
                <a:latin typeface="+mj-lt"/>
              </a:rPr>
              <a:t> đó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256AEB-C6AF-AF4A-52BB-EEF4FA9D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24" y="312234"/>
            <a:ext cx="5171101" cy="475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9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30167" y="162622"/>
            <a:ext cx="5171101" cy="739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tích mô tả</a:t>
            </a:r>
            <a:endParaRPr dirty="0"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1"/>
          </p:nvPr>
        </p:nvSpPr>
        <p:spPr>
          <a:xfrm>
            <a:off x="230459" y="908847"/>
            <a:ext cx="3531220" cy="3046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Độ </a:t>
            </a:r>
            <a:r>
              <a:rPr lang="en-US" b="1" dirty="0" err="1">
                <a:latin typeface="+mj-lt"/>
              </a:rPr>
              <a:t>tương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quan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của</a:t>
            </a:r>
            <a:r>
              <a:rPr lang="en-US" b="1" dirty="0">
                <a:latin typeface="+mj-lt"/>
              </a:rPr>
              <a:t> các cột dữ liệu </a:t>
            </a:r>
            <a:r>
              <a:rPr lang="en-US" b="1" dirty="0" err="1">
                <a:latin typeface="+mj-lt"/>
              </a:rPr>
              <a:t>có</a:t>
            </a:r>
            <a:r>
              <a:rPr lang="en-US" b="1" dirty="0">
                <a:latin typeface="+mj-lt"/>
              </a:rPr>
              <a:t> một số điểm </a:t>
            </a:r>
            <a:r>
              <a:rPr lang="en-US" b="1" dirty="0" err="1">
                <a:latin typeface="+mj-lt"/>
              </a:rPr>
              <a:t>nổi</a:t>
            </a:r>
            <a:r>
              <a:rPr lang="en-US" b="1" dirty="0">
                <a:latin typeface="+mj-lt"/>
              </a:rPr>
              <a:t> bật </a:t>
            </a:r>
            <a:r>
              <a:rPr lang="en-US" b="1" dirty="0" err="1">
                <a:latin typeface="+mj-lt"/>
              </a:rPr>
              <a:t>sau</a:t>
            </a:r>
            <a:endParaRPr lang="en-US" b="1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+mj-lt"/>
              </a:rPr>
              <a:t>Số </a:t>
            </a:r>
            <a:r>
              <a:rPr lang="en-US" dirty="0" err="1">
                <a:latin typeface="+mj-lt"/>
              </a:rPr>
              <a:t>lượng</a:t>
            </a:r>
            <a:r>
              <a:rPr lang="en-US" dirty="0">
                <a:latin typeface="+mj-lt"/>
              </a:rPr>
              <a:t> booking </a:t>
            </a:r>
            <a:r>
              <a:rPr lang="en-US" dirty="0" err="1">
                <a:latin typeface="+mj-lt"/>
              </a:rPr>
              <a:t>không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bị</a:t>
            </a:r>
            <a:r>
              <a:rPr lang="en-US" dirty="0">
                <a:latin typeface="+mj-lt"/>
              </a:rPr>
              <a:t> cancel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MỐI LIÊN HỆ MẬT THIẾT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việc khách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quay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booking lần </a:t>
            </a:r>
            <a:r>
              <a:rPr lang="en-US" dirty="0" err="1">
                <a:latin typeface="+mj-lt"/>
              </a:rPr>
              <a:t>nữa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không</a:t>
            </a:r>
            <a:endParaRPr lang="en-US" dirty="0">
              <a:latin typeface="+mj-l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+mj-lt"/>
              </a:rPr>
              <a:t>Việc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có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thêm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trẻ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nhỏ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khả năng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tăng</a:t>
            </a:r>
            <a:r>
              <a:rPr lang="en-US" dirty="0">
                <a:latin typeface="+mj-lt"/>
              </a:rPr>
              <a:t> ADR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khách </a:t>
            </a:r>
            <a:r>
              <a:rPr lang="en-US" dirty="0" err="1">
                <a:latin typeface="+mj-lt"/>
              </a:rPr>
              <a:t>cao</a:t>
            </a:r>
            <a:r>
              <a:rPr lang="en-US" dirty="0">
                <a:latin typeface="+mj-lt"/>
              </a:rPr>
              <a:t> hơn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thêm người lớn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E7C8B-D8FB-F7DE-9D87-9C6BA087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807" y="394010"/>
            <a:ext cx="5233734" cy="45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3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188918" y="303871"/>
            <a:ext cx="5171101" cy="739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Đề xuất chính sách</a:t>
            </a:r>
            <a:endParaRPr dirty="0"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1"/>
          </p:nvPr>
        </p:nvSpPr>
        <p:spPr>
          <a:xfrm>
            <a:off x="252761" y="1146739"/>
            <a:ext cx="3925229" cy="3165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Cần </a:t>
            </a:r>
            <a:r>
              <a:rPr lang="en-US" b="1" dirty="0" err="1">
                <a:latin typeface="+mj-lt"/>
              </a:rPr>
              <a:t>có</a:t>
            </a:r>
            <a:r>
              <a:rPr lang="en-US" b="1" dirty="0">
                <a:latin typeface="+mj-lt"/>
              </a:rPr>
              <a:t> các giải pháp giảm số </a:t>
            </a:r>
            <a:r>
              <a:rPr lang="en-US" b="1" dirty="0" err="1">
                <a:latin typeface="+mj-lt"/>
              </a:rPr>
              <a:t>lượng</a:t>
            </a:r>
            <a:r>
              <a:rPr lang="en-US" b="1" dirty="0">
                <a:latin typeface="+mj-lt"/>
              </a:rPr>
              <a:t> booking </a:t>
            </a:r>
            <a:r>
              <a:rPr lang="en-US" b="1" dirty="0" err="1">
                <a:latin typeface="+mj-lt"/>
              </a:rPr>
              <a:t>bị</a:t>
            </a:r>
            <a:r>
              <a:rPr lang="en-US" b="1" dirty="0">
                <a:latin typeface="+mj-lt"/>
              </a:rPr>
              <a:t> cancel </a:t>
            </a:r>
            <a:r>
              <a:rPr lang="en-US" b="1" dirty="0" err="1">
                <a:latin typeface="+mj-lt"/>
              </a:rPr>
              <a:t>cho</a:t>
            </a:r>
            <a:r>
              <a:rPr lang="en-US" b="1" dirty="0">
                <a:latin typeface="+mj-lt"/>
              </a:rPr>
              <a:t> khách </a:t>
            </a:r>
            <a:r>
              <a:rPr lang="en-US" b="1" dirty="0" err="1">
                <a:latin typeface="+mj-lt"/>
              </a:rPr>
              <a:t>sạn</a:t>
            </a:r>
            <a:r>
              <a:rPr lang="en-US" b="1" dirty="0">
                <a:latin typeface="+mj-lt"/>
              </a:rPr>
              <a:t> trước </a:t>
            </a:r>
            <a:r>
              <a:rPr lang="en-US" b="1" dirty="0" err="1">
                <a:latin typeface="+mj-lt"/>
              </a:rPr>
              <a:t>lượng</a:t>
            </a:r>
            <a:r>
              <a:rPr lang="en-US" b="1" dirty="0">
                <a:latin typeface="+mj-lt"/>
              </a:rPr>
              <a:t> booking đang </a:t>
            </a:r>
            <a:r>
              <a:rPr lang="en-US" b="1" dirty="0" err="1">
                <a:latin typeface="+mj-lt"/>
              </a:rPr>
              <a:t>tăng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trưởng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mạnh</a:t>
            </a:r>
            <a:endParaRPr lang="en-US" b="1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Mở thêm </a:t>
            </a:r>
            <a:r>
              <a:rPr lang="en-US" dirty="0">
                <a:latin typeface="+mj-lt"/>
              </a:rPr>
              <a:t>chi nhánh để </a:t>
            </a:r>
            <a:r>
              <a:rPr lang="en-US" dirty="0" err="1">
                <a:latin typeface="+mj-lt"/>
              </a:rPr>
              <a:t>san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sẻ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lượng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nhu</a:t>
            </a:r>
            <a:r>
              <a:rPr lang="en-US" dirty="0">
                <a:latin typeface="+mj-lt"/>
              </a:rPr>
              <a:t> cầu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các khác </a:t>
            </a:r>
            <a:r>
              <a:rPr lang="en-US" dirty="0" err="1">
                <a:latin typeface="+mj-lt"/>
              </a:rPr>
              <a:t>sạn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+mj-lt"/>
              </a:rPr>
              <a:t>Do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qua đơn </a:t>
            </a:r>
            <a:r>
              <a:rPr lang="en-US" dirty="0" err="1">
                <a:latin typeface="+mj-lt"/>
              </a:rPr>
              <a:t>vị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gian</a:t>
            </a:r>
            <a:r>
              <a:rPr lang="en-US" dirty="0">
                <a:latin typeface="+mj-lt"/>
              </a:rPr>
              <a:t>, nên khách hàng </a:t>
            </a:r>
            <a:r>
              <a:rPr lang="en-US" dirty="0" err="1">
                <a:latin typeface="+mj-lt"/>
              </a:rPr>
              <a:t>không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nắm</a:t>
            </a:r>
            <a:r>
              <a:rPr lang="en-US" dirty="0">
                <a:latin typeface="+mj-lt"/>
              </a:rPr>
              <a:t> được số phòng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trống</a:t>
            </a:r>
            <a:r>
              <a:rPr lang="en-US" dirty="0">
                <a:latin typeface="+mj-lt"/>
              </a:rPr>
              <a:t>. Dẫn đến cancel booking nhiều ảnh </a:t>
            </a:r>
            <a:r>
              <a:rPr lang="en-US" dirty="0" err="1">
                <a:latin typeface="+mj-lt"/>
              </a:rPr>
              <a:t>hưởng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TIÊU CỰC </a:t>
            </a:r>
            <a:r>
              <a:rPr lang="en-US" dirty="0">
                <a:latin typeface="+mj-lt"/>
              </a:rPr>
              <a:t>đến </a:t>
            </a:r>
            <a:r>
              <a:rPr lang="en-US" dirty="0" err="1">
                <a:latin typeface="+mj-lt"/>
              </a:rPr>
              <a:t>trải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nghiệm</a:t>
            </a:r>
            <a:r>
              <a:rPr lang="en-US" dirty="0">
                <a:latin typeface="+mj-lt"/>
              </a:rPr>
              <a:t>, cần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một </a:t>
            </a:r>
            <a:r>
              <a:rPr lang="en-US" dirty="0" err="1">
                <a:latin typeface="+mj-lt"/>
              </a:rPr>
              <a:t>trang</a:t>
            </a:r>
            <a:r>
              <a:rPr lang="en-US" dirty="0">
                <a:latin typeface="+mj-lt"/>
              </a:rPr>
              <a:t> web hay </a:t>
            </a:r>
            <a:r>
              <a:rPr lang="en-US" dirty="0" err="1">
                <a:latin typeface="+mj-lt"/>
              </a:rPr>
              <a:t>nền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tảng</a:t>
            </a:r>
            <a:r>
              <a:rPr lang="en-US" dirty="0"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cập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số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lượng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phòng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trống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thời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gian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thực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04AE42-DC9B-2D80-A0B4-F06A42F73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15" y="1284874"/>
            <a:ext cx="4542264" cy="302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1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188918" y="303871"/>
            <a:ext cx="5171101" cy="739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Đề xuất chính sách</a:t>
            </a:r>
            <a:endParaRPr dirty="0"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1"/>
          </p:nvPr>
        </p:nvSpPr>
        <p:spPr>
          <a:xfrm>
            <a:off x="252761" y="1146739"/>
            <a:ext cx="3925229" cy="3692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Song </a:t>
            </a:r>
            <a:r>
              <a:rPr lang="en-US" b="1" dirty="0" err="1">
                <a:latin typeface="+mj-lt"/>
              </a:rPr>
              <a:t>song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với</a:t>
            </a:r>
            <a:r>
              <a:rPr lang="en-US" b="1" dirty="0">
                <a:latin typeface="+mj-lt"/>
              </a:rPr>
              <a:t> đó cùng cần </a:t>
            </a:r>
            <a:r>
              <a:rPr lang="en-US" b="1" dirty="0" err="1">
                <a:latin typeface="+mj-lt"/>
              </a:rPr>
              <a:t>có</a:t>
            </a:r>
            <a:r>
              <a:rPr lang="en-US" b="1" dirty="0">
                <a:latin typeface="+mj-lt"/>
              </a:rPr>
              <a:t> giải pháp </a:t>
            </a:r>
            <a:r>
              <a:rPr lang="en-US" b="1" dirty="0" err="1">
                <a:latin typeface="+mj-lt"/>
              </a:rPr>
              <a:t>tăng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trưởng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lượng</a:t>
            </a:r>
            <a:r>
              <a:rPr lang="en-US" b="1" dirty="0">
                <a:latin typeface="+mj-lt"/>
              </a:rPr>
              <a:t> chi tiêu và booking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Tập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trung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+mj-lt"/>
              </a:rPr>
              <a:t>vào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 phân </a:t>
            </a:r>
            <a:r>
              <a:rPr lang="en-US" dirty="0" err="1">
                <a:solidFill>
                  <a:schemeClr val="bg2"/>
                </a:solidFill>
                <a:latin typeface="+mj-lt"/>
              </a:rPr>
              <a:t>khúc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 phòng đơn và phòng đôi </a:t>
            </a:r>
            <a:r>
              <a:rPr lang="en-US" dirty="0" err="1">
                <a:solidFill>
                  <a:schemeClr val="bg2"/>
                </a:solidFill>
                <a:latin typeface="+mj-lt"/>
              </a:rPr>
              <a:t>cho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 1-2 người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+mj-lt"/>
              </a:rPr>
              <a:t>Cần nhanh chóng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kí hợp đồng hợp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tác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các TA/TO để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thể </a:t>
            </a:r>
            <a:r>
              <a:rPr lang="en-US" dirty="0" err="1">
                <a:latin typeface="+mj-lt"/>
              </a:rPr>
              <a:t>tối</a:t>
            </a:r>
            <a:r>
              <a:rPr lang="en-US" dirty="0">
                <a:latin typeface="+mj-lt"/>
              </a:rPr>
              <a:t> ưu lợi </a:t>
            </a:r>
            <a:r>
              <a:rPr lang="en-US" dirty="0" err="1">
                <a:latin typeface="+mj-lt"/>
              </a:rPr>
              <a:t>nhuận</a:t>
            </a:r>
            <a:r>
              <a:rPr lang="en-US" dirty="0">
                <a:latin typeface="+mj-lt"/>
              </a:rPr>
              <a:t> vì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tại đây cùng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kênh</a:t>
            </a:r>
            <a:r>
              <a:rPr lang="en-US" dirty="0">
                <a:latin typeface="+mj-lt"/>
              </a:rPr>
              <a:t> khách booking qua nhiều </a:t>
            </a:r>
            <a:r>
              <a:rPr lang="en-US" dirty="0" err="1">
                <a:latin typeface="+mj-lt"/>
              </a:rPr>
              <a:t>nhất</a:t>
            </a:r>
            <a:r>
              <a:rPr lang="en-US" dirty="0">
                <a:latin typeface="+mj-lt"/>
              </a:rPr>
              <a:t>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+mj-lt"/>
              </a:rPr>
              <a:t>Cân nhắc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các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chương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trình promote </a:t>
            </a:r>
            <a:r>
              <a:rPr lang="en-US" dirty="0">
                <a:latin typeface="+mj-lt"/>
              </a:rPr>
              <a:t>khi trong booking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thành </a:t>
            </a:r>
            <a:r>
              <a:rPr lang="en-US" dirty="0" err="1">
                <a:latin typeface="+mj-lt"/>
              </a:rPr>
              <a:t>phần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trẻ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em</a:t>
            </a:r>
            <a:endParaRPr lang="en-US" dirty="0"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04AE42-DC9B-2D80-A0B4-F06A42F73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15" y="1284874"/>
            <a:ext cx="4542264" cy="302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856761"/>
      </p:ext>
    </p:extLst>
  </p:cSld>
  <p:clrMapOvr>
    <a:masterClrMapping/>
  </p:clrMapOvr>
</p:sld>
</file>

<file path=ppt/theme/theme1.xml><?xml version="1.0" encoding="utf-8"?>
<a:theme xmlns:a="http://schemas.openxmlformats.org/drawingml/2006/main" name="Nurses &amp; Doctors Teal Palette &amp; Good Vibes by Slidesgo">
  <a:themeElements>
    <a:clrScheme name="Simple Light">
      <a:dk1>
        <a:srgbClr val="DAF1EF"/>
      </a:dk1>
      <a:lt1>
        <a:srgbClr val="FFFFFF"/>
      </a:lt1>
      <a:dk2>
        <a:srgbClr val="313131"/>
      </a:dk2>
      <a:lt2>
        <a:srgbClr val="329B93"/>
      </a:lt2>
      <a:accent1>
        <a:srgbClr val="72C8C1"/>
      </a:accent1>
      <a:accent2>
        <a:srgbClr val="B9E4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677</Words>
  <Application>Microsoft Office PowerPoint</Application>
  <PresentationFormat>On-screen Show (16:9)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Poppins</vt:lpstr>
      <vt:lpstr>Cambria</vt:lpstr>
      <vt:lpstr>Arial</vt:lpstr>
      <vt:lpstr>Anton</vt:lpstr>
      <vt:lpstr>Nurses &amp; Doctors Teal Palette &amp; Good Vibes by Slidesgo</vt:lpstr>
      <vt:lpstr>Phân tích dữ liệu Hotel Booking Demand</vt:lpstr>
      <vt:lpstr>Bối cảnh </vt:lpstr>
      <vt:lpstr>Bối cảnh</vt:lpstr>
      <vt:lpstr>Phân tích mô tả</vt:lpstr>
      <vt:lpstr>Phân tích mô tả</vt:lpstr>
      <vt:lpstr>Phân tích mô tả</vt:lpstr>
      <vt:lpstr>Phân tích mô tả</vt:lpstr>
      <vt:lpstr>Đề xuất chính sách</vt:lpstr>
      <vt:lpstr>Đề xuất chính sách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dữ liệu Hotel Booking Demand</dc:title>
  <cp:lastModifiedBy>Ethan Hà Nguyễn</cp:lastModifiedBy>
  <cp:revision>4</cp:revision>
  <dcterms:modified xsi:type="dcterms:W3CDTF">2024-02-29T12:54:26Z</dcterms:modified>
</cp:coreProperties>
</file>