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64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8" r:id="rId17"/>
    <p:sldId id="263" r:id="rId18"/>
    <p:sldId id="259" r:id="rId19"/>
    <p:sldId id="261" r:id="rId20"/>
    <p:sldId id="268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46FA1-9A98-4AAB-92E8-9B463724D53F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A072-E629-4C83-B0B4-49977FE12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A072-E629-4C83-B0B4-49977FE1271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A072-E629-4C83-B0B4-49977FE1271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4FA-41E8-40A3-822A-AFB3DC9300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6553202"/>
            <a:ext cx="3124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Proprietary and Confidential - © Blitz Digital Studios, LLC.</a:t>
            </a:r>
          </a:p>
          <a:p>
            <a:endParaRPr lang="en-US" b="1" dirty="0"/>
          </a:p>
        </p:txBody>
      </p:sp>
      <p:pic>
        <p:nvPicPr>
          <p:cNvPr id="12" name="Picture 11" descr="BLITZlogo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128381"/>
            <a:ext cx="1245268" cy="32882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0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6553202"/>
            <a:ext cx="3124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Proprietary and Confidential - © Blitz Digital Studios, LLC.</a:t>
            </a:r>
          </a:p>
          <a:p>
            <a:endParaRPr lang="en-US" b="1" dirty="0"/>
          </a:p>
        </p:txBody>
      </p:sp>
      <p:pic>
        <p:nvPicPr>
          <p:cNvPr id="11" name="Picture 10" descr="BLITZlogo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128381"/>
            <a:ext cx="1245268" cy="32882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E67-D704-445B-81B9-3FD5376A3434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3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16913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1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3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5F130BB-7692-47D4-9330-5B4F4D3F5C56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F4EFE67-D704-445B-81B9-3FD5376A3434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6553202"/>
            <a:ext cx="3124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Proprietary and Confidential - © Blitz Digital Studios, LLC.</a:t>
            </a:r>
          </a:p>
          <a:p>
            <a:endParaRPr lang="en-US" b="1" dirty="0"/>
          </a:p>
        </p:txBody>
      </p:sp>
      <p:pic>
        <p:nvPicPr>
          <p:cNvPr id="13" name="Picture 12" descr="BLITZlogo_blu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72400" y="128381"/>
            <a:ext cx="1245268" cy="32882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sz="2000" dirty="0" smtClean="0"/>
              <a:t>(and object recognition)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Channel Overview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9"/>
            <a:ext cx="8839200" cy="6397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Retail / Product </a:t>
            </a:r>
            <a:r>
              <a:rPr lang="en-US" b="1" dirty="0" smtClean="0"/>
              <a:t>Simulation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8686800" cy="2819399"/>
          </a:xfrm>
        </p:spPr>
        <p:txBody>
          <a:bodyPr>
            <a:normAutofit fontScale="92500" lnSpcReduction="10000"/>
          </a:bodyPr>
          <a:lstStyle/>
          <a:p>
            <a:pPr marL="550926" indent="-514350">
              <a:buAutoNum type="arabicPeriod"/>
            </a:pPr>
            <a:r>
              <a:rPr lang="en-US" sz="2800" dirty="0" smtClean="0"/>
              <a:t>See product from all sides</a:t>
            </a:r>
          </a:p>
          <a:p>
            <a:pPr marL="550926" indent="-514350">
              <a:buFont typeface="Wingdings 2"/>
              <a:buAutoNum type="arabicPeriod"/>
            </a:pPr>
            <a:r>
              <a:rPr lang="en-US" sz="2800" dirty="0" smtClean="0"/>
              <a:t>Customize product</a:t>
            </a:r>
          </a:p>
          <a:p>
            <a:pPr marL="550926" indent="-514350">
              <a:buFont typeface="Wingdings 2"/>
              <a:buAutoNum type="arabicPeriod"/>
            </a:pPr>
            <a:r>
              <a:rPr lang="en-US" sz="2800" dirty="0" smtClean="0"/>
              <a:t>Users can experience the product</a:t>
            </a:r>
          </a:p>
          <a:p>
            <a:pPr marL="852678" lvl="1" indent="-514350">
              <a:buFont typeface="Wingdings 2"/>
              <a:buAutoNum type="arabicPeriod"/>
            </a:pPr>
            <a:r>
              <a:rPr lang="en-US" sz="2400" dirty="0" smtClean="0"/>
              <a:t>Simulate how the product behaves or how the user interacts with it.</a:t>
            </a:r>
          </a:p>
          <a:p>
            <a:pPr marL="852678" lvl="1" indent="-514350">
              <a:buFont typeface="Wingdings 2"/>
              <a:buAutoNum type="arabicPeriod"/>
            </a:pPr>
            <a:r>
              <a:rPr lang="en-US" sz="2400" dirty="0" smtClean="0"/>
              <a:t>Wear the product: glasses, clothing, hair style.</a:t>
            </a:r>
          </a:p>
          <a:p>
            <a:pPr marL="852678" lvl="1" indent="-514350">
              <a:buFont typeface="Wingdings 2"/>
              <a:buAutoNum type="arabicPeriod"/>
            </a:pPr>
            <a:r>
              <a:rPr lang="en-US" sz="2000" dirty="0" smtClean="0"/>
              <a:t>Place the product in desired environment, e.g. </a:t>
            </a:r>
            <a:r>
              <a:rPr lang="en-US" sz="2000" dirty="0" err="1" smtClean="0"/>
              <a:t>Ikea</a:t>
            </a:r>
            <a:r>
              <a:rPr lang="en-US" sz="2000" dirty="0" smtClean="0"/>
              <a:t> furniture.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What’s already out there?</a:t>
            </a:r>
          </a:p>
        </p:txBody>
      </p:sp>
      <p:pic>
        <p:nvPicPr>
          <p:cNvPr id="4098" name="Picture 2" descr="C:\Users\yosefflomin\Desktop\Untitle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800600"/>
            <a:ext cx="2590800" cy="16192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4495800"/>
            <a:ext cx="259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See Lego built before you buy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9" name="Picture 3" descr="C:\Users\yosefflomin\Desktop\cloth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785139"/>
            <a:ext cx="2819400" cy="167529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124200" y="449282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Try on clothing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100" name="Picture 4" descr="C:\Users\yosefflomin\Desktop\ike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1" y="4800600"/>
            <a:ext cx="2819400" cy="16764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6019800" y="4495800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Try on </a:t>
            </a:r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Ikea</a:t>
            </a:r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furniture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9"/>
            <a:ext cx="8839200" cy="6397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Retail / Product </a:t>
            </a:r>
            <a:r>
              <a:rPr lang="en-US" b="1" dirty="0" smtClean="0"/>
              <a:t>Simulation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8686800" cy="2819399"/>
          </a:xfrm>
        </p:spPr>
        <p:txBody>
          <a:bodyPr>
            <a:normAutofit/>
          </a:bodyPr>
          <a:lstStyle/>
          <a:p>
            <a:pPr marL="550926" indent="-514350">
              <a:buAutoNum type="arabicPeriod"/>
            </a:pPr>
            <a:r>
              <a:rPr lang="en-US" sz="2800" dirty="0" smtClean="0"/>
              <a:t>Better tracking for clothing on body (moving arms moves shirt)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are the possibilities?</a:t>
            </a:r>
          </a:p>
        </p:txBody>
      </p:sp>
      <p:pic>
        <p:nvPicPr>
          <p:cNvPr id="5122" name="Picture 2" descr="C:\Users\yosefflomin\Desktop\clothing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068" y="4343400"/>
            <a:ext cx="4290732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9"/>
            <a:ext cx="8839200" cy="6397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Education / Training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8686800" cy="1752599"/>
          </a:xfrm>
        </p:spPr>
        <p:txBody>
          <a:bodyPr>
            <a:normAutofit/>
          </a:bodyPr>
          <a:lstStyle/>
          <a:p>
            <a:pPr marL="550926" indent="-514350">
              <a:buAutoNum type="arabicPeriod"/>
            </a:pPr>
            <a:r>
              <a:rPr lang="en-US" sz="2800" dirty="0" smtClean="0"/>
              <a:t>Explore museum or exhibitions with an AR guide to see the display alive.</a:t>
            </a:r>
          </a:p>
          <a:p>
            <a:pPr marL="550926" indent="-514350">
              <a:buAutoNum type="arabicPeriod"/>
            </a:pPr>
            <a:r>
              <a:rPr lang="en-US" sz="2800" dirty="0" smtClean="0"/>
              <a:t>Hands on assistance for training and repairs.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What’s already out there?</a:t>
            </a:r>
          </a:p>
        </p:txBody>
      </p:sp>
      <p:pic>
        <p:nvPicPr>
          <p:cNvPr id="1026" name="Picture 2" descr="C:\Users\yosefflomin\Desktop\musu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962400"/>
            <a:ext cx="2590800" cy="2466441"/>
          </a:xfrm>
          <a:prstGeom prst="rect">
            <a:avLst/>
          </a:prstGeom>
          <a:noFill/>
        </p:spPr>
      </p:pic>
      <p:pic>
        <p:nvPicPr>
          <p:cNvPr id="1027" name="Picture 3" descr="C:\Users\yosefflomin\Desktop\train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985999"/>
            <a:ext cx="2895600" cy="2414801"/>
          </a:xfrm>
          <a:prstGeom prst="rect">
            <a:avLst/>
          </a:prstGeom>
          <a:noFill/>
        </p:spPr>
      </p:pic>
      <p:pic>
        <p:nvPicPr>
          <p:cNvPr id="1028" name="Picture 4" descr="C:\Users\yosefflomin\Desktop\trainin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962400"/>
            <a:ext cx="28575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9"/>
            <a:ext cx="8839200" cy="6397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Education / Training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8686800" cy="2819399"/>
          </a:xfrm>
        </p:spPr>
        <p:txBody>
          <a:bodyPr>
            <a:normAutofit/>
          </a:bodyPr>
          <a:lstStyle/>
          <a:p>
            <a:pPr marL="550926" indent="-514350">
              <a:buAutoNum type="arabicPeriod"/>
            </a:pPr>
            <a:r>
              <a:rPr lang="en-US" sz="2800" dirty="0" smtClean="0"/>
              <a:t>Personal coaches</a:t>
            </a:r>
          </a:p>
          <a:p>
            <a:pPr marL="550926" indent="-514350">
              <a:buAutoNum type="arabicPeriod"/>
            </a:pPr>
            <a:r>
              <a:rPr lang="en-US" sz="2800" dirty="0" smtClean="0"/>
              <a:t>Enhanced visual presentations</a:t>
            </a:r>
          </a:p>
          <a:p>
            <a:pPr marL="550926" indent="-514350">
              <a:buAutoNum type="arabicPeriod"/>
            </a:pPr>
            <a:r>
              <a:rPr lang="en-US" sz="2800" dirty="0" smtClean="0"/>
              <a:t>AR Zoo – cages with markers</a:t>
            </a:r>
          </a:p>
          <a:p>
            <a:pPr marL="550926" indent="-514350">
              <a:buAutoNum type="arabicPeriod"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are the possibilities?</a:t>
            </a:r>
          </a:p>
        </p:txBody>
      </p:sp>
      <p:pic>
        <p:nvPicPr>
          <p:cNvPr id="2050" name="Picture 2" descr="C:\Users\yosefflomin\Desktop\present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4038600"/>
            <a:ext cx="2133600" cy="1936272"/>
          </a:xfrm>
          <a:prstGeom prst="rect">
            <a:avLst/>
          </a:prstGeom>
          <a:noFill/>
        </p:spPr>
      </p:pic>
      <p:pic>
        <p:nvPicPr>
          <p:cNvPr id="2051" name="Picture 3" descr="C:\Users\yosefflomin\Desktop\shelton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038600"/>
            <a:ext cx="2590800" cy="1943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9"/>
            <a:ext cx="8839200" cy="639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Entertainment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8686800" cy="1752599"/>
          </a:xfrm>
        </p:spPr>
        <p:txBody>
          <a:bodyPr>
            <a:normAutofit/>
          </a:bodyPr>
          <a:lstStyle/>
          <a:p>
            <a:pPr marL="550926" indent="-514350">
              <a:buAutoNum type="arabicPeriod"/>
            </a:pPr>
            <a:r>
              <a:rPr lang="en-US" sz="2800" dirty="0" smtClean="0"/>
              <a:t>Music Videos</a:t>
            </a:r>
          </a:p>
          <a:p>
            <a:pPr marL="550926" indent="-514350">
              <a:buAutoNum type="arabicPeriod"/>
            </a:pPr>
            <a:r>
              <a:rPr lang="en-US" sz="2800" dirty="0" smtClean="0"/>
              <a:t>Gaming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What’s already out there?</a:t>
            </a:r>
          </a:p>
        </p:txBody>
      </p:sp>
      <p:pic>
        <p:nvPicPr>
          <p:cNvPr id="1029" name="Picture 5" descr="C:\Users\yosefflomin\Desktop\gam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343400"/>
            <a:ext cx="3563524" cy="2028825"/>
          </a:xfrm>
          <a:prstGeom prst="rect">
            <a:avLst/>
          </a:prstGeom>
          <a:noFill/>
        </p:spPr>
      </p:pic>
      <p:pic>
        <p:nvPicPr>
          <p:cNvPr id="1030" name="Picture 6" descr="C:\Users\yosefflomin\Desktop\may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343400"/>
            <a:ext cx="2590800" cy="20620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9"/>
            <a:ext cx="8839200" cy="6397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Entertainment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8686800" cy="2819399"/>
          </a:xfrm>
        </p:spPr>
        <p:txBody>
          <a:bodyPr>
            <a:normAutofit/>
          </a:bodyPr>
          <a:lstStyle/>
          <a:p>
            <a:pPr marL="550926" indent="-514350">
              <a:buAutoNum type="arabicPeriod"/>
            </a:pPr>
            <a:r>
              <a:rPr lang="en-US" sz="2800" dirty="0" smtClean="0"/>
              <a:t>Multiplayer gaming</a:t>
            </a:r>
          </a:p>
          <a:p>
            <a:pPr marL="550926" indent="-514350">
              <a:buAutoNum type="arabicPeriod"/>
            </a:pPr>
            <a:r>
              <a:rPr lang="en-US" sz="2800" dirty="0" smtClean="0"/>
              <a:t>“Fly-through” movies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are the possibilities?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9"/>
            <a:ext cx="8839200" cy="639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Smart Phones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6172200" cy="1752599"/>
          </a:xfrm>
        </p:spPr>
        <p:txBody>
          <a:bodyPr>
            <a:normAutofit/>
          </a:bodyPr>
          <a:lstStyle/>
          <a:p>
            <a:pPr marL="550926" indent="-514350">
              <a:buAutoNum type="arabicPeriod"/>
            </a:pPr>
            <a:r>
              <a:rPr lang="en-US" sz="2800" dirty="0" smtClean="0"/>
              <a:t>Face Recognition – Identify stranger</a:t>
            </a:r>
          </a:p>
          <a:p>
            <a:pPr marL="550926" indent="-514350">
              <a:buAutoNum type="arabicPeriod"/>
            </a:pPr>
            <a:r>
              <a:rPr lang="en-US" sz="2800" dirty="0" smtClean="0"/>
              <a:t>Travel and tourism apps</a:t>
            </a:r>
          </a:p>
          <a:p>
            <a:pPr marL="550926" indent="-514350">
              <a:buAutoNum type="arabicPeriod"/>
            </a:pPr>
            <a:r>
              <a:rPr lang="en-US" sz="2800" dirty="0" smtClean="0"/>
              <a:t>Location based games</a:t>
            </a:r>
          </a:p>
          <a:p>
            <a:pPr marL="550926" indent="-514350">
              <a:buAutoNum type="arabicPeriod"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What’s already out there?</a:t>
            </a:r>
          </a:p>
        </p:txBody>
      </p:sp>
      <p:pic>
        <p:nvPicPr>
          <p:cNvPr id="3074" name="Picture 2" descr="C:\Users\yosefflomin\Desktop\d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352800"/>
            <a:ext cx="2514600" cy="3108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Technologies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Things BLITZ Knows</a:t>
            </a:r>
          </a:p>
          <a:p>
            <a:r>
              <a:rPr lang="en-US" dirty="0" smtClean="0"/>
              <a:t>Flash Platform</a:t>
            </a:r>
          </a:p>
          <a:p>
            <a:pPr lvl="1"/>
            <a:r>
              <a:rPr lang="en-US" dirty="0" smtClean="0"/>
              <a:t>On Website &amp; Desktop</a:t>
            </a:r>
          </a:p>
          <a:p>
            <a:pPr lvl="2"/>
            <a:r>
              <a:rPr lang="en-US" dirty="0" smtClean="0"/>
              <a:t>Marker Tracking</a:t>
            </a:r>
          </a:p>
          <a:p>
            <a:pPr lvl="2"/>
            <a:r>
              <a:rPr lang="en-US" dirty="0" smtClean="0"/>
              <a:t>Face Recognition</a:t>
            </a:r>
          </a:p>
          <a:p>
            <a:pPr lvl="1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Things BLITZ Doesn’t Know</a:t>
            </a:r>
          </a:p>
          <a:p>
            <a:r>
              <a:rPr lang="en-US" dirty="0" smtClean="0"/>
              <a:t>C Platforms</a:t>
            </a:r>
          </a:p>
          <a:p>
            <a:pPr lvl="1"/>
            <a:r>
              <a:rPr lang="en-US" dirty="0" smtClean="0"/>
              <a:t>AR </a:t>
            </a:r>
            <a:r>
              <a:rPr lang="en-US" dirty="0" smtClean="0"/>
              <a:t>Toolkit</a:t>
            </a:r>
            <a:endParaRPr lang="en-US" dirty="0" smtClean="0"/>
          </a:p>
          <a:p>
            <a:pPr lvl="1"/>
            <a:r>
              <a:rPr lang="en-US" dirty="0" err="1" smtClean="0"/>
              <a:t>OpenCV</a:t>
            </a:r>
            <a:endParaRPr lang="en-US" dirty="0" smtClean="0"/>
          </a:p>
          <a:p>
            <a:pPr lvl="2"/>
            <a:r>
              <a:rPr lang="en-US" dirty="0" err="1" smtClean="0"/>
              <a:t>Markerless</a:t>
            </a:r>
            <a:r>
              <a:rPr lang="en-US" dirty="0" smtClean="0"/>
              <a:t> Tracking.</a:t>
            </a:r>
          </a:p>
          <a:p>
            <a:pPr lvl="2"/>
            <a:r>
              <a:rPr lang="en-US" dirty="0" smtClean="0"/>
              <a:t>Track any object.</a:t>
            </a:r>
          </a:p>
          <a:p>
            <a:endParaRPr lang="en-US" dirty="0" smtClean="0"/>
          </a:p>
          <a:p>
            <a:r>
              <a:rPr lang="en-US" dirty="0" err="1" smtClean="0"/>
              <a:t>LinceoVR</a:t>
            </a:r>
            <a:endParaRPr lang="en-US" dirty="0" smtClean="0"/>
          </a:p>
          <a:p>
            <a:r>
              <a:rPr lang="en-US" dirty="0" smtClean="0"/>
              <a:t>AR KIT for </a:t>
            </a:r>
            <a:r>
              <a:rPr lang="en-US" dirty="0" err="1" smtClean="0"/>
              <a:t>smartphones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Platform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434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Negative</a:t>
            </a:r>
          </a:p>
          <a:p>
            <a:pPr lvl="1"/>
            <a:r>
              <a:rPr lang="en-US" dirty="0" smtClean="0"/>
              <a:t>No GPU </a:t>
            </a:r>
            <a:r>
              <a:rPr lang="en-US" dirty="0" smtClean="0"/>
              <a:t>acceleration</a:t>
            </a:r>
          </a:p>
          <a:p>
            <a:pPr lvl="1"/>
            <a:r>
              <a:rPr lang="en-US" dirty="0" smtClean="0"/>
              <a:t>Performance is very limited</a:t>
            </a:r>
          </a:p>
          <a:p>
            <a:pPr lvl="1"/>
            <a:r>
              <a:rPr lang="en-US" dirty="0" smtClean="0"/>
              <a:t>No Smartphone access yet, and when there is, it probably wont work well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markerless</a:t>
            </a:r>
            <a:r>
              <a:rPr lang="en-US" dirty="0" smtClean="0"/>
              <a:t> tracking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630364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Open </a:t>
            </a:r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Viewable online and offline</a:t>
            </a:r>
          </a:p>
          <a:p>
            <a:pPr lvl="1"/>
            <a:r>
              <a:rPr lang="en-US" dirty="0" smtClean="0"/>
              <a:t>Cross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No installation files required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</a:t>
            </a:r>
            <a:r>
              <a:rPr lang="en-US" dirty="0" smtClean="0"/>
              <a:t>Platform – AR Toolkit / Open CV</a:t>
            </a:r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sz="half" idx="1"/>
          </p:nvPr>
        </p:nvSpPr>
        <p:spPr>
          <a:xfrm>
            <a:off x="43434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Negative</a:t>
            </a:r>
          </a:p>
          <a:p>
            <a:pPr lvl="1"/>
            <a:r>
              <a:rPr lang="en-US" dirty="0" smtClean="0"/>
              <a:t>Offline only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630364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GPU acceleration</a:t>
            </a:r>
          </a:p>
          <a:p>
            <a:pPr lvl="1"/>
            <a:r>
              <a:rPr lang="en-US" dirty="0" smtClean="0"/>
              <a:t>Performance is very good</a:t>
            </a:r>
          </a:p>
          <a:p>
            <a:pPr lvl="1"/>
            <a:r>
              <a:rPr lang="en-US" dirty="0" err="1" smtClean="0"/>
              <a:t>Markerless</a:t>
            </a:r>
            <a:r>
              <a:rPr lang="en-US" dirty="0" smtClean="0"/>
              <a:t> tracking</a:t>
            </a:r>
          </a:p>
          <a:p>
            <a:pPr lvl="1"/>
            <a:r>
              <a:rPr lang="en-US" dirty="0" smtClean="0"/>
              <a:t>Object recognition </a:t>
            </a:r>
            <a:br>
              <a:rPr lang="en-US" dirty="0" smtClean="0"/>
            </a:br>
            <a:r>
              <a:rPr lang="en-US" dirty="0" smtClean="0"/>
              <a:t>(Open CV)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327660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AR’s Growth in popularity</a:t>
            </a:r>
          </a:p>
          <a:p>
            <a:r>
              <a:rPr lang="en-US" dirty="0" smtClean="0"/>
              <a:t>Google Trends show searches and websites for augmented reality multiplied by 6x over the past year. All years before have shown no growth at all.</a:t>
            </a:r>
          </a:p>
          <a:p>
            <a:r>
              <a:rPr lang="en-US" dirty="0" smtClean="0"/>
              <a:t>As network speeds and mobile device’s computing capabilities increase, more powerful AR applications are being released.</a:t>
            </a:r>
          </a:p>
          <a:p>
            <a:endParaRPr lang="en-US" dirty="0" smtClean="0"/>
          </a:p>
        </p:txBody>
      </p:sp>
      <p:pic>
        <p:nvPicPr>
          <p:cNvPr id="2050" name="Picture 2" descr="C:\Users\yosefflomin\Desktop\vi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029200"/>
            <a:ext cx="3200400" cy="140017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600" y="4724400"/>
            <a:ext cx="3200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“Augmented Reality” search term trend</a:t>
            </a: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 descr="C:\Users\yosefflomin\Desktop\trend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5029200"/>
            <a:ext cx="2590800" cy="145931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581400" y="4724400"/>
            <a:ext cx="2590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“Augmented Reality” News Interest</a:t>
            </a: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2" name="Picture 4" descr="C:\Users\yosefflomin\Desktop\trend 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29200"/>
            <a:ext cx="2514600" cy="14478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248400" y="4724400"/>
            <a:ext cx="2743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“Augmented Reality Apps”  search term trend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LinceoVR</a:t>
            </a:r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sz="half" idx="1"/>
          </p:nvPr>
        </p:nvSpPr>
        <p:spPr>
          <a:xfrm>
            <a:off x="43434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Negative</a:t>
            </a:r>
          </a:p>
          <a:p>
            <a:pPr lvl="1"/>
            <a:r>
              <a:rPr lang="en-US" dirty="0" smtClean="0"/>
              <a:t>Not open source</a:t>
            </a:r>
          </a:p>
          <a:p>
            <a:pPr lvl="1"/>
            <a:r>
              <a:rPr lang="en-US" dirty="0" smtClean="0"/>
              <a:t>Expensive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630364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Incredible tracking and 3d rendering quality</a:t>
            </a:r>
          </a:p>
          <a:p>
            <a:pPr lvl="1"/>
            <a:r>
              <a:rPr lang="en-US" dirty="0" err="1" smtClean="0"/>
              <a:t>Markerless</a:t>
            </a:r>
            <a:r>
              <a:rPr lang="en-US" dirty="0" smtClean="0"/>
              <a:t> tracking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 AR</a:t>
            </a:r>
          </a:p>
          <a:p>
            <a:pPr lvl="1"/>
            <a:r>
              <a:rPr lang="en-US" dirty="0" smtClean="0"/>
              <a:t>Total Immersion has created </a:t>
            </a:r>
            <a:r>
              <a:rPr lang="en-US" dirty="0" err="1" smtClean="0"/>
              <a:t>markerless</a:t>
            </a:r>
            <a:r>
              <a:rPr lang="en-US" dirty="0" smtClean="0"/>
              <a:t> tracking on different platforms, with the research that is available free online, and a hire with a background in image processing, we can build our own proprietary software.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5720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Travel / Tourism</a:t>
            </a:r>
          </a:p>
          <a:p>
            <a:r>
              <a:rPr lang="en-US" sz="3600" dirty="0" smtClean="0"/>
              <a:t>Publishing</a:t>
            </a:r>
            <a:endParaRPr lang="en-US" sz="3600" dirty="0" smtClean="0"/>
          </a:p>
          <a:p>
            <a:r>
              <a:rPr lang="en-US" sz="3600" dirty="0" smtClean="0"/>
              <a:t>Marketing &amp; Advertising</a:t>
            </a:r>
          </a:p>
          <a:p>
            <a:r>
              <a:rPr lang="en-US" sz="3600" dirty="0" smtClean="0"/>
              <a:t>Retail </a:t>
            </a:r>
            <a:r>
              <a:rPr lang="en-US" sz="3600" dirty="0" smtClean="0"/>
              <a:t>/ Product </a:t>
            </a:r>
            <a:r>
              <a:rPr lang="en-US" sz="3600" dirty="0" smtClean="0"/>
              <a:t>Simulation</a:t>
            </a:r>
          </a:p>
          <a:p>
            <a:r>
              <a:rPr lang="en-US" sz="3600" dirty="0" smtClean="0"/>
              <a:t>Education / Training</a:t>
            </a:r>
            <a:endParaRPr lang="en-US" sz="3600" dirty="0" smtClean="0"/>
          </a:p>
          <a:p>
            <a:r>
              <a:rPr lang="en-US" sz="3600" dirty="0" smtClean="0"/>
              <a:t>Entertainment</a:t>
            </a:r>
          </a:p>
          <a:p>
            <a:r>
              <a:rPr lang="en-US" sz="3600" dirty="0" smtClean="0"/>
              <a:t>Smart Phones</a:t>
            </a:r>
            <a:endParaRPr lang="en-US" sz="36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Travel / Tourism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4"/>
          </a:xfrm>
        </p:spPr>
        <p:txBody>
          <a:bodyPr>
            <a:normAutofit fontScale="85000" lnSpcReduction="10000"/>
          </a:bodyPr>
          <a:lstStyle/>
          <a:p>
            <a:pPr marL="550926" indent="-514350">
              <a:buAutoNum type="arabicPeriod"/>
            </a:pPr>
            <a:r>
              <a:rPr lang="en-US" dirty="0" smtClean="0"/>
              <a:t>Floating text and images</a:t>
            </a:r>
            <a:endParaRPr lang="en-US" dirty="0"/>
          </a:p>
          <a:p>
            <a:pPr marL="852678" lvl="1" indent="-514350">
              <a:buAutoNum type="arabicPeriod"/>
            </a:pPr>
            <a:r>
              <a:rPr lang="en-US" dirty="0" smtClean="0"/>
              <a:t>Very poor use of AR. </a:t>
            </a:r>
          </a:p>
          <a:p>
            <a:pPr marL="1136142" lvl="2" indent="-514350">
              <a:buAutoNum type="arabicPeriod"/>
            </a:pPr>
            <a:r>
              <a:rPr lang="en-US" dirty="0" smtClean="0"/>
              <a:t>GPS devices have poor accuracy (+-100m)</a:t>
            </a:r>
          </a:p>
          <a:p>
            <a:pPr marL="1136142" lvl="2" indent="-514350">
              <a:buAutoNum type="arabicPeriod"/>
            </a:pPr>
            <a:r>
              <a:rPr lang="en-US" dirty="0" smtClean="0"/>
              <a:t>There is no object recognition going on, purely based off of maps &amp; GPS</a:t>
            </a:r>
          </a:p>
          <a:p>
            <a:pPr marL="550926" indent="-514350">
              <a:buAutoNum type="arabicPeriod"/>
            </a:pPr>
            <a:r>
              <a:rPr lang="en-US" dirty="0" smtClean="0"/>
              <a:t>Tour guide</a:t>
            </a:r>
          </a:p>
          <a:p>
            <a:pPr marL="852678" lvl="1" indent="-514350">
              <a:buAutoNum type="arabicPeriod"/>
            </a:pPr>
            <a:r>
              <a:rPr lang="en-US" dirty="0" smtClean="0"/>
              <a:t>Audio tour of what your looking at</a:t>
            </a:r>
          </a:p>
          <a:p>
            <a:pPr marL="852678" lvl="1" indent="-514350">
              <a:buAutoNum type="arabicPeriod"/>
            </a:pPr>
            <a:r>
              <a:rPr lang="en-US" dirty="0" smtClean="0"/>
              <a:t>Videos of relevant information</a:t>
            </a:r>
          </a:p>
          <a:p>
            <a:pPr marL="852678" lvl="1" indent="-514350">
              <a:buAutoNum type="arabicPeriod"/>
            </a:pPr>
            <a:r>
              <a:rPr lang="en-US" dirty="0" smtClean="0"/>
              <a:t>Images – Take a snapshot of building, and explore different eras of what the building looked like</a:t>
            </a:r>
          </a:p>
          <a:p>
            <a:pPr marL="1136142" lvl="2" indent="-51435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What’s already out there?</a:t>
            </a:r>
          </a:p>
        </p:txBody>
      </p:sp>
      <p:pic>
        <p:nvPicPr>
          <p:cNvPr id="1026" name="Picture 2" descr="C:\Users\yosefflomin\Desktop\nearestphoto-sill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905001"/>
            <a:ext cx="1752599" cy="22860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696200" y="1524000"/>
            <a:ext cx="62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Yelp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8800" y="152400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PhotoAr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C:\Users\yosefflomin\Desktop\yelp-augmented-reality-ar-4-300x4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1905000"/>
            <a:ext cx="1536700" cy="2305050"/>
          </a:xfrm>
          <a:prstGeom prst="rect">
            <a:avLst/>
          </a:prstGeom>
          <a:noFill/>
        </p:spPr>
      </p:pic>
      <p:pic>
        <p:nvPicPr>
          <p:cNvPr id="1029" name="Picture 5" descr="C:\Users\yosefflomin\Desktop\ar-sightsee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4281317"/>
            <a:ext cx="3581399" cy="21956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Travel / Tourism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8686800" cy="2743200"/>
          </a:xfrm>
        </p:spPr>
        <p:txBody>
          <a:bodyPr>
            <a:normAutofit fontScale="55000" lnSpcReduction="20000"/>
          </a:bodyPr>
          <a:lstStyle/>
          <a:p>
            <a:pPr marL="550926" indent="-514350">
              <a:buAutoNum type="arabicPeriod"/>
            </a:pPr>
            <a:r>
              <a:rPr lang="en-US" dirty="0" smtClean="0"/>
              <a:t>For tourist businesses, let your user print a marker and look closely at some of the site seeing they can do on your tour.</a:t>
            </a:r>
          </a:p>
          <a:p>
            <a:pPr marL="550926" indent="-514350">
              <a:buAutoNum type="arabicPeriod"/>
            </a:pPr>
            <a:endParaRPr lang="en-US" dirty="0" smtClean="0"/>
          </a:p>
          <a:p>
            <a:pPr marL="550926" indent="-514350">
              <a:buAutoNum type="arabicPeriod"/>
            </a:pPr>
            <a:r>
              <a:rPr lang="en-US" dirty="0" smtClean="0"/>
              <a:t>Look through buildings to see if there is any interest in going inside.</a:t>
            </a:r>
          </a:p>
          <a:p>
            <a:pPr marL="550926" indent="-514350">
              <a:buAutoNum type="arabicPeriod"/>
            </a:pPr>
            <a:endParaRPr lang="en-US" dirty="0" smtClean="0"/>
          </a:p>
          <a:p>
            <a:pPr marL="550926" indent="-514350">
              <a:buAutoNum type="arabicPeriod"/>
            </a:pPr>
            <a:r>
              <a:rPr lang="en-US" dirty="0" smtClean="0"/>
              <a:t>Augmented objects (person?) over landmarks to create fun pictures.</a:t>
            </a:r>
          </a:p>
          <a:p>
            <a:pPr marL="550926" indent="-514350">
              <a:buAutoNum type="arabicPeriod"/>
            </a:pPr>
            <a:endParaRPr lang="en-US" dirty="0" smtClean="0"/>
          </a:p>
          <a:p>
            <a:pPr marL="550926" indent="-514350">
              <a:buAutoNum type="arabicPeriod"/>
            </a:pPr>
            <a:r>
              <a:rPr lang="en-US" dirty="0" smtClean="0"/>
              <a:t>Object recognition can tell your friends where you are without texting or calling.</a:t>
            </a:r>
          </a:p>
          <a:p>
            <a:pPr marL="550926" indent="-514350">
              <a:buAutoNum type="arabicPeriod"/>
            </a:pPr>
            <a:endParaRPr lang="en-US" dirty="0" smtClean="0"/>
          </a:p>
          <a:p>
            <a:pPr marL="550926" indent="-514350">
              <a:buAutoNum type="arabicPeriod"/>
            </a:pPr>
            <a:r>
              <a:rPr lang="en-US" dirty="0" smtClean="0"/>
              <a:t>Meeting new people in strange places can be dangerous. Some apps already exist that do face recognition and show the person’s facebook, twitter…etc. Could be packaged with traveling applications.</a:t>
            </a:r>
          </a:p>
          <a:p>
            <a:pPr marL="550926" indent="-514350">
              <a:buAutoNum type="arabicPeriod"/>
            </a:pPr>
            <a:endParaRPr lang="en-US" dirty="0" smtClean="0"/>
          </a:p>
          <a:p>
            <a:pPr marL="550926" indent="-514350">
              <a:buAutoNum type="arabicPeriod"/>
            </a:pPr>
            <a:r>
              <a:rPr lang="en-US" dirty="0" smtClean="0"/>
              <a:t>Zoom into landmarks you can’t reach (or don’t want to).</a:t>
            </a:r>
          </a:p>
          <a:p>
            <a:pPr marL="550926" indent="-514350">
              <a:buAutoNum type="arabicPeriod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are some possibilities?</a:t>
            </a:r>
          </a:p>
        </p:txBody>
      </p:sp>
      <p:pic>
        <p:nvPicPr>
          <p:cNvPr id="3074" name="Picture 2" descr="C:\Users\yosefflomin\Desktop\tat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6967" y="4495800"/>
            <a:ext cx="2536433" cy="1905000"/>
          </a:xfrm>
          <a:prstGeom prst="rect">
            <a:avLst/>
          </a:prstGeom>
          <a:noFill/>
        </p:spPr>
      </p:pic>
      <p:pic>
        <p:nvPicPr>
          <p:cNvPr id="3075" name="Picture 3" descr="C:\Users\yosefflomin\Desktop\tow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495800"/>
            <a:ext cx="1542436" cy="1905000"/>
          </a:xfrm>
          <a:prstGeom prst="rect">
            <a:avLst/>
          </a:prstGeom>
          <a:noFill/>
        </p:spPr>
      </p:pic>
      <p:pic>
        <p:nvPicPr>
          <p:cNvPr id="3076" name="Picture 4" descr="C:\Users\yosefflomin\Desktop\port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7303" y="4495800"/>
            <a:ext cx="2516697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9"/>
            <a:ext cx="8839200" cy="6397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Publishing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5867400" cy="4525963"/>
          </a:xfrm>
        </p:spPr>
        <p:txBody>
          <a:bodyPr>
            <a:normAutofit/>
          </a:bodyPr>
          <a:lstStyle/>
          <a:p>
            <a:pPr marL="550926" indent="-514350">
              <a:buFont typeface="Wingdings 2"/>
              <a:buAutoNum type="arabicPeriod"/>
            </a:pPr>
            <a:r>
              <a:rPr lang="en-US" sz="2400" dirty="0" smtClean="0"/>
              <a:t>Interactive videos &amp; pop-ups in </a:t>
            </a:r>
          </a:p>
          <a:p>
            <a:pPr marL="852678" lvl="1" indent="-514350">
              <a:buFont typeface="Wingdings 2"/>
              <a:buAutoNum type="arabicPeriod"/>
            </a:pPr>
            <a:r>
              <a:rPr lang="en-US" sz="2000" dirty="0" smtClean="0"/>
              <a:t>Books </a:t>
            </a:r>
          </a:p>
          <a:p>
            <a:pPr marL="852678" lvl="1" indent="-514350">
              <a:buFont typeface="Wingdings 2"/>
              <a:buAutoNum type="arabicPeriod"/>
            </a:pPr>
            <a:r>
              <a:rPr lang="en-US" sz="2000" dirty="0" smtClean="0"/>
              <a:t>Magazines </a:t>
            </a:r>
          </a:p>
          <a:p>
            <a:pPr marL="852678" lvl="1" indent="-514350">
              <a:buFont typeface="Wingdings 2"/>
              <a:buAutoNum type="arabicPeriod"/>
            </a:pPr>
            <a:r>
              <a:rPr lang="en-US" sz="2000" dirty="0" smtClean="0"/>
              <a:t>Greeting cards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What’s already out there?</a:t>
            </a:r>
          </a:p>
        </p:txBody>
      </p:sp>
      <p:pic>
        <p:nvPicPr>
          <p:cNvPr id="4098" name="Picture 2" descr="C:\Users\yosefflomin\Desktop\metaio_arsediti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676400"/>
            <a:ext cx="2362200" cy="1676982"/>
          </a:xfrm>
          <a:prstGeom prst="rect">
            <a:avLst/>
          </a:prstGeom>
          <a:noFill/>
        </p:spPr>
      </p:pic>
      <p:pic>
        <p:nvPicPr>
          <p:cNvPr id="1026" name="Picture 2" descr="C:\Users\yosefflomin\Desktop\old_scho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415284"/>
            <a:ext cx="2362200" cy="18425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9"/>
            <a:ext cx="8839200" cy="6397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Publishing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534400" cy="2743199"/>
          </a:xfrm>
        </p:spPr>
        <p:txBody>
          <a:bodyPr>
            <a:normAutofit/>
          </a:bodyPr>
          <a:lstStyle/>
          <a:p>
            <a:pPr marL="550926" indent="-514350">
              <a:buFont typeface="Wingdings 2"/>
              <a:buAutoNum type="arabicPeriod"/>
            </a:pPr>
            <a:r>
              <a:rPr lang="en-US" dirty="0" smtClean="0"/>
              <a:t>Replace 2d views on </a:t>
            </a:r>
            <a:r>
              <a:rPr lang="en-US" dirty="0" err="1" smtClean="0"/>
              <a:t>iPad</a:t>
            </a:r>
            <a:r>
              <a:rPr lang="en-US" dirty="0" smtClean="0"/>
              <a:t> or Kindle with a pair of (video) glasses that bring to life any newspaper, magazine, catalog, book or a presentation in 3d.</a:t>
            </a:r>
          </a:p>
          <a:p>
            <a:pPr marL="550926" indent="-514350">
              <a:buFont typeface="Wingdings 2"/>
              <a:buAutoNum type="arabicPeriod"/>
            </a:pPr>
            <a:r>
              <a:rPr lang="en-US" dirty="0" smtClean="0"/>
              <a:t>Characters that are augmented on prints can recognize your face.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are some possibilities?</a:t>
            </a:r>
          </a:p>
        </p:txBody>
      </p:sp>
      <p:pic>
        <p:nvPicPr>
          <p:cNvPr id="2050" name="Picture 2" descr="C:\Users\yosefflomin\Desktop\project_natal_mil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1404" y="4343400"/>
            <a:ext cx="2907196" cy="2057400"/>
          </a:xfrm>
          <a:prstGeom prst="rect">
            <a:avLst/>
          </a:prstGeom>
          <a:noFill/>
        </p:spPr>
      </p:pic>
      <p:pic>
        <p:nvPicPr>
          <p:cNvPr id="2051" name="Picture 3" descr="C:\Users\yosefflomin\Desktop\video_in_newspap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3404" y="4343400"/>
            <a:ext cx="282956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9"/>
            <a:ext cx="8839200" cy="6397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Marketing and Advertising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5867400" cy="4525963"/>
          </a:xfrm>
        </p:spPr>
        <p:txBody>
          <a:bodyPr>
            <a:normAutofit/>
          </a:bodyPr>
          <a:lstStyle/>
          <a:p>
            <a:pPr marL="493776" indent="-457200">
              <a:buAutoNum type="arabicPeriod"/>
            </a:pPr>
            <a:r>
              <a:rPr lang="en-US" sz="2400" dirty="0" smtClean="0"/>
              <a:t>Augmented Reality is still a hype – draws a lot of attention</a:t>
            </a:r>
          </a:p>
          <a:p>
            <a:pPr marL="493776" indent="-457200">
              <a:buAutoNum type="arabicPeriod"/>
            </a:pPr>
            <a:r>
              <a:rPr lang="en-US" sz="2400" dirty="0" smtClean="0"/>
              <a:t>Purchased products advertise other products through markers printed on them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What’s already out there?</a:t>
            </a:r>
          </a:p>
        </p:txBody>
      </p:sp>
      <p:pic>
        <p:nvPicPr>
          <p:cNvPr id="3074" name="Picture 2" descr="C:\Users\yosefflomin\Desktop\avat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981200"/>
            <a:ext cx="2963334" cy="1905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248400" y="16002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Coca-Cola &amp; Avatar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9"/>
            <a:ext cx="8839200" cy="6397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Marketing and Advertising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are the possibilities?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8610600" cy="4525963"/>
          </a:xfrm>
        </p:spPr>
        <p:txBody>
          <a:bodyPr>
            <a:normAutofit/>
          </a:bodyPr>
          <a:lstStyle/>
          <a:p>
            <a:pPr marL="493776" indent="-457200">
              <a:buAutoNum type="arabicPeriod"/>
            </a:pPr>
            <a:r>
              <a:rPr lang="en-US" sz="2400" dirty="0" smtClean="0"/>
              <a:t>Audience can explore and interact with an ad</a:t>
            </a:r>
          </a:p>
          <a:p>
            <a:pPr marL="795528" lvl="1" indent="-457200">
              <a:buAutoNum type="arabicPeriod"/>
            </a:pPr>
            <a:r>
              <a:rPr lang="en-US" sz="2000" dirty="0" smtClean="0"/>
              <a:t>Create a deeper impression</a:t>
            </a:r>
            <a:endParaRPr lang="en-US" dirty="0" smtClean="0"/>
          </a:p>
          <a:p>
            <a:pPr marL="777240" lvl="2" indent="-457200">
              <a:buSzPct val="80000"/>
              <a:buFont typeface="Wingdings 2"/>
              <a:buAutoNum type="arabicPeriod"/>
            </a:pPr>
            <a:endParaRPr lang="en-US" sz="2400" dirty="0" smtClean="0"/>
          </a:p>
          <a:p>
            <a:pPr marL="493776" indent="-457200">
              <a:buAutoNum type="arabicPeriod"/>
            </a:pPr>
            <a:r>
              <a:rPr lang="en-US" sz="2400" dirty="0" smtClean="0">
                <a:solidFill>
                  <a:schemeClr val="accent1"/>
                </a:solidFill>
              </a:rPr>
              <a:t>Ads can recognize who / what their looking at</a:t>
            </a:r>
          </a:p>
          <a:p>
            <a:pPr marL="795528" lvl="1" indent="-457200">
              <a:buFont typeface="Wingdings 2"/>
              <a:buAutoNum type="arabicPeriod"/>
            </a:pPr>
            <a:r>
              <a:rPr lang="en-US" sz="2000" dirty="0" smtClean="0"/>
              <a:t>Adults and children can be presented with a different ad</a:t>
            </a:r>
          </a:p>
          <a:p>
            <a:pPr marL="795528" lvl="1" indent="-457200">
              <a:buFont typeface="Wingdings 2"/>
              <a:buAutoNum type="arabicPeriod"/>
            </a:pPr>
            <a:r>
              <a:rPr lang="en-US" sz="2000" dirty="0" smtClean="0"/>
              <a:t>“Funny” or “cool” ads can let users interact with them and share the video with friends causing more hype</a:t>
            </a:r>
          </a:p>
          <a:p>
            <a:pPr marL="795528" lvl="1" indent="-457200">
              <a:buAutoNum type="arabicPeriod"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777240" lvl="2" indent="-457200">
              <a:buSzPct val="80000"/>
              <a:buFont typeface="Wingdings 2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ITZ 2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A65B29D1B76348BB4CC8F584438A7F" ma:contentTypeVersion="1" ma:contentTypeDescription="Create a new document." ma:contentTypeScope="" ma:versionID="d43e609d5a5edfbc5bcdf3a916f8f382">
  <xsd:schema xmlns:xsd="http://www.w3.org/2001/XMLSchema" xmlns:p="http://schemas.microsoft.com/office/2006/metadata/properties" targetNamespace="http://schemas.microsoft.com/office/2006/metadata/properties" ma:root="true" ma:fieldsID="52d0e424195802e8df628abe0f7a1b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B5AE08C-5E8C-4370-81E4-9828BC35848A}"/>
</file>

<file path=customXml/itemProps2.xml><?xml version="1.0" encoding="utf-8"?>
<ds:datastoreItem xmlns:ds="http://schemas.openxmlformats.org/officeDocument/2006/customXml" ds:itemID="{5BCD6067-729C-45BB-8767-AE572B0DA30A}"/>
</file>

<file path=customXml/itemProps3.xml><?xml version="1.0" encoding="utf-8"?>
<ds:datastoreItem xmlns:ds="http://schemas.openxmlformats.org/officeDocument/2006/customXml" ds:itemID="{94FA003B-4C15-4384-8582-4B1EB2CBDBD6}"/>
</file>

<file path=docProps/app.xml><?xml version="1.0" encoding="utf-8"?>
<Properties xmlns="http://schemas.openxmlformats.org/officeDocument/2006/extended-properties" xmlns:vt="http://schemas.openxmlformats.org/officeDocument/2006/docPropsVTypes">
  <Template>BLITZ 2</Template>
  <TotalTime>5983</TotalTime>
  <Words>787</Words>
  <Application>Microsoft Office PowerPoint</Application>
  <PresentationFormat>On-screen Show (4:3)</PresentationFormat>
  <Paragraphs>150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BLITZ 2</vt:lpstr>
      <vt:lpstr>Augmented Reality (and object recognition)</vt:lpstr>
      <vt:lpstr>Channel Opportunity</vt:lpstr>
      <vt:lpstr>Business Applications</vt:lpstr>
      <vt:lpstr>Travel / Tourism</vt:lpstr>
      <vt:lpstr>Travel / Tourism</vt:lpstr>
      <vt:lpstr>Publishing</vt:lpstr>
      <vt:lpstr>Publishing</vt:lpstr>
      <vt:lpstr>Marketing and Advertising</vt:lpstr>
      <vt:lpstr>Marketing and Advertising</vt:lpstr>
      <vt:lpstr>Retail / Product Simulation</vt:lpstr>
      <vt:lpstr>Retail / Product Simulation</vt:lpstr>
      <vt:lpstr>Education / Training</vt:lpstr>
      <vt:lpstr>Education / Training</vt:lpstr>
      <vt:lpstr>Entertainment</vt:lpstr>
      <vt:lpstr>Entertainment</vt:lpstr>
      <vt:lpstr>Smart Phones</vt:lpstr>
      <vt:lpstr>Major Technologies </vt:lpstr>
      <vt:lpstr>Flash Platform</vt:lpstr>
      <vt:lpstr>C Platform – AR Toolkit / Open CV</vt:lpstr>
      <vt:lpstr>LinceoVR</vt:lpstr>
      <vt:lpstr>Thoughts?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Clients and Marketing</dc:title>
  <dc:creator>Noah Gedrich | BLITZ</dc:creator>
  <cp:lastModifiedBy>yosefflomin</cp:lastModifiedBy>
  <cp:revision>221</cp:revision>
  <dcterms:created xsi:type="dcterms:W3CDTF">2010-01-09T01:53:44Z</dcterms:created>
  <dcterms:modified xsi:type="dcterms:W3CDTF">2010-02-26T20:41:59Z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0x010100C3A65B29D1B76348BB4CC8F584438A7F</vt:lpwstr>
  </property>
</Properties>
</file>