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2"/>
  </p:notesMasterIdLst>
  <p:sldIdLst>
    <p:sldId id="256" r:id="rId5"/>
    <p:sldId id="257" r:id="rId6"/>
    <p:sldId id="258" r:id="rId7"/>
    <p:sldId id="259" r:id="rId8"/>
    <p:sldId id="260" r:id="rId9"/>
    <p:sldId id="261" r:id="rId10"/>
    <p:sldId id="262" r:id="rId11"/>
    <p:sldId id="263" r:id="rId12"/>
    <p:sldId id="264" r:id="rId13"/>
    <p:sldId id="265" r:id="rId14"/>
    <p:sldId id="266" r:id="rId15"/>
    <p:sldId id="269" r:id="rId16"/>
    <p:sldId id="267" r:id="rId17"/>
    <p:sldId id="268" r:id="rId18"/>
    <p:sldId id="270" r:id="rId19"/>
    <p:sldId id="272"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69" autoAdjust="0"/>
  </p:normalViewPr>
  <p:slideViewPr>
    <p:cSldViewPr>
      <p:cViewPr varScale="1">
        <p:scale>
          <a:sx n="61" d="100"/>
          <a:sy n="61" d="100"/>
        </p:scale>
        <p:origin x="-1416"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264D06-2397-45D3-888D-1184C4F4A1F6}" type="datetimeFigureOut">
              <a:rPr lang="en-US" smtClean="0"/>
              <a:pPr/>
              <a:t>4/1/2011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5115CF-037F-4DA4-9539-90D1D236B1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Integrated experiences w/ more traditional channels provide the opportunity to measure the</a:t>
            </a:r>
            <a:r>
              <a:rPr lang="en-US" baseline="0" dirty="0" smtClean="0"/>
              <a:t> success of the endeavor.</a:t>
            </a:r>
            <a:endParaRPr lang="en-US" dirty="0"/>
          </a:p>
        </p:txBody>
      </p:sp>
      <p:sp>
        <p:nvSpPr>
          <p:cNvPr id="4" name="Slide Number Placeholder 3"/>
          <p:cNvSpPr>
            <a:spLocks noGrp="1"/>
          </p:cNvSpPr>
          <p:nvPr>
            <p:ph type="sldNum" sz="quarter" idx="10"/>
          </p:nvPr>
        </p:nvSpPr>
        <p:spPr/>
        <p:txBody>
          <a:bodyPr/>
          <a:lstStyle/>
          <a:p>
            <a:fld id="{935115CF-037F-4DA4-9539-90D1D236B174}"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Package – many of Muse’s experiences build off the same idea/technologies, even similar sequences (water)</a:t>
            </a:r>
          </a:p>
          <a:p>
            <a:r>
              <a:rPr lang="en-US" dirty="0" smtClean="0"/>
              <a:t>e.g. – Halo “terminals”</a:t>
            </a:r>
          </a:p>
          <a:p>
            <a:r>
              <a:rPr lang="en-US" dirty="0" smtClean="0"/>
              <a:t>e.g. – </a:t>
            </a:r>
            <a:r>
              <a:rPr lang="en-US" dirty="0" err="1" smtClean="0"/>
              <a:t>Alienware</a:t>
            </a:r>
            <a:r>
              <a:rPr lang="en-US" dirty="0" smtClean="0"/>
              <a:t> system builder</a:t>
            </a:r>
            <a:endParaRPr lang="en-US" dirty="0"/>
          </a:p>
        </p:txBody>
      </p:sp>
      <p:sp>
        <p:nvSpPr>
          <p:cNvPr id="4" name="Slide Number Placeholder 3"/>
          <p:cNvSpPr>
            <a:spLocks noGrp="1"/>
          </p:cNvSpPr>
          <p:nvPr>
            <p:ph type="sldNum" sz="quarter" idx="10"/>
          </p:nvPr>
        </p:nvSpPr>
        <p:spPr/>
        <p:txBody>
          <a:bodyPr/>
          <a:lstStyle/>
          <a:p>
            <a:fld id="{935115CF-037F-4DA4-9539-90D1D236B174}"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Take Home component is critical</a:t>
            </a:r>
            <a:r>
              <a:rPr lang="en-US" sz="1200" kern="1200" baseline="0" dirty="0" smtClean="0">
                <a:solidFill>
                  <a:schemeClr val="tx1"/>
                </a:solidFill>
                <a:latin typeface="+mn-lt"/>
                <a:ea typeface="+mn-ea"/>
                <a:cs typeface="+mn-cs"/>
              </a:rPr>
              <a:t> for success.</a:t>
            </a:r>
          </a:p>
          <a:p>
            <a:r>
              <a:rPr lang="en-US" sz="1200" kern="1200" baseline="0" dirty="0" smtClean="0">
                <a:solidFill>
                  <a:schemeClr val="tx1"/>
                </a:solidFill>
                <a:latin typeface="+mn-lt"/>
                <a:ea typeface="+mn-ea"/>
                <a:cs typeface="+mn-cs"/>
              </a:rPr>
              <a:t>If the experience ends right when the user leaves the installation then the message is lost.</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Environmental </a:t>
            </a:r>
            <a:r>
              <a:rPr lang="en-US" sz="1200" kern="1200" dirty="0" smtClean="0">
                <a:solidFill>
                  <a:schemeClr val="tx1"/>
                </a:solidFill>
                <a:latin typeface="+mn-lt"/>
                <a:ea typeface="+mn-ea"/>
                <a:cs typeface="+mn-cs"/>
              </a:rPr>
              <a:t>means:</a:t>
            </a:r>
          </a:p>
          <a:p>
            <a:pPr lvl="0"/>
            <a:r>
              <a:rPr lang="en-US" sz="1200" kern="1200" dirty="0" smtClean="0">
                <a:solidFill>
                  <a:schemeClr val="tx1"/>
                </a:solidFill>
                <a:latin typeface="+mn-lt"/>
                <a:ea typeface="+mn-ea"/>
                <a:cs typeface="+mn-cs"/>
              </a:rPr>
              <a:t>Public</a:t>
            </a:r>
          </a:p>
          <a:p>
            <a:pPr lvl="0"/>
            <a:r>
              <a:rPr lang="en-US" sz="1200" kern="1200" dirty="0" smtClean="0">
                <a:solidFill>
                  <a:schemeClr val="tx1"/>
                </a:solidFill>
                <a:latin typeface="+mn-lt"/>
                <a:ea typeface="+mn-ea"/>
                <a:cs typeface="+mn-cs"/>
              </a:rPr>
              <a:t>Social (either multi-user or single-user/turn-based with an audience)</a:t>
            </a:r>
          </a:p>
          <a:p>
            <a:pPr lvl="0"/>
            <a:r>
              <a:rPr lang="en-US" sz="1200" kern="1200" dirty="0" smtClean="0">
                <a:solidFill>
                  <a:schemeClr val="tx1"/>
                </a:solidFill>
                <a:latin typeface="+mn-lt"/>
                <a:ea typeface="+mn-ea"/>
                <a:cs typeface="+mn-cs"/>
              </a:rPr>
              <a:t>Large (size of a TV screen or larger)</a:t>
            </a:r>
          </a:p>
          <a:p>
            <a:pPr lvl="0"/>
            <a:r>
              <a:rPr lang="en-US" sz="1200" kern="1200" dirty="0" smtClean="0">
                <a:solidFill>
                  <a:schemeClr val="tx1"/>
                </a:solidFill>
                <a:latin typeface="+mn-lt"/>
                <a:ea typeface="+mn-ea"/>
                <a:cs typeface="+mn-cs"/>
              </a:rPr>
              <a:t>Experimental, to a certain extent (often using technology that is new, hacked, or not generally marketed to consumers)</a:t>
            </a:r>
          </a:p>
          <a:p>
            <a:pPr lvl="0"/>
            <a:r>
              <a:rPr lang="en-US" sz="1200" kern="1200" dirty="0" smtClean="0">
                <a:solidFill>
                  <a:schemeClr val="tx1"/>
                </a:solidFill>
                <a:latin typeface="+mn-lt"/>
                <a:ea typeface="+mn-ea"/>
                <a:cs typeface="+mn-cs"/>
              </a:rPr>
              <a:t>Unique (there is no “environmental platform”; every instance is a roll-your-own implementation)</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Kiosk means:</a:t>
            </a:r>
          </a:p>
          <a:p>
            <a:pPr lvl="0"/>
            <a:r>
              <a:rPr lang="en-US" sz="1200" kern="1200" dirty="0" smtClean="0">
                <a:solidFill>
                  <a:schemeClr val="tx1"/>
                </a:solidFill>
                <a:latin typeface="+mn-lt"/>
                <a:ea typeface="+mn-ea"/>
                <a:cs typeface="+mn-cs"/>
              </a:rPr>
              <a:t>Public space, mostly private experience (if social, it is limited to 1-2 users)</a:t>
            </a:r>
          </a:p>
          <a:p>
            <a:pPr lvl="0"/>
            <a:r>
              <a:rPr lang="en-US" sz="1200" kern="1200" dirty="0" smtClean="0">
                <a:solidFill>
                  <a:schemeClr val="tx1"/>
                </a:solidFill>
                <a:latin typeface="+mn-lt"/>
                <a:ea typeface="+mn-ea"/>
                <a:cs typeface="+mn-cs"/>
              </a:rPr>
              <a:t>Narrowly-defined purpose (to view X, to browse X, to buy X, to learn X)</a:t>
            </a:r>
          </a:p>
          <a:p>
            <a:pPr lvl="0"/>
            <a:r>
              <a:rPr lang="en-US" sz="1200" kern="1200" dirty="0" smtClean="0">
                <a:solidFill>
                  <a:schemeClr val="tx1"/>
                </a:solidFill>
                <a:latin typeface="+mn-lt"/>
                <a:ea typeface="+mn-ea"/>
                <a:cs typeface="+mn-cs"/>
              </a:rPr>
              <a:t>Medium (size of a TV screen or smaller)</a:t>
            </a:r>
          </a:p>
          <a:p>
            <a:pPr lvl="0"/>
            <a:r>
              <a:rPr lang="en-US" sz="1200" kern="1200" dirty="0" smtClean="0">
                <a:solidFill>
                  <a:schemeClr val="tx1"/>
                </a:solidFill>
                <a:latin typeface="+mn-lt"/>
                <a:ea typeface="+mn-ea"/>
                <a:cs typeface="+mn-cs"/>
              </a:rPr>
              <a:t>Enclosed/stationary (and to a certain extent, permanent)</a:t>
            </a:r>
          </a:p>
          <a:p>
            <a:endParaRPr lang="en-US" dirty="0"/>
          </a:p>
        </p:txBody>
      </p:sp>
      <p:sp>
        <p:nvSpPr>
          <p:cNvPr id="4" name="Slide Number Placeholder 3"/>
          <p:cNvSpPr>
            <a:spLocks noGrp="1"/>
          </p:cNvSpPr>
          <p:nvPr>
            <p:ph type="sldNum" sz="quarter" idx="10"/>
          </p:nvPr>
        </p:nvSpPr>
        <p:spPr/>
        <p:txBody>
          <a:bodyPr/>
          <a:lstStyle/>
          <a:p>
            <a:fld id="{935115CF-037F-4DA4-9539-90D1D236B174}"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Expensive to plan,</a:t>
            </a:r>
            <a:r>
              <a:rPr lang="en-US" baseline="0" dirty="0" smtClean="0"/>
              <a:t> design, develop, install, </a:t>
            </a:r>
            <a:r>
              <a:rPr lang="en-US" baseline="0" dirty="0" smtClean="0"/>
              <a:t>monitor</a:t>
            </a:r>
          </a:p>
          <a:p>
            <a:r>
              <a:rPr lang="en-US" baseline="0" dirty="0" smtClean="0"/>
              <a:t>Often many new UX paradigms to solve – Natural User Interfaces</a:t>
            </a:r>
          </a:p>
          <a:p>
            <a:r>
              <a:rPr lang="en-US" baseline="0" dirty="0" smtClean="0"/>
              <a:t>People are heavy handed – if not immediately responsive they will likely start hitting harder and harder</a:t>
            </a:r>
          </a:p>
          <a:p>
            <a:r>
              <a:rPr lang="en-US" baseline="0" dirty="0" smtClean="0"/>
              <a:t>People are also assholes</a:t>
            </a:r>
          </a:p>
          <a:p>
            <a:r>
              <a:rPr lang="en-US" baseline="0" dirty="0" smtClean="0"/>
              <a:t>Memory management is critical – these are systems that will be running for hours at a time, potentially 24/7.  A small memory leak will completely kill the experience for users.</a:t>
            </a:r>
          </a:p>
          <a:p>
            <a:r>
              <a:rPr lang="en-US" baseline="0" dirty="0" smtClean="0"/>
              <a:t>Anything that accepts user input must be moderated and sanitized.</a:t>
            </a:r>
          </a:p>
          <a:p>
            <a:r>
              <a:rPr lang="en-US" baseline="0" dirty="0" smtClean="0"/>
              <a:t>Logs from the experience should also be monitored to ensure the experience is working as expected.  Having someone onsite to monitor usage is also very important, although might not be as practical.</a:t>
            </a:r>
            <a:endParaRPr lang="en-US" baseline="0" dirty="0" smtClean="0"/>
          </a:p>
          <a:p>
            <a:r>
              <a:rPr lang="en-US" baseline="0" dirty="0" smtClean="0"/>
              <a:t>Placement – if it’s not in a good location, it will never work</a:t>
            </a:r>
            <a:endParaRPr lang="en-US" dirty="0"/>
          </a:p>
        </p:txBody>
      </p:sp>
      <p:sp>
        <p:nvSpPr>
          <p:cNvPr id="4" name="Slide Number Placeholder 3"/>
          <p:cNvSpPr>
            <a:spLocks noGrp="1"/>
          </p:cNvSpPr>
          <p:nvPr>
            <p:ph type="sldNum" sz="quarter" idx="10"/>
          </p:nvPr>
        </p:nvSpPr>
        <p:spPr/>
        <p:txBody>
          <a:bodyPr/>
          <a:lstStyle/>
          <a:p>
            <a:fld id="{935115CF-037F-4DA4-9539-90D1D236B174}"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Agencies that do this type of work have</a:t>
            </a:r>
            <a:r>
              <a:rPr lang="en-US" baseline="0" dirty="0" smtClean="0"/>
              <a:t> put a lot of effort into it and own the entire experience.  This makes it hard for agencies that want to own one or a few components; they end up having to design their own from the ground up.</a:t>
            </a:r>
          </a:p>
        </p:txBody>
      </p:sp>
      <p:sp>
        <p:nvSpPr>
          <p:cNvPr id="4" name="Slide Number Placeholder 3"/>
          <p:cNvSpPr>
            <a:spLocks noGrp="1"/>
          </p:cNvSpPr>
          <p:nvPr>
            <p:ph type="sldNum" sz="quarter" idx="10"/>
          </p:nvPr>
        </p:nvSpPr>
        <p:spPr/>
        <p:txBody>
          <a:bodyPr/>
          <a:lstStyle/>
          <a:p>
            <a:fld id="{935115CF-037F-4DA4-9539-90D1D236B174}"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environmental installation is more likely to be “in the middle of the action”, such as the center of a showroom floor.</a:t>
            </a:r>
          </a:p>
          <a:p>
            <a:r>
              <a:rPr lang="en-US" dirty="0" smtClean="0"/>
              <a:t>A kiosk</a:t>
            </a:r>
            <a:r>
              <a:rPr lang="en-US" baseline="0" dirty="0" smtClean="0"/>
              <a:t> installation would alternatively be placed along the perimeter.</a:t>
            </a:r>
          </a:p>
          <a:p>
            <a:r>
              <a:rPr lang="en-US" baseline="0" dirty="0" smtClean="0"/>
              <a:t>Either way they need to be where there are people.</a:t>
            </a:r>
            <a:endParaRPr lang="en-US" dirty="0"/>
          </a:p>
        </p:txBody>
      </p:sp>
      <p:sp>
        <p:nvSpPr>
          <p:cNvPr id="4" name="Slide Number Placeholder 3"/>
          <p:cNvSpPr>
            <a:spLocks noGrp="1"/>
          </p:cNvSpPr>
          <p:nvPr>
            <p:ph type="sldNum" sz="quarter" idx="10"/>
          </p:nvPr>
        </p:nvSpPr>
        <p:spPr/>
        <p:txBody>
          <a:bodyPr/>
          <a:lstStyle/>
          <a:p>
            <a:fld id="{935115CF-037F-4DA4-9539-90D1D236B174}"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Coordinated web effort provided the ability for users to “take the experience home”.</a:t>
            </a:r>
          </a:p>
          <a:p>
            <a:r>
              <a:rPr lang="en-US" dirty="0" smtClean="0"/>
              <a:t>Fact that it was just a presentation</a:t>
            </a:r>
            <a:r>
              <a:rPr lang="en-US" baseline="0" dirty="0" smtClean="0"/>
              <a:t> makes it a major failure – it is not interactive and it would only be played one or a few times versus an installation that users could always play with.</a:t>
            </a:r>
            <a:endParaRPr lang="en-US" dirty="0"/>
          </a:p>
        </p:txBody>
      </p:sp>
      <p:sp>
        <p:nvSpPr>
          <p:cNvPr id="4" name="Slide Number Placeholder 3"/>
          <p:cNvSpPr>
            <a:spLocks noGrp="1"/>
          </p:cNvSpPr>
          <p:nvPr>
            <p:ph type="sldNum" sz="quarter" idx="10"/>
          </p:nvPr>
        </p:nvSpPr>
        <p:spPr/>
        <p:txBody>
          <a:bodyPr/>
          <a:lstStyle/>
          <a:p>
            <a:fld id="{935115CF-037F-4DA4-9539-90D1D236B174}"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Installation</a:t>
            </a:r>
            <a:r>
              <a:rPr lang="en-US" baseline="0" dirty="0" smtClean="0"/>
              <a:t> was so popular that lines up to an hour formed.</a:t>
            </a:r>
          </a:p>
          <a:p>
            <a:r>
              <a:rPr lang="en-US" baseline="0" dirty="0" smtClean="0"/>
              <a:t>Tech issues caused problems with the images getting mailed.  As a result many people missed out on the “take home” experience.</a:t>
            </a:r>
          </a:p>
          <a:p>
            <a:r>
              <a:rPr lang="en-US" baseline="0" dirty="0" smtClean="0"/>
              <a:t>No social component – might have been more useful to post your avatar to FB or Twitter.</a:t>
            </a:r>
            <a:endParaRPr lang="en-US" dirty="0"/>
          </a:p>
        </p:txBody>
      </p:sp>
      <p:sp>
        <p:nvSpPr>
          <p:cNvPr id="4" name="Slide Number Placeholder 3"/>
          <p:cNvSpPr>
            <a:spLocks noGrp="1"/>
          </p:cNvSpPr>
          <p:nvPr>
            <p:ph type="sldNum" sz="quarter" idx="10"/>
          </p:nvPr>
        </p:nvSpPr>
        <p:spPr/>
        <p:txBody>
          <a:bodyPr/>
          <a:lstStyle/>
          <a:p>
            <a:fld id="{935115CF-037F-4DA4-9539-90D1D236B174}"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5115CF-037F-4DA4-9539-90D1D236B174}"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Interesting technical</a:t>
            </a:r>
            <a:r>
              <a:rPr lang="en-US" baseline="0" dirty="0" smtClean="0"/>
              <a:t> challenges: ADA accessibility</a:t>
            </a:r>
          </a:p>
          <a:p>
            <a:r>
              <a:rPr lang="en-US" baseline="0" dirty="0" smtClean="0"/>
              <a:t>Benefit of having a client w/ physical presence</a:t>
            </a:r>
            <a:endParaRPr lang="en-US" dirty="0"/>
          </a:p>
        </p:txBody>
      </p:sp>
      <p:sp>
        <p:nvSpPr>
          <p:cNvPr id="4" name="Slide Number Placeholder 3"/>
          <p:cNvSpPr>
            <a:spLocks noGrp="1"/>
          </p:cNvSpPr>
          <p:nvPr>
            <p:ph type="sldNum" sz="quarter" idx="10"/>
          </p:nvPr>
        </p:nvSpPr>
        <p:spPr/>
        <p:txBody>
          <a:bodyPr/>
          <a:lstStyle/>
          <a:p>
            <a:fld id="{935115CF-037F-4DA4-9539-90D1D236B174}"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5"/>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7"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0"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dirty="0"/>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5F130BB-7692-47D4-9330-5B4F4D3F5C56}" type="datetimeFigureOut">
              <a:rPr lang="en-US" smtClean="0"/>
              <a:pPr/>
              <a:t>4/1/2011</a:t>
            </a:fld>
            <a:endParaRPr lang="en-US" dirty="0"/>
          </a:p>
        </p:txBody>
      </p:sp>
      <p:sp>
        <p:nvSpPr>
          <p:cNvPr id="27" name="Slide Number Placeholder 26"/>
          <p:cNvSpPr>
            <a:spLocks noGrp="1"/>
          </p:cNvSpPr>
          <p:nvPr>
            <p:ph type="sldNum" sz="quarter" idx="12"/>
          </p:nvPr>
        </p:nvSpPr>
        <p:spPr/>
        <p:txBody>
          <a:bodyPr/>
          <a:lstStyle/>
          <a:p>
            <a:fld id="{A8FA24FA-41E8-40A3-822A-AFB3DC9300E2}" type="slidenum">
              <a:rPr lang="en-US" smtClean="0"/>
              <a:pPr/>
              <a:t>‹#›</a:t>
            </a:fld>
            <a:endParaRPr lang="en-US" dirty="0"/>
          </a:p>
        </p:txBody>
      </p:sp>
      <p:sp>
        <p:nvSpPr>
          <p:cNvPr id="10" name="TextBox 9"/>
          <p:cNvSpPr txBox="1"/>
          <p:nvPr/>
        </p:nvSpPr>
        <p:spPr>
          <a:xfrm>
            <a:off x="2743200" y="6553202"/>
            <a:ext cx="3124200" cy="5078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smtClean="0">
                <a:solidFill>
                  <a:schemeClr val="accent6">
                    <a:lumMod val="60000"/>
                    <a:lumOff val="40000"/>
                  </a:schemeClr>
                </a:solidFill>
                <a:latin typeface="Calibri" pitchFamily="34" charset="0"/>
              </a:rPr>
              <a:t>Proprietary and Confidential - © Blitz Digital Studios, LLC.</a:t>
            </a:r>
          </a:p>
          <a:p>
            <a:endParaRPr lang="en-US" b="1" dirty="0"/>
          </a:p>
        </p:txBody>
      </p:sp>
      <p:pic>
        <p:nvPicPr>
          <p:cNvPr id="12" name="Picture 11" descr="BLITZlogo_blue.png"/>
          <p:cNvPicPr>
            <a:picLocks noChangeAspect="1"/>
          </p:cNvPicPr>
          <p:nvPr/>
        </p:nvPicPr>
        <p:blipFill>
          <a:blip r:embed="rId2" cstate="print"/>
          <a:stretch>
            <a:fillRect/>
          </a:stretch>
        </p:blipFill>
        <p:spPr>
          <a:xfrm>
            <a:off x="7772400" y="128381"/>
            <a:ext cx="1245268" cy="32882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F130BB-7692-47D4-9330-5B4F4D3F5C56}" type="datetimeFigureOut">
              <a:rPr lang="en-US" smtClean="0"/>
              <a:pPr/>
              <a:t>4/1/2011</a:t>
            </a:fld>
            <a:endParaRPr lang="en-US" dirty="0"/>
          </a:p>
        </p:txBody>
      </p:sp>
      <p:sp>
        <p:nvSpPr>
          <p:cNvPr id="5" name="Footer Placeholder 4"/>
          <p:cNvSpPr>
            <a:spLocks noGrp="1"/>
          </p:cNvSpPr>
          <p:nvPr>
            <p:ph type="ftr" sz="quarter" idx="11"/>
          </p:nvPr>
        </p:nvSpPr>
        <p:spPr>
          <a:xfrm>
            <a:off x="3124200" y="6422064"/>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E13601FB-CFE3-42A5-AEE0-7D18AFFF323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F130BB-7692-47D4-9330-5B4F4D3F5C56}" type="datetimeFigureOut">
              <a:rPr lang="en-US" smtClean="0"/>
              <a:pPr/>
              <a:t>4/1/2011</a:t>
            </a:fld>
            <a:endParaRPr lang="en-US" dirty="0"/>
          </a:p>
        </p:txBody>
      </p:sp>
      <p:sp>
        <p:nvSpPr>
          <p:cNvPr id="5" name="Footer Placeholder 4"/>
          <p:cNvSpPr>
            <a:spLocks noGrp="1"/>
          </p:cNvSpPr>
          <p:nvPr>
            <p:ph type="ftr" sz="quarter" idx="11"/>
          </p:nvPr>
        </p:nvSpPr>
        <p:spPr>
          <a:xfrm>
            <a:off x="3124200" y="6422064"/>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E13601FB-CFE3-42A5-AEE0-7D18AFFF323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a:solidFill>
                  <a:schemeClr val="accent1"/>
                </a:solidFill>
              </a:defRPr>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Slide Number Placeholder 5"/>
          <p:cNvSpPr>
            <a:spLocks noGrp="1"/>
          </p:cNvSpPr>
          <p:nvPr>
            <p:ph type="sldNum" sz="quarter" idx="12"/>
          </p:nvPr>
        </p:nvSpPr>
        <p:spPr/>
        <p:txBody>
          <a:bodyPr/>
          <a:lstStyle/>
          <a:p>
            <a:fld id="{E13601FB-CFE3-42A5-AEE0-7D18AFFF323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5"/>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7"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0"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F130BB-7692-47D4-9330-5B4F4D3F5C56}" type="datetimeFigureOut">
              <a:rPr lang="en-US" smtClean="0"/>
              <a:pPr/>
              <a:t>4/1/2011</a:t>
            </a:fld>
            <a:endParaRPr lang="en-US" dirty="0"/>
          </a:p>
        </p:txBody>
      </p:sp>
      <p:sp>
        <p:nvSpPr>
          <p:cNvPr id="6" name="Slide Number Placeholder 5"/>
          <p:cNvSpPr>
            <a:spLocks noGrp="1"/>
          </p:cNvSpPr>
          <p:nvPr>
            <p:ph type="sldNum" sz="quarter" idx="12"/>
          </p:nvPr>
        </p:nvSpPr>
        <p:spPr/>
        <p:txBody>
          <a:bodyPr/>
          <a:lstStyle/>
          <a:p>
            <a:fld id="{E13601FB-CFE3-42A5-AEE0-7D18AFFF3230}" type="slidenum">
              <a:rPr lang="en-US" smtClean="0"/>
              <a:pPr/>
              <a:t>‹#›</a:t>
            </a:fld>
            <a:endParaRPr lang="en-US" dirty="0"/>
          </a:p>
        </p:txBody>
      </p:sp>
      <p:sp>
        <p:nvSpPr>
          <p:cNvPr id="10" name="TextBox 9"/>
          <p:cNvSpPr txBox="1"/>
          <p:nvPr/>
        </p:nvSpPr>
        <p:spPr>
          <a:xfrm>
            <a:off x="2743200" y="6553202"/>
            <a:ext cx="3124200" cy="5078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smtClean="0">
                <a:solidFill>
                  <a:schemeClr val="accent6">
                    <a:lumMod val="60000"/>
                    <a:lumOff val="40000"/>
                  </a:schemeClr>
                </a:solidFill>
                <a:latin typeface="Calibri" pitchFamily="34" charset="0"/>
              </a:rPr>
              <a:t>Proprietary and Confidential - © Blitz Digital Studios, LLC.</a:t>
            </a:r>
          </a:p>
          <a:p>
            <a:endParaRPr lang="en-US" b="1" dirty="0"/>
          </a:p>
        </p:txBody>
      </p:sp>
      <p:pic>
        <p:nvPicPr>
          <p:cNvPr id="11" name="Picture 10" descr="BLITZlogo_blue.png"/>
          <p:cNvPicPr>
            <a:picLocks noChangeAspect="1"/>
          </p:cNvPicPr>
          <p:nvPr/>
        </p:nvPicPr>
        <p:blipFill>
          <a:blip r:embed="rId2" cstate="print"/>
          <a:stretch>
            <a:fillRect/>
          </a:stretch>
        </p:blipFill>
        <p:spPr>
          <a:xfrm>
            <a:off x="7772400" y="128381"/>
            <a:ext cx="1245268" cy="32882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1"/>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1"/>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F4EFE67-D704-445B-81B9-3FD5376A3434}" type="datetimeFigureOut">
              <a:rPr lang="en-US" smtClean="0"/>
              <a:pPr/>
              <a:t>4/1/2011</a:t>
            </a:fld>
            <a:endParaRPr lang="en-US" dirty="0"/>
          </a:p>
        </p:txBody>
      </p:sp>
      <p:sp>
        <p:nvSpPr>
          <p:cNvPr id="6" name="Footer Placeholder 5"/>
          <p:cNvSpPr>
            <a:spLocks noGrp="1"/>
          </p:cNvSpPr>
          <p:nvPr>
            <p:ph type="ftr" sz="quarter" idx="11"/>
          </p:nvPr>
        </p:nvSpPr>
        <p:spPr>
          <a:xfrm>
            <a:off x="3124200" y="6422064"/>
            <a:ext cx="2895600" cy="365125"/>
          </a:xfrm>
          <a:prstGeom prst="rect">
            <a:avLst/>
          </a:prstGeom>
        </p:spPr>
        <p:txBody>
          <a:bodyPr/>
          <a:lstStyle>
            <a:lvl1pPr>
              <a:defRPr>
                <a:latin typeface="Calibri" pitchFamily="34" charset="0"/>
              </a:defRPr>
            </a:lvl1pPr>
          </a:lstStyle>
          <a:p>
            <a:endParaRPr lang="en-US" dirty="0"/>
          </a:p>
        </p:txBody>
      </p:sp>
      <p:sp>
        <p:nvSpPr>
          <p:cNvPr id="7" name="Slide Number Placeholder 6"/>
          <p:cNvSpPr>
            <a:spLocks noGrp="1"/>
          </p:cNvSpPr>
          <p:nvPr>
            <p:ph type="sldNum" sz="quarter" idx="12"/>
          </p:nvPr>
        </p:nvSpPr>
        <p:spPr/>
        <p:txBody>
          <a:bodyPr/>
          <a:lstStyle/>
          <a:p>
            <a:fld id="{E13601FB-CFE3-42A5-AEE0-7D18AFFF323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1"/>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3"/>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7" y="1516913"/>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5F130BB-7692-47D4-9330-5B4F4D3F5C56}" type="datetimeFigureOut">
              <a:rPr lang="en-US" smtClean="0"/>
              <a:pPr/>
              <a:t>4/1/2011</a:t>
            </a:fld>
            <a:endParaRPr lang="en-US" dirty="0"/>
          </a:p>
        </p:txBody>
      </p:sp>
      <p:sp>
        <p:nvSpPr>
          <p:cNvPr id="8" name="Footer Placeholder 7"/>
          <p:cNvSpPr>
            <a:spLocks noGrp="1"/>
          </p:cNvSpPr>
          <p:nvPr>
            <p:ph type="ftr" sz="quarter" idx="11"/>
          </p:nvPr>
        </p:nvSpPr>
        <p:spPr>
          <a:xfrm>
            <a:off x="3124200" y="6422064"/>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E13601FB-CFE3-42A5-AEE0-7D18AFFF323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5F130BB-7692-47D4-9330-5B4F4D3F5C56}" type="datetimeFigureOut">
              <a:rPr lang="en-US" smtClean="0"/>
              <a:pPr/>
              <a:t>4/1/2011</a:t>
            </a:fld>
            <a:endParaRPr lang="en-US" dirty="0"/>
          </a:p>
        </p:txBody>
      </p:sp>
      <p:sp>
        <p:nvSpPr>
          <p:cNvPr id="8" name="Slide Number Placeholder 7"/>
          <p:cNvSpPr>
            <a:spLocks noGrp="1"/>
          </p:cNvSpPr>
          <p:nvPr>
            <p:ph type="sldNum" sz="quarter" idx="11"/>
          </p:nvPr>
        </p:nvSpPr>
        <p:spPr/>
        <p:txBody>
          <a:bodyPr/>
          <a:lstStyle/>
          <a:p>
            <a:fld id="{E13601FB-CFE3-42A5-AEE0-7D18AFFF3230}" type="slidenum">
              <a:rPr lang="en-US" smtClean="0"/>
              <a:pPr/>
              <a:t>‹#›</a:t>
            </a:fld>
            <a:endParaRPr lang="en-US" dirty="0"/>
          </a:p>
        </p:txBody>
      </p:sp>
      <p:sp>
        <p:nvSpPr>
          <p:cNvPr id="9" name="Footer Placeholder 8"/>
          <p:cNvSpPr>
            <a:spLocks noGrp="1"/>
          </p:cNvSpPr>
          <p:nvPr>
            <p:ph type="ftr" sz="quarter" idx="12"/>
          </p:nvPr>
        </p:nvSpPr>
        <p:spPr>
          <a:xfrm>
            <a:off x="3124200" y="6422064"/>
            <a:ext cx="2895600" cy="365125"/>
          </a:xfrm>
          <a:prstGeom prst="rect">
            <a:avLst/>
          </a:prstGeom>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130BB-7692-47D4-9330-5B4F4D3F5C56}" type="datetimeFigureOut">
              <a:rPr lang="en-US" smtClean="0"/>
              <a:pPr/>
              <a:t>4/1/2011</a:t>
            </a:fld>
            <a:endParaRPr lang="en-US" dirty="0"/>
          </a:p>
        </p:txBody>
      </p:sp>
      <p:sp>
        <p:nvSpPr>
          <p:cNvPr id="3" name="Footer Placeholder 2"/>
          <p:cNvSpPr>
            <a:spLocks noGrp="1"/>
          </p:cNvSpPr>
          <p:nvPr>
            <p:ph type="ftr" sz="quarter" idx="11"/>
          </p:nvPr>
        </p:nvSpPr>
        <p:spPr>
          <a:xfrm>
            <a:off x="3124200" y="6422064"/>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13601FB-CFE3-42A5-AEE0-7D18AFFF323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1"/>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F130BB-7692-47D4-9330-5B4F4D3F5C56}" type="datetimeFigureOut">
              <a:rPr lang="en-US" smtClean="0"/>
              <a:pPr/>
              <a:t>4/1/2011</a:t>
            </a:fld>
            <a:endParaRPr lang="en-US" dirty="0"/>
          </a:p>
        </p:txBody>
      </p:sp>
      <p:sp>
        <p:nvSpPr>
          <p:cNvPr id="6" name="Footer Placeholder 5"/>
          <p:cNvSpPr>
            <a:spLocks noGrp="1"/>
          </p:cNvSpPr>
          <p:nvPr>
            <p:ph type="ftr" sz="quarter" idx="11"/>
          </p:nvPr>
        </p:nvSpPr>
        <p:spPr>
          <a:xfrm>
            <a:off x="3124200" y="6422064"/>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E13601FB-CFE3-42A5-AEE0-7D18AFFF323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3"/>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65F130BB-7692-47D4-9330-5B4F4D3F5C56}" type="datetimeFigureOut">
              <a:rPr lang="en-US" smtClean="0"/>
              <a:pPr/>
              <a:t>4/1/2011</a:t>
            </a:fld>
            <a:endParaRPr lang="en-US" dirty="0"/>
          </a:p>
        </p:txBody>
      </p:sp>
      <p:sp>
        <p:nvSpPr>
          <p:cNvPr id="6" name="Footer Placeholder 5"/>
          <p:cNvSpPr>
            <a:spLocks noGrp="1"/>
          </p:cNvSpPr>
          <p:nvPr>
            <p:ph type="ftr" sz="quarter" idx="11"/>
          </p:nvPr>
        </p:nvSpPr>
        <p:spPr>
          <a:xfrm>
            <a:off x="3124200" y="6422064"/>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E13601FB-CFE3-42A5-AEE0-7D18AFFF323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5"/>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9"/>
            <a:ext cx="7467600" cy="1143000"/>
          </a:xfrm>
          <a:prstGeom prst="rect">
            <a:avLst/>
          </a:prstGeom>
        </p:spPr>
        <p:txBody>
          <a:bodyPr vert="horz" lIns="45720" rIns="45720" anchor="ctr">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457200" y="1600201"/>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6F4EFE67-D704-445B-81B9-3FD5376A3434}" type="datetimeFigureOut">
              <a:rPr lang="en-US" smtClean="0"/>
              <a:pPr/>
              <a:t>4/1/2011</a:t>
            </a:fld>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13601FB-CFE3-42A5-AEE0-7D18AFFF3230}" type="slidenum">
              <a:rPr lang="en-US" smtClean="0"/>
              <a:pPr/>
              <a:t>‹#›</a:t>
            </a:fld>
            <a:endParaRPr lang="en-US" dirty="0"/>
          </a:p>
        </p:txBody>
      </p:sp>
      <p:sp>
        <p:nvSpPr>
          <p:cNvPr id="11" name="TextBox 10"/>
          <p:cNvSpPr txBox="1"/>
          <p:nvPr/>
        </p:nvSpPr>
        <p:spPr>
          <a:xfrm>
            <a:off x="2743200" y="6553202"/>
            <a:ext cx="3124200" cy="50783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dirty="0" smtClean="0">
                <a:solidFill>
                  <a:schemeClr val="accent6">
                    <a:lumMod val="60000"/>
                    <a:lumOff val="40000"/>
                  </a:schemeClr>
                </a:solidFill>
                <a:latin typeface="Calibri" pitchFamily="34" charset="0"/>
              </a:rPr>
              <a:t>Proprietary and Confidential - © Blitz Digital Studios, LLC.</a:t>
            </a:r>
          </a:p>
          <a:p>
            <a:endParaRPr lang="en-US" b="1" dirty="0"/>
          </a:p>
        </p:txBody>
      </p:sp>
      <p:pic>
        <p:nvPicPr>
          <p:cNvPr id="13" name="Picture 12" descr="BLITZlogo_blue.png"/>
          <p:cNvPicPr>
            <a:picLocks noChangeAspect="1"/>
          </p:cNvPicPr>
          <p:nvPr/>
        </p:nvPicPr>
        <p:blipFill>
          <a:blip r:embed="rId13" cstate="print"/>
          <a:stretch>
            <a:fillRect/>
          </a:stretch>
        </p:blipFill>
        <p:spPr>
          <a:xfrm>
            <a:off x="7772400" y="128381"/>
            <a:ext cx="1245268" cy="328820"/>
          </a:xfrm>
          <a:prstGeom prst="rect">
            <a:avLst/>
          </a:prstGeom>
        </p:spPr>
      </p:pic>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Calibri" pitchFamily="34" charset="0"/>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accent1"/>
          </a:solidFill>
          <a:latin typeface="Calibri" pitchFamily="34" charset="0"/>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Calibri" pitchFamily="34" charset="0"/>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Calibri" pitchFamily="34" charset="0"/>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Calibri" pitchFamily="34" charset="0"/>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Calibri" pitchFamily="34" charset="0"/>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livescience.com/9875-software-turns-face-navi-avatar.html" TargetMode="External"/><Relationship Id="rId7"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www.janzands.com/2010/04/20/avatar-campaign-gave-blue-balls/" TargetMode="External"/><Relationship Id="rId4" Type="http://schemas.openxmlformats.org/officeDocument/2006/relationships/hyperlink" Target="http://www.inwindowoutdoor.com/hom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secondstory.com/portfolio/lists/project/library-of-congress-visitor-experience/overvie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myloc.gov/Exhibitions/Bibles/Pages/Interactives.aspx"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oklahoma.possibleworldwide.com/case-studies/target-video-games-advisor/?context=category:case-studie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kinecthacks.net/" TargetMode="External"/><Relationship Id="rId3" Type="http://schemas.openxmlformats.org/officeDocument/2006/relationships/hyperlink" Target="http://multitouch.fi/products/cell/" TargetMode="External"/><Relationship Id="rId7" Type="http://schemas.openxmlformats.org/officeDocument/2006/relationships/hyperlink" Target="http://www.planarembedded.com/custom-lcd/" TargetMode="External"/><Relationship Id="rId2" Type="http://schemas.openxmlformats.org/officeDocument/2006/relationships/hyperlink" Target="http://www.surface.com/" TargetMode="External"/><Relationship Id="rId1" Type="http://schemas.openxmlformats.org/officeDocument/2006/relationships/slideLayout" Target="../slideLayouts/slideLayout2.xml"/><Relationship Id="rId6" Type="http://schemas.openxmlformats.org/officeDocument/2006/relationships/hyperlink" Target="http://www.itsenclosures.com/" TargetMode="External"/><Relationship Id="rId5" Type="http://schemas.openxmlformats.org/officeDocument/2006/relationships/hyperlink" Target="http://tdc.com.au/equipment/flat-screen-displays/" TargetMode="External"/><Relationship Id="rId4" Type="http://schemas.openxmlformats.org/officeDocument/2006/relationships/hyperlink" Target="http://www.infinitus.si/" TargetMode="External"/><Relationship Id="rId9" Type="http://schemas.openxmlformats.org/officeDocument/2006/relationships/hyperlink" Target="http://www.thomasnet.com/products/kiosks-outdoor-interactive-96144464-1.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muse.nl/" TargetMode="External"/><Relationship Id="rId2" Type="http://schemas.openxmlformats.org/officeDocument/2006/relationships/hyperlink" Target="http://www.inwindowoutdoor.com/" TargetMode="External"/><Relationship Id="rId1" Type="http://schemas.openxmlformats.org/officeDocument/2006/relationships/slideLayout" Target="../slideLayouts/slideLayout2.xml"/><Relationship Id="rId5" Type="http://schemas.openxmlformats.org/officeDocument/2006/relationships/hyperlink" Target="http://www.secondstory.com/" TargetMode="External"/><Relationship Id="rId4" Type="http://schemas.openxmlformats.org/officeDocument/2006/relationships/hyperlink" Target="http://www.monstermedia.ne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muse.nl/blog/2010/05/samsung-gives-famous-historic-dutch-building-a-new-dimension-with-3d-projection/" TargetMode="External"/><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amsung3devent.pressdoc.com/3171-samsung-gives-famous-historic-dutch-building-a-new-dimension-with-3d-projection" TargetMode="External"/><Relationship Id="rId5" Type="http://schemas.openxmlformats.org/officeDocument/2006/relationships/hyperlink" Target="http://www.youtube.com/Samsung3devent" TargetMode="External"/><Relationship Id="rId4" Type="http://schemas.openxmlformats.org/officeDocument/2006/relationships/hyperlink" Target="http://muse.nl/blog/2010/06/samsung-3d-first-to-launch-youtube-game-take-ov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Environmental+Kiosk</a:t>
            </a:r>
            <a:endParaRPr lang="en-US" dirty="0"/>
          </a:p>
        </p:txBody>
      </p:sp>
      <p:sp>
        <p:nvSpPr>
          <p:cNvPr id="3" name="Subtitle 2"/>
          <p:cNvSpPr>
            <a:spLocks noGrp="1"/>
          </p:cNvSpPr>
          <p:nvPr>
            <p:ph type="subTitle" idx="1"/>
          </p:nvPr>
        </p:nvSpPr>
        <p:spPr/>
        <p:txBody>
          <a:bodyPr/>
          <a:lstStyle/>
          <a:p>
            <a:r>
              <a:rPr lang="en-US" dirty="0" smtClean="0"/>
              <a:t>Channel Overview</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Avatar Morph-Me (InWindow Outdoor)</a:t>
            </a:r>
            <a:endParaRPr lang="en-US" dirty="0"/>
          </a:p>
        </p:txBody>
      </p:sp>
      <p:sp>
        <p:nvSpPr>
          <p:cNvPr id="3" name="Content Placeholder 2"/>
          <p:cNvSpPr>
            <a:spLocks noGrp="1"/>
          </p:cNvSpPr>
          <p:nvPr>
            <p:ph idx="1"/>
          </p:nvPr>
        </p:nvSpPr>
        <p:spPr>
          <a:xfrm>
            <a:off x="457200" y="1600201"/>
            <a:ext cx="4419600" cy="4525963"/>
          </a:xfrm>
        </p:spPr>
        <p:txBody>
          <a:bodyPr/>
          <a:lstStyle/>
          <a:p>
            <a:r>
              <a:rPr lang="en-US" dirty="0" smtClean="0"/>
              <a:t>Public terminals that let users take photos and turn into an Avatar character</a:t>
            </a:r>
          </a:p>
          <a:p>
            <a:r>
              <a:rPr lang="en-US" dirty="0" smtClean="0"/>
              <a:t>Can print out the final result</a:t>
            </a:r>
          </a:p>
          <a:p>
            <a:r>
              <a:rPr lang="en-US" dirty="0" smtClean="0"/>
              <a:t>Can email the image</a:t>
            </a:r>
          </a:p>
          <a:p>
            <a:r>
              <a:rPr lang="en-US" dirty="0" smtClean="0"/>
              <a:t>Con: technology issues</a:t>
            </a:r>
            <a:endParaRPr lang="en-US" dirty="0"/>
          </a:p>
        </p:txBody>
      </p:sp>
      <p:sp>
        <p:nvSpPr>
          <p:cNvPr id="4" name="TextBox 3"/>
          <p:cNvSpPr txBox="1"/>
          <p:nvPr/>
        </p:nvSpPr>
        <p:spPr>
          <a:xfrm>
            <a:off x="381000" y="6096000"/>
            <a:ext cx="8458200" cy="369332"/>
          </a:xfrm>
          <a:prstGeom prst="rect">
            <a:avLst/>
          </a:prstGeom>
          <a:noFill/>
        </p:spPr>
        <p:txBody>
          <a:bodyPr wrap="square" rtlCol="0">
            <a:spAutoFit/>
          </a:bodyPr>
          <a:lstStyle/>
          <a:p>
            <a:r>
              <a:rPr lang="en-US" dirty="0" smtClean="0"/>
              <a:t>Information: </a:t>
            </a:r>
            <a:r>
              <a:rPr lang="en-US" dirty="0" smtClean="0">
                <a:hlinkClick r:id="rId3"/>
              </a:rPr>
              <a:t>1</a:t>
            </a:r>
            <a:r>
              <a:rPr lang="en-US" dirty="0" smtClean="0"/>
              <a:t> </a:t>
            </a:r>
            <a:r>
              <a:rPr lang="en-US" dirty="0" smtClean="0">
                <a:hlinkClick r:id="rId4"/>
              </a:rPr>
              <a:t>2</a:t>
            </a:r>
            <a:r>
              <a:rPr lang="en-US" dirty="0" smtClean="0"/>
              <a:t> </a:t>
            </a:r>
            <a:r>
              <a:rPr lang="en-US" dirty="0" smtClean="0">
                <a:hlinkClick r:id="rId5"/>
              </a:rPr>
              <a:t>3</a:t>
            </a:r>
            <a:endParaRPr lang="en-US" dirty="0"/>
          </a:p>
        </p:txBody>
      </p:sp>
      <p:pic>
        <p:nvPicPr>
          <p:cNvPr id="2050" name="Picture 2" descr="http://www.janzands.com/wp-content/uploads/2010/04/avatar_morph.jpg"/>
          <p:cNvPicPr>
            <a:picLocks noChangeAspect="1" noChangeArrowheads="1"/>
          </p:cNvPicPr>
          <p:nvPr/>
        </p:nvPicPr>
        <p:blipFill>
          <a:blip r:embed="rId6" cstate="print"/>
          <a:srcRect/>
          <a:stretch>
            <a:fillRect/>
          </a:stretch>
        </p:blipFill>
        <p:spPr bwMode="auto">
          <a:xfrm>
            <a:off x="4876800" y="1524000"/>
            <a:ext cx="3905636" cy="3095625"/>
          </a:xfrm>
          <a:prstGeom prst="rect">
            <a:avLst/>
          </a:prstGeom>
          <a:noFill/>
        </p:spPr>
      </p:pic>
      <p:pic>
        <p:nvPicPr>
          <p:cNvPr id="2052" name="Picture 4" descr="http://www.janzands.com/wp-content/uploads/2010/04/avatar_morph2.jpg"/>
          <p:cNvPicPr>
            <a:picLocks noChangeAspect="1" noChangeArrowheads="1"/>
          </p:cNvPicPr>
          <p:nvPr/>
        </p:nvPicPr>
        <p:blipFill>
          <a:blip r:embed="rId7" cstate="print"/>
          <a:srcRect/>
          <a:stretch>
            <a:fillRect/>
          </a:stretch>
        </p:blipFill>
        <p:spPr bwMode="auto">
          <a:xfrm>
            <a:off x="4876800" y="4953000"/>
            <a:ext cx="3931538" cy="12954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Library of Congress</a:t>
            </a:r>
            <a:endParaRPr lang="en-US" dirty="0"/>
          </a:p>
        </p:txBody>
      </p:sp>
      <p:sp>
        <p:nvSpPr>
          <p:cNvPr id="3" name="Content Placeholder 2"/>
          <p:cNvSpPr>
            <a:spLocks noGrp="1"/>
          </p:cNvSpPr>
          <p:nvPr>
            <p:ph idx="1"/>
          </p:nvPr>
        </p:nvSpPr>
        <p:spPr>
          <a:xfrm>
            <a:off x="457200" y="1295400"/>
            <a:ext cx="8229600" cy="4800600"/>
          </a:xfrm>
        </p:spPr>
        <p:txBody>
          <a:bodyPr>
            <a:normAutofit/>
          </a:bodyPr>
          <a:lstStyle/>
          <a:p>
            <a:r>
              <a:rPr lang="en-US" dirty="0" smtClean="0"/>
              <a:t>Kiosks throughout the </a:t>
            </a:r>
            <a:r>
              <a:rPr lang="en-US" dirty="0" err="1" smtClean="0"/>
              <a:t>LoC</a:t>
            </a:r>
            <a:r>
              <a:rPr lang="en-US" dirty="0" smtClean="0"/>
              <a:t> let patrons experience exhibits that would otherwise be off-limits</a:t>
            </a:r>
          </a:p>
          <a:p>
            <a:r>
              <a:rPr lang="en-US" dirty="0" smtClean="0"/>
              <a:t>Augments traditional museum exhibits</a:t>
            </a:r>
          </a:p>
          <a:p>
            <a:r>
              <a:rPr lang="en-US" dirty="0" smtClean="0"/>
              <a:t>At-home web-based versions of the kiosks allow learning to continue after leaving the museum (myLOC.gov)</a:t>
            </a:r>
          </a:p>
          <a:p>
            <a:endParaRPr lang="en-US" dirty="0"/>
          </a:p>
        </p:txBody>
      </p:sp>
      <p:sp>
        <p:nvSpPr>
          <p:cNvPr id="4" name="TextBox 3"/>
          <p:cNvSpPr txBox="1"/>
          <p:nvPr/>
        </p:nvSpPr>
        <p:spPr>
          <a:xfrm>
            <a:off x="381000" y="6096000"/>
            <a:ext cx="8458200" cy="369332"/>
          </a:xfrm>
          <a:prstGeom prst="rect">
            <a:avLst/>
          </a:prstGeom>
          <a:noFill/>
        </p:spPr>
        <p:txBody>
          <a:bodyPr wrap="square" rtlCol="0">
            <a:spAutoFit/>
          </a:bodyPr>
          <a:lstStyle/>
          <a:p>
            <a:r>
              <a:rPr lang="en-US" dirty="0" smtClean="0"/>
              <a:t>Information: </a:t>
            </a:r>
            <a:r>
              <a:rPr lang="en-US" dirty="0" smtClean="0">
                <a:hlinkClick r:id="rId3"/>
              </a:rPr>
              <a:t>1</a:t>
            </a:r>
            <a:r>
              <a:rPr lang="en-US" dirty="0" smtClean="0"/>
              <a:t> </a:t>
            </a:r>
            <a:r>
              <a:rPr lang="en-US" dirty="0" smtClean="0">
                <a:hlinkClick r:id="rId4"/>
              </a:rPr>
              <a:t>2</a:t>
            </a:r>
            <a:endParaRPr lang="en-US" dirty="0"/>
          </a:p>
        </p:txBody>
      </p:sp>
      <p:pic>
        <p:nvPicPr>
          <p:cNvPr id="1026" name="Picture 2"/>
          <p:cNvPicPr>
            <a:picLocks noChangeAspect="1" noChangeArrowheads="1"/>
          </p:cNvPicPr>
          <p:nvPr/>
        </p:nvPicPr>
        <p:blipFill>
          <a:blip r:embed="rId5" cstate="print"/>
          <a:srcRect/>
          <a:stretch>
            <a:fillRect/>
          </a:stretch>
        </p:blipFill>
        <p:spPr bwMode="auto">
          <a:xfrm>
            <a:off x="4724400" y="3886200"/>
            <a:ext cx="3581400" cy="234756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dirty="0" smtClean="0"/>
              <a:t>Target Video Games Advisor (Schematic)</a:t>
            </a:r>
            <a:endParaRPr lang="en-US" dirty="0"/>
          </a:p>
        </p:txBody>
      </p:sp>
      <p:sp>
        <p:nvSpPr>
          <p:cNvPr id="3" name="Content Placeholder 2"/>
          <p:cNvSpPr>
            <a:spLocks noGrp="1"/>
          </p:cNvSpPr>
          <p:nvPr>
            <p:ph idx="1"/>
          </p:nvPr>
        </p:nvSpPr>
        <p:spPr>
          <a:xfrm>
            <a:off x="457200" y="1600201"/>
            <a:ext cx="6629400" cy="4525963"/>
          </a:xfrm>
        </p:spPr>
        <p:txBody>
          <a:bodyPr/>
          <a:lstStyle/>
          <a:p>
            <a:r>
              <a:rPr lang="en-US" dirty="0" smtClean="0"/>
              <a:t>In-store display that presented customers with information about video games in the store</a:t>
            </a:r>
          </a:p>
          <a:p>
            <a:r>
              <a:rPr lang="en-US" dirty="0" smtClean="0"/>
              <a:t>Provided more information than what was available on th</a:t>
            </a:r>
            <a:r>
              <a:rPr lang="en-US" dirty="0" smtClean="0"/>
              <a:t>e game box</a:t>
            </a:r>
          </a:p>
          <a:p>
            <a:r>
              <a:rPr lang="en-US" dirty="0" smtClean="0"/>
              <a:t>Can page store employee for help</a:t>
            </a:r>
          </a:p>
          <a:p>
            <a:r>
              <a:rPr lang="en-US" dirty="0" smtClean="0"/>
              <a:t>Can email or SMS game information to self</a:t>
            </a:r>
            <a:endParaRPr lang="en-US" dirty="0"/>
          </a:p>
        </p:txBody>
      </p:sp>
      <p:pic>
        <p:nvPicPr>
          <p:cNvPr id="11266" name="Picture 2" descr="http://farm6.static.flickr.com/5093/5448528031_dcb1bf2000_m.jpg"/>
          <p:cNvPicPr>
            <a:picLocks noChangeAspect="1" noChangeArrowheads="1"/>
          </p:cNvPicPr>
          <p:nvPr/>
        </p:nvPicPr>
        <p:blipFill>
          <a:blip r:embed="rId3" cstate="print"/>
          <a:srcRect/>
          <a:stretch>
            <a:fillRect/>
          </a:stretch>
        </p:blipFill>
        <p:spPr bwMode="auto">
          <a:xfrm>
            <a:off x="7315200" y="3733800"/>
            <a:ext cx="1600200" cy="2286000"/>
          </a:xfrm>
          <a:prstGeom prst="rect">
            <a:avLst/>
          </a:prstGeom>
          <a:noFill/>
        </p:spPr>
      </p:pic>
      <p:sp>
        <p:nvSpPr>
          <p:cNvPr id="5" name="TextBox 4"/>
          <p:cNvSpPr txBox="1"/>
          <p:nvPr/>
        </p:nvSpPr>
        <p:spPr>
          <a:xfrm>
            <a:off x="381000" y="6096000"/>
            <a:ext cx="8458200" cy="369332"/>
          </a:xfrm>
          <a:prstGeom prst="rect">
            <a:avLst/>
          </a:prstGeom>
          <a:noFill/>
        </p:spPr>
        <p:txBody>
          <a:bodyPr wrap="square" rtlCol="0">
            <a:spAutoFit/>
          </a:bodyPr>
          <a:lstStyle/>
          <a:p>
            <a:r>
              <a:rPr lang="en-US" dirty="0" smtClean="0"/>
              <a:t>Information: </a:t>
            </a:r>
            <a:r>
              <a:rPr lang="en-US" dirty="0" smtClean="0">
                <a:hlinkClick r:id="rId4"/>
              </a:rPr>
              <a:t>1</a:t>
            </a:r>
            <a:r>
              <a:rPr lang="en-US" dirty="0" smtClean="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hlinkClick r:id="rId2"/>
              </a:rPr>
              <a:t>Microsoft Surface2 / Samsung SUR40</a:t>
            </a:r>
            <a:endParaRPr lang="en-US" dirty="0" smtClean="0"/>
          </a:p>
          <a:p>
            <a:r>
              <a:rPr lang="en-US" dirty="0" smtClean="0">
                <a:hlinkClick r:id="rId3"/>
              </a:rPr>
              <a:t>MultiTouch Cell</a:t>
            </a:r>
            <a:endParaRPr lang="en-US" dirty="0" smtClean="0"/>
          </a:p>
          <a:p>
            <a:r>
              <a:rPr lang="en-US" dirty="0" smtClean="0">
                <a:hlinkClick r:id="rId4"/>
              </a:rPr>
              <a:t>iMotion Outdoor</a:t>
            </a:r>
            <a:endParaRPr lang="en-US" dirty="0" smtClean="0"/>
          </a:p>
          <a:p>
            <a:r>
              <a:rPr lang="en-US" dirty="0" smtClean="0">
                <a:hlinkClick r:id="rId5"/>
              </a:rPr>
              <a:t>TDC</a:t>
            </a:r>
            <a:endParaRPr lang="en-US" dirty="0" smtClean="0"/>
          </a:p>
          <a:p>
            <a:r>
              <a:rPr lang="en-US" dirty="0" smtClean="0">
                <a:hlinkClick r:id="rId6"/>
              </a:rPr>
              <a:t>ITS Enclosures</a:t>
            </a:r>
            <a:endParaRPr lang="en-US" dirty="0" smtClean="0"/>
          </a:p>
          <a:p>
            <a:r>
              <a:rPr lang="en-US" dirty="0" smtClean="0">
                <a:hlinkClick r:id="rId7"/>
              </a:rPr>
              <a:t>Planar Embedded</a:t>
            </a:r>
            <a:endParaRPr lang="en-US" dirty="0" smtClean="0"/>
          </a:p>
          <a:p>
            <a:r>
              <a:rPr lang="en-US" dirty="0" smtClean="0">
                <a:hlinkClick r:id="rId8"/>
              </a:rPr>
              <a:t>Microsoft </a:t>
            </a:r>
            <a:r>
              <a:rPr lang="en-US" dirty="0" err="1" smtClean="0">
                <a:hlinkClick r:id="rId8"/>
              </a:rPr>
              <a:t>Kinect</a:t>
            </a:r>
            <a:endParaRPr lang="en-US" dirty="0" smtClean="0"/>
          </a:p>
          <a:p>
            <a:endParaRPr lang="en-US" dirty="0" smtClean="0"/>
          </a:p>
          <a:p>
            <a:r>
              <a:rPr lang="en-US" dirty="0" smtClean="0">
                <a:hlinkClick r:id="rId9"/>
              </a:rPr>
              <a:t>Additional </a:t>
            </a:r>
            <a:r>
              <a:rPr lang="en-US" dirty="0" err="1" smtClean="0">
                <a:hlinkClick r:id="rId9"/>
              </a:rPr>
              <a:t>touchscreen</a:t>
            </a:r>
            <a:r>
              <a:rPr lang="en-US" dirty="0" smtClean="0">
                <a:hlinkClick r:id="rId9"/>
              </a:rPr>
              <a:t> vendors</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Players (Agencies)</a:t>
            </a:r>
            <a:endParaRPr lang="en-US" dirty="0"/>
          </a:p>
        </p:txBody>
      </p:sp>
      <p:sp>
        <p:nvSpPr>
          <p:cNvPr id="3" name="Content Placeholder 2"/>
          <p:cNvSpPr>
            <a:spLocks noGrp="1"/>
          </p:cNvSpPr>
          <p:nvPr>
            <p:ph idx="1"/>
          </p:nvPr>
        </p:nvSpPr>
        <p:spPr/>
        <p:txBody>
          <a:bodyPr/>
          <a:lstStyle/>
          <a:p>
            <a:r>
              <a:rPr lang="en-US" dirty="0" smtClean="0">
                <a:hlinkClick r:id="rId2"/>
              </a:rPr>
              <a:t>inWindow Outdoor</a:t>
            </a:r>
            <a:endParaRPr lang="en-US" dirty="0" smtClean="0"/>
          </a:p>
          <a:p>
            <a:r>
              <a:rPr lang="en-US" dirty="0" smtClean="0">
                <a:hlinkClick r:id="rId3"/>
              </a:rPr>
              <a:t>Muse</a:t>
            </a:r>
            <a:endParaRPr lang="en-US" dirty="0" smtClean="0"/>
          </a:p>
          <a:p>
            <a:r>
              <a:rPr lang="en-US" dirty="0" smtClean="0">
                <a:hlinkClick r:id="rId4"/>
              </a:rPr>
              <a:t>Monster Media</a:t>
            </a:r>
            <a:endParaRPr lang="en-US" dirty="0" smtClean="0"/>
          </a:p>
          <a:p>
            <a:r>
              <a:rPr lang="en-US" dirty="0" smtClean="0">
                <a:hlinkClick r:id="rId5"/>
              </a:rPr>
              <a:t>SecondStory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Opportunities for BLITZ</a:t>
            </a:r>
            <a:endParaRPr lang="en-US" dirty="0"/>
          </a:p>
        </p:txBody>
      </p:sp>
      <p:sp>
        <p:nvSpPr>
          <p:cNvPr id="3" name="Content Placeholder 2"/>
          <p:cNvSpPr>
            <a:spLocks noGrp="1"/>
          </p:cNvSpPr>
          <p:nvPr>
            <p:ph idx="1"/>
          </p:nvPr>
        </p:nvSpPr>
        <p:spPr>
          <a:xfrm>
            <a:off x="457200" y="1600201"/>
            <a:ext cx="8001000" cy="4800599"/>
          </a:xfrm>
        </p:spPr>
        <p:txBody>
          <a:bodyPr>
            <a:normAutofit fontScale="85000" lnSpcReduction="10000"/>
          </a:bodyPr>
          <a:lstStyle/>
          <a:p>
            <a:r>
              <a:rPr lang="en-US" dirty="0" smtClean="0"/>
              <a:t>Can carve out a niche to focus on</a:t>
            </a:r>
          </a:p>
          <a:p>
            <a:r>
              <a:rPr lang="en-US" dirty="0" smtClean="0"/>
              <a:t>Can choose a set of technologies we are familiar with</a:t>
            </a:r>
          </a:p>
          <a:p>
            <a:r>
              <a:rPr lang="en-US" dirty="0" smtClean="0"/>
              <a:t>Can use E+K as one component of a holistic solution</a:t>
            </a:r>
          </a:p>
          <a:p>
            <a:r>
              <a:rPr lang="en-US" dirty="0" smtClean="0"/>
              <a:t>Can create a “package” to reuse for multiple clients, once groundwork has been laid</a:t>
            </a:r>
          </a:p>
          <a:p>
            <a:r>
              <a:rPr lang="en-US" dirty="0" smtClean="0"/>
              <a:t>Entertainment clients (Halo, Saints Row, etc.) provide us an opportunity to extend the experience/message of their products</a:t>
            </a:r>
          </a:p>
          <a:p>
            <a:r>
              <a:rPr lang="en-US" dirty="0" smtClean="0"/>
              <a:t>Clients with physical products (</a:t>
            </a:r>
            <a:r>
              <a:rPr lang="en-US" dirty="0" err="1" smtClean="0"/>
              <a:t>Alienware</a:t>
            </a:r>
            <a:r>
              <a:rPr lang="en-US" dirty="0" smtClean="0"/>
              <a:t>) provide us an opportunity to let users build/play with their products</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for BLITZ</a:t>
            </a:r>
            <a:endParaRPr lang="en-US" dirty="0"/>
          </a:p>
        </p:txBody>
      </p:sp>
      <p:sp>
        <p:nvSpPr>
          <p:cNvPr id="3" name="Content Placeholder 2"/>
          <p:cNvSpPr>
            <a:spLocks noGrp="1"/>
          </p:cNvSpPr>
          <p:nvPr>
            <p:ph idx="1"/>
          </p:nvPr>
        </p:nvSpPr>
        <p:spPr/>
        <p:txBody>
          <a:bodyPr/>
          <a:lstStyle/>
          <a:p>
            <a:r>
              <a:rPr lang="en-US" dirty="0" smtClean="0"/>
              <a:t>No prior experience in developing public installations</a:t>
            </a:r>
          </a:p>
          <a:p>
            <a:r>
              <a:rPr lang="en-US" dirty="0" smtClean="0"/>
              <a:t>Any application will require tech undertaking to learn the utilized technologies</a:t>
            </a:r>
          </a:p>
          <a:p>
            <a:r>
              <a:rPr lang="en-US" dirty="0" smtClean="0"/>
              <a:t>Many experiences will require significant UX investment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Wrap-Up</a:t>
            </a:r>
            <a:endParaRPr lang="en-US" dirty="0"/>
          </a:p>
        </p:txBody>
      </p:sp>
      <p:sp>
        <p:nvSpPr>
          <p:cNvPr id="3" name="Content Placeholder 2"/>
          <p:cNvSpPr>
            <a:spLocks noGrp="1"/>
          </p:cNvSpPr>
          <p:nvPr>
            <p:ph idx="1"/>
          </p:nvPr>
        </p:nvSpPr>
        <p:spPr/>
        <p:txBody>
          <a:bodyPr/>
          <a:lstStyle/>
          <a:p>
            <a:r>
              <a:rPr lang="en-US" dirty="0" smtClean="0"/>
              <a:t>Think of how E+K can work to strengthen existing brands and messages</a:t>
            </a:r>
          </a:p>
          <a:p>
            <a:r>
              <a:rPr lang="en-US" dirty="0" smtClean="0"/>
              <a:t>Must be one out of many integrated components</a:t>
            </a:r>
          </a:p>
          <a:p>
            <a:r>
              <a:rPr lang="en-US" dirty="0" smtClean="0"/>
              <a:t>Take home message is critical – experience cannot end right when users step away</a:t>
            </a:r>
          </a:p>
          <a:p>
            <a:r>
              <a:rPr lang="en-US" dirty="0" smtClean="0"/>
              <a:t>Focus on getting one thing perfect – one small mistake can ruin the entire experience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dirty="0"/>
          </a:p>
        </p:txBody>
      </p:sp>
      <p:sp>
        <p:nvSpPr>
          <p:cNvPr id="3" name="Content Placeholder 2"/>
          <p:cNvSpPr>
            <a:spLocks noGrp="1"/>
          </p:cNvSpPr>
          <p:nvPr>
            <p:ph idx="1"/>
          </p:nvPr>
        </p:nvSpPr>
        <p:spPr>
          <a:xfrm>
            <a:off x="457200" y="1295401"/>
            <a:ext cx="8229600" cy="5257800"/>
          </a:xfrm>
        </p:spPr>
        <p:txBody>
          <a:bodyPr>
            <a:normAutofit fontScale="92500"/>
          </a:bodyPr>
          <a:lstStyle/>
          <a:p>
            <a:pPr>
              <a:buNone/>
            </a:pPr>
            <a:r>
              <a:rPr lang="en-US" dirty="0" smtClean="0"/>
              <a:t>Environmental and Kiosk installations focus on taking experiences </a:t>
            </a:r>
            <a:r>
              <a:rPr lang="en-US" b="1" dirty="0" smtClean="0"/>
              <a:t>out</a:t>
            </a:r>
            <a:r>
              <a:rPr lang="en-US" dirty="0" smtClean="0"/>
              <a:t> </a:t>
            </a:r>
            <a:r>
              <a:rPr lang="en-US" b="1" dirty="0" smtClean="0"/>
              <a:t>of the home </a:t>
            </a:r>
            <a:r>
              <a:rPr lang="en-US" dirty="0" smtClean="0"/>
              <a:t>and into </a:t>
            </a:r>
            <a:r>
              <a:rPr lang="en-US" b="1" dirty="0" smtClean="0"/>
              <a:t>public space</a:t>
            </a:r>
            <a:r>
              <a:rPr lang="en-US" dirty="0" smtClean="0"/>
              <a:t>.</a:t>
            </a:r>
          </a:p>
          <a:p>
            <a:pPr>
              <a:buNone/>
            </a:pPr>
            <a:r>
              <a:rPr lang="en-US" dirty="0" smtClean="0"/>
              <a:t>Well-executed installations provide an opportunity to </a:t>
            </a:r>
            <a:r>
              <a:rPr lang="en-US" b="1" dirty="0" smtClean="0"/>
              <a:t>increase brand awareness</a:t>
            </a:r>
            <a:r>
              <a:rPr lang="en-US" dirty="0" smtClean="0"/>
              <a:t> or </a:t>
            </a:r>
            <a:r>
              <a:rPr lang="en-US" b="1" dirty="0" smtClean="0"/>
              <a:t>educate </a:t>
            </a:r>
            <a:r>
              <a:rPr lang="en-US" dirty="0" smtClean="0"/>
              <a:t>through interactivity.</a:t>
            </a:r>
          </a:p>
          <a:p>
            <a:pPr>
              <a:buNone/>
            </a:pPr>
            <a:r>
              <a:rPr lang="en-US" dirty="0" smtClean="0"/>
              <a:t>E+K generally </a:t>
            </a:r>
            <a:r>
              <a:rPr lang="en-US" b="1" dirty="0" smtClean="0"/>
              <a:t>push the boundaries</a:t>
            </a:r>
            <a:r>
              <a:rPr lang="en-US" dirty="0" smtClean="0"/>
              <a:t> of technology and provide the audience with an opportunity to </a:t>
            </a:r>
            <a:r>
              <a:rPr lang="en-US" b="1" dirty="0" smtClean="0"/>
              <a:t>experience</a:t>
            </a:r>
            <a:r>
              <a:rPr lang="en-US" dirty="0" smtClean="0"/>
              <a:t> something they could not do at home.</a:t>
            </a:r>
          </a:p>
          <a:p>
            <a:pPr>
              <a:buNone/>
            </a:pPr>
            <a:r>
              <a:rPr lang="en-US" dirty="0" smtClean="0"/>
              <a:t>The most effective installations take a </a:t>
            </a:r>
            <a:r>
              <a:rPr lang="en-US" b="1" dirty="0" smtClean="0"/>
              <a:t>holistic</a:t>
            </a:r>
            <a:r>
              <a:rPr lang="en-US" dirty="0" smtClean="0"/>
              <a:t> approach – supporting other mediums and more traditional applications.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difference?</a:t>
            </a:r>
            <a:endParaRPr lang="en-US" dirty="0"/>
          </a:p>
        </p:txBody>
      </p:sp>
      <p:sp>
        <p:nvSpPr>
          <p:cNvPr id="3" name="Content Placeholder 2"/>
          <p:cNvSpPr>
            <a:spLocks noGrp="1"/>
          </p:cNvSpPr>
          <p:nvPr>
            <p:ph idx="1"/>
          </p:nvPr>
        </p:nvSpPr>
        <p:spPr>
          <a:xfrm>
            <a:off x="457200" y="3276600"/>
            <a:ext cx="3962400" cy="3306764"/>
          </a:xfrm>
        </p:spPr>
        <p:txBody>
          <a:bodyPr/>
          <a:lstStyle/>
          <a:p>
            <a:pPr>
              <a:buNone/>
            </a:pPr>
            <a:r>
              <a:rPr lang="en-US" dirty="0" smtClean="0"/>
              <a:t>Environmental means:</a:t>
            </a:r>
          </a:p>
          <a:p>
            <a:r>
              <a:rPr lang="en-US" dirty="0" smtClean="0"/>
              <a:t>Social</a:t>
            </a:r>
          </a:p>
          <a:p>
            <a:r>
              <a:rPr lang="en-US" dirty="0" smtClean="0"/>
              <a:t>Large</a:t>
            </a:r>
          </a:p>
          <a:p>
            <a:r>
              <a:rPr lang="en-US" dirty="0" smtClean="0"/>
              <a:t>Experimental</a:t>
            </a:r>
          </a:p>
          <a:p>
            <a:r>
              <a:rPr lang="en-US" dirty="0" smtClean="0"/>
              <a:t>Unique</a:t>
            </a:r>
          </a:p>
          <a:p>
            <a:endParaRPr lang="en-US" dirty="0" smtClean="0"/>
          </a:p>
          <a:p>
            <a:endParaRPr lang="en-US" b="1" dirty="0"/>
          </a:p>
        </p:txBody>
      </p:sp>
      <p:sp>
        <p:nvSpPr>
          <p:cNvPr id="4" name="Content Placeholder 2"/>
          <p:cNvSpPr txBox="1">
            <a:spLocks/>
          </p:cNvSpPr>
          <p:nvPr/>
        </p:nvSpPr>
        <p:spPr>
          <a:xfrm>
            <a:off x="4953000" y="3352800"/>
            <a:ext cx="3962400" cy="3230563"/>
          </a:xfrm>
          <a:prstGeom prst="rect">
            <a:avLst/>
          </a:prstGeom>
        </p:spPr>
        <p:txBody>
          <a:bodyPr vert="horz">
            <a:normAutofit/>
          </a:bodyPr>
          <a:lstStyle/>
          <a:p>
            <a:pPr marL="420624" lvl="0" indent="-384048">
              <a:spcBef>
                <a:spcPct val="20000"/>
              </a:spcBef>
              <a:buClr>
                <a:srgbClr val="6EA0B0"/>
              </a:buClr>
              <a:buSzPct val="80000"/>
            </a:pPr>
            <a:r>
              <a:rPr kumimoji="0" lang="en-US" sz="3000" b="0" i="0" u="none" strike="noStrike" kern="1200" cap="none" spc="0" normalizeH="0" baseline="0" noProof="0" dirty="0" smtClean="0">
                <a:ln>
                  <a:noFill/>
                </a:ln>
                <a:solidFill>
                  <a:schemeClr val="accent1"/>
                </a:solidFill>
                <a:effectLst/>
                <a:uLnTx/>
                <a:uFillTx/>
                <a:latin typeface="Calibri" pitchFamily="34" charset="0"/>
                <a:ea typeface="+mn-ea"/>
                <a:cs typeface="+mn-cs"/>
              </a:rPr>
              <a:t>Kiosk means</a:t>
            </a:r>
            <a:r>
              <a:rPr lang="en-US" sz="3000" dirty="0" smtClean="0">
                <a:solidFill>
                  <a:srgbClr val="6EA0B0"/>
                </a:solidFill>
                <a:latin typeface="Calibri" pitchFamily="34" charset="0"/>
              </a:rPr>
              <a:t>:</a:t>
            </a:r>
          </a:p>
          <a:p>
            <a:pPr marL="420624" lvl="0" indent="-384048">
              <a:spcBef>
                <a:spcPct val="20000"/>
              </a:spcBef>
              <a:buClr>
                <a:srgbClr val="6EA0B0"/>
              </a:buClr>
              <a:buSzPct val="80000"/>
              <a:buFont typeface="Wingdings 2"/>
              <a:buChar char=""/>
            </a:pPr>
            <a:r>
              <a:rPr lang="en-US" sz="3000" dirty="0" smtClean="0">
                <a:solidFill>
                  <a:srgbClr val="6EA0B0"/>
                </a:solidFill>
                <a:latin typeface="Calibri" pitchFamily="34" charset="0"/>
              </a:rPr>
              <a:t>Personal</a:t>
            </a:r>
          </a:p>
          <a:p>
            <a:pPr marL="420624" lvl="0" indent="-384048">
              <a:spcBef>
                <a:spcPct val="20000"/>
              </a:spcBef>
              <a:buClr>
                <a:srgbClr val="6EA0B0"/>
              </a:buClr>
              <a:buSzPct val="80000"/>
              <a:buFont typeface="Wingdings 2"/>
              <a:buChar char=""/>
            </a:pPr>
            <a:r>
              <a:rPr lang="en-US" sz="3000" dirty="0" smtClean="0">
                <a:solidFill>
                  <a:srgbClr val="6EA0B0"/>
                </a:solidFill>
                <a:latin typeface="Calibri" pitchFamily="34" charset="0"/>
              </a:rPr>
              <a:t>Medium</a:t>
            </a:r>
          </a:p>
          <a:p>
            <a:pPr marL="420624" lvl="0" indent="-384048">
              <a:spcBef>
                <a:spcPct val="20000"/>
              </a:spcBef>
              <a:buClr>
                <a:srgbClr val="6EA0B0"/>
              </a:buClr>
              <a:buSzPct val="80000"/>
              <a:buFont typeface="Wingdings 2"/>
              <a:buChar char=""/>
            </a:pPr>
            <a:r>
              <a:rPr lang="en-US" sz="3000" dirty="0" smtClean="0">
                <a:solidFill>
                  <a:srgbClr val="6EA0B0"/>
                </a:solidFill>
                <a:latin typeface="Calibri" pitchFamily="34" charset="0"/>
              </a:rPr>
              <a:t>Specific Task</a:t>
            </a:r>
            <a:endParaRPr lang="en-US" sz="3000" dirty="0" smtClean="0">
              <a:solidFill>
                <a:srgbClr val="6EA0B0"/>
              </a:solidFill>
              <a:latin typeface="Calibri" pitchFamily="34" charset="0"/>
            </a:endParaRPr>
          </a:p>
          <a:p>
            <a:pPr marL="420624" lvl="0" indent="-384048">
              <a:spcBef>
                <a:spcPct val="20000"/>
              </a:spcBef>
              <a:buClr>
                <a:srgbClr val="6EA0B0"/>
              </a:buClr>
              <a:buSzPct val="80000"/>
              <a:buFont typeface="Wingdings 2"/>
              <a:buChar char=""/>
            </a:pPr>
            <a:r>
              <a:rPr lang="en-US" sz="3000" dirty="0" smtClean="0">
                <a:solidFill>
                  <a:srgbClr val="6EA0B0"/>
                </a:solidFill>
                <a:latin typeface="Calibri" pitchFamily="34" charset="0"/>
              </a:rPr>
              <a:t>Enclosed/Stationary</a:t>
            </a:r>
          </a:p>
          <a:p>
            <a:pPr marL="420624" lvl="0" indent="-384048">
              <a:spcBef>
                <a:spcPct val="20000"/>
              </a:spcBef>
              <a:buClr>
                <a:srgbClr val="6EA0B0"/>
              </a:buClr>
              <a:buSzPct val="80000"/>
              <a:buFont typeface="Wingdings 2"/>
              <a:buChar char=""/>
            </a:pPr>
            <a:endParaRPr lang="en-US" sz="3000" dirty="0" smtClean="0">
              <a:solidFill>
                <a:srgbClr val="6EA0B0"/>
              </a:solidFill>
              <a:latin typeface="Calibri" pitchFamily="34" charset="0"/>
            </a:endParaRPr>
          </a:p>
          <a:p>
            <a:pPr marL="420624" lvl="0" indent="-384048">
              <a:spcBef>
                <a:spcPct val="20000"/>
              </a:spcBef>
              <a:buClr>
                <a:srgbClr val="6EA0B0"/>
              </a:buClr>
              <a:buSzPct val="80000"/>
              <a:buFont typeface="Wingdings 2"/>
              <a:buChar char=""/>
            </a:pPr>
            <a:endParaRPr lang="en-US" sz="3000" dirty="0" smtClean="0">
              <a:solidFill>
                <a:srgbClr val="6EA0B0"/>
              </a:solidFill>
              <a:latin typeface="Calibri" pitchFamily="34" charset="0"/>
            </a:endParaRPr>
          </a:p>
          <a:p>
            <a:pPr marL="420624" indent="-384048">
              <a:spcBef>
                <a:spcPct val="20000"/>
              </a:spcBef>
              <a:buClr>
                <a:schemeClr val="accent1"/>
              </a:buClr>
              <a:buSzPct val="80000"/>
            </a:pPr>
            <a:endParaRPr lang="en-US" sz="3000" dirty="0" smtClean="0">
              <a:solidFill>
                <a:schemeClr val="accent1"/>
              </a:solidFill>
              <a:latin typeface="Calibri" pitchFamily="34" charset="0"/>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Arial" pitchFamily="34" charset="0"/>
              <a:buChar char="•"/>
              <a:tabLst/>
              <a:defRPr/>
            </a:pPr>
            <a:endParaRPr kumimoji="0" lang="en-US" sz="3000" b="0" i="0" u="none" strike="noStrike" kern="1200" cap="none" spc="0" normalizeH="0" baseline="0" noProof="0" dirty="0">
              <a:ln>
                <a:noFill/>
              </a:ln>
              <a:solidFill>
                <a:schemeClr val="accent1"/>
              </a:solidFill>
              <a:effectLst/>
              <a:uLnTx/>
              <a:uFillTx/>
              <a:latin typeface="Calibri" pitchFamily="34" charset="0"/>
              <a:ea typeface="+mn-ea"/>
              <a:cs typeface="+mn-cs"/>
            </a:endParaRPr>
          </a:p>
        </p:txBody>
      </p:sp>
      <p:sp>
        <p:nvSpPr>
          <p:cNvPr id="6" name="Content Placeholder 2"/>
          <p:cNvSpPr txBox="1">
            <a:spLocks/>
          </p:cNvSpPr>
          <p:nvPr/>
        </p:nvSpPr>
        <p:spPr>
          <a:xfrm>
            <a:off x="609600" y="1371600"/>
            <a:ext cx="8229600" cy="1905000"/>
          </a:xfrm>
          <a:prstGeom prst="rect">
            <a:avLst/>
          </a:prstGeom>
        </p:spPr>
        <p:txBody>
          <a:bodyPr vert="horz">
            <a:normAutofit fontScale="92500" lnSpcReduction="10000"/>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US" sz="3000" b="0" i="0" u="none" strike="noStrike" kern="1200" cap="none" spc="0" normalizeH="0" baseline="0" noProof="0" dirty="0" smtClean="0">
                <a:ln>
                  <a:noFill/>
                </a:ln>
                <a:solidFill>
                  <a:schemeClr val="accent1"/>
                </a:solidFill>
                <a:effectLst/>
                <a:uLnTx/>
                <a:uFillTx/>
                <a:latin typeface="Calibri" pitchFamily="34" charset="0"/>
                <a:ea typeface="+mn-ea"/>
                <a:cs typeface="+mn-cs"/>
              </a:rPr>
              <a:t>Both:</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Arial" pitchFamily="34" charset="0"/>
              <a:buChar char="•"/>
              <a:tabLst/>
              <a:defRPr/>
            </a:pPr>
            <a:r>
              <a:rPr lang="en-US" sz="3000" noProof="0" dirty="0" smtClean="0">
                <a:solidFill>
                  <a:schemeClr val="accent1"/>
                </a:solidFill>
                <a:latin typeface="Calibri" pitchFamily="34" charset="0"/>
              </a:rPr>
              <a:t>Public</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Arial" pitchFamily="34" charset="0"/>
              <a:buChar char="•"/>
              <a:tabLst/>
              <a:defRPr/>
            </a:pPr>
            <a:r>
              <a:rPr kumimoji="0" lang="en-US" sz="3000" b="0" i="0" u="none" strike="noStrike" kern="1200" cap="none" spc="0" normalizeH="0" baseline="0" dirty="0" smtClean="0">
                <a:ln>
                  <a:noFill/>
                </a:ln>
                <a:solidFill>
                  <a:schemeClr val="accent1"/>
                </a:solidFill>
                <a:effectLst/>
                <a:uLnTx/>
                <a:uFillTx/>
                <a:latin typeface="Calibri" pitchFamily="34" charset="0"/>
                <a:ea typeface="+mn-ea"/>
                <a:cs typeface="+mn-cs"/>
              </a:rPr>
              <a:t>Interactive</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Arial" pitchFamily="34" charset="0"/>
              <a:buChar char="•"/>
              <a:tabLst/>
              <a:defRPr/>
            </a:pPr>
            <a:r>
              <a:rPr lang="en-US" sz="3000" b="1" noProof="0" dirty="0" smtClean="0">
                <a:solidFill>
                  <a:schemeClr val="accent1"/>
                </a:solidFill>
                <a:latin typeface="Calibri" pitchFamily="34" charset="0"/>
              </a:rPr>
              <a:t>Take Home</a:t>
            </a:r>
            <a:endParaRPr kumimoji="0" lang="en-US" sz="3000" b="1" i="0" u="none" strike="noStrike" kern="1200" cap="none" spc="0" normalizeH="0" baseline="0" noProof="0" dirty="0" smtClean="0">
              <a:ln>
                <a:noFill/>
              </a:ln>
              <a:solidFill>
                <a:schemeClr val="accent1"/>
              </a:solidFill>
              <a:effectLst/>
              <a:uLnTx/>
              <a:uFillTx/>
              <a:latin typeface="Calibri" pitchFamily="34" charset="0"/>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0" i="0" u="none" strike="noStrike" kern="1200" cap="none" spc="0" normalizeH="0" baseline="0" noProof="0" dirty="0" smtClean="0">
              <a:ln>
                <a:noFill/>
              </a:ln>
              <a:solidFill>
                <a:schemeClr val="accent1"/>
              </a:solidFill>
              <a:effectLst/>
              <a:uLnTx/>
              <a:uFillTx/>
              <a:latin typeface="Calibri" pitchFamily="34" charset="0"/>
              <a:ea typeface="+mn-ea"/>
              <a:cs typeface="+mn-cs"/>
            </a:endParaRP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1" i="0" u="none" strike="noStrike" kern="1200" cap="none" spc="0" normalizeH="0" baseline="0" noProof="0" dirty="0">
              <a:ln>
                <a:noFill/>
              </a:ln>
              <a:solidFill>
                <a:schemeClr val="accent1"/>
              </a:solidFill>
              <a:effectLst/>
              <a:uLnTx/>
              <a:uFillTx/>
              <a:latin typeface="Calibri" pitchFamily="34"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E+K Benefits</a:t>
            </a:r>
            <a:endParaRPr lang="en-US" dirty="0"/>
          </a:p>
        </p:txBody>
      </p:sp>
      <p:sp>
        <p:nvSpPr>
          <p:cNvPr id="3" name="Content Placeholder 2"/>
          <p:cNvSpPr>
            <a:spLocks noGrp="1"/>
          </p:cNvSpPr>
          <p:nvPr>
            <p:ph idx="1"/>
          </p:nvPr>
        </p:nvSpPr>
        <p:spPr/>
        <p:txBody>
          <a:bodyPr/>
          <a:lstStyle/>
          <a:p>
            <a:r>
              <a:rPr lang="en-US" dirty="0" smtClean="0"/>
              <a:t>Brings patrons into the marketing efforts as </a:t>
            </a:r>
            <a:r>
              <a:rPr lang="en-US" b="1" dirty="0" smtClean="0"/>
              <a:t>active participants</a:t>
            </a:r>
          </a:p>
          <a:p>
            <a:r>
              <a:rPr lang="en-US" dirty="0" smtClean="0"/>
              <a:t>Generates buzz from satisfied patrons and news outlets</a:t>
            </a:r>
          </a:p>
          <a:p>
            <a:r>
              <a:rPr lang="en-US" dirty="0" smtClean="0"/>
              <a:t>Pushes the creative envelope beyond what is possible with traditional web/desktop/mobile environments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E+K Challenges</a:t>
            </a:r>
            <a:endParaRPr lang="en-US" dirty="0"/>
          </a:p>
        </p:txBody>
      </p:sp>
      <p:sp>
        <p:nvSpPr>
          <p:cNvPr id="3" name="Content Placeholder 2"/>
          <p:cNvSpPr>
            <a:spLocks noGrp="1"/>
          </p:cNvSpPr>
          <p:nvPr>
            <p:ph idx="1"/>
          </p:nvPr>
        </p:nvSpPr>
        <p:spPr/>
        <p:txBody>
          <a:bodyPr/>
          <a:lstStyle/>
          <a:p>
            <a:r>
              <a:rPr lang="en-US" b="1" dirty="0" smtClean="0"/>
              <a:t>Expensive</a:t>
            </a:r>
            <a:r>
              <a:rPr lang="en-US" dirty="0" smtClean="0"/>
              <a:t> / ROI analysis</a:t>
            </a:r>
            <a:endParaRPr lang="en-US" b="1" dirty="0" smtClean="0"/>
          </a:p>
          <a:p>
            <a:r>
              <a:rPr lang="en-US" b="1" dirty="0" smtClean="0"/>
              <a:t>Weather</a:t>
            </a:r>
            <a:r>
              <a:rPr lang="en-US" dirty="0" smtClean="0"/>
              <a:t>: sun, heat, cold, humidity, precipitation</a:t>
            </a:r>
          </a:p>
          <a:p>
            <a:r>
              <a:rPr lang="en-US" dirty="0" smtClean="0"/>
              <a:t>Vandalism / heavy usage</a:t>
            </a:r>
          </a:p>
          <a:p>
            <a:r>
              <a:rPr lang="en-US" dirty="0" smtClean="0"/>
              <a:t>Extended uptime / memory management</a:t>
            </a:r>
          </a:p>
          <a:p>
            <a:r>
              <a:rPr lang="en-US" dirty="0" smtClean="0"/>
              <a:t>Content moderation &amp; monitoring</a:t>
            </a:r>
          </a:p>
          <a:p>
            <a:r>
              <a:rPr lang="en-US" dirty="0" smtClean="0"/>
              <a:t>Placement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Primary Challenge/Opportunity</a:t>
            </a:r>
            <a:endParaRPr lang="en-US" dirty="0"/>
          </a:p>
        </p:txBody>
      </p:sp>
      <p:sp>
        <p:nvSpPr>
          <p:cNvPr id="3" name="Content Placeholder 2"/>
          <p:cNvSpPr>
            <a:spLocks noGrp="1"/>
          </p:cNvSpPr>
          <p:nvPr>
            <p:ph idx="1"/>
          </p:nvPr>
        </p:nvSpPr>
        <p:spPr/>
        <p:txBody>
          <a:bodyPr/>
          <a:lstStyle/>
          <a:p>
            <a:pPr>
              <a:buNone/>
            </a:pPr>
            <a:r>
              <a:rPr lang="en-US" dirty="0" smtClean="0"/>
              <a:t>Agencies that do E+K tend to </a:t>
            </a:r>
            <a:r>
              <a:rPr lang="en-US" b="1" dirty="0" smtClean="0"/>
              <a:t>own </a:t>
            </a:r>
            <a:r>
              <a:rPr lang="en-US" dirty="0" smtClean="0"/>
              <a:t>the process &amp; experience from start-to-finish.</a:t>
            </a:r>
          </a:p>
          <a:p>
            <a:pPr>
              <a:buNone/>
            </a:pPr>
            <a:r>
              <a:rPr lang="en-US" dirty="0" smtClean="0"/>
              <a:t>There is no “</a:t>
            </a:r>
            <a:r>
              <a:rPr lang="en-US" b="1" dirty="0" smtClean="0"/>
              <a:t>one-size fits all</a:t>
            </a:r>
            <a:r>
              <a:rPr lang="en-US" dirty="0" smtClean="0"/>
              <a:t>” solution or </a:t>
            </a:r>
            <a:r>
              <a:rPr lang="en-US" b="1" dirty="0" smtClean="0"/>
              <a:t>pre-made package </a:t>
            </a:r>
            <a:r>
              <a:rPr lang="en-US" dirty="0" smtClean="0"/>
              <a:t>that can be leveraged.</a:t>
            </a:r>
          </a:p>
          <a:p>
            <a:pPr>
              <a:buNone/>
            </a:pPr>
            <a:r>
              <a:rPr lang="en-US" dirty="0" smtClean="0"/>
              <a:t>This </a:t>
            </a:r>
            <a:r>
              <a:rPr lang="en-US" b="1" dirty="0" smtClean="0"/>
              <a:t>opens up creative channels </a:t>
            </a:r>
            <a:r>
              <a:rPr lang="en-US" dirty="0" smtClean="0"/>
              <a:t>to do something </a:t>
            </a:r>
            <a:r>
              <a:rPr lang="en-US" b="1" dirty="0" smtClean="0"/>
              <a:t>unique </a:t>
            </a:r>
            <a:r>
              <a:rPr lang="en-US" dirty="0" smtClean="0"/>
              <a:t>and </a:t>
            </a:r>
            <a:r>
              <a:rPr lang="en-US" b="1" dirty="0" smtClean="0"/>
              <a:t>challenging</a:t>
            </a:r>
            <a:r>
              <a:rPr lang="en-US" dirty="0" smtClean="0"/>
              <a:t>.</a:t>
            </a:r>
          </a:p>
          <a:p>
            <a:pPr>
              <a:buNone/>
            </a:pPr>
            <a:r>
              <a:rPr lang="en-US" dirty="0" smtClean="0"/>
              <a:t>This also creates </a:t>
            </a:r>
            <a:r>
              <a:rPr lang="en-US" b="1" dirty="0" smtClean="0"/>
              <a:t>risks </a:t>
            </a:r>
            <a:r>
              <a:rPr lang="en-US" dirty="0" smtClean="0"/>
              <a:t>in attempting something that </a:t>
            </a:r>
            <a:r>
              <a:rPr lang="en-US" b="1" dirty="0" smtClean="0"/>
              <a:t>may fail </a:t>
            </a:r>
            <a:r>
              <a:rPr lang="en-US" dirty="0" smtClean="0"/>
              <a:t>in the real world.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a:t>
            </a:r>
            <a:endParaRPr lang="en-US" dirty="0"/>
          </a:p>
        </p:txBody>
      </p:sp>
      <p:sp>
        <p:nvSpPr>
          <p:cNvPr id="3" name="Content Placeholder 2"/>
          <p:cNvSpPr>
            <a:spLocks noGrp="1"/>
          </p:cNvSpPr>
          <p:nvPr>
            <p:ph idx="1"/>
          </p:nvPr>
        </p:nvSpPr>
        <p:spPr/>
        <p:txBody>
          <a:bodyPr/>
          <a:lstStyle/>
          <a:p>
            <a:r>
              <a:rPr lang="en-US" dirty="0" smtClean="0"/>
              <a:t>Environmental: place in areas with </a:t>
            </a:r>
            <a:r>
              <a:rPr lang="en-US" b="1" dirty="0" smtClean="0"/>
              <a:t>heavy foot traffic</a:t>
            </a:r>
          </a:p>
          <a:p>
            <a:r>
              <a:rPr lang="en-US" dirty="0" smtClean="0"/>
              <a:t>Kiosk: place in visible “nooks”</a:t>
            </a:r>
          </a:p>
          <a:p>
            <a:r>
              <a:rPr lang="en-US" dirty="0" smtClean="0"/>
              <a:t>Examples:</a:t>
            </a:r>
          </a:p>
          <a:p>
            <a:pPr lvl="1"/>
            <a:r>
              <a:rPr lang="en-US" dirty="0" smtClean="0"/>
              <a:t>Vacant Storefronts</a:t>
            </a:r>
          </a:p>
          <a:p>
            <a:pPr lvl="1"/>
            <a:r>
              <a:rPr lang="en-US" dirty="0" smtClean="0"/>
              <a:t>Airports</a:t>
            </a:r>
          </a:p>
          <a:p>
            <a:pPr lvl="1"/>
            <a:r>
              <a:rPr lang="en-US" dirty="0" smtClean="0"/>
              <a:t>Malls</a:t>
            </a:r>
          </a:p>
          <a:p>
            <a:pPr lvl="1"/>
            <a:r>
              <a:rPr lang="en-US" dirty="0" smtClean="0"/>
              <a:t>Museums</a:t>
            </a:r>
          </a:p>
          <a:p>
            <a:pPr lvl="1"/>
            <a:r>
              <a:rPr lang="en-US" dirty="0" smtClean="0"/>
              <a:t>Lobbies</a:t>
            </a:r>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Technologies</a:t>
            </a:r>
            <a:endParaRPr lang="en-US" dirty="0"/>
          </a:p>
        </p:txBody>
      </p:sp>
      <p:sp>
        <p:nvSpPr>
          <p:cNvPr id="3" name="Content Placeholder 2"/>
          <p:cNvSpPr>
            <a:spLocks noGrp="1"/>
          </p:cNvSpPr>
          <p:nvPr>
            <p:ph idx="1"/>
          </p:nvPr>
        </p:nvSpPr>
        <p:spPr/>
        <p:txBody>
          <a:bodyPr/>
          <a:lstStyle/>
          <a:p>
            <a:r>
              <a:rPr lang="en-US" dirty="0" smtClean="0"/>
              <a:t>Large display (LCD, Projection, 3D)</a:t>
            </a:r>
          </a:p>
          <a:p>
            <a:r>
              <a:rPr lang="en-US" dirty="0" smtClean="0"/>
              <a:t>Touch (inc. multi-user)</a:t>
            </a:r>
          </a:p>
          <a:p>
            <a:r>
              <a:rPr lang="en-US" dirty="0" smtClean="0"/>
              <a:t>Gestural</a:t>
            </a:r>
          </a:p>
          <a:p>
            <a:r>
              <a:rPr lang="en-US" dirty="0" smtClean="0"/>
              <a:t>Voice &amp; Aural</a:t>
            </a:r>
          </a:p>
          <a:p>
            <a:r>
              <a:rPr lang="en-US" dirty="0" smtClean="0"/>
              <a:t>RFID / NFC</a:t>
            </a:r>
          </a:p>
          <a:p>
            <a:r>
              <a:rPr lang="en-US" dirty="0" smtClean="0"/>
              <a:t>Bluetooth / </a:t>
            </a:r>
            <a:r>
              <a:rPr lang="en-US" dirty="0" err="1" smtClean="0"/>
              <a:t>WiFi</a:t>
            </a:r>
            <a:endParaRPr lang="en-US" dirty="0" smtClean="0"/>
          </a:p>
          <a:p>
            <a:r>
              <a:rPr lang="en-US" dirty="0" smtClean="0"/>
              <a:t>Internet Connectivity (Wired or Cellular)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Samsung Takeover (Muse)</a:t>
            </a:r>
            <a:endParaRPr lang="en-US" dirty="0"/>
          </a:p>
        </p:txBody>
      </p:sp>
      <p:sp>
        <p:nvSpPr>
          <p:cNvPr id="3" name="Content Placeholder 2"/>
          <p:cNvSpPr>
            <a:spLocks noGrp="1"/>
          </p:cNvSpPr>
          <p:nvPr>
            <p:ph idx="1"/>
          </p:nvPr>
        </p:nvSpPr>
        <p:spPr>
          <a:xfrm>
            <a:off x="457200" y="1600201"/>
            <a:ext cx="4267200" cy="4525963"/>
          </a:xfrm>
        </p:spPr>
        <p:txBody>
          <a:bodyPr/>
          <a:lstStyle/>
          <a:p>
            <a:r>
              <a:rPr lang="en-US" dirty="0" smtClean="0"/>
              <a:t>3D Projection onto a public building</a:t>
            </a:r>
          </a:p>
          <a:p>
            <a:r>
              <a:rPr lang="en-US" dirty="0" smtClean="0"/>
              <a:t>Coordinated web efforts for takeover Flash/HTML experience</a:t>
            </a:r>
          </a:p>
          <a:p>
            <a:r>
              <a:rPr lang="en-US" dirty="0" smtClean="0"/>
              <a:t>Interactive web game &amp; contest</a:t>
            </a:r>
          </a:p>
          <a:p>
            <a:r>
              <a:rPr lang="en-US" dirty="0" smtClean="0"/>
              <a:t>Con: non-interactive, scheduled</a:t>
            </a:r>
            <a:endParaRPr lang="en-US" dirty="0"/>
          </a:p>
        </p:txBody>
      </p:sp>
      <p:sp>
        <p:nvSpPr>
          <p:cNvPr id="4" name="TextBox 3"/>
          <p:cNvSpPr txBox="1"/>
          <p:nvPr/>
        </p:nvSpPr>
        <p:spPr>
          <a:xfrm>
            <a:off x="381000" y="6096000"/>
            <a:ext cx="8458200" cy="369332"/>
          </a:xfrm>
          <a:prstGeom prst="rect">
            <a:avLst/>
          </a:prstGeom>
          <a:noFill/>
        </p:spPr>
        <p:txBody>
          <a:bodyPr wrap="square" rtlCol="0">
            <a:spAutoFit/>
          </a:bodyPr>
          <a:lstStyle/>
          <a:p>
            <a:r>
              <a:rPr lang="en-US" dirty="0" smtClean="0"/>
              <a:t>Information: </a:t>
            </a:r>
            <a:r>
              <a:rPr lang="en-US" dirty="0" smtClean="0">
                <a:hlinkClick r:id="rId3"/>
              </a:rPr>
              <a:t>1</a:t>
            </a:r>
            <a:r>
              <a:rPr lang="en-US" dirty="0" smtClean="0"/>
              <a:t> </a:t>
            </a:r>
            <a:r>
              <a:rPr lang="en-US" dirty="0" smtClean="0">
                <a:hlinkClick r:id="rId4"/>
              </a:rPr>
              <a:t>2</a:t>
            </a:r>
            <a:r>
              <a:rPr lang="en-US" dirty="0" smtClean="0"/>
              <a:t> </a:t>
            </a:r>
            <a:r>
              <a:rPr lang="en-US" dirty="0" smtClean="0">
                <a:hlinkClick r:id="rId5"/>
              </a:rPr>
              <a:t>3</a:t>
            </a:r>
            <a:r>
              <a:rPr lang="en-US" dirty="0" smtClean="0"/>
              <a:t> </a:t>
            </a:r>
            <a:r>
              <a:rPr lang="en-US" dirty="0" smtClean="0">
                <a:hlinkClick r:id="rId6"/>
              </a:rPr>
              <a:t>4</a:t>
            </a:r>
            <a:endParaRPr lang="en-US" dirty="0"/>
          </a:p>
        </p:txBody>
      </p:sp>
      <p:pic>
        <p:nvPicPr>
          <p:cNvPr id="3073" name="Picture 1"/>
          <p:cNvPicPr>
            <a:picLocks noChangeAspect="1" noChangeArrowheads="1"/>
          </p:cNvPicPr>
          <p:nvPr/>
        </p:nvPicPr>
        <p:blipFill>
          <a:blip r:embed="rId7" cstate="print"/>
          <a:srcRect/>
          <a:stretch>
            <a:fillRect/>
          </a:stretch>
        </p:blipFill>
        <p:spPr bwMode="auto">
          <a:xfrm>
            <a:off x="4724400" y="3429000"/>
            <a:ext cx="4242582" cy="2933700"/>
          </a:xfrm>
          <a:prstGeom prst="rect">
            <a:avLst/>
          </a:prstGeom>
          <a:noFill/>
          <a:ln w="9525">
            <a:noFill/>
            <a:miter lim="800000"/>
            <a:headEnd/>
            <a:tailEnd/>
          </a:ln>
        </p:spPr>
      </p:pic>
      <p:pic>
        <p:nvPicPr>
          <p:cNvPr id="3074" name="Picture 2"/>
          <p:cNvPicPr>
            <a:picLocks noChangeAspect="1" noChangeArrowheads="1"/>
          </p:cNvPicPr>
          <p:nvPr/>
        </p:nvPicPr>
        <p:blipFill>
          <a:blip r:embed="rId8" cstate="print"/>
          <a:srcRect/>
          <a:stretch>
            <a:fillRect/>
          </a:stretch>
        </p:blipFill>
        <p:spPr bwMode="auto">
          <a:xfrm>
            <a:off x="4648200" y="914400"/>
            <a:ext cx="4326532" cy="23907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BLITZ 2">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A65B29D1B76348BB4CC8F584438A7F" ma:contentTypeVersion="1" ma:contentTypeDescription="Create a new document." ma:contentTypeScope="" ma:versionID="d43e609d5a5edfbc5bcdf3a916f8f382">
  <xsd:schema xmlns:xsd="http://www.w3.org/2001/XMLSchema" xmlns:p="http://schemas.microsoft.com/office/2006/metadata/properties" targetNamespace="http://schemas.microsoft.com/office/2006/metadata/properties" ma:root="true" ma:fieldsID="52d0e424195802e8df628abe0f7a1b6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0DD80DF-2BF4-4BC8-B0C3-F09AA0FD6FB5}">
  <ds:schemaRefs>
    <ds:schemaRef ds:uri="http://schemas.microsoft.com/office/2006/metadata/properties"/>
  </ds:schemaRefs>
</ds:datastoreItem>
</file>

<file path=customXml/itemProps2.xml><?xml version="1.0" encoding="utf-8"?>
<ds:datastoreItem xmlns:ds="http://schemas.openxmlformats.org/officeDocument/2006/customXml" ds:itemID="{34C5D5CA-4DDF-4EFC-9ABC-F9AE6FF82606}">
  <ds:schemaRefs>
    <ds:schemaRef ds:uri="http://schemas.microsoft.com/sharepoint/v3/contenttype/forms"/>
  </ds:schemaRefs>
</ds:datastoreItem>
</file>

<file path=customXml/itemProps3.xml><?xml version="1.0" encoding="utf-8"?>
<ds:datastoreItem xmlns:ds="http://schemas.openxmlformats.org/officeDocument/2006/customXml" ds:itemID="{D0408A28-895A-4507-99A4-06C99E9BF3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BLITZ 2</Template>
  <TotalTime>4821</TotalTime>
  <Words>1152</Words>
  <Application>Microsoft Office PowerPoint</Application>
  <PresentationFormat>On-screen Show (4:3)</PresentationFormat>
  <Paragraphs>159</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BLITZ 2</vt:lpstr>
      <vt:lpstr>Environmental+Kiosk</vt:lpstr>
      <vt:lpstr>Overview</vt:lpstr>
      <vt:lpstr>What is the difference?</vt:lpstr>
      <vt:lpstr>E+K Benefits</vt:lpstr>
      <vt:lpstr>E+K Challenges</vt:lpstr>
      <vt:lpstr>Primary Challenge/Opportunity</vt:lpstr>
      <vt:lpstr>Locations</vt:lpstr>
      <vt:lpstr>Common Technologies</vt:lpstr>
      <vt:lpstr>Example: Samsung Takeover (Muse)</vt:lpstr>
      <vt:lpstr>Example: Avatar Morph-Me (InWindow Outdoor)</vt:lpstr>
      <vt:lpstr>Example: Library of Congress</vt:lpstr>
      <vt:lpstr>Example: Target Video Games Advisor (Schematic)</vt:lpstr>
      <vt:lpstr>Hardware</vt:lpstr>
      <vt:lpstr>Major Players (Agencies)</vt:lpstr>
      <vt:lpstr>Opportunities for BLITZ</vt:lpstr>
      <vt:lpstr>Challenges for BLITZ</vt:lpstr>
      <vt:lpstr>Wrap-Up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 Kiosk</dc:title>
  <dc:subject>Channel Report</dc:subject>
  <dc:creator>Steve Rettinger | BLITZ</dc:creator>
  <cp:lastModifiedBy>Steve Rettinger</cp:lastModifiedBy>
  <cp:revision>80</cp:revision>
  <dcterms:created xsi:type="dcterms:W3CDTF">2010-02-03T18:04:59Z</dcterms:created>
  <dcterms:modified xsi:type="dcterms:W3CDTF">2011-04-01T16:43:45Z</dcterms:modified>
</cp:coreProperties>
</file>